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94" r:id="rId2"/>
    <p:sldId id="305" r:id="rId3"/>
    <p:sldId id="315" r:id="rId4"/>
    <p:sldId id="314" r:id="rId5"/>
    <p:sldId id="321" r:id="rId6"/>
    <p:sldId id="331" r:id="rId7"/>
    <p:sldId id="332" r:id="rId8"/>
    <p:sldId id="333" r:id="rId9"/>
    <p:sldId id="334" r:id="rId10"/>
    <p:sldId id="335" r:id="rId11"/>
    <p:sldId id="336" r:id="rId12"/>
    <p:sldId id="340" r:id="rId13"/>
    <p:sldId id="319" r:id="rId14"/>
    <p:sldId id="323" r:id="rId15"/>
    <p:sldId id="325" r:id="rId16"/>
    <p:sldId id="330" r:id="rId17"/>
    <p:sldId id="322" r:id="rId18"/>
    <p:sldId id="262" r:id="rId19"/>
    <p:sldId id="293" r:id="rId20"/>
    <p:sldId id="338" r:id="rId21"/>
    <p:sldId id="292" r:id="rId22"/>
    <p:sldId id="290" r:id="rId23"/>
    <p:sldId id="339" r:id="rId24"/>
    <p:sldId id="277" r:id="rId2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00" autoAdjust="0"/>
  </p:normalViewPr>
  <p:slideViewPr>
    <p:cSldViewPr>
      <p:cViewPr varScale="1">
        <p:scale>
          <a:sx n="117" d="100"/>
          <a:sy n="117" d="100"/>
        </p:scale>
        <p:origin x="155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2018-10-17</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A53A7-64CD-4D0E-AAE8-1AC9C79D708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BFCCA-9580-5046-A917-FFA69C1EEE1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10/17/2018</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22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100840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176234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82070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111650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pPr/>
              <a:t>12</a:t>
            </a:fld>
            <a:endParaRPr lang="sv-SE" dirty="0"/>
          </a:p>
        </p:txBody>
      </p:sp>
    </p:spTree>
    <p:extLst>
      <p:ext uri="{BB962C8B-B14F-4D97-AF65-F5344CB8AC3E}">
        <p14:creationId xmlns:p14="http://schemas.microsoft.com/office/powerpoint/2010/main" val="1588888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a:p>
        </p:txBody>
      </p:sp>
    </p:spTree>
    <p:extLst>
      <p:ext uri="{BB962C8B-B14F-4D97-AF65-F5344CB8AC3E}">
        <p14:creationId xmlns:p14="http://schemas.microsoft.com/office/powerpoint/2010/main" val="422493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61A53A7-64CD-4D0E-AAE8-1AC9C79D7085}" type="slidenum">
              <a:rPr lang="sv-SE" smtClean="0"/>
              <a:t>14</a:t>
            </a:fld>
            <a:endParaRPr lang="sv-SE"/>
          </a:p>
        </p:txBody>
      </p:sp>
    </p:spTree>
    <p:extLst>
      <p:ext uri="{BB962C8B-B14F-4D97-AF65-F5344CB8AC3E}">
        <p14:creationId xmlns:p14="http://schemas.microsoft.com/office/powerpoint/2010/main" val="3650461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17/10/2018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17/10/2018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17/10/2018</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17/10/2018</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17/10/2018</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0.gif"/><Relationship Id="rId13" Type="http://schemas.openxmlformats.org/officeDocument/2006/relationships/image" Target="../media/image55.jpeg"/><Relationship Id="rId3" Type="http://schemas.openxmlformats.org/officeDocument/2006/relationships/image" Target="../media/image45.GIF"/><Relationship Id="rId7" Type="http://schemas.openxmlformats.org/officeDocument/2006/relationships/image" Target="../media/image49.png"/><Relationship Id="rId12"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gif"/><Relationship Id="rId4" Type="http://schemas.openxmlformats.org/officeDocument/2006/relationships/image" Target="../media/image46.png"/><Relationship Id="rId9" Type="http://schemas.openxmlformats.org/officeDocument/2006/relationships/image" Target="../media/image51.gif"/><Relationship Id="rId14" Type="http://schemas.openxmlformats.org/officeDocument/2006/relationships/image" Target="../media/image56.jpeg"/></Relationships>
</file>

<file path=ppt/slides/_rels/slide1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hess.esss.lu.se/enovia/link/ESS-0297798/21308.51166.56576.40744/valid" TargetMode="External"/><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chess.esss.lu.se/enovia/link/21308.51166.15616.4894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hyperlink" Target="https://chess.esss.lu.se/enovia/link/ESS-0297798/21308.51166.56576.40744/vali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epics-controls.or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profibus.com/technology/profinet/" TargetMode="External"/><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g"/><Relationship Id="rId10" Type="http://schemas.openxmlformats.org/officeDocument/2006/relationships/image" Target="../media/image18.jpeg"/><Relationship Id="rId4" Type="http://schemas.openxmlformats.org/officeDocument/2006/relationships/hyperlink" Target="https://www.anybus.com/" TargetMode="External"/><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3.jp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000" dirty="0" smtClean="0"/>
              <a:t>The ESS integrated control system</a:t>
            </a:r>
            <a:br>
              <a:rPr lang="en-US" sz="4000" dirty="0" smtClean="0"/>
            </a:br>
            <a:r>
              <a:rPr lang="en-US" sz="4000" dirty="0" smtClean="0"/>
              <a:t/>
            </a:r>
            <a:br>
              <a:rPr lang="en-US" sz="4000" dirty="0" smtClean="0"/>
            </a:br>
            <a:r>
              <a:rPr lang="en-US" sz="2700" dirty="0" smtClean="0"/>
              <a:t>Overview and status update</a:t>
            </a:r>
            <a:endParaRPr lang="en-GB" sz="4000" noProof="0" dirty="0"/>
          </a:p>
        </p:txBody>
      </p:sp>
      <p:sp>
        <p:nvSpPr>
          <p:cNvPr id="3" name="Subtitle 2"/>
          <p:cNvSpPr>
            <a:spLocks noGrp="1"/>
          </p:cNvSpPr>
          <p:nvPr>
            <p:ph type="subTitle" idx="1"/>
          </p:nvPr>
        </p:nvSpPr>
        <p:spPr/>
        <p:txBody>
          <a:bodyPr>
            <a:noAutofit/>
          </a:bodyPr>
          <a:lstStyle/>
          <a:p>
            <a:r>
              <a:rPr lang="en-GB" sz="1400" noProof="0" dirty="0" smtClean="0">
                <a:solidFill>
                  <a:schemeClr val="bg1"/>
                </a:solidFill>
              </a:rPr>
              <a:t>Henrik Carling</a:t>
            </a:r>
          </a:p>
          <a:p>
            <a:r>
              <a:rPr lang="en-GB" sz="1400" dirty="0" smtClean="0">
                <a:solidFill>
                  <a:schemeClr val="bg1"/>
                </a:solidFill>
              </a:rPr>
              <a:t>Head of integrated control systems, ESS</a:t>
            </a:r>
            <a:endParaRPr lang="en-GB" sz="1400" noProof="0" dirty="0" smtClean="0">
              <a:solidFill>
                <a:schemeClr val="bg1"/>
              </a:solidFill>
            </a:endParaRPr>
          </a:p>
        </p:txBody>
      </p:sp>
      <p:sp>
        <p:nvSpPr>
          <p:cNvPr id="4" name="Rectangle 3"/>
          <p:cNvSpPr/>
          <p:nvPr/>
        </p:nvSpPr>
        <p:spPr>
          <a:xfrm>
            <a:off x="2286000" y="5949280"/>
            <a:ext cx="4572000" cy="523220"/>
          </a:xfrm>
          <a:prstGeom prst="rect">
            <a:avLst/>
          </a:prstGeom>
        </p:spPr>
        <p:txBody>
          <a:bodyPr>
            <a:spAutoFit/>
          </a:bodyPr>
          <a:lstStyle/>
          <a:p>
            <a:pPr algn="ctr"/>
            <a:r>
              <a:rPr lang="sv-SE" sz="1400" dirty="0" smtClean="0">
                <a:solidFill>
                  <a:srgbClr val="FFFFFF"/>
                </a:solidFill>
              </a:rPr>
              <a:t>ESS/ICS</a:t>
            </a:r>
          </a:p>
          <a:p>
            <a:pPr algn="ctr"/>
            <a:r>
              <a:rPr lang="sv-SE" sz="1400" dirty="0" smtClean="0">
                <a:solidFill>
                  <a:srgbClr val="FFFFFF"/>
                </a:solidFill>
              </a:rPr>
              <a:t>Date: 2018-10-16</a:t>
            </a:r>
            <a:endParaRPr lang="en-GB" sz="1400" dirty="0" smtClean="0">
              <a:solidFill>
                <a:srgbClr val="FFFFFF"/>
              </a:solidFill>
            </a:endParaRPr>
          </a:p>
        </p:txBody>
      </p:sp>
    </p:spTree>
    <p:extLst>
      <p:ext uri="{BB962C8B-B14F-4D97-AF65-F5344CB8AC3E}">
        <p14:creationId xmlns:p14="http://schemas.microsoft.com/office/powerpoint/2010/main" val="1888123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800" dirty="0" smtClean="0"/>
              <a:t>Controlling systems from the local control room</a:t>
            </a:r>
            <a:endParaRPr lang="sv-SE" sz="2800" dirty="0"/>
          </a:p>
        </p:txBody>
      </p:sp>
      <p:sp>
        <p:nvSpPr>
          <p:cNvPr id="3" name="Content Placeholder 2"/>
          <p:cNvSpPr>
            <a:spLocks noGrp="1"/>
          </p:cNvSpPr>
          <p:nvPr>
            <p:ph idx="1"/>
          </p:nvPr>
        </p:nvSpPr>
        <p:spPr>
          <a:xfrm>
            <a:off x="-46856" y="4509120"/>
            <a:ext cx="5480112" cy="836713"/>
          </a:xfrm>
        </p:spPr>
        <p:txBody>
          <a:bodyPr>
            <a:normAutofit/>
          </a:bodyPr>
          <a:lstStyle/>
          <a:p>
            <a:r>
              <a:rPr lang="sv-SE" sz="1800" dirty="0" smtClean="0"/>
              <a:t>Control system for the </a:t>
            </a:r>
            <a:r>
              <a:rPr lang="sv-SE" sz="1800" dirty="0" err="1" smtClean="0"/>
              <a:t>ion</a:t>
            </a:r>
            <a:r>
              <a:rPr lang="sv-SE" sz="1800" dirty="0" smtClean="0"/>
              <a:t> source and LEBT has </a:t>
            </a:r>
            <a:r>
              <a:rPr lang="sv-SE" sz="1800" dirty="0" err="1" smtClean="0"/>
              <a:t>been</a:t>
            </a:r>
            <a:r>
              <a:rPr lang="sv-SE" sz="1800" dirty="0" smtClean="0"/>
              <a:t> </a:t>
            </a:r>
            <a:r>
              <a:rPr lang="sv-SE" sz="1800" dirty="0" err="1" smtClean="0"/>
              <a:t>handed</a:t>
            </a:r>
            <a:r>
              <a:rPr lang="sv-SE" sz="1800" dirty="0" smtClean="0"/>
              <a:t> over to accelerator operators in 2018-09</a:t>
            </a:r>
            <a:endParaRPr lang="sv-SE" sz="24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10</a:t>
            </a:fld>
            <a:endParaRPr lang="en-GB" noProof="0"/>
          </a:p>
        </p:txBody>
      </p:sp>
      <p:pic>
        <p:nvPicPr>
          <p:cNvPr id="1026" name="F49F4D4A-7EDB-4722-8EFC-16B24A8A0A1E" descr="C542BCCA-C56E-4932-8703-952142B1DC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544" y="1456488"/>
            <a:ext cx="5544616" cy="31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06E014FD-8423-4490-A104-A5CC8B5135CA" descr="5B5CF5BD-A625-4882-9BB2-321D0EE6D41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52247"/>
            <a:ext cx="3635895" cy="310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https://confluence.esss.lu.se/download/attachments/262408054/phs_3_s.jpg?version=1&amp;modificationDate=1521736311426&amp;api=v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545366"/>
            <a:ext cx="3707904" cy="23464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0320" y="5345833"/>
            <a:ext cx="2555776" cy="1512168"/>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5356380"/>
            <a:ext cx="2880320" cy="1512168"/>
          </a:xfrm>
          <a:prstGeom prst="rect">
            <a:avLst/>
          </a:prstGeom>
        </p:spPr>
      </p:pic>
    </p:spTree>
    <p:extLst>
      <p:ext uri="{BB962C8B-B14F-4D97-AF65-F5344CB8AC3E}">
        <p14:creationId xmlns:p14="http://schemas.microsoft.com/office/powerpoint/2010/main" val="3793424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In-kind and in-house technology progress</a:t>
            </a:r>
            <a:endParaRPr lang="en-GB" dirty="0"/>
          </a:p>
        </p:txBody>
      </p:sp>
      <p:grpSp>
        <p:nvGrpSpPr>
          <p:cNvPr id="14" name="Group 13"/>
          <p:cNvGrpSpPr/>
          <p:nvPr/>
        </p:nvGrpSpPr>
        <p:grpSpPr>
          <a:xfrm>
            <a:off x="5791782" y="3789040"/>
            <a:ext cx="3352221" cy="3068960"/>
            <a:chOff x="4726250" y="2750139"/>
            <a:chExt cx="4409120" cy="4103343"/>
          </a:xfrm>
        </p:grpSpPr>
        <p:pic>
          <p:nvPicPr>
            <p:cNvPr id="12" name="Picture 3" descr="C:\work\temp\Weeklies\w1750\IFC1410_FMC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690" y="2750139"/>
              <a:ext cx="4308680" cy="41033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726250" y="6153912"/>
              <a:ext cx="1975236" cy="699570"/>
            </a:xfrm>
            <a:prstGeom prst="rect">
              <a:avLst/>
            </a:prstGeom>
            <a:noFill/>
          </p:spPr>
          <p:txBody>
            <a:bodyPr wrap="none" rtlCol="0">
              <a:spAutoFit/>
            </a:bodyPr>
            <a:lstStyle/>
            <a:p>
              <a:pPr algn="ctr"/>
              <a:r>
                <a:rPr lang="en-GB" sz="1400" dirty="0" smtClean="0"/>
                <a:t>High performance</a:t>
              </a:r>
            </a:p>
            <a:p>
              <a:pPr algn="ctr"/>
              <a:r>
                <a:rPr lang="en-GB" sz="1400" dirty="0" smtClean="0"/>
                <a:t>platform (MTCA4)</a:t>
              </a:r>
              <a:endParaRPr lang="en-GB" sz="1400" dirty="0"/>
            </a:p>
          </p:txBody>
        </p:sp>
      </p:grpSp>
      <p:pic>
        <p:nvPicPr>
          <p:cNvPr id="15" name="Picture 14" descr="IMG_14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1799" y="3949623"/>
            <a:ext cx="3323860" cy="249289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7703" y="4941225"/>
            <a:ext cx="3360443" cy="1900751"/>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1448470"/>
            <a:ext cx="3275856" cy="2324546"/>
          </a:xfrm>
          <a:prstGeom prst="rect">
            <a:avLst/>
          </a:prstGeom>
        </p:spPr>
      </p:pic>
      <p:pic>
        <p:nvPicPr>
          <p:cNvPr id="18" name="Picture 17" descr="IMG_9613.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7703" y="3534140"/>
            <a:ext cx="1055314" cy="1407085"/>
          </a:xfrm>
          <a:prstGeom prst="rect">
            <a:avLst/>
          </a:prstGeom>
        </p:spPr>
      </p:pic>
      <p:pic>
        <p:nvPicPr>
          <p:cNvPr id="19" name="Picture 18" descr="IMG_831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994710" y="3075743"/>
            <a:ext cx="1420637" cy="2326234"/>
          </a:xfrm>
          <a:prstGeom prst="rect">
            <a:avLst/>
          </a:prstGeom>
        </p:spPr>
      </p:pic>
      <p:sp>
        <p:nvSpPr>
          <p:cNvPr id="20" name="Content Placeholder 2"/>
          <p:cNvSpPr txBox="1">
            <a:spLocks/>
          </p:cNvSpPr>
          <p:nvPr/>
        </p:nvSpPr>
        <p:spPr>
          <a:xfrm>
            <a:off x="133948" y="1562747"/>
            <a:ext cx="5734196" cy="14761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1800" dirty="0" err="1" smtClean="0"/>
              <a:t>Good</a:t>
            </a:r>
            <a:r>
              <a:rPr lang="sv-SE" sz="1800" dirty="0" smtClean="0"/>
              <a:t> progress on hardware </a:t>
            </a:r>
            <a:r>
              <a:rPr lang="sv-SE" sz="1800" dirty="0" err="1" smtClean="0"/>
              <a:t>technology</a:t>
            </a:r>
            <a:r>
              <a:rPr lang="sv-SE" sz="1800" dirty="0" smtClean="0"/>
              <a:t> </a:t>
            </a:r>
            <a:r>
              <a:rPr lang="sv-SE" sz="1800" dirty="0" err="1" smtClean="0"/>
              <a:t>development</a:t>
            </a:r>
            <a:r>
              <a:rPr lang="sv-SE" sz="1800" dirty="0" smtClean="0"/>
              <a:t> and integration</a:t>
            </a:r>
          </a:p>
          <a:p>
            <a:r>
              <a:rPr lang="sv-SE" sz="1800" dirty="0" err="1"/>
              <a:t>Meanwhile</a:t>
            </a:r>
            <a:r>
              <a:rPr lang="sv-SE" sz="1800" dirty="0"/>
              <a:t>, </a:t>
            </a:r>
            <a:r>
              <a:rPr lang="sv-SE" sz="1800" dirty="0" err="1"/>
              <a:t>work</a:t>
            </a:r>
            <a:r>
              <a:rPr lang="sv-SE" sz="1800" dirty="0"/>
              <a:t> is </a:t>
            </a:r>
            <a:r>
              <a:rPr lang="sv-SE" sz="1800" dirty="0" err="1"/>
              <a:t>continuing</a:t>
            </a:r>
            <a:r>
              <a:rPr lang="sv-SE" sz="1800" dirty="0"/>
              <a:t> </a:t>
            </a:r>
            <a:r>
              <a:rPr lang="sv-SE" sz="1800" dirty="0" err="1"/>
              <a:t>with</a:t>
            </a:r>
            <a:r>
              <a:rPr lang="sv-SE" sz="1800" dirty="0"/>
              <a:t> </a:t>
            </a:r>
            <a:r>
              <a:rPr lang="sv-SE" sz="1800" dirty="0" err="1"/>
              <a:t>maintaining</a:t>
            </a:r>
            <a:r>
              <a:rPr lang="sv-SE" sz="1800" dirty="0"/>
              <a:t> and </a:t>
            </a:r>
            <a:r>
              <a:rPr lang="sv-SE" sz="1800" dirty="0" err="1"/>
              <a:t>developing</a:t>
            </a:r>
            <a:r>
              <a:rPr lang="sv-SE" sz="1800" dirty="0"/>
              <a:t> the ICS and EPICS software solutions</a:t>
            </a:r>
          </a:p>
          <a:p>
            <a:endParaRPr lang="sv-SE" sz="1800" dirty="0" smtClean="0"/>
          </a:p>
          <a:p>
            <a:endParaRPr lang="sv-SE" sz="1800" dirty="0" smtClean="0"/>
          </a:p>
        </p:txBody>
      </p:sp>
    </p:spTree>
    <p:extLst>
      <p:ext uri="{BB962C8B-B14F-4D97-AF65-F5344CB8AC3E}">
        <p14:creationId xmlns:p14="http://schemas.microsoft.com/office/powerpoint/2010/main" val="390227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1524" y="6217894"/>
            <a:ext cx="4939603" cy="600164"/>
            <a:chOff x="64445" y="6213212"/>
            <a:chExt cx="4939603" cy="600164"/>
          </a:xfrm>
        </p:grpSpPr>
        <p:sp>
          <p:nvSpPr>
            <p:cNvPr id="370" name="Donut 369"/>
            <p:cNvSpPr/>
            <p:nvPr/>
          </p:nvSpPr>
          <p:spPr>
            <a:xfrm>
              <a:off x="64445" y="6247373"/>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1" name="Donut 370"/>
            <p:cNvSpPr/>
            <p:nvPr/>
          </p:nvSpPr>
          <p:spPr>
            <a:xfrm>
              <a:off x="64974" y="6597352"/>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TextBox 4"/>
            <p:cNvSpPr txBox="1"/>
            <p:nvPr/>
          </p:nvSpPr>
          <p:spPr>
            <a:xfrm>
              <a:off x="251520" y="6213212"/>
              <a:ext cx="2469235" cy="600164"/>
            </a:xfrm>
            <a:prstGeom prst="rect">
              <a:avLst/>
            </a:prstGeom>
            <a:noFill/>
          </p:spPr>
          <p:txBody>
            <a:bodyPr wrap="square" rtlCol="0">
              <a:spAutoFit/>
            </a:bodyPr>
            <a:lstStyle/>
            <a:p>
              <a:r>
                <a:rPr lang="sv-SE" sz="1100" dirty="0"/>
                <a:t>Agreement signed</a:t>
              </a:r>
            </a:p>
            <a:p>
              <a:endParaRPr lang="sv-SE" sz="1100" dirty="0"/>
            </a:p>
            <a:p>
              <a:r>
                <a:rPr lang="sv-SE" sz="1100" dirty="0"/>
                <a:t>Agreement waiting for signature</a:t>
              </a:r>
            </a:p>
          </p:txBody>
        </p:sp>
        <p:sp>
          <p:nvSpPr>
            <p:cNvPr id="374" name="Donut 373"/>
            <p:cNvSpPr/>
            <p:nvPr/>
          </p:nvSpPr>
          <p:spPr>
            <a:xfrm>
              <a:off x="2355595" y="6599757"/>
              <a:ext cx="187075" cy="187075"/>
            </a:xfrm>
            <a:prstGeom prst="donu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5" name="TextBox 374"/>
            <p:cNvSpPr txBox="1"/>
            <p:nvPr/>
          </p:nvSpPr>
          <p:spPr>
            <a:xfrm>
              <a:off x="2534813" y="6213212"/>
              <a:ext cx="2469235" cy="600164"/>
            </a:xfrm>
            <a:prstGeom prst="rect">
              <a:avLst/>
            </a:prstGeom>
            <a:noFill/>
          </p:spPr>
          <p:txBody>
            <a:bodyPr wrap="square" rtlCol="0">
              <a:spAutoFit/>
            </a:bodyPr>
            <a:lstStyle/>
            <a:p>
              <a:endParaRPr lang="sv-SE" sz="1100" dirty="0"/>
            </a:p>
            <a:p>
              <a:endParaRPr lang="sv-SE" sz="1100" dirty="0"/>
            </a:p>
            <a:p>
              <a:r>
                <a:rPr lang="sv-SE" sz="1100" dirty="0"/>
                <a:t>Collaboration/other agreement</a:t>
              </a:r>
            </a:p>
          </p:txBody>
        </p:sp>
      </p:grpSp>
      <p:sp>
        <p:nvSpPr>
          <p:cNvPr id="2" name="Title 1"/>
          <p:cNvSpPr>
            <a:spLocks noGrp="1"/>
          </p:cNvSpPr>
          <p:nvPr>
            <p:ph type="title"/>
          </p:nvPr>
        </p:nvSpPr>
        <p:spPr/>
        <p:txBody>
          <a:bodyPr/>
          <a:lstStyle/>
          <a:p>
            <a:r>
              <a:rPr lang="en-GB" noProof="0" dirty="0">
                <a:latin typeface="Helvetica Neue Light" charset="0"/>
                <a:ea typeface="Helvetica Neue Light" charset="0"/>
                <a:cs typeface="Helvetica Neue Light" charset="0"/>
              </a:rPr>
              <a:t>ICS In-kind partners</a:t>
            </a:r>
          </a:p>
        </p:txBody>
      </p:sp>
      <p:grpSp>
        <p:nvGrpSpPr>
          <p:cNvPr id="8" name="Group 7"/>
          <p:cNvGrpSpPr>
            <a:grpSpLocks noChangeAspect="1"/>
          </p:cNvGrpSpPr>
          <p:nvPr/>
        </p:nvGrpSpPr>
        <p:grpSpPr>
          <a:xfrm>
            <a:off x="251520" y="1700808"/>
            <a:ext cx="4824536" cy="4655542"/>
            <a:chOff x="4125849" y="944055"/>
            <a:chExt cx="5144641" cy="5910604"/>
          </a:xfrm>
        </p:grpSpPr>
        <p:grpSp>
          <p:nvGrpSpPr>
            <p:cNvPr id="11" name="Group 10"/>
            <p:cNvGrpSpPr/>
            <p:nvPr/>
          </p:nvGrpSpPr>
          <p:grpSpPr>
            <a:xfrm>
              <a:off x="4125849" y="944055"/>
              <a:ext cx="5144641" cy="5910604"/>
              <a:chOff x="3733800" y="-381000"/>
              <a:chExt cx="6248400" cy="7353467"/>
            </a:xfrm>
          </p:grpSpPr>
          <p:sp>
            <p:nvSpPr>
              <p:cNvPr id="13" name="Freeform 192"/>
              <p:cNvSpPr>
                <a:spLocks noEditPoints="1"/>
              </p:cNvSpPr>
              <p:nvPr/>
            </p:nvSpPr>
            <p:spPr bwMode="auto">
              <a:xfrm>
                <a:off x="5101890" y="1499364"/>
                <a:ext cx="1309796" cy="2310264"/>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 name="Freeform 13"/>
              <p:cNvSpPr>
                <a:spLocks/>
              </p:cNvSpPr>
              <p:nvPr/>
            </p:nvSpPr>
            <p:spPr bwMode="auto">
              <a:xfrm>
                <a:off x="8488413" y="2958858"/>
                <a:ext cx="375268" cy="205919"/>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 name="Freeform 10"/>
              <p:cNvSpPr>
                <a:spLocks noEditPoints="1"/>
              </p:cNvSpPr>
              <p:nvPr/>
            </p:nvSpPr>
            <p:spPr bwMode="auto">
              <a:xfrm>
                <a:off x="6929045" y="-381000"/>
                <a:ext cx="2386415" cy="2651655"/>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 name="Freeform 11"/>
              <p:cNvSpPr>
                <a:spLocks/>
              </p:cNvSpPr>
              <p:nvPr/>
            </p:nvSpPr>
            <p:spPr bwMode="auto">
              <a:xfrm>
                <a:off x="8883720" y="-377387"/>
                <a:ext cx="25504" cy="41546"/>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 name="Freeform 12"/>
              <p:cNvSpPr>
                <a:spLocks/>
              </p:cNvSpPr>
              <p:nvPr/>
            </p:nvSpPr>
            <p:spPr bwMode="auto">
              <a:xfrm>
                <a:off x="8639613" y="-305135"/>
                <a:ext cx="91085" cy="68640"/>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 name="Freeform 13"/>
              <p:cNvSpPr>
                <a:spLocks/>
              </p:cNvSpPr>
              <p:nvPr/>
            </p:nvSpPr>
            <p:spPr bwMode="auto">
              <a:xfrm>
                <a:off x="8716124" y="-247333"/>
                <a:ext cx="29147" cy="41546"/>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 name="Freeform 14"/>
              <p:cNvSpPr>
                <a:spLocks/>
              </p:cNvSpPr>
              <p:nvPr/>
            </p:nvSpPr>
            <p:spPr bwMode="auto">
              <a:xfrm>
                <a:off x="8756202" y="-283460"/>
                <a:ext cx="30969" cy="28901"/>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0" name="Freeform 15"/>
              <p:cNvSpPr>
                <a:spLocks/>
              </p:cNvSpPr>
              <p:nvPr/>
            </p:nvSpPr>
            <p:spPr bwMode="auto">
              <a:xfrm>
                <a:off x="8688799" y="-202175"/>
                <a:ext cx="30969" cy="16257"/>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1" name="Freeform 16"/>
              <p:cNvSpPr>
                <a:spLocks/>
              </p:cNvSpPr>
              <p:nvPr/>
            </p:nvSpPr>
            <p:spPr bwMode="auto">
              <a:xfrm>
                <a:off x="8561280" y="-160631"/>
                <a:ext cx="18217" cy="25288"/>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2" name="Freeform 17"/>
              <p:cNvSpPr>
                <a:spLocks/>
              </p:cNvSpPr>
              <p:nvPr/>
            </p:nvSpPr>
            <p:spPr bwMode="auto">
              <a:xfrm>
                <a:off x="8493878" y="-178694"/>
                <a:ext cx="25504" cy="39739"/>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3" name="Freeform 18"/>
              <p:cNvSpPr>
                <a:spLocks/>
              </p:cNvSpPr>
              <p:nvPr/>
            </p:nvSpPr>
            <p:spPr bwMode="auto">
              <a:xfrm>
                <a:off x="8435584" y="-135343"/>
                <a:ext cx="49186" cy="45158"/>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4" name="Freeform 19"/>
              <p:cNvSpPr>
                <a:spLocks/>
              </p:cNvSpPr>
              <p:nvPr/>
            </p:nvSpPr>
            <p:spPr bwMode="auto">
              <a:xfrm>
                <a:off x="8448335" y="-180500"/>
                <a:ext cx="21860" cy="28901"/>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5" name="Freeform 20"/>
              <p:cNvSpPr>
                <a:spLocks/>
              </p:cNvSpPr>
              <p:nvPr/>
            </p:nvSpPr>
            <p:spPr bwMode="auto">
              <a:xfrm>
                <a:off x="8375468" y="-91991"/>
                <a:ext cx="61937" cy="50577"/>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6" name="Freeform 21"/>
              <p:cNvSpPr>
                <a:spLocks/>
              </p:cNvSpPr>
              <p:nvPr/>
            </p:nvSpPr>
            <p:spPr bwMode="auto">
              <a:xfrm>
                <a:off x="8278919" y="-21545"/>
                <a:ext cx="80154" cy="93928"/>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7" name="Freeform 22"/>
              <p:cNvSpPr>
                <a:spLocks/>
              </p:cNvSpPr>
              <p:nvPr/>
            </p:nvSpPr>
            <p:spPr bwMode="auto">
              <a:xfrm>
                <a:off x="8167795" y="16387"/>
                <a:ext cx="76511" cy="70446"/>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8" name="Freeform 23"/>
              <p:cNvSpPr>
                <a:spLocks/>
              </p:cNvSpPr>
              <p:nvPr/>
            </p:nvSpPr>
            <p:spPr bwMode="auto">
              <a:xfrm>
                <a:off x="8085819" y="106702"/>
                <a:ext cx="38256" cy="37933"/>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9" name="Freeform 24"/>
              <p:cNvSpPr>
                <a:spLocks/>
              </p:cNvSpPr>
              <p:nvPr/>
            </p:nvSpPr>
            <p:spPr bwMode="auto">
              <a:xfrm>
                <a:off x="8118610" y="86833"/>
                <a:ext cx="30969" cy="70446"/>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0" name="Freeform 25"/>
              <p:cNvSpPr>
                <a:spLocks/>
              </p:cNvSpPr>
              <p:nvPr/>
            </p:nvSpPr>
            <p:spPr bwMode="auto">
              <a:xfrm>
                <a:off x="8136827" y="101284"/>
                <a:ext cx="107480" cy="102960"/>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1" name="Freeform 26"/>
              <p:cNvSpPr>
                <a:spLocks/>
              </p:cNvSpPr>
              <p:nvPr/>
            </p:nvSpPr>
            <p:spPr bwMode="auto">
              <a:xfrm>
                <a:off x="8073067" y="195212"/>
                <a:ext cx="52830" cy="48771"/>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2" name="Freeform 27"/>
              <p:cNvSpPr>
                <a:spLocks/>
              </p:cNvSpPr>
              <p:nvPr/>
            </p:nvSpPr>
            <p:spPr bwMode="auto">
              <a:xfrm>
                <a:off x="7996556" y="215081"/>
                <a:ext cx="54651" cy="45158"/>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3" name="Freeform 28"/>
              <p:cNvSpPr>
                <a:spLocks/>
              </p:cNvSpPr>
              <p:nvPr/>
            </p:nvSpPr>
            <p:spPr bwMode="auto">
              <a:xfrm>
                <a:off x="7940084" y="251207"/>
                <a:ext cx="30969" cy="48771"/>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4" name="Freeform 29"/>
              <p:cNvSpPr>
                <a:spLocks/>
              </p:cNvSpPr>
              <p:nvPr/>
            </p:nvSpPr>
            <p:spPr bwMode="auto">
              <a:xfrm>
                <a:off x="7859930" y="621500"/>
                <a:ext cx="27326" cy="34320"/>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5" name="Freeform 30"/>
              <p:cNvSpPr>
                <a:spLocks/>
              </p:cNvSpPr>
              <p:nvPr/>
            </p:nvSpPr>
            <p:spPr bwMode="auto">
              <a:xfrm>
                <a:off x="7413615" y="1121846"/>
                <a:ext cx="67403" cy="39739"/>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6" name="Freeform 31"/>
              <p:cNvSpPr>
                <a:spLocks/>
              </p:cNvSpPr>
              <p:nvPr/>
            </p:nvSpPr>
            <p:spPr bwMode="auto">
              <a:xfrm>
                <a:off x="7417258" y="1085719"/>
                <a:ext cx="45543" cy="19870"/>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7" name="Freeform 32"/>
              <p:cNvSpPr>
                <a:spLocks/>
              </p:cNvSpPr>
              <p:nvPr/>
            </p:nvSpPr>
            <p:spPr bwMode="auto">
              <a:xfrm>
                <a:off x="7375360" y="1161584"/>
                <a:ext cx="30969" cy="25288"/>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8" name="Freeform 33"/>
              <p:cNvSpPr>
                <a:spLocks/>
              </p:cNvSpPr>
              <p:nvPr/>
            </p:nvSpPr>
            <p:spPr bwMode="auto">
              <a:xfrm>
                <a:off x="7000092" y="1665544"/>
                <a:ext cx="52830" cy="65027"/>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9" name="Freeform 34"/>
              <p:cNvSpPr>
                <a:spLocks/>
              </p:cNvSpPr>
              <p:nvPr/>
            </p:nvSpPr>
            <p:spPr bwMode="auto">
              <a:xfrm>
                <a:off x="6994626" y="1815467"/>
                <a:ext cx="18217" cy="3070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0" name="Freeform 35"/>
              <p:cNvSpPr>
                <a:spLocks/>
              </p:cNvSpPr>
              <p:nvPr/>
            </p:nvSpPr>
            <p:spPr bwMode="auto">
              <a:xfrm>
                <a:off x="6963658" y="1833530"/>
                <a:ext cx="21860" cy="3070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1" name="Freeform 36"/>
              <p:cNvSpPr>
                <a:spLocks/>
              </p:cNvSpPr>
              <p:nvPr/>
            </p:nvSpPr>
            <p:spPr bwMode="auto">
              <a:xfrm>
                <a:off x="6936332" y="1851593"/>
                <a:ext cx="18217" cy="25288"/>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2" name="Freeform 37"/>
              <p:cNvSpPr>
                <a:spLocks/>
              </p:cNvSpPr>
              <p:nvPr/>
            </p:nvSpPr>
            <p:spPr bwMode="auto">
              <a:xfrm>
                <a:off x="6929045" y="1959971"/>
                <a:ext cx="16396" cy="37933"/>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3" name="Freeform 38"/>
              <p:cNvSpPr>
                <a:spLocks/>
              </p:cNvSpPr>
              <p:nvPr/>
            </p:nvSpPr>
            <p:spPr bwMode="auto">
              <a:xfrm>
                <a:off x="6949085" y="-381000"/>
                <a:ext cx="2366377" cy="2651655"/>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4" name="Freeform 39"/>
              <p:cNvSpPr>
                <a:spLocks noEditPoints="1"/>
              </p:cNvSpPr>
              <p:nvPr/>
            </p:nvSpPr>
            <p:spPr bwMode="auto">
              <a:xfrm>
                <a:off x="7557529" y="68770"/>
                <a:ext cx="1306153" cy="2853961"/>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5" name="Freeform 40"/>
              <p:cNvSpPr>
                <a:spLocks/>
              </p:cNvSpPr>
              <p:nvPr/>
            </p:nvSpPr>
            <p:spPr bwMode="auto">
              <a:xfrm>
                <a:off x="7581211" y="2279687"/>
                <a:ext cx="32790" cy="3070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6" name="Freeform 41"/>
              <p:cNvSpPr>
                <a:spLocks/>
              </p:cNvSpPr>
              <p:nvPr/>
            </p:nvSpPr>
            <p:spPr bwMode="auto">
              <a:xfrm>
                <a:off x="8094927" y="2509088"/>
                <a:ext cx="96550" cy="243852"/>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7" name="Freeform 42"/>
              <p:cNvSpPr>
                <a:spLocks/>
              </p:cNvSpPr>
              <p:nvPr/>
            </p:nvSpPr>
            <p:spPr bwMode="auto">
              <a:xfrm>
                <a:off x="8302600" y="2386259"/>
                <a:ext cx="122054" cy="229401"/>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8" name="Freeform 43"/>
              <p:cNvSpPr>
                <a:spLocks/>
              </p:cNvSpPr>
              <p:nvPr/>
            </p:nvSpPr>
            <p:spPr bwMode="auto">
              <a:xfrm>
                <a:off x="7557529" y="68770"/>
                <a:ext cx="1306153" cy="285396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9" name="Freeform 44"/>
              <p:cNvSpPr>
                <a:spLocks noEditPoints="1"/>
              </p:cNvSpPr>
              <p:nvPr/>
            </p:nvSpPr>
            <p:spPr bwMode="auto">
              <a:xfrm>
                <a:off x="8481126" y="-146180"/>
                <a:ext cx="1147665" cy="2162147"/>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0" name="Freeform 45"/>
              <p:cNvSpPr>
                <a:spLocks/>
              </p:cNvSpPr>
              <p:nvPr/>
            </p:nvSpPr>
            <p:spPr bwMode="auto">
              <a:xfrm>
                <a:off x="8481126" y="1876881"/>
                <a:ext cx="74690" cy="9212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1" name="Freeform 46"/>
              <p:cNvSpPr>
                <a:spLocks/>
              </p:cNvSpPr>
              <p:nvPr/>
            </p:nvSpPr>
            <p:spPr bwMode="auto">
              <a:xfrm>
                <a:off x="8566746" y="-146180"/>
                <a:ext cx="1062046" cy="2162147"/>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2" name="Freeform 47"/>
              <p:cNvSpPr>
                <a:spLocks noEditPoints="1"/>
              </p:cNvSpPr>
              <p:nvPr/>
            </p:nvSpPr>
            <p:spPr bwMode="auto">
              <a:xfrm>
                <a:off x="7094820" y="2360971"/>
                <a:ext cx="843443" cy="688203"/>
              </a:xfrm>
              <a:custGeom>
                <a:avLst/>
                <a:gdLst/>
                <a:ahLst/>
                <a:cxnLst>
                  <a:cxn ang="0">
                    <a:pos x="475" y="1099"/>
                  </a:cxn>
                  <a:cxn ang="0">
                    <a:pos x="601" y="1024"/>
                  </a:cxn>
                  <a:cxn ang="0">
                    <a:pos x="664" y="1068"/>
                  </a:cxn>
                  <a:cxn ang="0">
                    <a:pos x="697" y="1150"/>
                  </a:cxn>
                  <a:cxn ang="0">
                    <a:pos x="1079" y="1316"/>
                  </a:cxn>
                  <a:cxn ang="0">
                    <a:pos x="1101" y="1247"/>
                  </a:cxn>
                  <a:cxn ang="0">
                    <a:pos x="1115" y="1144"/>
                  </a:cxn>
                  <a:cxn ang="0">
                    <a:pos x="1190" y="1005"/>
                  </a:cxn>
                  <a:cxn ang="0">
                    <a:pos x="1182" y="859"/>
                  </a:cxn>
                  <a:cxn ang="0">
                    <a:pos x="1024" y="873"/>
                  </a:cxn>
                  <a:cxn ang="0">
                    <a:pos x="1049" y="985"/>
                  </a:cxn>
                  <a:cxn ang="0">
                    <a:pos x="976" y="1009"/>
                  </a:cxn>
                  <a:cxn ang="0">
                    <a:pos x="973" y="918"/>
                  </a:cxn>
                  <a:cxn ang="0">
                    <a:pos x="877" y="870"/>
                  </a:cxn>
                  <a:cxn ang="0">
                    <a:pos x="901" y="954"/>
                  </a:cxn>
                  <a:cxn ang="0">
                    <a:pos x="781" y="998"/>
                  </a:cxn>
                  <a:cxn ang="0">
                    <a:pos x="805" y="1162"/>
                  </a:cxn>
                  <a:cxn ang="0">
                    <a:pos x="956" y="1245"/>
                  </a:cxn>
                  <a:cxn ang="0">
                    <a:pos x="962" y="1330"/>
                  </a:cxn>
                  <a:cxn ang="0">
                    <a:pos x="1077" y="1331"/>
                  </a:cxn>
                  <a:cxn ang="0">
                    <a:pos x="726" y="884"/>
                  </a:cxn>
                  <a:cxn ang="0">
                    <a:pos x="436" y="1281"/>
                  </a:cxn>
                  <a:cxn ang="0">
                    <a:pos x="497" y="1309"/>
                  </a:cxn>
                  <a:cxn ang="0">
                    <a:pos x="668" y="1383"/>
                  </a:cxn>
                  <a:cxn ang="0">
                    <a:pos x="750" y="1267"/>
                  </a:cxn>
                  <a:cxn ang="0">
                    <a:pos x="855" y="1394"/>
                  </a:cxn>
                  <a:cxn ang="0">
                    <a:pos x="774" y="1399"/>
                  </a:cxn>
                  <a:cxn ang="0">
                    <a:pos x="830" y="1480"/>
                  </a:cxn>
                  <a:cxn ang="0">
                    <a:pos x="938" y="1501"/>
                  </a:cxn>
                  <a:cxn ang="0">
                    <a:pos x="887" y="1425"/>
                  </a:cxn>
                  <a:cxn ang="0">
                    <a:pos x="995" y="1388"/>
                  </a:cxn>
                  <a:cxn ang="0">
                    <a:pos x="1133" y="1364"/>
                  </a:cxn>
                  <a:cxn ang="0">
                    <a:pos x="1133" y="1410"/>
                  </a:cxn>
                  <a:cxn ang="0">
                    <a:pos x="1014" y="1502"/>
                  </a:cxn>
                  <a:cxn ang="0">
                    <a:pos x="912" y="235"/>
                  </a:cxn>
                  <a:cxn ang="0">
                    <a:pos x="890" y="296"/>
                  </a:cxn>
                  <a:cxn ang="0">
                    <a:pos x="1767" y="1404"/>
                  </a:cxn>
                  <a:cxn ang="0">
                    <a:pos x="1799" y="1344"/>
                  </a:cxn>
                  <a:cxn ang="0">
                    <a:pos x="208" y="1278"/>
                  </a:cxn>
                  <a:cxn ang="0">
                    <a:pos x="403" y="1346"/>
                  </a:cxn>
                  <a:cxn ang="0">
                    <a:pos x="344" y="1243"/>
                  </a:cxn>
                  <a:cxn ang="0">
                    <a:pos x="415" y="1146"/>
                  </a:cxn>
                  <a:cxn ang="0">
                    <a:pos x="453" y="967"/>
                  </a:cxn>
                  <a:cxn ang="0">
                    <a:pos x="518" y="906"/>
                  </a:cxn>
                  <a:cxn ang="0">
                    <a:pos x="610" y="870"/>
                  </a:cxn>
                  <a:cxn ang="0">
                    <a:pos x="678" y="725"/>
                  </a:cxn>
                  <a:cxn ang="0">
                    <a:pos x="769" y="802"/>
                  </a:cxn>
                  <a:cxn ang="0">
                    <a:pos x="831" y="733"/>
                  </a:cxn>
                  <a:cxn ang="0">
                    <a:pos x="838" y="633"/>
                  </a:cxn>
                  <a:cxn ang="0">
                    <a:pos x="719" y="586"/>
                  </a:cxn>
                  <a:cxn ang="0">
                    <a:pos x="690" y="423"/>
                  </a:cxn>
                  <a:cxn ang="0">
                    <a:pos x="795" y="169"/>
                  </a:cxn>
                  <a:cxn ang="0">
                    <a:pos x="835" y="6"/>
                  </a:cxn>
                  <a:cxn ang="0">
                    <a:pos x="627" y="59"/>
                  </a:cxn>
                  <a:cxn ang="0">
                    <a:pos x="487" y="259"/>
                  </a:cxn>
                  <a:cxn ang="0">
                    <a:pos x="232" y="299"/>
                  </a:cxn>
                  <a:cxn ang="0">
                    <a:pos x="159" y="440"/>
                  </a:cxn>
                  <a:cxn ang="0">
                    <a:pos x="159" y="510"/>
                  </a:cxn>
                  <a:cxn ang="0">
                    <a:pos x="116" y="579"/>
                  </a:cxn>
                  <a:cxn ang="0">
                    <a:pos x="15" y="839"/>
                  </a:cxn>
                  <a:cxn ang="0">
                    <a:pos x="66" y="971"/>
                  </a:cxn>
                  <a:cxn ang="0">
                    <a:pos x="128" y="1215"/>
                  </a:cxn>
                </a:cxnLst>
                <a:rect l="0" t="0" r="r" b="b"/>
                <a:pathLst>
                  <a:path w="1850" h="1527">
                    <a:moveTo>
                      <a:pt x="554" y="1259"/>
                    </a:moveTo>
                    <a:lnTo>
                      <a:pt x="549" y="1256"/>
                    </a:lnTo>
                    <a:lnTo>
                      <a:pt x="542" y="1251"/>
                    </a:lnTo>
                    <a:lnTo>
                      <a:pt x="536" y="1246"/>
                    </a:lnTo>
                    <a:lnTo>
                      <a:pt x="529" y="1239"/>
                    </a:lnTo>
                    <a:lnTo>
                      <a:pt x="515" y="1225"/>
                    </a:lnTo>
                    <a:lnTo>
                      <a:pt x="505" y="1215"/>
                    </a:lnTo>
                    <a:lnTo>
                      <a:pt x="501" y="1211"/>
                    </a:lnTo>
                    <a:lnTo>
                      <a:pt x="498" y="1207"/>
                    </a:lnTo>
                    <a:lnTo>
                      <a:pt x="494" y="1201"/>
                    </a:lnTo>
                    <a:lnTo>
                      <a:pt x="492" y="1194"/>
                    </a:lnTo>
                    <a:lnTo>
                      <a:pt x="487" y="1178"/>
                    </a:lnTo>
                    <a:lnTo>
                      <a:pt x="482" y="1160"/>
                    </a:lnTo>
                    <a:lnTo>
                      <a:pt x="479" y="1144"/>
                    </a:lnTo>
                    <a:lnTo>
                      <a:pt x="476" y="1127"/>
                    </a:lnTo>
                    <a:lnTo>
                      <a:pt x="475" y="1111"/>
                    </a:lnTo>
                    <a:lnTo>
                      <a:pt x="475" y="1099"/>
                    </a:lnTo>
                    <a:lnTo>
                      <a:pt x="476" y="1093"/>
                    </a:lnTo>
                    <a:lnTo>
                      <a:pt x="479" y="1089"/>
                    </a:lnTo>
                    <a:lnTo>
                      <a:pt x="483" y="1085"/>
                    </a:lnTo>
                    <a:lnTo>
                      <a:pt x="487" y="1083"/>
                    </a:lnTo>
                    <a:lnTo>
                      <a:pt x="494" y="1079"/>
                    </a:lnTo>
                    <a:lnTo>
                      <a:pt x="502" y="1074"/>
                    </a:lnTo>
                    <a:lnTo>
                      <a:pt x="519" y="1057"/>
                    </a:lnTo>
                    <a:lnTo>
                      <a:pt x="533" y="1039"/>
                    </a:lnTo>
                    <a:lnTo>
                      <a:pt x="541" y="1031"/>
                    </a:lnTo>
                    <a:lnTo>
                      <a:pt x="549" y="1024"/>
                    </a:lnTo>
                    <a:lnTo>
                      <a:pt x="561" y="1018"/>
                    </a:lnTo>
                    <a:lnTo>
                      <a:pt x="572" y="1014"/>
                    </a:lnTo>
                    <a:lnTo>
                      <a:pt x="581" y="1014"/>
                    </a:lnTo>
                    <a:lnTo>
                      <a:pt x="588" y="1014"/>
                    </a:lnTo>
                    <a:lnTo>
                      <a:pt x="593" y="1017"/>
                    </a:lnTo>
                    <a:lnTo>
                      <a:pt x="597" y="1020"/>
                    </a:lnTo>
                    <a:lnTo>
                      <a:pt x="601" y="1024"/>
                    </a:lnTo>
                    <a:lnTo>
                      <a:pt x="603" y="1030"/>
                    </a:lnTo>
                    <a:lnTo>
                      <a:pt x="605" y="1036"/>
                    </a:lnTo>
                    <a:lnTo>
                      <a:pt x="606" y="1042"/>
                    </a:lnTo>
                    <a:lnTo>
                      <a:pt x="610" y="1057"/>
                    </a:lnTo>
                    <a:lnTo>
                      <a:pt x="612" y="1071"/>
                    </a:lnTo>
                    <a:lnTo>
                      <a:pt x="615" y="1077"/>
                    </a:lnTo>
                    <a:lnTo>
                      <a:pt x="619" y="1083"/>
                    </a:lnTo>
                    <a:lnTo>
                      <a:pt x="623" y="1088"/>
                    </a:lnTo>
                    <a:lnTo>
                      <a:pt x="627" y="1093"/>
                    </a:lnTo>
                    <a:lnTo>
                      <a:pt x="632" y="1096"/>
                    </a:lnTo>
                    <a:lnTo>
                      <a:pt x="636" y="1097"/>
                    </a:lnTo>
                    <a:lnTo>
                      <a:pt x="638" y="1097"/>
                    </a:lnTo>
                    <a:lnTo>
                      <a:pt x="642" y="1097"/>
                    </a:lnTo>
                    <a:lnTo>
                      <a:pt x="647" y="1096"/>
                    </a:lnTo>
                    <a:lnTo>
                      <a:pt x="651" y="1092"/>
                    </a:lnTo>
                    <a:lnTo>
                      <a:pt x="658" y="1080"/>
                    </a:lnTo>
                    <a:lnTo>
                      <a:pt x="664" y="1068"/>
                    </a:lnTo>
                    <a:lnTo>
                      <a:pt x="673" y="1058"/>
                    </a:lnTo>
                    <a:lnTo>
                      <a:pt x="686" y="1045"/>
                    </a:lnTo>
                    <a:lnTo>
                      <a:pt x="694" y="1040"/>
                    </a:lnTo>
                    <a:lnTo>
                      <a:pt x="700" y="1035"/>
                    </a:lnTo>
                    <a:lnTo>
                      <a:pt x="704" y="1033"/>
                    </a:lnTo>
                    <a:lnTo>
                      <a:pt x="707" y="1032"/>
                    </a:lnTo>
                    <a:lnTo>
                      <a:pt x="708" y="1032"/>
                    </a:lnTo>
                    <a:lnTo>
                      <a:pt x="711" y="1033"/>
                    </a:lnTo>
                    <a:lnTo>
                      <a:pt x="710" y="1044"/>
                    </a:lnTo>
                    <a:lnTo>
                      <a:pt x="708" y="1054"/>
                    </a:lnTo>
                    <a:lnTo>
                      <a:pt x="706" y="1063"/>
                    </a:lnTo>
                    <a:lnTo>
                      <a:pt x="703" y="1074"/>
                    </a:lnTo>
                    <a:lnTo>
                      <a:pt x="700" y="1084"/>
                    </a:lnTo>
                    <a:lnTo>
                      <a:pt x="698" y="1094"/>
                    </a:lnTo>
                    <a:lnTo>
                      <a:pt x="695" y="1105"/>
                    </a:lnTo>
                    <a:lnTo>
                      <a:pt x="695" y="1115"/>
                    </a:lnTo>
                    <a:lnTo>
                      <a:pt x="697" y="1150"/>
                    </a:lnTo>
                    <a:lnTo>
                      <a:pt x="699" y="1181"/>
                    </a:lnTo>
                    <a:lnTo>
                      <a:pt x="699" y="1197"/>
                    </a:lnTo>
                    <a:lnTo>
                      <a:pt x="698" y="1213"/>
                    </a:lnTo>
                    <a:lnTo>
                      <a:pt x="695" y="1230"/>
                    </a:lnTo>
                    <a:lnTo>
                      <a:pt x="690" y="1248"/>
                    </a:lnTo>
                    <a:lnTo>
                      <a:pt x="686" y="1256"/>
                    </a:lnTo>
                    <a:lnTo>
                      <a:pt x="682" y="1263"/>
                    </a:lnTo>
                    <a:lnTo>
                      <a:pt x="677" y="1267"/>
                    </a:lnTo>
                    <a:lnTo>
                      <a:pt x="671" y="1270"/>
                    </a:lnTo>
                    <a:lnTo>
                      <a:pt x="665" y="1274"/>
                    </a:lnTo>
                    <a:lnTo>
                      <a:pt x="659" y="1276"/>
                    </a:lnTo>
                    <a:lnTo>
                      <a:pt x="653" y="1277"/>
                    </a:lnTo>
                    <a:lnTo>
                      <a:pt x="645" y="1277"/>
                    </a:lnTo>
                    <a:lnTo>
                      <a:pt x="615" y="1273"/>
                    </a:lnTo>
                    <a:lnTo>
                      <a:pt x="586" y="1267"/>
                    </a:lnTo>
                    <a:lnTo>
                      <a:pt x="554" y="1259"/>
                    </a:lnTo>
                    <a:close/>
                    <a:moveTo>
                      <a:pt x="1079" y="1316"/>
                    </a:moveTo>
                    <a:lnTo>
                      <a:pt x="1080" y="1309"/>
                    </a:lnTo>
                    <a:lnTo>
                      <a:pt x="1080" y="1304"/>
                    </a:lnTo>
                    <a:lnTo>
                      <a:pt x="1079" y="1300"/>
                    </a:lnTo>
                    <a:lnTo>
                      <a:pt x="1076" y="1296"/>
                    </a:lnTo>
                    <a:lnTo>
                      <a:pt x="1071" y="1290"/>
                    </a:lnTo>
                    <a:lnTo>
                      <a:pt x="1063" y="1286"/>
                    </a:lnTo>
                    <a:lnTo>
                      <a:pt x="1061" y="1283"/>
                    </a:lnTo>
                    <a:lnTo>
                      <a:pt x="1058" y="1281"/>
                    </a:lnTo>
                    <a:lnTo>
                      <a:pt x="1057" y="1278"/>
                    </a:lnTo>
                    <a:lnTo>
                      <a:pt x="1055" y="1276"/>
                    </a:lnTo>
                    <a:lnTo>
                      <a:pt x="1055" y="1273"/>
                    </a:lnTo>
                    <a:lnTo>
                      <a:pt x="1058" y="1269"/>
                    </a:lnTo>
                    <a:lnTo>
                      <a:pt x="1062" y="1264"/>
                    </a:lnTo>
                    <a:lnTo>
                      <a:pt x="1068" y="1259"/>
                    </a:lnTo>
                    <a:lnTo>
                      <a:pt x="1077" y="1254"/>
                    </a:lnTo>
                    <a:lnTo>
                      <a:pt x="1089" y="1250"/>
                    </a:lnTo>
                    <a:lnTo>
                      <a:pt x="1101" y="1247"/>
                    </a:lnTo>
                    <a:lnTo>
                      <a:pt x="1112" y="1246"/>
                    </a:lnTo>
                    <a:lnTo>
                      <a:pt x="1125" y="1245"/>
                    </a:lnTo>
                    <a:lnTo>
                      <a:pt x="1138" y="1242"/>
                    </a:lnTo>
                    <a:lnTo>
                      <a:pt x="1150" y="1239"/>
                    </a:lnTo>
                    <a:lnTo>
                      <a:pt x="1162" y="1234"/>
                    </a:lnTo>
                    <a:lnTo>
                      <a:pt x="1167" y="1230"/>
                    </a:lnTo>
                    <a:lnTo>
                      <a:pt x="1171" y="1225"/>
                    </a:lnTo>
                    <a:lnTo>
                      <a:pt x="1173" y="1219"/>
                    </a:lnTo>
                    <a:lnTo>
                      <a:pt x="1175" y="1212"/>
                    </a:lnTo>
                    <a:lnTo>
                      <a:pt x="1175" y="1206"/>
                    </a:lnTo>
                    <a:lnTo>
                      <a:pt x="1173" y="1199"/>
                    </a:lnTo>
                    <a:lnTo>
                      <a:pt x="1171" y="1194"/>
                    </a:lnTo>
                    <a:lnTo>
                      <a:pt x="1166" y="1189"/>
                    </a:lnTo>
                    <a:lnTo>
                      <a:pt x="1147" y="1177"/>
                    </a:lnTo>
                    <a:lnTo>
                      <a:pt x="1129" y="1162"/>
                    </a:lnTo>
                    <a:lnTo>
                      <a:pt x="1122" y="1153"/>
                    </a:lnTo>
                    <a:lnTo>
                      <a:pt x="1115" y="1144"/>
                    </a:lnTo>
                    <a:lnTo>
                      <a:pt x="1112" y="1138"/>
                    </a:lnTo>
                    <a:lnTo>
                      <a:pt x="1110" y="1134"/>
                    </a:lnTo>
                    <a:lnTo>
                      <a:pt x="1109" y="1129"/>
                    </a:lnTo>
                    <a:lnTo>
                      <a:pt x="1109" y="1124"/>
                    </a:lnTo>
                    <a:lnTo>
                      <a:pt x="1110" y="1116"/>
                    </a:lnTo>
                    <a:lnTo>
                      <a:pt x="1111" y="1111"/>
                    </a:lnTo>
                    <a:lnTo>
                      <a:pt x="1112" y="1106"/>
                    </a:lnTo>
                    <a:lnTo>
                      <a:pt x="1116" y="1101"/>
                    </a:lnTo>
                    <a:lnTo>
                      <a:pt x="1123" y="1092"/>
                    </a:lnTo>
                    <a:lnTo>
                      <a:pt x="1133" y="1083"/>
                    </a:lnTo>
                    <a:lnTo>
                      <a:pt x="1142" y="1076"/>
                    </a:lnTo>
                    <a:lnTo>
                      <a:pt x="1153" y="1068"/>
                    </a:lnTo>
                    <a:lnTo>
                      <a:pt x="1162" y="1061"/>
                    </a:lnTo>
                    <a:lnTo>
                      <a:pt x="1169" y="1052"/>
                    </a:lnTo>
                    <a:lnTo>
                      <a:pt x="1179" y="1033"/>
                    </a:lnTo>
                    <a:lnTo>
                      <a:pt x="1188" y="1014"/>
                    </a:lnTo>
                    <a:lnTo>
                      <a:pt x="1190" y="1005"/>
                    </a:lnTo>
                    <a:lnTo>
                      <a:pt x="1193" y="995"/>
                    </a:lnTo>
                    <a:lnTo>
                      <a:pt x="1194" y="985"/>
                    </a:lnTo>
                    <a:lnTo>
                      <a:pt x="1194" y="975"/>
                    </a:lnTo>
                    <a:lnTo>
                      <a:pt x="1190" y="961"/>
                    </a:lnTo>
                    <a:lnTo>
                      <a:pt x="1188" y="945"/>
                    </a:lnTo>
                    <a:lnTo>
                      <a:pt x="1186" y="938"/>
                    </a:lnTo>
                    <a:lnTo>
                      <a:pt x="1185" y="930"/>
                    </a:lnTo>
                    <a:lnTo>
                      <a:pt x="1186" y="922"/>
                    </a:lnTo>
                    <a:lnTo>
                      <a:pt x="1189" y="916"/>
                    </a:lnTo>
                    <a:lnTo>
                      <a:pt x="1193" y="908"/>
                    </a:lnTo>
                    <a:lnTo>
                      <a:pt x="1195" y="900"/>
                    </a:lnTo>
                    <a:lnTo>
                      <a:pt x="1195" y="892"/>
                    </a:lnTo>
                    <a:lnTo>
                      <a:pt x="1195" y="886"/>
                    </a:lnTo>
                    <a:lnTo>
                      <a:pt x="1193" y="878"/>
                    </a:lnTo>
                    <a:lnTo>
                      <a:pt x="1190" y="871"/>
                    </a:lnTo>
                    <a:lnTo>
                      <a:pt x="1186" y="865"/>
                    </a:lnTo>
                    <a:lnTo>
                      <a:pt x="1182" y="859"/>
                    </a:lnTo>
                    <a:lnTo>
                      <a:pt x="1177" y="853"/>
                    </a:lnTo>
                    <a:lnTo>
                      <a:pt x="1171" y="848"/>
                    </a:lnTo>
                    <a:lnTo>
                      <a:pt x="1164" y="843"/>
                    </a:lnTo>
                    <a:lnTo>
                      <a:pt x="1158" y="839"/>
                    </a:lnTo>
                    <a:lnTo>
                      <a:pt x="1144" y="831"/>
                    </a:lnTo>
                    <a:lnTo>
                      <a:pt x="1129" y="827"/>
                    </a:lnTo>
                    <a:lnTo>
                      <a:pt x="1123" y="826"/>
                    </a:lnTo>
                    <a:lnTo>
                      <a:pt x="1116" y="826"/>
                    </a:lnTo>
                    <a:lnTo>
                      <a:pt x="1111" y="826"/>
                    </a:lnTo>
                    <a:lnTo>
                      <a:pt x="1105" y="827"/>
                    </a:lnTo>
                    <a:lnTo>
                      <a:pt x="1094" y="830"/>
                    </a:lnTo>
                    <a:lnTo>
                      <a:pt x="1085" y="835"/>
                    </a:lnTo>
                    <a:lnTo>
                      <a:pt x="1067" y="848"/>
                    </a:lnTo>
                    <a:lnTo>
                      <a:pt x="1048" y="860"/>
                    </a:lnTo>
                    <a:lnTo>
                      <a:pt x="1036" y="865"/>
                    </a:lnTo>
                    <a:lnTo>
                      <a:pt x="1027" y="869"/>
                    </a:lnTo>
                    <a:lnTo>
                      <a:pt x="1024" y="873"/>
                    </a:lnTo>
                    <a:lnTo>
                      <a:pt x="1024" y="875"/>
                    </a:lnTo>
                    <a:lnTo>
                      <a:pt x="1028" y="879"/>
                    </a:lnTo>
                    <a:lnTo>
                      <a:pt x="1035" y="883"/>
                    </a:lnTo>
                    <a:lnTo>
                      <a:pt x="1045" y="887"/>
                    </a:lnTo>
                    <a:lnTo>
                      <a:pt x="1059" y="892"/>
                    </a:lnTo>
                    <a:lnTo>
                      <a:pt x="1066" y="896"/>
                    </a:lnTo>
                    <a:lnTo>
                      <a:pt x="1071" y="900"/>
                    </a:lnTo>
                    <a:lnTo>
                      <a:pt x="1074" y="904"/>
                    </a:lnTo>
                    <a:lnTo>
                      <a:pt x="1075" y="908"/>
                    </a:lnTo>
                    <a:lnTo>
                      <a:pt x="1059" y="974"/>
                    </a:lnTo>
                    <a:lnTo>
                      <a:pt x="1058" y="979"/>
                    </a:lnTo>
                    <a:lnTo>
                      <a:pt x="1057" y="984"/>
                    </a:lnTo>
                    <a:lnTo>
                      <a:pt x="1055" y="987"/>
                    </a:lnTo>
                    <a:lnTo>
                      <a:pt x="1053" y="988"/>
                    </a:lnTo>
                    <a:lnTo>
                      <a:pt x="1052" y="988"/>
                    </a:lnTo>
                    <a:lnTo>
                      <a:pt x="1050" y="987"/>
                    </a:lnTo>
                    <a:lnTo>
                      <a:pt x="1049" y="985"/>
                    </a:lnTo>
                    <a:lnTo>
                      <a:pt x="1046" y="983"/>
                    </a:lnTo>
                    <a:lnTo>
                      <a:pt x="1041" y="967"/>
                    </a:lnTo>
                    <a:lnTo>
                      <a:pt x="1039" y="953"/>
                    </a:lnTo>
                    <a:lnTo>
                      <a:pt x="1037" y="938"/>
                    </a:lnTo>
                    <a:lnTo>
                      <a:pt x="1033" y="925"/>
                    </a:lnTo>
                    <a:lnTo>
                      <a:pt x="1022" y="939"/>
                    </a:lnTo>
                    <a:lnTo>
                      <a:pt x="1008" y="954"/>
                    </a:lnTo>
                    <a:lnTo>
                      <a:pt x="1008" y="970"/>
                    </a:lnTo>
                    <a:lnTo>
                      <a:pt x="1009" y="987"/>
                    </a:lnTo>
                    <a:lnTo>
                      <a:pt x="1006" y="993"/>
                    </a:lnTo>
                    <a:lnTo>
                      <a:pt x="1004" y="998"/>
                    </a:lnTo>
                    <a:lnTo>
                      <a:pt x="1000" y="1002"/>
                    </a:lnTo>
                    <a:lnTo>
                      <a:pt x="996" y="1006"/>
                    </a:lnTo>
                    <a:lnTo>
                      <a:pt x="991" y="1008"/>
                    </a:lnTo>
                    <a:lnTo>
                      <a:pt x="987" y="1009"/>
                    </a:lnTo>
                    <a:lnTo>
                      <a:pt x="982" y="1009"/>
                    </a:lnTo>
                    <a:lnTo>
                      <a:pt x="976" y="1009"/>
                    </a:lnTo>
                    <a:lnTo>
                      <a:pt x="967" y="1008"/>
                    </a:lnTo>
                    <a:lnTo>
                      <a:pt x="960" y="1004"/>
                    </a:lnTo>
                    <a:lnTo>
                      <a:pt x="957" y="1001"/>
                    </a:lnTo>
                    <a:lnTo>
                      <a:pt x="954" y="998"/>
                    </a:lnTo>
                    <a:lnTo>
                      <a:pt x="953" y="996"/>
                    </a:lnTo>
                    <a:lnTo>
                      <a:pt x="953" y="995"/>
                    </a:lnTo>
                    <a:lnTo>
                      <a:pt x="958" y="983"/>
                    </a:lnTo>
                    <a:lnTo>
                      <a:pt x="962" y="970"/>
                    </a:lnTo>
                    <a:lnTo>
                      <a:pt x="965" y="963"/>
                    </a:lnTo>
                    <a:lnTo>
                      <a:pt x="966" y="958"/>
                    </a:lnTo>
                    <a:lnTo>
                      <a:pt x="967" y="952"/>
                    </a:lnTo>
                    <a:lnTo>
                      <a:pt x="966" y="945"/>
                    </a:lnTo>
                    <a:lnTo>
                      <a:pt x="966" y="939"/>
                    </a:lnTo>
                    <a:lnTo>
                      <a:pt x="966" y="934"/>
                    </a:lnTo>
                    <a:lnTo>
                      <a:pt x="966" y="928"/>
                    </a:lnTo>
                    <a:lnTo>
                      <a:pt x="969" y="925"/>
                    </a:lnTo>
                    <a:lnTo>
                      <a:pt x="973" y="918"/>
                    </a:lnTo>
                    <a:lnTo>
                      <a:pt x="978" y="912"/>
                    </a:lnTo>
                    <a:lnTo>
                      <a:pt x="983" y="906"/>
                    </a:lnTo>
                    <a:lnTo>
                      <a:pt x="988" y="901"/>
                    </a:lnTo>
                    <a:lnTo>
                      <a:pt x="991" y="896"/>
                    </a:lnTo>
                    <a:lnTo>
                      <a:pt x="992" y="888"/>
                    </a:lnTo>
                    <a:lnTo>
                      <a:pt x="991" y="886"/>
                    </a:lnTo>
                    <a:lnTo>
                      <a:pt x="987" y="883"/>
                    </a:lnTo>
                    <a:lnTo>
                      <a:pt x="982" y="883"/>
                    </a:lnTo>
                    <a:lnTo>
                      <a:pt x="975" y="883"/>
                    </a:lnTo>
                    <a:lnTo>
                      <a:pt x="963" y="883"/>
                    </a:lnTo>
                    <a:lnTo>
                      <a:pt x="954" y="884"/>
                    </a:lnTo>
                    <a:lnTo>
                      <a:pt x="940" y="883"/>
                    </a:lnTo>
                    <a:lnTo>
                      <a:pt x="925" y="879"/>
                    </a:lnTo>
                    <a:lnTo>
                      <a:pt x="906" y="875"/>
                    </a:lnTo>
                    <a:lnTo>
                      <a:pt x="890" y="871"/>
                    </a:lnTo>
                    <a:lnTo>
                      <a:pt x="883" y="870"/>
                    </a:lnTo>
                    <a:lnTo>
                      <a:pt x="877" y="870"/>
                    </a:lnTo>
                    <a:lnTo>
                      <a:pt x="871" y="871"/>
                    </a:lnTo>
                    <a:lnTo>
                      <a:pt x="868" y="874"/>
                    </a:lnTo>
                    <a:lnTo>
                      <a:pt x="866" y="879"/>
                    </a:lnTo>
                    <a:lnTo>
                      <a:pt x="866" y="886"/>
                    </a:lnTo>
                    <a:lnTo>
                      <a:pt x="869" y="894"/>
                    </a:lnTo>
                    <a:lnTo>
                      <a:pt x="874" y="905"/>
                    </a:lnTo>
                    <a:lnTo>
                      <a:pt x="892" y="913"/>
                    </a:lnTo>
                    <a:lnTo>
                      <a:pt x="909" y="921"/>
                    </a:lnTo>
                    <a:lnTo>
                      <a:pt x="912" y="922"/>
                    </a:lnTo>
                    <a:lnTo>
                      <a:pt x="914" y="925"/>
                    </a:lnTo>
                    <a:lnTo>
                      <a:pt x="917" y="927"/>
                    </a:lnTo>
                    <a:lnTo>
                      <a:pt x="918" y="931"/>
                    </a:lnTo>
                    <a:lnTo>
                      <a:pt x="918" y="934"/>
                    </a:lnTo>
                    <a:lnTo>
                      <a:pt x="917" y="938"/>
                    </a:lnTo>
                    <a:lnTo>
                      <a:pt x="914" y="941"/>
                    </a:lnTo>
                    <a:lnTo>
                      <a:pt x="912" y="945"/>
                    </a:lnTo>
                    <a:lnTo>
                      <a:pt x="901" y="954"/>
                    </a:lnTo>
                    <a:lnTo>
                      <a:pt x="891" y="962"/>
                    </a:lnTo>
                    <a:lnTo>
                      <a:pt x="879" y="967"/>
                    </a:lnTo>
                    <a:lnTo>
                      <a:pt x="866" y="971"/>
                    </a:lnTo>
                    <a:lnTo>
                      <a:pt x="853" y="974"/>
                    </a:lnTo>
                    <a:lnTo>
                      <a:pt x="840" y="975"/>
                    </a:lnTo>
                    <a:lnTo>
                      <a:pt x="827" y="974"/>
                    </a:lnTo>
                    <a:lnTo>
                      <a:pt x="814" y="973"/>
                    </a:lnTo>
                    <a:lnTo>
                      <a:pt x="800" y="969"/>
                    </a:lnTo>
                    <a:lnTo>
                      <a:pt x="787" y="965"/>
                    </a:lnTo>
                    <a:lnTo>
                      <a:pt x="782" y="965"/>
                    </a:lnTo>
                    <a:lnTo>
                      <a:pt x="778" y="967"/>
                    </a:lnTo>
                    <a:lnTo>
                      <a:pt x="777" y="969"/>
                    </a:lnTo>
                    <a:lnTo>
                      <a:pt x="777" y="973"/>
                    </a:lnTo>
                    <a:lnTo>
                      <a:pt x="776" y="976"/>
                    </a:lnTo>
                    <a:lnTo>
                      <a:pt x="777" y="980"/>
                    </a:lnTo>
                    <a:lnTo>
                      <a:pt x="778" y="991"/>
                    </a:lnTo>
                    <a:lnTo>
                      <a:pt x="781" y="998"/>
                    </a:lnTo>
                    <a:lnTo>
                      <a:pt x="786" y="1002"/>
                    </a:lnTo>
                    <a:lnTo>
                      <a:pt x="790" y="1006"/>
                    </a:lnTo>
                    <a:lnTo>
                      <a:pt x="795" y="1009"/>
                    </a:lnTo>
                    <a:lnTo>
                      <a:pt x="800" y="1011"/>
                    </a:lnTo>
                    <a:lnTo>
                      <a:pt x="807" y="1014"/>
                    </a:lnTo>
                    <a:lnTo>
                      <a:pt x="812" y="1019"/>
                    </a:lnTo>
                    <a:lnTo>
                      <a:pt x="814" y="1023"/>
                    </a:lnTo>
                    <a:lnTo>
                      <a:pt x="816" y="1028"/>
                    </a:lnTo>
                    <a:lnTo>
                      <a:pt x="817" y="1033"/>
                    </a:lnTo>
                    <a:lnTo>
                      <a:pt x="817" y="1040"/>
                    </a:lnTo>
                    <a:lnTo>
                      <a:pt x="814" y="1052"/>
                    </a:lnTo>
                    <a:lnTo>
                      <a:pt x="812" y="1066"/>
                    </a:lnTo>
                    <a:lnTo>
                      <a:pt x="804" y="1093"/>
                    </a:lnTo>
                    <a:lnTo>
                      <a:pt x="800" y="1115"/>
                    </a:lnTo>
                    <a:lnTo>
                      <a:pt x="800" y="1128"/>
                    </a:lnTo>
                    <a:lnTo>
                      <a:pt x="803" y="1144"/>
                    </a:lnTo>
                    <a:lnTo>
                      <a:pt x="805" y="1162"/>
                    </a:lnTo>
                    <a:lnTo>
                      <a:pt x="809" y="1180"/>
                    </a:lnTo>
                    <a:lnTo>
                      <a:pt x="814" y="1197"/>
                    </a:lnTo>
                    <a:lnTo>
                      <a:pt x="822" y="1212"/>
                    </a:lnTo>
                    <a:lnTo>
                      <a:pt x="826" y="1220"/>
                    </a:lnTo>
                    <a:lnTo>
                      <a:pt x="830" y="1225"/>
                    </a:lnTo>
                    <a:lnTo>
                      <a:pt x="835" y="1230"/>
                    </a:lnTo>
                    <a:lnTo>
                      <a:pt x="840" y="1233"/>
                    </a:lnTo>
                    <a:lnTo>
                      <a:pt x="847" y="1235"/>
                    </a:lnTo>
                    <a:lnTo>
                      <a:pt x="853" y="1238"/>
                    </a:lnTo>
                    <a:lnTo>
                      <a:pt x="861" y="1238"/>
                    </a:lnTo>
                    <a:lnTo>
                      <a:pt x="868" y="1238"/>
                    </a:lnTo>
                    <a:lnTo>
                      <a:pt x="882" y="1237"/>
                    </a:lnTo>
                    <a:lnTo>
                      <a:pt x="896" y="1238"/>
                    </a:lnTo>
                    <a:lnTo>
                      <a:pt x="912" y="1242"/>
                    </a:lnTo>
                    <a:lnTo>
                      <a:pt x="930" y="1247"/>
                    </a:lnTo>
                    <a:lnTo>
                      <a:pt x="941" y="1246"/>
                    </a:lnTo>
                    <a:lnTo>
                      <a:pt x="956" y="1245"/>
                    </a:lnTo>
                    <a:lnTo>
                      <a:pt x="962" y="1245"/>
                    </a:lnTo>
                    <a:lnTo>
                      <a:pt x="967" y="1246"/>
                    </a:lnTo>
                    <a:lnTo>
                      <a:pt x="970" y="1247"/>
                    </a:lnTo>
                    <a:lnTo>
                      <a:pt x="971" y="1248"/>
                    </a:lnTo>
                    <a:lnTo>
                      <a:pt x="973" y="1251"/>
                    </a:lnTo>
                    <a:lnTo>
                      <a:pt x="974" y="1254"/>
                    </a:lnTo>
                    <a:lnTo>
                      <a:pt x="973" y="1259"/>
                    </a:lnTo>
                    <a:lnTo>
                      <a:pt x="971" y="1264"/>
                    </a:lnTo>
                    <a:lnTo>
                      <a:pt x="967" y="1268"/>
                    </a:lnTo>
                    <a:lnTo>
                      <a:pt x="965" y="1274"/>
                    </a:lnTo>
                    <a:lnTo>
                      <a:pt x="961" y="1280"/>
                    </a:lnTo>
                    <a:lnTo>
                      <a:pt x="957" y="1285"/>
                    </a:lnTo>
                    <a:lnTo>
                      <a:pt x="956" y="1291"/>
                    </a:lnTo>
                    <a:lnTo>
                      <a:pt x="954" y="1298"/>
                    </a:lnTo>
                    <a:lnTo>
                      <a:pt x="954" y="1309"/>
                    </a:lnTo>
                    <a:lnTo>
                      <a:pt x="957" y="1320"/>
                    </a:lnTo>
                    <a:lnTo>
                      <a:pt x="962" y="1330"/>
                    </a:lnTo>
                    <a:lnTo>
                      <a:pt x="969" y="1339"/>
                    </a:lnTo>
                    <a:lnTo>
                      <a:pt x="973" y="1343"/>
                    </a:lnTo>
                    <a:lnTo>
                      <a:pt x="975" y="1346"/>
                    </a:lnTo>
                    <a:lnTo>
                      <a:pt x="979" y="1348"/>
                    </a:lnTo>
                    <a:lnTo>
                      <a:pt x="983" y="1349"/>
                    </a:lnTo>
                    <a:lnTo>
                      <a:pt x="992" y="1351"/>
                    </a:lnTo>
                    <a:lnTo>
                      <a:pt x="1001" y="1352"/>
                    </a:lnTo>
                    <a:lnTo>
                      <a:pt x="1014" y="1356"/>
                    </a:lnTo>
                    <a:lnTo>
                      <a:pt x="1026" y="1360"/>
                    </a:lnTo>
                    <a:lnTo>
                      <a:pt x="1039" y="1365"/>
                    </a:lnTo>
                    <a:lnTo>
                      <a:pt x="1052" y="1369"/>
                    </a:lnTo>
                    <a:lnTo>
                      <a:pt x="1057" y="1369"/>
                    </a:lnTo>
                    <a:lnTo>
                      <a:pt x="1062" y="1368"/>
                    </a:lnTo>
                    <a:lnTo>
                      <a:pt x="1066" y="1365"/>
                    </a:lnTo>
                    <a:lnTo>
                      <a:pt x="1068" y="1360"/>
                    </a:lnTo>
                    <a:lnTo>
                      <a:pt x="1074" y="1346"/>
                    </a:lnTo>
                    <a:lnTo>
                      <a:pt x="1077" y="1331"/>
                    </a:lnTo>
                    <a:lnTo>
                      <a:pt x="1079" y="1316"/>
                    </a:lnTo>
                    <a:close/>
                    <a:moveTo>
                      <a:pt x="693" y="940"/>
                    </a:moveTo>
                    <a:lnTo>
                      <a:pt x="691" y="940"/>
                    </a:lnTo>
                    <a:lnTo>
                      <a:pt x="691" y="938"/>
                    </a:lnTo>
                    <a:lnTo>
                      <a:pt x="691" y="936"/>
                    </a:lnTo>
                    <a:lnTo>
                      <a:pt x="691" y="934"/>
                    </a:lnTo>
                    <a:lnTo>
                      <a:pt x="694" y="914"/>
                    </a:lnTo>
                    <a:lnTo>
                      <a:pt x="699" y="896"/>
                    </a:lnTo>
                    <a:lnTo>
                      <a:pt x="700" y="890"/>
                    </a:lnTo>
                    <a:lnTo>
                      <a:pt x="703" y="883"/>
                    </a:lnTo>
                    <a:lnTo>
                      <a:pt x="704" y="882"/>
                    </a:lnTo>
                    <a:lnTo>
                      <a:pt x="707" y="879"/>
                    </a:lnTo>
                    <a:lnTo>
                      <a:pt x="710" y="879"/>
                    </a:lnTo>
                    <a:lnTo>
                      <a:pt x="713" y="878"/>
                    </a:lnTo>
                    <a:lnTo>
                      <a:pt x="719" y="879"/>
                    </a:lnTo>
                    <a:lnTo>
                      <a:pt x="723" y="882"/>
                    </a:lnTo>
                    <a:lnTo>
                      <a:pt x="726" y="884"/>
                    </a:lnTo>
                    <a:lnTo>
                      <a:pt x="729" y="888"/>
                    </a:lnTo>
                    <a:lnTo>
                      <a:pt x="730" y="894"/>
                    </a:lnTo>
                    <a:lnTo>
                      <a:pt x="730" y="897"/>
                    </a:lnTo>
                    <a:lnTo>
                      <a:pt x="730" y="901"/>
                    </a:lnTo>
                    <a:lnTo>
                      <a:pt x="729" y="906"/>
                    </a:lnTo>
                    <a:lnTo>
                      <a:pt x="728" y="918"/>
                    </a:lnTo>
                    <a:lnTo>
                      <a:pt x="729" y="930"/>
                    </a:lnTo>
                    <a:lnTo>
                      <a:pt x="728" y="934"/>
                    </a:lnTo>
                    <a:lnTo>
                      <a:pt x="726" y="936"/>
                    </a:lnTo>
                    <a:lnTo>
                      <a:pt x="725" y="939"/>
                    </a:lnTo>
                    <a:lnTo>
                      <a:pt x="721" y="941"/>
                    </a:lnTo>
                    <a:lnTo>
                      <a:pt x="715" y="944"/>
                    </a:lnTo>
                    <a:lnTo>
                      <a:pt x="708" y="947"/>
                    </a:lnTo>
                    <a:lnTo>
                      <a:pt x="693" y="940"/>
                    </a:lnTo>
                    <a:close/>
                    <a:moveTo>
                      <a:pt x="452" y="1309"/>
                    </a:moveTo>
                    <a:lnTo>
                      <a:pt x="443" y="1296"/>
                    </a:lnTo>
                    <a:lnTo>
                      <a:pt x="436" y="1281"/>
                    </a:lnTo>
                    <a:lnTo>
                      <a:pt x="428" y="1269"/>
                    </a:lnTo>
                    <a:lnTo>
                      <a:pt x="421" y="1255"/>
                    </a:lnTo>
                    <a:lnTo>
                      <a:pt x="421" y="1250"/>
                    </a:lnTo>
                    <a:lnTo>
                      <a:pt x="421" y="1247"/>
                    </a:lnTo>
                    <a:lnTo>
                      <a:pt x="421" y="1243"/>
                    </a:lnTo>
                    <a:lnTo>
                      <a:pt x="422" y="1242"/>
                    </a:lnTo>
                    <a:lnTo>
                      <a:pt x="426" y="1241"/>
                    </a:lnTo>
                    <a:lnTo>
                      <a:pt x="431" y="1241"/>
                    </a:lnTo>
                    <a:lnTo>
                      <a:pt x="441" y="1247"/>
                    </a:lnTo>
                    <a:lnTo>
                      <a:pt x="450" y="1255"/>
                    </a:lnTo>
                    <a:lnTo>
                      <a:pt x="465" y="1267"/>
                    </a:lnTo>
                    <a:lnTo>
                      <a:pt x="482" y="1281"/>
                    </a:lnTo>
                    <a:lnTo>
                      <a:pt x="489" y="1289"/>
                    </a:lnTo>
                    <a:lnTo>
                      <a:pt x="494" y="1296"/>
                    </a:lnTo>
                    <a:lnTo>
                      <a:pt x="496" y="1300"/>
                    </a:lnTo>
                    <a:lnTo>
                      <a:pt x="497" y="1304"/>
                    </a:lnTo>
                    <a:lnTo>
                      <a:pt x="497" y="1309"/>
                    </a:lnTo>
                    <a:lnTo>
                      <a:pt x="496" y="1313"/>
                    </a:lnTo>
                    <a:lnTo>
                      <a:pt x="493" y="1321"/>
                    </a:lnTo>
                    <a:lnTo>
                      <a:pt x="492" y="1329"/>
                    </a:lnTo>
                    <a:lnTo>
                      <a:pt x="492" y="1335"/>
                    </a:lnTo>
                    <a:lnTo>
                      <a:pt x="492" y="1344"/>
                    </a:lnTo>
                    <a:lnTo>
                      <a:pt x="491" y="1347"/>
                    </a:lnTo>
                    <a:lnTo>
                      <a:pt x="491" y="1349"/>
                    </a:lnTo>
                    <a:lnTo>
                      <a:pt x="489" y="1351"/>
                    </a:lnTo>
                    <a:lnTo>
                      <a:pt x="488" y="1351"/>
                    </a:lnTo>
                    <a:lnTo>
                      <a:pt x="483" y="1351"/>
                    </a:lnTo>
                    <a:lnTo>
                      <a:pt x="479" y="1348"/>
                    </a:lnTo>
                    <a:lnTo>
                      <a:pt x="469" y="1340"/>
                    </a:lnTo>
                    <a:lnTo>
                      <a:pt x="463" y="1333"/>
                    </a:lnTo>
                    <a:lnTo>
                      <a:pt x="452" y="1309"/>
                    </a:lnTo>
                    <a:close/>
                    <a:moveTo>
                      <a:pt x="662" y="1399"/>
                    </a:moveTo>
                    <a:lnTo>
                      <a:pt x="664" y="1391"/>
                    </a:lnTo>
                    <a:lnTo>
                      <a:pt x="668" y="1383"/>
                    </a:lnTo>
                    <a:lnTo>
                      <a:pt x="673" y="1377"/>
                    </a:lnTo>
                    <a:lnTo>
                      <a:pt x="680" y="1372"/>
                    </a:lnTo>
                    <a:lnTo>
                      <a:pt x="686" y="1366"/>
                    </a:lnTo>
                    <a:lnTo>
                      <a:pt x="693" y="1361"/>
                    </a:lnTo>
                    <a:lnTo>
                      <a:pt x="698" y="1356"/>
                    </a:lnTo>
                    <a:lnTo>
                      <a:pt x="703" y="1349"/>
                    </a:lnTo>
                    <a:lnTo>
                      <a:pt x="708" y="1338"/>
                    </a:lnTo>
                    <a:lnTo>
                      <a:pt x="711" y="1326"/>
                    </a:lnTo>
                    <a:lnTo>
                      <a:pt x="715" y="1315"/>
                    </a:lnTo>
                    <a:lnTo>
                      <a:pt x="720" y="1303"/>
                    </a:lnTo>
                    <a:lnTo>
                      <a:pt x="725" y="1294"/>
                    </a:lnTo>
                    <a:lnTo>
                      <a:pt x="734" y="1281"/>
                    </a:lnTo>
                    <a:lnTo>
                      <a:pt x="739" y="1274"/>
                    </a:lnTo>
                    <a:lnTo>
                      <a:pt x="743" y="1269"/>
                    </a:lnTo>
                    <a:lnTo>
                      <a:pt x="746" y="1268"/>
                    </a:lnTo>
                    <a:lnTo>
                      <a:pt x="747" y="1267"/>
                    </a:lnTo>
                    <a:lnTo>
                      <a:pt x="750" y="1267"/>
                    </a:lnTo>
                    <a:lnTo>
                      <a:pt x="751" y="1268"/>
                    </a:lnTo>
                    <a:lnTo>
                      <a:pt x="750" y="1281"/>
                    </a:lnTo>
                    <a:lnTo>
                      <a:pt x="747" y="1295"/>
                    </a:lnTo>
                    <a:lnTo>
                      <a:pt x="743" y="1309"/>
                    </a:lnTo>
                    <a:lnTo>
                      <a:pt x="738" y="1324"/>
                    </a:lnTo>
                    <a:lnTo>
                      <a:pt x="725" y="1351"/>
                    </a:lnTo>
                    <a:lnTo>
                      <a:pt x="712" y="1377"/>
                    </a:lnTo>
                    <a:lnTo>
                      <a:pt x="703" y="1392"/>
                    </a:lnTo>
                    <a:lnTo>
                      <a:pt x="686" y="1416"/>
                    </a:lnTo>
                    <a:lnTo>
                      <a:pt x="678" y="1425"/>
                    </a:lnTo>
                    <a:lnTo>
                      <a:pt x="669" y="1430"/>
                    </a:lnTo>
                    <a:lnTo>
                      <a:pt x="667" y="1431"/>
                    </a:lnTo>
                    <a:lnTo>
                      <a:pt x="663" y="1430"/>
                    </a:lnTo>
                    <a:lnTo>
                      <a:pt x="660" y="1426"/>
                    </a:lnTo>
                    <a:lnTo>
                      <a:pt x="659" y="1422"/>
                    </a:lnTo>
                    <a:lnTo>
                      <a:pt x="662" y="1399"/>
                    </a:lnTo>
                    <a:close/>
                    <a:moveTo>
                      <a:pt x="855" y="1394"/>
                    </a:moveTo>
                    <a:lnTo>
                      <a:pt x="846" y="1392"/>
                    </a:lnTo>
                    <a:lnTo>
                      <a:pt x="837" y="1388"/>
                    </a:lnTo>
                    <a:lnTo>
                      <a:pt x="827" y="1384"/>
                    </a:lnTo>
                    <a:lnTo>
                      <a:pt x="820" y="1379"/>
                    </a:lnTo>
                    <a:lnTo>
                      <a:pt x="812" y="1374"/>
                    </a:lnTo>
                    <a:lnTo>
                      <a:pt x="803" y="1370"/>
                    </a:lnTo>
                    <a:lnTo>
                      <a:pt x="794" y="1368"/>
                    </a:lnTo>
                    <a:lnTo>
                      <a:pt x="783" y="1366"/>
                    </a:lnTo>
                    <a:lnTo>
                      <a:pt x="778" y="1368"/>
                    </a:lnTo>
                    <a:lnTo>
                      <a:pt x="774" y="1368"/>
                    </a:lnTo>
                    <a:lnTo>
                      <a:pt x="772" y="1369"/>
                    </a:lnTo>
                    <a:lnTo>
                      <a:pt x="770" y="1372"/>
                    </a:lnTo>
                    <a:lnTo>
                      <a:pt x="769" y="1375"/>
                    </a:lnTo>
                    <a:lnTo>
                      <a:pt x="769" y="1381"/>
                    </a:lnTo>
                    <a:lnTo>
                      <a:pt x="772" y="1387"/>
                    </a:lnTo>
                    <a:lnTo>
                      <a:pt x="773" y="1394"/>
                    </a:lnTo>
                    <a:lnTo>
                      <a:pt x="774" y="1399"/>
                    </a:lnTo>
                    <a:lnTo>
                      <a:pt x="773" y="1404"/>
                    </a:lnTo>
                    <a:lnTo>
                      <a:pt x="767" y="1412"/>
                    </a:lnTo>
                    <a:lnTo>
                      <a:pt x="757" y="1423"/>
                    </a:lnTo>
                    <a:lnTo>
                      <a:pt x="754" y="1429"/>
                    </a:lnTo>
                    <a:lnTo>
                      <a:pt x="751" y="1434"/>
                    </a:lnTo>
                    <a:lnTo>
                      <a:pt x="751" y="1436"/>
                    </a:lnTo>
                    <a:lnTo>
                      <a:pt x="751" y="1439"/>
                    </a:lnTo>
                    <a:lnTo>
                      <a:pt x="752" y="1441"/>
                    </a:lnTo>
                    <a:lnTo>
                      <a:pt x="755" y="1444"/>
                    </a:lnTo>
                    <a:lnTo>
                      <a:pt x="761" y="1448"/>
                    </a:lnTo>
                    <a:lnTo>
                      <a:pt x="769" y="1452"/>
                    </a:lnTo>
                    <a:lnTo>
                      <a:pt x="776" y="1454"/>
                    </a:lnTo>
                    <a:lnTo>
                      <a:pt x="783" y="1457"/>
                    </a:lnTo>
                    <a:lnTo>
                      <a:pt x="799" y="1461"/>
                    </a:lnTo>
                    <a:lnTo>
                      <a:pt x="814" y="1467"/>
                    </a:lnTo>
                    <a:lnTo>
                      <a:pt x="824" y="1473"/>
                    </a:lnTo>
                    <a:lnTo>
                      <a:pt x="830" y="1480"/>
                    </a:lnTo>
                    <a:lnTo>
                      <a:pt x="837" y="1487"/>
                    </a:lnTo>
                    <a:lnTo>
                      <a:pt x="840" y="1493"/>
                    </a:lnTo>
                    <a:lnTo>
                      <a:pt x="847" y="1498"/>
                    </a:lnTo>
                    <a:lnTo>
                      <a:pt x="853" y="1502"/>
                    </a:lnTo>
                    <a:lnTo>
                      <a:pt x="859" y="1505"/>
                    </a:lnTo>
                    <a:lnTo>
                      <a:pt x="864" y="1505"/>
                    </a:lnTo>
                    <a:lnTo>
                      <a:pt x="870" y="1505"/>
                    </a:lnTo>
                    <a:lnTo>
                      <a:pt x="878" y="1505"/>
                    </a:lnTo>
                    <a:lnTo>
                      <a:pt x="886" y="1504"/>
                    </a:lnTo>
                    <a:lnTo>
                      <a:pt x="895" y="1502"/>
                    </a:lnTo>
                    <a:lnTo>
                      <a:pt x="903" y="1501"/>
                    </a:lnTo>
                    <a:lnTo>
                      <a:pt x="910" y="1504"/>
                    </a:lnTo>
                    <a:lnTo>
                      <a:pt x="916" y="1505"/>
                    </a:lnTo>
                    <a:lnTo>
                      <a:pt x="922" y="1505"/>
                    </a:lnTo>
                    <a:lnTo>
                      <a:pt x="927" y="1505"/>
                    </a:lnTo>
                    <a:lnTo>
                      <a:pt x="932" y="1504"/>
                    </a:lnTo>
                    <a:lnTo>
                      <a:pt x="938" y="1501"/>
                    </a:lnTo>
                    <a:lnTo>
                      <a:pt x="941" y="1498"/>
                    </a:lnTo>
                    <a:lnTo>
                      <a:pt x="945" y="1495"/>
                    </a:lnTo>
                    <a:lnTo>
                      <a:pt x="948" y="1489"/>
                    </a:lnTo>
                    <a:lnTo>
                      <a:pt x="951" y="1482"/>
                    </a:lnTo>
                    <a:lnTo>
                      <a:pt x="953" y="1473"/>
                    </a:lnTo>
                    <a:lnTo>
                      <a:pt x="956" y="1463"/>
                    </a:lnTo>
                    <a:lnTo>
                      <a:pt x="957" y="1454"/>
                    </a:lnTo>
                    <a:lnTo>
                      <a:pt x="957" y="1445"/>
                    </a:lnTo>
                    <a:lnTo>
                      <a:pt x="954" y="1438"/>
                    </a:lnTo>
                    <a:lnTo>
                      <a:pt x="952" y="1435"/>
                    </a:lnTo>
                    <a:lnTo>
                      <a:pt x="949" y="1434"/>
                    </a:lnTo>
                    <a:lnTo>
                      <a:pt x="945" y="1432"/>
                    </a:lnTo>
                    <a:lnTo>
                      <a:pt x="941" y="1432"/>
                    </a:lnTo>
                    <a:lnTo>
                      <a:pt x="922" y="1432"/>
                    </a:lnTo>
                    <a:lnTo>
                      <a:pt x="904" y="1431"/>
                    </a:lnTo>
                    <a:lnTo>
                      <a:pt x="895" y="1429"/>
                    </a:lnTo>
                    <a:lnTo>
                      <a:pt x="887" y="1425"/>
                    </a:lnTo>
                    <a:lnTo>
                      <a:pt x="881" y="1419"/>
                    </a:lnTo>
                    <a:lnTo>
                      <a:pt x="874" y="1413"/>
                    </a:lnTo>
                    <a:lnTo>
                      <a:pt x="855" y="1394"/>
                    </a:lnTo>
                    <a:close/>
                    <a:moveTo>
                      <a:pt x="991" y="1475"/>
                    </a:moveTo>
                    <a:lnTo>
                      <a:pt x="989" y="1462"/>
                    </a:lnTo>
                    <a:lnTo>
                      <a:pt x="989" y="1451"/>
                    </a:lnTo>
                    <a:lnTo>
                      <a:pt x="987" y="1440"/>
                    </a:lnTo>
                    <a:lnTo>
                      <a:pt x="983" y="1427"/>
                    </a:lnTo>
                    <a:lnTo>
                      <a:pt x="980" y="1418"/>
                    </a:lnTo>
                    <a:lnTo>
                      <a:pt x="979" y="1409"/>
                    </a:lnTo>
                    <a:lnTo>
                      <a:pt x="980" y="1400"/>
                    </a:lnTo>
                    <a:lnTo>
                      <a:pt x="982" y="1394"/>
                    </a:lnTo>
                    <a:lnTo>
                      <a:pt x="983" y="1391"/>
                    </a:lnTo>
                    <a:lnTo>
                      <a:pt x="985" y="1388"/>
                    </a:lnTo>
                    <a:lnTo>
                      <a:pt x="988" y="1388"/>
                    </a:lnTo>
                    <a:lnTo>
                      <a:pt x="991" y="1387"/>
                    </a:lnTo>
                    <a:lnTo>
                      <a:pt x="995" y="1388"/>
                    </a:lnTo>
                    <a:lnTo>
                      <a:pt x="998" y="1390"/>
                    </a:lnTo>
                    <a:lnTo>
                      <a:pt x="1004" y="1394"/>
                    </a:lnTo>
                    <a:lnTo>
                      <a:pt x="1009" y="1397"/>
                    </a:lnTo>
                    <a:lnTo>
                      <a:pt x="1017" y="1404"/>
                    </a:lnTo>
                    <a:lnTo>
                      <a:pt x="1026" y="1408"/>
                    </a:lnTo>
                    <a:lnTo>
                      <a:pt x="1035" y="1410"/>
                    </a:lnTo>
                    <a:lnTo>
                      <a:pt x="1045" y="1413"/>
                    </a:lnTo>
                    <a:lnTo>
                      <a:pt x="1054" y="1413"/>
                    </a:lnTo>
                    <a:lnTo>
                      <a:pt x="1065" y="1410"/>
                    </a:lnTo>
                    <a:lnTo>
                      <a:pt x="1074" y="1406"/>
                    </a:lnTo>
                    <a:lnTo>
                      <a:pt x="1081" y="1401"/>
                    </a:lnTo>
                    <a:lnTo>
                      <a:pt x="1093" y="1391"/>
                    </a:lnTo>
                    <a:lnTo>
                      <a:pt x="1102" y="1382"/>
                    </a:lnTo>
                    <a:lnTo>
                      <a:pt x="1112" y="1374"/>
                    </a:lnTo>
                    <a:lnTo>
                      <a:pt x="1123" y="1368"/>
                    </a:lnTo>
                    <a:lnTo>
                      <a:pt x="1128" y="1365"/>
                    </a:lnTo>
                    <a:lnTo>
                      <a:pt x="1133" y="1364"/>
                    </a:lnTo>
                    <a:lnTo>
                      <a:pt x="1140" y="1362"/>
                    </a:lnTo>
                    <a:lnTo>
                      <a:pt x="1146" y="1362"/>
                    </a:lnTo>
                    <a:lnTo>
                      <a:pt x="1153" y="1362"/>
                    </a:lnTo>
                    <a:lnTo>
                      <a:pt x="1159" y="1364"/>
                    </a:lnTo>
                    <a:lnTo>
                      <a:pt x="1167" y="1365"/>
                    </a:lnTo>
                    <a:lnTo>
                      <a:pt x="1175" y="1369"/>
                    </a:lnTo>
                    <a:lnTo>
                      <a:pt x="1184" y="1373"/>
                    </a:lnTo>
                    <a:lnTo>
                      <a:pt x="1190" y="1377"/>
                    </a:lnTo>
                    <a:lnTo>
                      <a:pt x="1194" y="1379"/>
                    </a:lnTo>
                    <a:lnTo>
                      <a:pt x="1197" y="1382"/>
                    </a:lnTo>
                    <a:lnTo>
                      <a:pt x="1197" y="1386"/>
                    </a:lnTo>
                    <a:lnTo>
                      <a:pt x="1195" y="1387"/>
                    </a:lnTo>
                    <a:lnTo>
                      <a:pt x="1193" y="1390"/>
                    </a:lnTo>
                    <a:lnTo>
                      <a:pt x="1189" y="1392"/>
                    </a:lnTo>
                    <a:lnTo>
                      <a:pt x="1166" y="1397"/>
                    </a:lnTo>
                    <a:lnTo>
                      <a:pt x="1146" y="1403"/>
                    </a:lnTo>
                    <a:lnTo>
                      <a:pt x="1133" y="1410"/>
                    </a:lnTo>
                    <a:lnTo>
                      <a:pt x="1120" y="1419"/>
                    </a:lnTo>
                    <a:lnTo>
                      <a:pt x="1114" y="1422"/>
                    </a:lnTo>
                    <a:lnTo>
                      <a:pt x="1109" y="1422"/>
                    </a:lnTo>
                    <a:lnTo>
                      <a:pt x="1103" y="1421"/>
                    </a:lnTo>
                    <a:lnTo>
                      <a:pt x="1097" y="1421"/>
                    </a:lnTo>
                    <a:lnTo>
                      <a:pt x="1092" y="1419"/>
                    </a:lnTo>
                    <a:lnTo>
                      <a:pt x="1087" y="1419"/>
                    </a:lnTo>
                    <a:lnTo>
                      <a:pt x="1080" y="1422"/>
                    </a:lnTo>
                    <a:lnTo>
                      <a:pt x="1074" y="1425"/>
                    </a:lnTo>
                    <a:lnTo>
                      <a:pt x="1065" y="1438"/>
                    </a:lnTo>
                    <a:lnTo>
                      <a:pt x="1058" y="1449"/>
                    </a:lnTo>
                    <a:lnTo>
                      <a:pt x="1045" y="1462"/>
                    </a:lnTo>
                    <a:lnTo>
                      <a:pt x="1033" y="1474"/>
                    </a:lnTo>
                    <a:lnTo>
                      <a:pt x="1028" y="1480"/>
                    </a:lnTo>
                    <a:lnTo>
                      <a:pt x="1022" y="1487"/>
                    </a:lnTo>
                    <a:lnTo>
                      <a:pt x="1018" y="1495"/>
                    </a:lnTo>
                    <a:lnTo>
                      <a:pt x="1014" y="1502"/>
                    </a:lnTo>
                    <a:lnTo>
                      <a:pt x="1009" y="1514"/>
                    </a:lnTo>
                    <a:lnTo>
                      <a:pt x="1002" y="1524"/>
                    </a:lnTo>
                    <a:lnTo>
                      <a:pt x="998" y="1527"/>
                    </a:lnTo>
                    <a:lnTo>
                      <a:pt x="996" y="1527"/>
                    </a:lnTo>
                    <a:lnTo>
                      <a:pt x="992" y="1524"/>
                    </a:lnTo>
                    <a:lnTo>
                      <a:pt x="989" y="1522"/>
                    </a:lnTo>
                    <a:lnTo>
                      <a:pt x="985" y="1515"/>
                    </a:lnTo>
                    <a:lnTo>
                      <a:pt x="984" y="1508"/>
                    </a:lnTo>
                    <a:lnTo>
                      <a:pt x="991" y="1475"/>
                    </a:lnTo>
                    <a:close/>
                    <a:moveTo>
                      <a:pt x="856" y="272"/>
                    </a:moveTo>
                    <a:lnTo>
                      <a:pt x="857" y="268"/>
                    </a:lnTo>
                    <a:lnTo>
                      <a:pt x="862" y="264"/>
                    </a:lnTo>
                    <a:lnTo>
                      <a:pt x="868" y="259"/>
                    </a:lnTo>
                    <a:lnTo>
                      <a:pt x="875" y="252"/>
                    </a:lnTo>
                    <a:lnTo>
                      <a:pt x="891" y="243"/>
                    </a:lnTo>
                    <a:lnTo>
                      <a:pt x="901" y="238"/>
                    </a:lnTo>
                    <a:lnTo>
                      <a:pt x="912" y="235"/>
                    </a:lnTo>
                    <a:lnTo>
                      <a:pt x="923" y="235"/>
                    </a:lnTo>
                    <a:lnTo>
                      <a:pt x="936" y="235"/>
                    </a:lnTo>
                    <a:lnTo>
                      <a:pt x="945" y="238"/>
                    </a:lnTo>
                    <a:lnTo>
                      <a:pt x="941" y="245"/>
                    </a:lnTo>
                    <a:lnTo>
                      <a:pt x="936" y="251"/>
                    </a:lnTo>
                    <a:lnTo>
                      <a:pt x="930" y="267"/>
                    </a:lnTo>
                    <a:lnTo>
                      <a:pt x="926" y="282"/>
                    </a:lnTo>
                    <a:lnTo>
                      <a:pt x="923" y="289"/>
                    </a:lnTo>
                    <a:lnTo>
                      <a:pt x="919" y="294"/>
                    </a:lnTo>
                    <a:lnTo>
                      <a:pt x="916" y="296"/>
                    </a:lnTo>
                    <a:lnTo>
                      <a:pt x="912" y="299"/>
                    </a:lnTo>
                    <a:lnTo>
                      <a:pt x="908" y="300"/>
                    </a:lnTo>
                    <a:lnTo>
                      <a:pt x="903" y="300"/>
                    </a:lnTo>
                    <a:lnTo>
                      <a:pt x="899" y="300"/>
                    </a:lnTo>
                    <a:lnTo>
                      <a:pt x="895" y="300"/>
                    </a:lnTo>
                    <a:lnTo>
                      <a:pt x="892" y="298"/>
                    </a:lnTo>
                    <a:lnTo>
                      <a:pt x="890" y="296"/>
                    </a:lnTo>
                    <a:lnTo>
                      <a:pt x="887" y="294"/>
                    </a:lnTo>
                    <a:lnTo>
                      <a:pt x="883" y="292"/>
                    </a:lnTo>
                    <a:lnTo>
                      <a:pt x="879" y="292"/>
                    </a:lnTo>
                    <a:lnTo>
                      <a:pt x="874" y="294"/>
                    </a:lnTo>
                    <a:lnTo>
                      <a:pt x="869" y="295"/>
                    </a:lnTo>
                    <a:lnTo>
                      <a:pt x="864" y="296"/>
                    </a:lnTo>
                    <a:lnTo>
                      <a:pt x="860" y="296"/>
                    </a:lnTo>
                    <a:lnTo>
                      <a:pt x="855" y="295"/>
                    </a:lnTo>
                    <a:lnTo>
                      <a:pt x="851" y="294"/>
                    </a:lnTo>
                    <a:lnTo>
                      <a:pt x="847" y="290"/>
                    </a:lnTo>
                    <a:lnTo>
                      <a:pt x="843" y="286"/>
                    </a:lnTo>
                    <a:lnTo>
                      <a:pt x="840" y="281"/>
                    </a:lnTo>
                    <a:lnTo>
                      <a:pt x="856" y="272"/>
                    </a:lnTo>
                    <a:close/>
                    <a:moveTo>
                      <a:pt x="1785" y="1416"/>
                    </a:moveTo>
                    <a:lnTo>
                      <a:pt x="1780" y="1413"/>
                    </a:lnTo>
                    <a:lnTo>
                      <a:pt x="1773" y="1409"/>
                    </a:lnTo>
                    <a:lnTo>
                      <a:pt x="1767" y="1404"/>
                    </a:lnTo>
                    <a:lnTo>
                      <a:pt x="1760" y="1397"/>
                    </a:lnTo>
                    <a:lnTo>
                      <a:pt x="1754" y="1390"/>
                    </a:lnTo>
                    <a:lnTo>
                      <a:pt x="1750" y="1382"/>
                    </a:lnTo>
                    <a:lnTo>
                      <a:pt x="1747" y="1375"/>
                    </a:lnTo>
                    <a:lnTo>
                      <a:pt x="1746" y="1369"/>
                    </a:lnTo>
                    <a:lnTo>
                      <a:pt x="1747" y="1357"/>
                    </a:lnTo>
                    <a:lnTo>
                      <a:pt x="1752" y="1340"/>
                    </a:lnTo>
                    <a:lnTo>
                      <a:pt x="1755" y="1331"/>
                    </a:lnTo>
                    <a:lnTo>
                      <a:pt x="1758" y="1325"/>
                    </a:lnTo>
                    <a:lnTo>
                      <a:pt x="1760" y="1318"/>
                    </a:lnTo>
                    <a:lnTo>
                      <a:pt x="1763" y="1317"/>
                    </a:lnTo>
                    <a:lnTo>
                      <a:pt x="1767" y="1317"/>
                    </a:lnTo>
                    <a:lnTo>
                      <a:pt x="1771" y="1318"/>
                    </a:lnTo>
                    <a:lnTo>
                      <a:pt x="1776" y="1322"/>
                    </a:lnTo>
                    <a:lnTo>
                      <a:pt x="1782" y="1327"/>
                    </a:lnTo>
                    <a:lnTo>
                      <a:pt x="1793" y="1337"/>
                    </a:lnTo>
                    <a:lnTo>
                      <a:pt x="1799" y="1344"/>
                    </a:lnTo>
                    <a:lnTo>
                      <a:pt x="1812" y="1356"/>
                    </a:lnTo>
                    <a:lnTo>
                      <a:pt x="1828" y="1366"/>
                    </a:lnTo>
                    <a:lnTo>
                      <a:pt x="1834" y="1372"/>
                    </a:lnTo>
                    <a:lnTo>
                      <a:pt x="1841" y="1377"/>
                    </a:lnTo>
                    <a:lnTo>
                      <a:pt x="1846" y="1383"/>
                    </a:lnTo>
                    <a:lnTo>
                      <a:pt x="1848" y="1391"/>
                    </a:lnTo>
                    <a:lnTo>
                      <a:pt x="1850" y="1400"/>
                    </a:lnTo>
                    <a:lnTo>
                      <a:pt x="1850" y="1408"/>
                    </a:lnTo>
                    <a:lnTo>
                      <a:pt x="1848" y="1416"/>
                    </a:lnTo>
                    <a:lnTo>
                      <a:pt x="1846" y="1422"/>
                    </a:lnTo>
                    <a:lnTo>
                      <a:pt x="1841" y="1427"/>
                    </a:lnTo>
                    <a:lnTo>
                      <a:pt x="1834" y="1430"/>
                    </a:lnTo>
                    <a:lnTo>
                      <a:pt x="1826" y="1432"/>
                    </a:lnTo>
                    <a:lnTo>
                      <a:pt x="1816" y="1432"/>
                    </a:lnTo>
                    <a:lnTo>
                      <a:pt x="1785" y="1416"/>
                    </a:lnTo>
                    <a:close/>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3" name="Freeform 48"/>
              <p:cNvSpPr>
                <a:spLocks/>
              </p:cNvSpPr>
              <p:nvPr/>
            </p:nvSpPr>
            <p:spPr bwMode="auto">
              <a:xfrm>
                <a:off x="7311600" y="2817966"/>
                <a:ext cx="107480" cy="119216"/>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4" name="Freeform 49"/>
              <p:cNvSpPr>
                <a:spLocks/>
              </p:cNvSpPr>
              <p:nvPr/>
            </p:nvSpPr>
            <p:spPr bwMode="auto">
              <a:xfrm>
                <a:off x="7448228" y="2733069"/>
                <a:ext cx="191278" cy="245657"/>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5" name="Freeform 50"/>
              <p:cNvSpPr>
                <a:spLocks/>
              </p:cNvSpPr>
              <p:nvPr/>
            </p:nvSpPr>
            <p:spPr bwMode="auto">
              <a:xfrm>
                <a:off x="7409972" y="2756552"/>
                <a:ext cx="18217" cy="3070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6" name="Freeform 51"/>
              <p:cNvSpPr>
                <a:spLocks/>
              </p:cNvSpPr>
              <p:nvPr/>
            </p:nvSpPr>
            <p:spPr bwMode="auto">
              <a:xfrm>
                <a:off x="7286097" y="2920925"/>
                <a:ext cx="36434" cy="48771"/>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7" name="Freeform 52"/>
              <p:cNvSpPr>
                <a:spLocks/>
              </p:cNvSpPr>
              <p:nvPr/>
            </p:nvSpPr>
            <p:spPr bwMode="auto">
              <a:xfrm>
                <a:off x="7395398" y="2931763"/>
                <a:ext cx="41899" cy="75865"/>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8" name="Freeform 53"/>
              <p:cNvSpPr>
                <a:spLocks/>
              </p:cNvSpPr>
              <p:nvPr/>
            </p:nvSpPr>
            <p:spPr bwMode="auto">
              <a:xfrm>
                <a:off x="7437298" y="2976921"/>
                <a:ext cx="92907" cy="63221"/>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9" name="Freeform 54"/>
              <p:cNvSpPr>
                <a:spLocks/>
              </p:cNvSpPr>
              <p:nvPr/>
            </p:nvSpPr>
            <p:spPr bwMode="auto">
              <a:xfrm>
                <a:off x="7541133" y="2975114"/>
                <a:ext cx="98371" cy="74059"/>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0" name="Freeform 55"/>
              <p:cNvSpPr>
                <a:spLocks/>
              </p:cNvSpPr>
              <p:nvPr/>
            </p:nvSpPr>
            <p:spPr bwMode="auto">
              <a:xfrm>
                <a:off x="7477375" y="2467543"/>
                <a:ext cx="49186" cy="28901"/>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1" name="Freeform 56"/>
              <p:cNvSpPr>
                <a:spLocks/>
              </p:cNvSpPr>
              <p:nvPr/>
            </p:nvSpPr>
            <p:spPr bwMode="auto">
              <a:xfrm>
                <a:off x="7890898" y="2955245"/>
                <a:ext cx="47364" cy="52383"/>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2" name="Freeform 57"/>
              <p:cNvSpPr>
                <a:spLocks/>
              </p:cNvSpPr>
              <p:nvPr/>
            </p:nvSpPr>
            <p:spPr bwMode="auto">
              <a:xfrm>
                <a:off x="7094820" y="2360971"/>
                <a:ext cx="391664" cy="621369"/>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3" name="Freeform 58"/>
              <p:cNvSpPr>
                <a:spLocks noEditPoints="1"/>
              </p:cNvSpPr>
              <p:nvPr/>
            </p:nvSpPr>
            <p:spPr bwMode="auto">
              <a:xfrm>
                <a:off x="8734341" y="2032223"/>
                <a:ext cx="670382" cy="420870"/>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4" name="Freeform 59"/>
              <p:cNvSpPr>
                <a:spLocks/>
              </p:cNvSpPr>
              <p:nvPr/>
            </p:nvSpPr>
            <p:spPr bwMode="auto">
              <a:xfrm>
                <a:off x="8761666" y="2165890"/>
                <a:ext cx="83798" cy="6141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5" name="Freeform 60"/>
              <p:cNvSpPr>
                <a:spLocks/>
              </p:cNvSpPr>
              <p:nvPr/>
            </p:nvSpPr>
            <p:spPr bwMode="auto">
              <a:xfrm>
                <a:off x="8734341" y="2256205"/>
                <a:ext cx="147558" cy="146311"/>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6" name="Freeform 61"/>
              <p:cNvSpPr>
                <a:spLocks/>
              </p:cNvSpPr>
              <p:nvPr/>
            </p:nvSpPr>
            <p:spPr bwMode="auto">
              <a:xfrm>
                <a:off x="8892828" y="2032223"/>
                <a:ext cx="511896" cy="420870"/>
              </a:xfrm>
              <a:custGeom>
                <a:avLst/>
                <a:gdLst/>
                <a:ahLst/>
                <a:cxnLst>
                  <a:cxn ang="0">
                    <a:pos x="288" y="641"/>
                  </a:cxn>
                  <a:cxn ang="0">
                    <a:pos x="308" y="590"/>
                  </a:cxn>
                  <a:cxn ang="0">
                    <a:pos x="240" y="580"/>
                  </a:cxn>
                  <a:cxn ang="0">
                    <a:pos x="232" y="624"/>
                  </a:cxn>
                  <a:cxn ang="0">
                    <a:pos x="203" y="660"/>
                  </a:cxn>
                  <a:cxn ang="0">
                    <a:pos x="168" y="624"/>
                  </a:cxn>
                  <a:cxn ang="0">
                    <a:pos x="100" y="607"/>
                  </a:cxn>
                  <a:cxn ang="0">
                    <a:pos x="65" y="577"/>
                  </a:cxn>
                  <a:cxn ang="0">
                    <a:pos x="53" y="527"/>
                  </a:cxn>
                  <a:cxn ang="0">
                    <a:pos x="36" y="497"/>
                  </a:cxn>
                  <a:cxn ang="0">
                    <a:pos x="18" y="443"/>
                  </a:cxn>
                  <a:cxn ang="0">
                    <a:pos x="66" y="423"/>
                  </a:cxn>
                  <a:cxn ang="0">
                    <a:pos x="86" y="405"/>
                  </a:cxn>
                  <a:cxn ang="0">
                    <a:pos x="40" y="403"/>
                  </a:cxn>
                  <a:cxn ang="0">
                    <a:pos x="4" y="386"/>
                  </a:cxn>
                  <a:cxn ang="0">
                    <a:pos x="22" y="307"/>
                  </a:cxn>
                  <a:cxn ang="0">
                    <a:pos x="0" y="277"/>
                  </a:cxn>
                  <a:cxn ang="0">
                    <a:pos x="17" y="230"/>
                  </a:cxn>
                  <a:cxn ang="0">
                    <a:pos x="19" y="195"/>
                  </a:cxn>
                  <a:cxn ang="0">
                    <a:pos x="96" y="198"/>
                  </a:cxn>
                  <a:cxn ang="0">
                    <a:pos x="141" y="158"/>
                  </a:cxn>
                  <a:cxn ang="0">
                    <a:pos x="168" y="121"/>
                  </a:cxn>
                  <a:cxn ang="0">
                    <a:pos x="233" y="89"/>
                  </a:cxn>
                  <a:cxn ang="0">
                    <a:pos x="264" y="57"/>
                  </a:cxn>
                  <a:cxn ang="0">
                    <a:pos x="312" y="79"/>
                  </a:cxn>
                  <a:cxn ang="0">
                    <a:pos x="328" y="35"/>
                  </a:cxn>
                  <a:cxn ang="0">
                    <a:pos x="351" y="37"/>
                  </a:cxn>
                  <a:cxn ang="0">
                    <a:pos x="396" y="45"/>
                  </a:cxn>
                  <a:cxn ang="0">
                    <a:pos x="470" y="58"/>
                  </a:cxn>
                  <a:cxn ang="0">
                    <a:pos x="487" y="20"/>
                  </a:cxn>
                  <a:cxn ang="0">
                    <a:pos x="525" y="6"/>
                  </a:cxn>
                  <a:cxn ang="0">
                    <a:pos x="587" y="19"/>
                  </a:cxn>
                  <a:cxn ang="0">
                    <a:pos x="671" y="10"/>
                  </a:cxn>
                  <a:cxn ang="0">
                    <a:pos x="742" y="14"/>
                  </a:cxn>
                  <a:cxn ang="0">
                    <a:pos x="810" y="27"/>
                  </a:cxn>
                  <a:cxn ang="0">
                    <a:pos x="947" y="27"/>
                  </a:cxn>
                  <a:cxn ang="0">
                    <a:pos x="1035" y="35"/>
                  </a:cxn>
                  <a:cxn ang="0">
                    <a:pos x="1075" y="16"/>
                  </a:cxn>
                  <a:cxn ang="0">
                    <a:pos x="1123" y="68"/>
                  </a:cxn>
                  <a:cxn ang="0">
                    <a:pos x="1062" y="115"/>
                  </a:cxn>
                  <a:cxn ang="0">
                    <a:pos x="1053" y="158"/>
                  </a:cxn>
                  <a:cxn ang="0">
                    <a:pos x="1020" y="215"/>
                  </a:cxn>
                  <a:cxn ang="0">
                    <a:pos x="978" y="304"/>
                  </a:cxn>
                  <a:cxn ang="0">
                    <a:pos x="1016" y="421"/>
                  </a:cxn>
                  <a:cxn ang="0">
                    <a:pos x="1008" y="502"/>
                  </a:cxn>
                  <a:cxn ang="0">
                    <a:pos x="1036" y="634"/>
                  </a:cxn>
                  <a:cxn ang="0">
                    <a:pos x="1069" y="693"/>
                  </a:cxn>
                  <a:cxn ang="0">
                    <a:pos x="1022" y="790"/>
                  </a:cxn>
                  <a:cxn ang="0">
                    <a:pos x="963" y="893"/>
                  </a:cxn>
                  <a:cxn ang="0">
                    <a:pos x="824" y="928"/>
                  </a:cxn>
                  <a:cxn ang="0">
                    <a:pos x="750" y="919"/>
                  </a:cxn>
                  <a:cxn ang="0">
                    <a:pos x="663" y="856"/>
                  </a:cxn>
                  <a:cxn ang="0">
                    <a:pos x="571" y="751"/>
                  </a:cxn>
                  <a:cxn ang="0">
                    <a:pos x="508" y="721"/>
                  </a:cxn>
                  <a:cxn ang="0">
                    <a:pos x="385" y="761"/>
                  </a:cxn>
                </a:cxnLst>
                <a:rect l="0" t="0" r="r" b="b"/>
                <a:pathLst>
                  <a:path w="1123" h="932">
                    <a:moveTo>
                      <a:pt x="263" y="789"/>
                    </a:moveTo>
                    <a:lnTo>
                      <a:pt x="264" y="779"/>
                    </a:lnTo>
                    <a:lnTo>
                      <a:pt x="264" y="769"/>
                    </a:lnTo>
                    <a:lnTo>
                      <a:pt x="269" y="725"/>
                    </a:lnTo>
                    <a:lnTo>
                      <a:pt x="276" y="682"/>
                    </a:lnTo>
                    <a:lnTo>
                      <a:pt x="281" y="662"/>
                    </a:lnTo>
                    <a:lnTo>
                      <a:pt x="288" y="641"/>
                    </a:lnTo>
                    <a:lnTo>
                      <a:pt x="291" y="631"/>
                    </a:lnTo>
                    <a:lnTo>
                      <a:pt x="295" y="620"/>
                    </a:lnTo>
                    <a:lnTo>
                      <a:pt x="301" y="611"/>
                    </a:lnTo>
                    <a:lnTo>
                      <a:pt x="307" y="602"/>
                    </a:lnTo>
                    <a:lnTo>
                      <a:pt x="310" y="598"/>
                    </a:lnTo>
                    <a:lnTo>
                      <a:pt x="310" y="594"/>
                    </a:lnTo>
                    <a:lnTo>
                      <a:pt x="308" y="590"/>
                    </a:lnTo>
                    <a:lnTo>
                      <a:pt x="306" y="588"/>
                    </a:lnTo>
                    <a:lnTo>
                      <a:pt x="297" y="583"/>
                    </a:lnTo>
                    <a:lnTo>
                      <a:pt x="284" y="580"/>
                    </a:lnTo>
                    <a:lnTo>
                      <a:pt x="271" y="579"/>
                    </a:lnTo>
                    <a:lnTo>
                      <a:pt x="257" y="579"/>
                    </a:lnTo>
                    <a:lnTo>
                      <a:pt x="246" y="579"/>
                    </a:lnTo>
                    <a:lnTo>
                      <a:pt x="240" y="580"/>
                    </a:lnTo>
                    <a:lnTo>
                      <a:pt x="236" y="583"/>
                    </a:lnTo>
                    <a:lnTo>
                      <a:pt x="233" y="586"/>
                    </a:lnTo>
                    <a:lnTo>
                      <a:pt x="232" y="589"/>
                    </a:lnTo>
                    <a:lnTo>
                      <a:pt x="232" y="594"/>
                    </a:lnTo>
                    <a:lnTo>
                      <a:pt x="232" y="603"/>
                    </a:lnTo>
                    <a:lnTo>
                      <a:pt x="233" y="612"/>
                    </a:lnTo>
                    <a:lnTo>
                      <a:pt x="232" y="624"/>
                    </a:lnTo>
                    <a:lnTo>
                      <a:pt x="231" y="634"/>
                    </a:lnTo>
                    <a:lnTo>
                      <a:pt x="228" y="642"/>
                    </a:lnTo>
                    <a:lnTo>
                      <a:pt x="224" y="650"/>
                    </a:lnTo>
                    <a:lnTo>
                      <a:pt x="220" y="655"/>
                    </a:lnTo>
                    <a:lnTo>
                      <a:pt x="215" y="658"/>
                    </a:lnTo>
                    <a:lnTo>
                      <a:pt x="210" y="660"/>
                    </a:lnTo>
                    <a:lnTo>
                      <a:pt x="203" y="660"/>
                    </a:lnTo>
                    <a:lnTo>
                      <a:pt x="198" y="659"/>
                    </a:lnTo>
                    <a:lnTo>
                      <a:pt x="192" y="656"/>
                    </a:lnTo>
                    <a:lnTo>
                      <a:pt x="187" y="653"/>
                    </a:lnTo>
                    <a:lnTo>
                      <a:pt x="181" y="647"/>
                    </a:lnTo>
                    <a:lnTo>
                      <a:pt x="176" y="641"/>
                    </a:lnTo>
                    <a:lnTo>
                      <a:pt x="171" y="633"/>
                    </a:lnTo>
                    <a:lnTo>
                      <a:pt x="168" y="624"/>
                    </a:lnTo>
                    <a:lnTo>
                      <a:pt x="165" y="615"/>
                    </a:lnTo>
                    <a:lnTo>
                      <a:pt x="158" y="611"/>
                    </a:lnTo>
                    <a:lnTo>
                      <a:pt x="152" y="610"/>
                    </a:lnTo>
                    <a:lnTo>
                      <a:pt x="144" y="608"/>
                    </a:lnTo>
                    <a:lnTo>
                      <a:pt x="135" y="607"/>
                    </a:lnTo>
                    <a:lnTo>
                      <a:pt x="117" y="607"/>
                    </a:lnTo>
                    <a:lnTo>
                      <a:pt x="100" y="607"/>
                    </a:lnTo>
                    <a:lnTo>
                      <a:pt x="92" y="606"/>
                    </a:lnTo>
                    <a:lnTo>
                      <a:pt x="84" y="605"/>
                    </a:lnTo>
                    <a:lnTo>
                      <a:pt x="78" y="602"/>
                    </a:lnTo>
                    <a:lnTo>
                      <a:pt x="73" y="598"/>
                    </a:lnTo>
                    <a:lnTo>
                      <a:pt x="69" y="593"/>
                    </a:lnTo>
                    <a:lnTo>
                      <a:pt x="66" y="586"/>
                    </a:lnTo>
                    <a:lnTo>
                      <a:pt x="65" y="577"/>
                    </a:lnTo>
                    <a:lnTo>
                      <a:pt x="66" y="567"/>
                    </a:lnTo>
                    <a:lnTo>
                      <a:pt x="66" y="558"/>
                    </a:lnTo>
                    <a:lnTo>
                      <a:pt x="66" y="550"/>
                    </a:lnTo>
                    <a:lnTo>
                      <a:pt x="66" y="545"/>
                    </a:lnTo>
                    <a:lnTo>
                      <a:pt x="63" y="540"/>
                    </a:lnTo>
                    <a:lnTo>
                      <a:pt x="60" y="532"/>
                    </a:lnTo>
                    <a:lnTo>
                      <a:pt x="53" y="527"/>
                    </a:lnTo>
                    <a:lnTo>
                      <a:pt x="48" y="523"/>
                    </a:lnTo>
                    <a:lnTo>
                      <a:pt x="41" y="519"/>
                    </a:lnTo>
                    <a:lnTo>
                      <a:pt x="40" y="517"/>
                    </a:lnTo>
                    <a:lnTo>
                      <a:pt x="38" y="513"/>
                    </a:lnTo>
                    <a:lnTo>
                      <a:pt x="36" y="510"/>
                    </a:lnTo>
                    <a:lnTo>
                      <a:pt x="36" y="505"/>
                    </a:lnTo>
                    <a:lnTo>
                      <a:pt x="36" y="497"/>
                    </a:lnTo>
                    <a:lnTo>
                      <a:pt x="34" y="488"/>
                    </a:lnTo>
                    <a:lnTo>
                      <a:pt x="30" y="480"/>
                    </a:lnTo>
                    <a:lnTo>
                      <a:pt x="27" y="472"/>
                    </a:lnTo>
                    <a:lnTo>
                      <a:pt x="23" y="466"/>
                    </a:lnTo>
                    <a:lnTo>
                      <a:pt x="21" y="458"/>
                    </a:lnTo>
                    <a:lnTo>
                      <a:pt x="18" y="450"/>
                    </a:lnTo>
                    <a:lnTo>
                      <a:pt x="18" y="443"/>
                    </a:lnTo>
                    <a:lnTo>
                      <a:pt x="19" y="439"/>
                    </a:lnTo>
                    <a:lnTo>
                      <a:pt x="22" y="435"/>
                    </a:lnTo>
                    <a:lnTo>
                      <a:pt x="25" y="432"/>
                    </a:lnTo>
                    <a:lnTo>
                      <a:pt x="30" y="430"/>
                    </a:lnTo>
                    <a:lnTo>
                      <a:pt x="41" y="426"/>
                    </a:lnTo>
                    <a:lnTo>
                      <a:pt x="53" y="425"/>
                    </a:lnTo>
                    <a:lnTo>
                      <a:pt x="66" y="423"/>
                    </a:lnTo>
                    <a:lnTo>
                      <a:pt x="78" y="422"/>
                    </a:lnTo>
                    <a:lnTo>
                      <a:pt x="82" y="421"/>
                    </a:lnTo>
                    <a:lnTo>
                      <a:pt x="86" y="421"/>
                    </a:lnTo>
                    <a:lnTo>
                      <a:pt x="87" y="419"/>
                    </a:lnTo>
                    <a:lnTo>
                      <a:pt x="88" y="417"/>
                    </a:lnTo>
                    <a:lnTo>
                      <a:pt x="87" y="410"/>
                    </a:lnTo>
                    <a:lnTo>
                      <a:pt x="86" y="405"/>
                    </a:lnTo>
                    <a:lnTo>
                      <a:pt x="82" y="401"/>
                    </a:lnTo>
                    <a:lnTo>
                      <a:pt x="78" y="399"/>
                    </a:lnTo>
                    <a:lnTo>
                      <a:pt x="73" y="397"/>
                    </a:lnTo>
                    <a:lnTo>
                      <a:pt x="67" y="397"/>
                    </a:lnTo>
                    <a:lnTo>
                      <a:pt x="61" y="397"/>
                    </a:lnTo>
                    <a:lnTo>
                      <a:pt x="54" y="399"/>
                    </a:lnTo>
                    <a:lnTo>
                      <a:pt x="40" y="403"/>
                    </a:lnTo>
                    <a:lnTo>
                      <a:pt x="27" y="404"/>
                    </a:lnTo>
                    <a:lnTo>
                      <a:pt x="22" y="404"/>
                    </a:lnTo>
                    <a:lnTo>
                      <a:pt x="17" y="404"/>
                    </a:lnTo>
                    <a:lnTo>
                      <a:pt x="13" y="401"/>
                    </a:lnTo>
                    <a:lnTo>
                      <a:pt x="9" y="399"/>
                    </a:lnTo>
                    <a:lnTo>
                      <a:pt x="6" y="392"/>
                    </a:lnTo>
                    <a:lnTo>
                      <a:pt x="4" y="386"/>
                    </a:lnTo>
                    <a:lnTo>
                      <a:pt x="4" y="379"/>
                    </a:lnTo>
                    <a:lnTo>
                      <a:pt x="4" y="371"/>
                    </a:lnTo>
                    <a:lnTo>
                      <a:pt x="6" y="356"/>
                    </a:lnTo>
                    <a:lnTo>
                      <a:pt x="12" y="339"/>
                    </a:lnTo>
                    <a:lnTo>
                      <a:pt x="17" y="325"/>
                    </a:lnTo>
                    <a:lnTo>
                      <a:pt x="21" y="312"/>
                    </a:lnTo>
                    <a:lnTo>
                      <a:pt x="22" y="307"/>
                    </a:lnTo>
                    <a:lnTo>
                      <a:pt x="23" y="301"/>
                    </a:lnTo>
                    <a:lnTo>
                      <a:pt x="23" y="299"/>
                    </a:lnTo>
                    <a:lnTo>
                      <a:pt x="22" y="298"/>
                    </a:lnTo>
                    <a:lnTo>
                      <a:pt x="9" y="289"/>
                    </a:lnTo>
                    <a:lnTo>
                      <a:pt x="3" y="282"/>
                    </a:lnTo>
                    <a:lnTo>
                      <a:pt x="1" y="279"/>
                    </a:lnTo>
                    <a:lnTo>
                      <a:pt x="0" y="277"/>
                    </a:lnTo>
                    <a:lnTo>
                      <a:pt x="0" y="274"/>
                    </a:lnTo>
                    <a:lnTo>
                      <a:pt x="1" y="273"/>
                    </a:lnTo>
                    <a:lnTo>
                      <a:pt x="4" y="268"/>
                    </a:lnTo>
                    <a:lnTo>
                      <a:pt x="8" y="261"/>
                    </a:lnTo>
                    <a:lnTo>
                      <a:pt x="13" y="252"/>
                    </a:lnTo>
                    <a:lnTo>
                      <a:pt x="16" y="242"/>
                    </a:lnTo>
                    <a:lnTo>
                      <a:pt x="17" y="230"/>
                    </a:lnTo>
                    <a:lnTo>
                      <a:pt x="16" y="220"/>
                    </a:lnTo>
                    <a:lnTo>
                      <a:pt x="14" y="208"/>
                    </a:lnTo>
                    <a:lnTo>
                      <a:pt x="14" y="198"/>
                    </a:lnTo>
                    <a:lnTo>
                      <a:pt x="14" y="197"/>
                    </a:lnTo>
                    <a:lnTo>
                      <a:pt x="16" y="195"/>
                    </a:lnTo>
                    <a:lnTo>
                      <a:pt x="18" y="195"/>
                    </a:lnTo>
                    <a:lnTo>
                      <a:pt x="19" y="195"/>
                    </a:lnTo>
                    <a:lnTo>
                      <a:pt x="26" y="197"/>
                    </a:lnTo>
                    <a:lnTo>
                      <a:pt x="32" y="199"/>
                    </a:lnTo>
                    <a:lnTo>
                      <a:pt x="47" y="203"/>
                    </a:lnTo>
                    <a:lnTo>
                      <a:pt x="57" y="206"/>
                    </a:lnTo>
                    <a:lnTo>
                      <a:pt x="69" y="204"/>
                    </a:lnTo>
                    <a:lnTo>
                      <a:pt x="82" y="202"/>
                    </a:lnTo>
                    <a:lnTo>
                      <a:pt x="96" y="198"/>
                    </a:lnTo>
                    <a:lnTo>
                      <a:pt x="110" y="193"/>
                    </a:lnTo>
                    <a:lnTo>
                      <a:pt x="123" y="186"/>
                    </a:lnTo>
                    <a:lnTo>
                      <a:pt x="133" y="177"/>
                    </a:lnTo>
                    <a:lnTo>
                      <a:pt x="137" y="173"/>
                    </a:lnTo>
                    <a:lnTo>
                      <a:pt x="140" y="168"/>
                    </a:lnTo>
                    <a:lnTo>
                      <a:pt x="141" y="163"/>
                    </a:lnTo>
                    <a:lnTo>
                      <a:pt x="141" y="158"/>
                    </a:lnTo>
                    <a:lnTo>
                      <a:pt x="141" y="150"/>
                    </a:lnTo>
                    <a:lnTo>
                      <a:pt x="143" y="143"/>
                    </a:lnTo>
                    <a:lnTo>
                      <a:pt x="146" y="137"/>
                    </a:lnTo>
                    <a:lnTo>
                      <a:pt x="150" y="132"/>
                    </a:lnTo>
                    <a:lnTo>
                      <a:pt x="155" y="128"/>
                    </a:lnTo>
                    <a:lnTo>
                      <a:pt x="162" y="124"/>
                    </a:lnTo>
                    <a:lnTo>
                      <a:pt x="168" y="121"/>
                    </a:lnTo>
                    <a:lnTo>
                      <a:pt x="176" y="119"/>
                    </a:lnTo>
                    <a:lnTo>
                      <a:pt x="192" y="114"/>
                    </a:lnTo>
                    <a:lnTo>
                      <a:pt x="207" y="107"/>
                    </a:lnTo>
                    <a:lnTo>
                      <a:pt x="215" y="103"/>
                    </a:lnTo>
                    <a:lnTo>
                      <a:pt x="222" y="99"/>
                    </a:lnTo>
                    <a:lnTo>
                      <a:pt x="228" y="94"/>
                    </a:lnTo>
                    <a:lnTo>
                      <a:pt x="233" y="89"/>
                    </a:lnTo>
                    <a:lnTo>
                      <a:pt x="240" y="79"/>
                    </a:lnTo>
                    <a:lnTo>
                      <a:pt x="246" y="64"/>
                    </a:lnTo>
                    <a:lnTo>
                      <a:pt x="251" y="59"/>
                    </a:lnTo>
                    <a:lnTo>
                      <a:pt x="257" y="55"/>
                    </a:lnTo>
                    <a:lnTo>
                      <a:pt x="259" y="55"/>
                    </a:lnTo>
                    <a:lnTo>
                      <a:pt x="262" y="55"/>
                    </a:lnTo>
                    <a:lnTo>
                      <a:pt x="264" y="57"/>
                    </a:lnTo>
                    <a:lnTo>
                      <a:pt x="267" y="58"/>
                    </a:lnTo>
                    <a:lnTo>
                      <a:pt x="282" y="70"/>
                    </a:lnTo>
                    <a:lnTo>
                      <a:pt x="295" y="77"/>
                    </a:lnTo>
                    <a:lnTo>
                      <a:pt x="301" y="79"/>
                    </a:lnTo>
                    <a:lnTo>
                      <a:pt x="306" y="80"/>
                    </a:lnTo>
                    <a:lnTo>
                      <a:pt x="310" y="80"/>
                    </a:lnTo>
                    <a:lnTo>
                      <a:pt x="312" y="79"/>
                    </a:lnTo>
                    <a:lnTo>
                      <a:pt x="316" y="76"/>
                    </a:lnTo>
                    <a:lnTo>
                      <a:pt x="319" y="75"/>
                    </a:lnTo>
                    <a:lnTo>
                      <a:pt x="320" y="71"/>
                    </a:lnTo>
                    <a:lnTo>
                      <a:pt x="321" y="68"/>
                    </a:lnTo>
                    <a:lnTo>
                      <a:pt x="324" y="61"/>
                    </a:lnTo>
                    <a:lnTo>
                      <a:pt x="326" y="51"/>
                    </a:lnTo>
                    <a:lnTo>
                      <a:pt x="328" y="35"/>
                    </a:lnTo>
                    <a:lnTo>
                      <a:pt x="332" y="23"/>
                    </a:lnTo>
                    <a:lnTo>
                      <a:pt x="332" y="20"/>
                    </a:lnTo>
                    <a:lnTo>
                      <a:pt x="334" y="20"/>
                    </a:lnTo>
                    <a:lnTo>
                      <a:pt x="336" y="20"/>
                    </a:lnTo>
                    <a:lnTo>
                      <a:pt x="338" y="22"/>
                    </a:lnTo>
                    <a:lnTo>
                      <a:pt x="343" y="27"/>
                    </a:lnTo>
                    <a:lnTo>
                      <a:pt x="351" y="37"/>
                    </a:lnTo>
                    <a:lnTo>
                      <a:pt x="355" y="41"/>
                    </a:lnTo>
                    <a:lnTo>
                      <a:pt x="358" y="45"/>
                    </a:lnTo>
                    <a:lnTo>
                      <a:pt x="361" y="48"/>
                    </a:lnTo>
                    <a:lnTo>
                      <a:pt x="365" y="50"/>
                    </a:lnTo>
                    <a:lnTo>
                      <a:pt x="373" y="51"/>
                    </a:lnTo>
                    <a:lnTo>
                      <a:pt x="380" y="51"/>
                    </a:lnTo>
                    <a:lnTo>
                      <a:pt x="396" y="45"/>
                    </a:lnTo>
                    <a:lnTo>
                      <a:pt x="413" y="36"/>
                    </a:lnTo>
                    <a:lnTo>
                      <a:pt x="429" y="42"/>
                    </a:lnTo>
                    <a:lnTo>
                      <a:pt x="446" y="53"/>
                    </a:lnTo>
                    <a:lnTo>
                      <a:pt x="455" y="57"/>
                    </a:lnTo>
                    <a:lnTo>
                      <a:pt x="462" y="59"/>
                    </a:lnTo>
                    <a:lnTo>
                      <a:pt x="466" y="58"/>
                    </a:lnTo>
                    <a:lnTo>
                      <a:pt x="470" y="58"/>
                    </a:lnTo>
                    <a:lnTo>
                      <a:pt x="474" y="55"/>
                    </a:lnTo>
                    <a:lnTo>
                      <a:pt x="478" y="53"/>
                    </a:lnTo>
                    <a:lnTo>
                      <a:pt x="481" y="46"/>
                    </a:lnTo>
                    <a:lnTo>
                      <a:pt x="483" y="40"/>
                    </a:lnTo>
                    <a:lnTo>
                      <a:pt x="485" y="33"/>
                    </a:lnTo>
                    <a:lnTo>
                      <a:pt x="486" y="27"/>
                    </a:lnTo>
                    <a:lnTo>
                      <a:pt x="487" y="20"/>
                    </a:lnTo>
                    <a:lnTo>
                      <a:pt x="490" y="14"/>
                    </a:lnTo>
                    <a:lnTo>
                      <a:pt x="494" y="10"/>
                    </a:lnTo>
                    <a:lnTo>
                      <a:pt x="499" y="7"/>
                    </a:lnTo>
                    <a:lnTo>
                      <a:pt x="505" y="5"/>
                    </a:lnTo>
                    <a:lnTo>
                      <a:pt x="512" y="5"/>
                    </a:lnTo>
                    <a:lnTo>
                      <a:pt x="518" y="5"/>
                    </a:lnTo>
                    <a:lnTo>
                      <a:pt x="525" y="6"/>
                    </a:lnTo>
                    <a:lnTo>
                      <a:pt x="535" y="10"/>
                    </a:lnTo>
                    <a:lnTo>
                      <a:pt x="545" y="15"/>
                    </a:lnTo>
                    <a:lnTo>
                      <a:pt x="556" y="19"/>
                    </a:lnTo>
                    <a:lnTo>
                      <a:pt x="567" y="22"/>
                    </a:lnTo>
                    <a:lnTo>
                      <a:pt x="573" y="22"/>
                    </a:lnTo>
                    <a:lnTo>
                      <a:pt x="579" y="22"/>
                    </a:lnTo>
                    <a:lnTo>
                      <a:pt x="587" y="19"/>
                    </a:lnTo>
                    <a:lnTo>
                      <a:pt x="595" y="16"/>
                    </a:lnTo>
                    <a:lnTo>
                      <a:pt x="614" y="6"/>
                    </a:lnTo>
                    <a:lnTo>
                      <a:pt x="631" y="0"/>
                    </a:lnTo>
                    <a:lnTo>
                      <a:pt x="640" y="0"/>
                    </a:lnTo>
                    <a:lnTo>
                      <a:pt x="649" y="0"/>
                    </a:lnTo>
                    <a:lnTo>
                      <a:pt x="658" y="4"/>
                    </a:lnTo>
                    <a:lnTo>
                      <a:pt x="671" y="10"/>
                    </a:lnTo>
                    <a:lnTo>
                      <a:pt x="678" y="13"/>
                    </a:lnTo>
                    <a:lnTo>
                      <a:pt x="684" y="15"/>
                    </a:lnTo>
                    <a:lnTo>
                      <a:pt x="692" y="16"/>
                    </a:lnTo>
                    <a:lnTo>
                      <a:pt x="698" y="18"/>
                    </a:lnTo>
                    <a:lnTo>
                      <a:pt x="713" y="18"/>
                    </a:lnTo>
                    <a:lnTo>
                      <a:pt x="727" y="16"/>
                    </a:lnTo>
                    <a:lnTo>
                      <a:pt x="742" y="14"/>
                    </a:lnTo>
                    <a:lnTo>
                      <a:pt x="757" y="13"/>
                    </a:lnTo>
                    <a:lnTo>
                      <a:pt x="764" y="14"/>
                    </a:lnTo>
                    <a:lnTo>
                      <a:pt x="771" y="14"/>
                    </a:lnTo>
                    <a:lnTo>
                      <a:pt x="779" y="16"/>
                    </a:lnTo>
                    <a:lnTo>
                      <a:pt x="786" y="19"/>
                    </a:lnTo>
                    <a:lnTo>
                      <a:pt x="798" y="23"/>
                    </a:lnTo>
                    <a:lnTo>
                      <a:pt x="810" y="27"/>
                    </a:lnTo>
                    <a:lnTo>
                      <a:pt x="821" y="29"/>
                    </a:lnTo>
                    <a:lnTo>
                      <a:pt x="833" y="32"/>
                    </a:lnTo>
                    <a:lnTo>
                      <a:pt x="855" y="35"/>
                    </a:lnTo>
                    <a:lnTo>
                      <a:pt x="878" y="36"/>
                    </a:lnTo>
                    <a:lnTo>
                      <a:pt x="902" y="33"/>
                    </a:lnTo>
                    <a:lnTo>
                      <a:pt x="924" y="31"/>
                    </a:lnTo>
                    <a:lnTo>
                      <a:pt x="947" y="27"/>
                    </a:lnTo>
                    <a:lnTo>
                      <a:pt x="972" y="23"/>
                    </a:lnTo>
                    <a:lnTo>
                      <a:pt x="983" y="22"/>
                    </a:lnTo>
                    <a:lnTo>
                      <a:pt x="995" y="23"/>
                    </a:lnTo>
                    <a:lnTo>
                      <a:pt x="1005" y="26"/>
                    </a:lnTo>
                    <a:lnTo>
                      <a:pt x="1016" y="29"/>
                    </a:lnTo>
                    <a:lnTo>
                      <a:pt x="1025" y="32"/>
                    </a:lnTo>
                    <a:lnTo>
                      <a:pt x="1035" y="35"/>
                    </a:lnTo>
                    <a:lnTo>
                      <a:pt x="1042" y="33"/>
                    </a:lnTo>
                    <a:lnTo>
                      <a:pt x="1047" y="33"/>
                    </a:lnTo>
                    <a:lnTo>
                      <a:pt x="1053" y="31"/>
                    </a:lnTo>
                    <a:lnTo>
                      <a:pt x="1060" y="28"/>
                    </a:lnTo>
                    <a:lnTo>
                      <a:pt x="1066" y="26"/>
                    </a:lnTo>
                    <a:lnTo>
                      <a:pt x="1071" y="20"/>
                    </a:lnTo>
                    <a:lnTo>
                      <a:pt x="1075" y="16"/>
                    </a:lnTo>
                    <a:lnTo>
                      <a:pt x="1078" y="11"/>
                    </a:lnTo>
                    <a:lnTo>
                      <a:pt x="1078" y="11"/>
                    </a:lnTo>
                    <a:lnTo>
                      <a:pt x="1109" y="44"/>
                    </a:lnTo>
                    <a:lnTo>
                      <a:pt x="1115" y="51"/>
                    </a:lnTo>
                    <a:lnTo>
                      <a:pt x="1119" y="58"/>
                    </a:lnTo>
                    <a:lnTo>
                      <a:pt x="1122" y="63"/>
                    </a:lnTo>
                    <a:lnTo>
                      <a:pt x="1123" y="68"/>
                    </a:lnTo>
                    <a:lnTo>
                      <a:pt x="1122" y="73"/>
                    </a:lnTo>
                    <a:lnTo>
                      <a:pt x="1119" y="77"/>
                    </a:lnTo>
                    <a:lnTo>
                      <a:pt x="1117" y="81"/>
                    </a:lnTo>
                    <a:lnTo>
                      <a:pt x="1112" y="84"/>
                    </a:lnTo>
                    <a:lnTo>
                      <a:pt x="1090" y="96"/>
                    </a:lnTo>
                    <a:lnTo>
                      <a:pt x="1067" y="110"/>
                    </a:lnTo>
                    <a:lnTo>
                      <a:pt x="1062" y="115"/>
                    </a:lnTo>
                    <a:lnTo>
                      <a:pt x="1058" y="119"/>
                    </a:lnTo>
                    <a:lnTo>
                      <a:pt x="1056" y="123"/>
                    </a:lnTo>
                    <a:lnTo>
                      <a:pt x="1053" y="127"/>
                    </a:lnTo>
                    <a:lnTo>
                      <a:pt x="1052" y="134"/>
                    </a:lnTo>
                    <a:lnTo>
                      <a:pt x="1052" y="142"/>
                    </a:lnTo>
                    <a:lnTo>
                      <a:pt x="1053" y="150"/>
                    </a:lnTo>
                    <a:lnTo>
                      <a:pt x="1053" y="158"/>
                    </a:lnTo>
                    <a:lnTo>
                      <a:pt x="1053" y="167"/>
                    </a:lnTo>
                    <a:lnTo>
                      <a:pt x="1051" y="176"/>
                    </a:lnTo>
                    <a:lnTo>
                      <a:pt x="1048" y="182"/>
                    </a:lnTo>
                    <a:lnTo>
                      <a:pt x="1043" y="190"/>
                    </a:lnTo>
                    <a:lnTo>
                      <a:pt x="1038" y="197"/>
                    </a:lnTo>
                    <a:lnTo>
                      <a:pt x="1033" y="203"/>
                    </a:lnTo>
                    <a:lnTo>
                      <a:pt x="1020" y="215"/>
                    </a:lnTo>
                    <a:lnTo>
                      <a:pt x="1008" y="226"/>
                    </a:lnTo>
                    <a:lnTo>
                      <a:pt x="998" y="239"/>
                    </a:lnTo>
                    <a:lnTo>
                      <a:pt x="988" y="252"/>
                    </a:lnTo>
                    <a:lnTo>
                      <a:pt x="983" y="265"/>
                    </a:lnTo>
                    <a:lnTo>
                      <a:pt x="979" y="278"/>
                    </a:lnTo>
                    <a:lnTo>
                      <a:pt x="978" y="291"/>
                    </a:lnTo>
                    <a:lnTo>
                      <a:pt x="978" y="304"/>
                    </a:lnTo>
                    <a:lnTo>
                      <a:pt x="981" y="317"/>
                    </a:lnTo>
                    <a:lnTo>
                      <a:pt x="983" y="330"/>
                    </a:lnTo>
                    <a:lnTo>
                      <a:pt x="991" y="356"/>
                    </a:lnTo>
                    <a:lnTo>
                      <a:pt x="1001" y="382"/>
                    </a:lnTo>
                    <a:lnTo>
                      <a:pt x="1007" y="395"/>
                    </a:lnTo>
                    <a:lnTo>
                      <a:pt x="1012" y="408"/>
                    </a:lnTo>
                    <a:lnTo>
                      <a:pt x="1016" y="421"/>
                    </a:lnTo>
                    <a:lnTo>
                      <a:pt x="1018" y="435"/>
                    </a:lnTo>
                    <a:lnTo>
                      <a:pt x="1020" y="443"/>
                    </a:lnTo>
                    <a:lnTo>
                      <a:pt x="1018" y="452"/>
                    </a:lnTo>
                    <a:lnTo>
                      <a:pt x="1017" y="460"/>
                    </a:lnTo>
                    <a:lnTo>
                      <a:pt x="1014" y="467"/>
                    </a:lnTo>
                    <a:lnTo>
                      <a:pt x="1010" y="484"/>
                    </a:lnTo>
                    <a:lnTo>
                      <a:pt x="1008" y="502"/>
                    </a:lnTo>
                    <a:lnTo>
                      <a:pt x="1009" y="532"/>
                    </a:lnTo>
                    <a:lnTo>
                      <a:pt x="1013" y="558"/>
                    </a:lnTo>
                    <a:lnTo>
                      <a:pt x="1018" y="583"/>
                    </a:lnTo>
                    <a:lnTo>
                      <a:pt x="1025" y="610"/>
                    </a:lnTo>
                    <a:lnTo>
                      <a:pt x="1027" y="619"/>
                    </a:lnTo>
                    <a:lnTo>
                      <a:pt x="1031" y="627"/>
                    </a:lnTo>
                    <a:lnTo>
                      <a:pt x="1036" y="634"/>
                    </a:lnTo>
                    <a:lnTo>
                      <a:pt x="1042" y="641"/>
                    </a:lnTo>
                    <a:lnTo>
                      <a:pt x="1053" y="655"/>
                    </a:lnTo>
                    <a:lnTo>
                      <a:pt x="1064" y="671"/>
                    </a:lnTo>
                    <a:lnTo>
                      <a:pt x="1066" y="675"/>
                    </a:lnTo>
                    <a:lnTo>
                      <a:pt x="1067" y="680"/>
                    </a:lnTo>
                    <a:lnTo>
                      <a:pt x="1069" y="686"/>
                    </a:lnTo>
                    <a:lnTo>
                      <a:pt x="1069" y="693"/>
                    </a:lnTo>
                    <a:lnTo>
                      <a:pt x="1069" y="706"/>
                    </a:lnTo>
                    <a:lnTo>
                      <a:pt x="1066" y="721"/>
                    </a:lnTo>
                    <a:lnTo>
                      <a:pt x="1062" y="735"/>
                    </a:lnTo>
                    <a:lnTo>
                      <a:pt x="1057" y="748"/>
                    </a:lnTo>
                    <a:lnTo>
                      <a:pt x="1052" y="760"/>
                    </a:lnTo>
                    <a:lnTo>
                      <a:pt x="1044" y="769"/>
                    </a:lnTo>
                    <a:lnTo>
                      <a:pt x="1022" y="790"/>
                    </a:lnTo>
                    <a:lnTo>
                      <a:pt x="1000" y="809"/>
                    </a:lnTo>
                    <a:lnTo>
                      <a:pt x="990" y="820"/>
                    </a:lnTo>
                    <a:lnTo>
                      <a:pt x="981" y="831"/>
                    </a:lnTo>
                    <a:lnTo>
                      <a:pt x="973" y="844"/>
                    </a:lnTo>
                    <a:lnTo>
                      <a:pt x="966" y="859"/>
                    </a:lnTo>
                    <a:lnTo>
                      <a:pt x="963" y="893"/>
                    </a:lnTo>
                    <a:lnTo>
                      <a:pt x="963" y="893"/>
                    </a:lnTo>
                    <a:lnTo>
                      <a:pt x="942" y="895"/>
                    </a:lnTo>
                    <a:lnTo>
                      <a:pt x="921" y="899"/>
                    </a:lnTo>
                    <a:lnTo>
                      <a:pt x="902" y="904"/>
                    </a:lnTo>
                    <a:lnTo>
                      <a:pt x="882" y="910"/>
                    </a:lnTo>
                    <a:lnTo>
                      <a:pt x="863" y="917"/>
                    </a:lnTo>
                    <a:lnTo>
                      <a:pt x="843" y="923"/>
                    </a:lnTo>
                    <a:lnTo>
                      <a:pt x="824" y="928"/>
                    </a:lnTo>
                    <a:lnTo>
                      <a:pt x="803" y="932"/>
                    </a:lnTo>
                    <a:lnTo>
                      <a:pt x="793" y="932"/>
                    </a:lnTo>
                    <a:lnTo>
                      <a:pt x="782" y="932"/>
                    </a:lnTo>
                    <a:lnTo>
                      <a:pt x="773" y="930"/>
                    </a:lnTo>
                    <a:lnTo>
                      <a:pt x="766" y="927"/>
                    </a:lnTo>
                    <a:lnTo>
                      <a:pt x="758" y="923"/>
                    </a:lnTo>
                    <a:lnTo>
                      <a:pt x="750" y="919"/>
                    </a:lnTo>
                    <a:lnTo>
                      <a:pt x="742" y="914"/>
                    </a:lnTo>
                    <a:lnTo>
                      <a:pt x="735" y="909"/>
                    </a:lnTo>
                    <a:lnTo>
                      <a:pt x="722" y="896"/>
                    </a:lnTo>
                    <a:lnTo>
                      <a:pt x="707" y="884"/>
                    </a:lnTo>
                    <a:lnTo>
                      <a:pt x="692" y="873"/>
                    </a:lnTo>
                    <a:lnTo>
                      <a:pt x="675" y="864"/>
                    </a:lnTo>
                    <a:lnTo>
                      <a:pt x="663" y="856"/>
                    </a:lnTo>
                    <a:lnTo>
                      <a:pt x="654" y="849"/>
                    </a:lnTo>
                    <a:lnTo>
                      <a:pt x="646" y="842"/>
                    </a:lnTo>
                    <a:lnTo>
                      <a:pt x="641" y="834"/>
                    </a:lnTo>
                    <a:lnTo>
                      <a:pt x="631" y="817"/>
                    </a:lnTo>
                    <a:lnTo>
                      <a:pt x="617" y="796"/>
                    </a:lnTo>
                    <a:lnTo>
                      <a:pt x="597" y="776"/>
                    </a:lnTo>
                    <a:lnTo>
                      <a:pt x="571" y="751"/>
                    </a:lnTo>
                    <a:lnTo>
                      <a:pt x="558" y="741"/>
                    </a:lnTo>
                    <a:lnTo>
                      <a:pt x="544" y="732"/>
                    </a:lnTo>
                    <a:lnTo>
                      <a:pt x="538" y="728"/>
                    </a:lnTo>
                    <a:lnTo>
                      <a:pt x="531" y="725"/>
                    </a:lnTo>
                    <a:lnTo>
                      <a:pt x="525" y="722"/>
                    </a:lnTo>
                    <a:lnTo>
                      <a:pt x="519" y="721"/>
                    </a:lnTo>
                    <a:lnTo>
                      <a:pt x="508" y="721"/>
                    </a:lnTo>
                    <a:lnTo>
                      <a:pt x="497" y="721"/>
                    </a:lnTo>
                    <a:lnTo>
                      <a:pt x="486" y="722"/>
                    </a:lnTo>
                    <a:lnTo>
                      <a:pt x="475" y="725"/>
                    </a:lnTo>
                    <a:lnTo>
                      <a:pt x="453" y="733"/>
                    </a:lnTo>
                    <a:lnTo>
                      <a:pt x="430" y="742"/>
                    </a:lnTo>
                    <a:lnTo>
                      <a:pt x="408" y="751"/>
                    </a:lnTo>
                    <a:lnTo>
                      <a:pt x="385" y="761"/>
                    </a:lnTo>
                    <a:lnTo>
                      <a:pt x="363" y="770"/>
                    </a:lnTo>
                    <a:lnTo>
                      <a:pt x="341" y="776"/>
                    </a:lnTo>
                    <a:lnTo>
                      <a:pt x="263" y="789"/>
                    </a:lnTo>
                    <a:lnTo>
                      <a:pt x="263" y="78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7" name="Freeform 62"/>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1008" y="21"/>
                  </a:cxn>
                  <a:cxn ang="0">
                    <a:pos x="1086" y="0"/>
                  </a:cxn>
                  <a:cxn ang="0">
                    <a:pos x="1122" y="11"/>
                  </a:cxn>
                  <a:cxn ang="0">
                    <a:pos x="1209" y="96"/>
                  </a:cxn>
                  <a:cxn ang="0">
                    <a:pos x="1253" y="143"/>
                  </a:cxn>
                  <a:cxn ang="0">
                    <a:pos x="1320" y="193"/>
                  </a:cxn>
                  <a:cxn ang="0">
                    <a:pos x="1360" y="211"/>
                  </a:cxn>
                  <a:cxn ang="0">
                    <a:pos x="1441" y="196"/>
                  </a:cxn>
                  <a:cxn ang="0">
                    <a:pos x="1541" y="172"/>
                  </a:cxn>
                  <a:cxn ang="0">
                    <a:pos x="1607" y="210"/>
                  </a:cxn>
                  <a:cxn ang="0">
                    <a:pos x="1669" y="267"/>
                  </a:cxn>
                  <a:cxn ang="0">
                    <a:pos x="1680" y="360"/>
                  </a:cxn>
                  <a:cxn ang="0">
                    <a:pos x="1691" y="422"/>
                  </a:cxn>
                  <a:cxn ang="0">
                    <a:pos x="1734" y="491"/>
                  </a:cxn>
                  <a:cxn ang="0">
                    <a:pos x="1809" y="575"/>
                  </a:cxn>
                  <a:cxn ang="0">
                    <a:pos x="1840" y="632"/>
                  </a:cxn>
                  <a:cxn ang="0">
                    <a:pos x="1851" y="815"/>
                  </a:cxn>
                  <a:cxn ang="0">
                    <a:pos x="1761" y="924"/>
                  </a:cxn>
                  <a:cxn ang="0">
                    <a:pos x="1759" y="970"/>
                  </a:cxn>
                  <a:cxn ang="0">
                    <a:pos x="1736" y="996"/>
                  </a:cxn>
                  <a:cxn ang="0">
                    <a:pos x="1653" y="992"/>
                  </a:cxn>
                  <a:cxn ang="0">
                    <a:pos x="1572" y="989"/>
                  </a:cxn>
                  <a:cxn ang="0">
                    <a:pos x="1544" y="1012"/>
                  </a:cxn>
                  <a:cxn ang="0">
                    <a:pos x="1515" y="1040"/>
                  </a:cxn>
                  <a:cxn ang="0">
                    <a:pos x="1395" y="1021"/>
                  </a:cxn>
                  <a:cxn ang="0">
                    <a:pos x="1278" y="926"/>
                  </a:cxn>
                  <a:cxn ang="0">
                    <a:pos x="1219" y="878"/>
                  </a:cxn>
                  <a:cxn ang="0">
                    <a:pos x="1103" y="844"/>
                  </a:cxn>
                  <a:cxn ang="0">
                    <a:pos x="1025" y="785"/>
                  </a:cxn>
                  <a:cxn ang="0">
                    <a:pos x="949" y="784"/>
                  </a:cxn>
                  <a:cxn ang="0">
                    <a:pos x="868" y="807"/>
                  </a:cxn>
                  <a:cxn ang="0">
                    <a:pos x="801" y="796"/>
                  </a:cxn>
                  <a:cxn ang="0">
                    <a:pos x="770" y="812"/>
                  </a:cxn>
                  <a:cxn ang="0">
                    <a:pos x="702" y="812"/>
                  </a:cxn>
                  <a:cxn ang="0">
                    <a:pos x="546" y="815"/>
                  </a:cxn>
                  <a:cxn ang="0">
                    <a:pos x="324" y="809"/>
                  </a:cxn>
                  <a:cxn ang="0">
                    <a:pos x="231" y="823"/>
                  </a:cxn>
                  <a:cxn ang="0">
                    <a:pos x="183" y="85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8" name="Freeform 63"/>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chemeClr val="bg1">
                  <a:lumMod val="65000"/>
                </a:schemeClr>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9" name="Freeform 64"/>
              <p:cNvSpPr>
                <a:spLocks/>
              </p:cNvSpPr>
              <p:nvPr/>
            </p:nvSpPr>
            <p:spPr bwMode="auto">
              <a:xfrm>
                <a:off x="8641435" y="2705975"/>
                <a:ext cx="670382" cy="520216"/>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solidFill>
                  <a:srgbClr val="FFFFFF"/>
                </a:solid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0" name="Freeform 68"/>
              <p:cNvSpPr>
                <a:spLocks noEditPoints="1"/>
              </p:cNvSpPr>
              <p:nvPr/>
            </p:nvSpPr>
            <p:spPr bwMode="auto">
              <a:xfrm>
                <a:off x="7785240" y="3063624"/>
                <a:ext cx="1297044" cy="1202999"/>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1" name="Freeform 69"/>
              <p:cNvSpPr>
                <a:spLocks/>
              </p:cNvSpPr>
              <p:nvPr/>
            </p:nvSpPr>
            <p:spPr bwMode="auto">
              <a:xfrm>
                <a:off x="7801636" y="3215353"/>
                <a:ext cx="23683" cy="32513"/>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2" name="Freeform 70"/>
              <p:cNvSpPr>
                <a:spLocks/>
              </p:cNvSpPr>
              <p:nvPr/>
            </p:nvSpPr>
            <p:spPr bwMode="auto">
              <a:xfrm>
                <a:off x="7785240" y="3063624"/>
                <a:ext cx="1297044" cy="1202999"/>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3" name="Freeform 71"/>
              <p:cNvSpPr>
                <a:spLocks noEditPoints="1"/>
              </p:cNvSpPr>
              <p:nvPr/>
            </p:nvSpPr>
            <p:spPr bwMode="auto">
              <a:xfrm>
                <a:off x="6648505" y="2931763"/>
                <a:ext cx="1229642" cy="1627481"/>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4" name="Freeform 72"/>
              <p:cNvSpPr>
                <a:spLocks/>
              </p:cNvSpPr>
              <p:nvPr/>
            </p:nvSpPr>
            <p:spPr bwMode="auto">
              <a:xfrm>
                <a:off x="7767023" y="3162970"/>
                <a:ext cx="41899" cy="74059"/>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5" name="Freeform 73"/>
              <p:cNvSpPr>
                <a:spLocks/>
              </p:cNvSpPr>
              <p:nvPr/>
            </p:nvSpPr>
            <p:spPr bwMode="auto">
              <a:xfrm>
                <a:off x="7695978" y="3060011"/>
                <a:ext cx="74690" cy="90315"/>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6" name="Freeform 74"/>
              <p:cNvSpPr>
                <a:spLocks/>
              </p:cNvSpPr>
              <p:nvPr/>
            </p:nvSpPr>
            <p:spPr bwMode="auto">
              <a:xfrm>
                <a:off x="6648505" y="2931763"/>
                <a:ext cx="1229642" cy="1627481"/>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7" name="Freeform 81"/>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8" name="Freeform 82"/>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2" y="209"/>
                  </a:cxn>
                  <a:cxn ang="0">
                    <a:pos x="2135" y="285"/>
                  </a:cxn>
                  <a:cxn ang="0">
                    <a:pos x="2068" y="345"/>
                  </a:cxn>
                  <a:cxn ang="0">
                    <a:pos x="1967" y="348"/>
                  </a:cxn>
                  <a:cxn ang="0">
                    <a:pos x="1858" y="529"/>
                  </a:cxn>
                  <a:cxn ang="0">
                    <a:pos x="1828" y="668"/>
                  </a:cxn>
                  <a:cxn ang="0">
                    <a:pos x="1759" y="756"/>
                  </a:cxn>
                  <a:cxn ang="0">
                    <a:pos x="1728" y="792"/>
                  </a:cxn>
                  <a:cxn ang="0">
                    <a:pos x="1784" y="791"/>
                  </a:cxn>
                  <a:cxn ang="0">
                    <a:pos x="1840" y="804"/>
                  </a:cxn>
                  <a:cxn ang="0">
                    <a:pos x="1937" y="936"/>
                  </a:cxn>
                  <a:cxn ang="0">
                    <a:pos x="1858" y="1037"/>
                  </a:cxn>
                  <a:cxn ang="0">
                    <a:pos x="1770" y="1041"/>
                  </a:cxn>
                  <a:cxn ang="0">
                    <a:pos x="1661" y="934"/>
                  </a:cxn>
                  <a:cxn ang="0">
                    <a:pos x="1597" y="946"/>
                  </a:cxn>
                  <a:cxn ang="0">
                    <a:pos x="1540" y="1042"/>
                  </a:cxn>
                  <a:cxn ang="0">
                    <a:pos x="1356" y="1107"/>
                  </a:cxn>
                  <a:cxn ang="0">
                    <a:pos x="1274" y="1100"/>
                  </a:cxn>
                  <a:cxn ang="0">
                    <a:pos x="1233" y="1152"/>
                  </a:cxn>
                  <a:cxn ang="0">
                    <a:pos x="1268" y="1251"/>
                  </a:cxn>
                  <a:cxn ang="0">
                    <a:pos x="1202" y="1292"/>
                  </a:cxn>
                  <a:cxn ang="0">
                    <a:pos x="1055" y="1311"/>
                  </a:cxn>
                  <a:cxn ang="0">
                    <a:pos x="982" y="1318"/>
                  </a:cxn>
                  <a:cxn ang="0">
                    <a:pos x="858" y="1270"/>
                  </a:cxn>
                  <a:cxn ang="0">
                    <a:pos x="749" y="1280"/>
                  </a:cxn>
                  <a:cxn ang="0">
                    <a:pos x="689" y="1225"/>
                  </a:cxn>
                  <a:cxn ang="0">
                    <a:pos x="608" y="1247"/>
                  </a:cxn>
                  <a:cxn ang="0">
                    <a:pos x="554" y="1317"/>
                  </a:cxn>
                  <a:cxn ang="0">
                    <a:pos x="415" y="1387"/>
                  </a:cxn>
                  <a:cxn ang="0">
                    <a:pos x="299" y="1381"/>
                  </a:cxn>
                  <a:cxn ang="0">
                    <a:pos x="229" y="1403"/>
                  </a:cxn>
                  <a:cxn ang="0">
                    <a:pos x="212" y="1254"/>
                  </a:cxn>
                  <a:cxn ang="0">
                    <a:pos x="181" y="1129"/>
                  </a:cxn>
                  <a:cxn ang="0">
                    <a:pos x="176" y="1091"/>
                  </a:cxn>
                  <a:cxn ang="0">
                    <a:pos x="60" y="1046"/>
                  </a:cxn>
                  <a:cxn ang="0">
                    <a:pos x="14" y="919"/>
                  </a:cxn>
                  <a:cxn ang="0">
                    <a:pos x="8" y="780"/>
                  </a:cxn>
                  <a:cxn ang="0">
                    <a:pos x="40" y="673"/>
                  </a:cxn>
                  <a:cxn ang="0">
                    <a:pos x="172" y="613"/>
                  </a:cxn>
                  <a:cxn ang="0">
                    <a:pos x="187" y="554"/>
                  </a:cxn>
                  <a:cxn ang="0">
                    <a:pos x="86" y="466"/>
                  </a:cxn>
                  <a:cxn ang="0">
                    <a:pos x="16" y="341"/>
                  </a:cxn>
                  <a:cxn ang="0">
                    <a:pos x="26" y="206"/>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9" name="Freeform 84"/>
              <p:cNvSpPr>
                <a:spLocks/>
              </p:cNvSpPr>
              <p:nvPr/>
            </p:nvSpPr>
            <p:spPr bwMode="auto">
              <a:xfrm>
                <a:off x="8472018" y="6226463"/>
                <a:ext cx="85620" cy="79477"/>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0" name="Freeform 85"/>
              <p:cNvSpPr>
                <a:spLocks/>
              </p:cNvSpPr>
              <p:nvPr/>
            </p:nvSpPr>
            <p:spPr bwMode="auto">
              <a:xfrm>
                <a:off x="8623218" y="6430576"/>
                <a:ext cx="32790" cy="45158"/>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1" name="Freeform 86"/>
              <p:cNvSpPr>
                <a:spLocks/>
              </p:cNvSpPr>
              <p:nvPr/>
            </p:nvSpPr>
            <p:spPr bwMode="auto">
              <a:xfrm>
                <a:off x="8650544" y="6504634"/>
                <a:ext cx="23683" cy="34320"/>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2" name="Freeform 87"/>
              <p:cNvSpPr>
                <a:spLocks/>
              </p:cNvSpPr>
              <p:nvPr/>
            </p:nvSpPr>
            <p:spPr bwMode="auto">
              <a:xfrm>
                <a:off x="8606823" y="6515471"/>
                <a:ext cx="58294" cy="68640"/>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3" name="Freeform 88"/>
              <p:cNvSpPr>
                <a:spLocks/>
              </p:cNvSpPr>
              <p:nvPr/>
            </p:nvSpPr>
            <p:spPr bwMode="auto">
              <a:xfrm>
                <a:off x="8643257" y="6620237"/>
                <a:ext cx="52830" cy="46964"/>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4" name="Freeform 89"/>
              <p:cNvSpPr>
                <a:spLocks/>
              </p:cNvSpPr>
              <p:nvPr/>
            </p:nvSpPr>
            <p:spPr bwMode="auto">
              <a:xfrm>
                <a:off x="9038563" y="6923696"/>
                <a:ext cx="36434" cy="48771"/>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5" name="Freeform 93"/>
              <p:cNvSpPr>
                <a:spLocks/>
              </p:cNvSpPr>
              <p:nvPr/>
            </p:nvSpPr>
            <p:spPr bwMode="auto">
              <a:xfrm>
                <a:off x="9260809" y="5988030"/>
                <a:ext cx="41899" cy="41546"/>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6" name="Freeform 94"/>
              <p:cNvSpPr>
                <a:spLocks/>
              </p:cNvSpPr>
              <p:nvPr/>
            </p:nvSpPr>
            <p:spPr bwMode="auto">
              <a:xfrm>
                <a:off x="9422940" y="6034994"/>
                <a:ext cx="29147" cy="19870"/>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7" name="Freeform 95"/>
              <p:cNvSpPr>
                <a:spLocks/>
              </p:cNvSpPr>
              <p:nvPr/>
            </p:nvSpPr>
            <p:spPr bwMode="auto">
              <a:xfrm>
                <a:off x="9355537" y="6141567"/>
                <a:ext cx="51007" cy="54189"/>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8" name="Freeform 98"/>
              <p:cNvSpPr>
                <a:spLocks/>
              </p:cNvSpPr>
              <p:nvPr/>
            </p:nvSpPr>
            <p:spPr bwMode="auto">
              <a:xfrm>
                <a:off x="9018525" y="6374580"/>
                <a:ext cx="284184" cy="214951"/>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9" name="Freeform 99"/>
              <p:cNvSpPr>
                <a:spLocks/>
              </p:cNvSpPr>
              <p:nvPr/>
            </p:nvSpPr>
            <p:spPr bwMode="auto">
              <a:xfrm>
                <a:off x="9319103" y="6584111"/>
                <a:ext cx="41899" cy="34320"/>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0" name="Freeform 100"/>
              <p:cNvSpPr>
                <a:spLocks/>
              </p:cNvSpPr>
              <p:nvPr/>
            </p:nvSpPr>
            <p:spPr bwMode="auto">
              <a:xfrm>
                <a:off x="9375576" y="6634687"/>
                <a:ext cx="36434" cy="25288"/>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1" name="Freeform 108"/>
              <p:cNvSpPr>
                <a:spLocks/>
              </p:cNvSpPr>
              <p:nvPr/>
            </p:nvSpPr>
            <p:spPr bwMode="auto">
              <a:xfrm>
                <a:off x="9286313" y="6829768"/>
                <a:ext cx="32790" cy="32513"/>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2" name="Freeform 109"/>
              <p:cNvSpPr>
                <a:spLocks/>
              </p:cNvSpPr>
              <p:nvPr/>
            </p:nvSpPr>
            <p:spPr bwMode="auto">
              <a:xfrm>
                <a:off x="9413831" y="6755710"/>
                <a:ext cx="14574" cy="21676"/>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3" name="Freeform 110"/>
              <p:cNvSpPr>
                <a:spLocks/>
              </p:cNvSpPr>
              <p:nvPr/>
            </p:nvSpPr>
            <p:spPr bwMode="auto">
              <a:xfrm>
                <a:off x="8532133" y="5738760"/>
                <a:ext cx="1062046" cy="1193968"/>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solidFill>
                  <a:srgbClr val="FFFFFF"/>
                </a:solid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4" name="Freeform 112"/>
              <p:cNvSpPr>
                <a:spLocks/>
              </p:cNvSpPr>
              <p:nvPr/>
            </p:nvSpPr>
            <p:spPr bwMode="auto">
              <a:xfrm>
                <a:off x="9499451" y="5661090"/>
                <a:ext cx="482749" cy="455189"/>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5" name="Freeform 113"/>
              <p:cNvSpPr>
                <a:spLocks/>
              </p:cNvSpPr>
              <p:nvPr/>
            </p:nvSpPr>
            <p:spPr bwMode="auto">
              <a:xfrm>
                <a:off x="9455731" y="6080153"/>
                <a:ext cx="43721" cy="27095"/>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6" name="Freeform 115"/>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7" name="Freeform 116"/>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39" y="1023"/>
                  </a:cxn>
                  <a:cxn ang="0">
                    <a:pos x="1213" y="1157"/>
                  </a:cxn>
                  <a:cxn ang="0">
                    <a:pos x="1272" y="1288"/>
                  </a:cxn>
                  <a:cxn ang="0">
                    <a:pos x="1381" y="1380"/>
                  </a:cxn>
                  <a:cxn ang="0">
                    <a:pos x="1382" y="1439"/>
                  </a:cxn>
                  <a:cxn ang="0">
                    <a:pos x="1254" y="1501"/>
                  </a:cxn>
                  <a:cxn ang="0">
                    <a:pos x="1208" y="1593"/>
                  </a:cxn>
                  <a:cxn ang="0">
                    <a:pos x="1215" y="1744"/>
                  </a:cxn>
                  <a:cxn ang="0">
                    <a:pos x="1185" y="1806"/>
                  </a:cxn>
                  <a:cxn ang="0">
                    <a:pos x="1130" y="1812"/>
                  </a:cxn>
                  <a:cxn ang="0">
                    <a:pos x="1083" y="1815"/>
                  </a:cxn>
                  <a:cxn ang="0">
                    <a:pos x="1043" y="1810"/>
                  </a:cxn>
                  <a:cxn ang="0">
                    <a:pos x="977" y="1842"/>
                  </a:cxn>
                  <a:cxn ang="0">
                    <a:pos x="992" y="1654"/>
                  </a:cxn>
                  <a:cxn ang="0">
                    <a:pos x="951" y="1649"/>
                  </a:cxn>
                  <a:cxn ang="0">
                    <a:pos x="890" y="1614"/>
                  </a:cxn>
                  <a:cxn ang="0">
                    <a:pos x="877" y="1563"/>
                  </a:cxn>
                  <a:cxn ang="0">
                    <a:pos x="825" y="1535"/>
                  </a:cxn>
                  <a:cxn ang="0">
                    <a:pos x="770" y="1450"/>
                  </a:cxn>
                  <a:cxn ang="0">
                    <a:pos x="696" y="1425"/>
                  </a:cxn>
                  <a:cxn ang="0">
                    <a:pos x="672" y="1373"/>
                  </a:cxn>
                  <a:cxn ang="0">
                    <a:pos x="615" y="1399"/>
                  </a:cxn>
                  <a:cxn ang="0">
                    <a:pos x="613" y="1453"/>
                  </a:cxn>
                  <a:cxn ang="0">
                    <a:pos x="587" y="1505"/>
                  </a:cxn>
                  <a:cxn ang="0">
                    <a:pos x="552" y="1567"/>
                  </a:cxn>
                  <a:cxn ang="0">
                    <a:pos x="513" y="1545"/>
                  </a:cxn>
                  <a:cxn ang="0">
                    <a:pos x="407" y="1497"/>
                  </a:cxn>
                  <a:cxn ang="0">
                    <a:pos x="355" y="1455"/>
                  </a:cxn>
                  <a:cxn ang="0">
                    <a:pos x="314" y="1418"/>
                  </a:cxn>
                  <a:cxn ang="0">
                    <a:pos x="263" y="1400"/>
                  </a:cxn>
                  <a:cxn ang="0">
                    <a:pos x="211" y="1328"/>
                  </a:cxn>
                  <a:cxn ang="0">
                    <a:pos x="141" y="1282"/>
                  </a:cxn>
                  <a:cxn ang="0">
                    <a:pos x="215" y="1209"/>
                  </a:cxn>
                  <a:cxn ang="0">
                    <a:pos x="159" y="1109"/>
                  </a:cxn>
                  <a:cxn ang="0">
                    <a:pos x="178" y="1070"/>
                  </a:cxn>
                  <a:cxn ang="0">
                    <a:pos x="231" y="1049"/>
                  </a:cxn>
                  <a:cxn ang="0">
                    <a:pos x="154" y="962"/>
                  </a:cxn>
                  <a:cxn ang="0">
                    <a:pos x="101" y="872"/>
                  </a:cxn>
                  <a:cxn ang="0">
                    <a:pos x="123" y="773"/>
                  </a:cxn>
                  <a:cxn ang="0">
                    <a:pos x="156" y="531"/>
                  </a:cxn>
                  <a:cxn ang="0">
                    <a:pos x="157" y="474"/>
                  </a:cxn>
                  <a:cxn ang="0">
                    <a:pos x="115" y="438"/>
                  </a:cxn>
                  <a:cxn ang="0">
                    <a:pos x="79" y="339"/>
                  </a:cxn>
                  <a:cxn ang="0">
                    <a:pos x="13" y="264"/>
                  </a:cxn>
                  <a:cxn ang="0">
                    <a:pos x="3" y="151"/>
                  </a:cxn>
                  <a:cxn ang="0">
                    <a:pos x="136" y="107"/>
                  </a:cxn>
                  <a:cxn ang="0">
                    <a:pos x="203" y="35"/>
                  </a:cxn>
                  <a:cxn ang="0">
                    <a:pos x="299" y="0"/>
                  </a:cxn>
                  <a:cxn ang="0">
                    <a:pos x="520" y="40"/>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8" name="Freeform 117"/>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9" name="Freeform 118"/>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0" name="Freeform 119"/>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1" name="Freeform 120"/>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9" y="307"/>
                  </a:cxn>
                  <a:cxn ang="0">
                    <a:pos x="812" y="243"/>
                  </a:cxn>
                  <a:cxn ang="0">
                    <a:pos x="795" y="181"/>
                  </a:cxn>
                  <a:cxn ang="0">
                    <a:pos x="803" y="149"/>
                  </a:cxn>
                  <a:cxn ang="0">
                    <a:pos x="796" y="135"/>
                  </a:cxn>
                  <a:cxn ang="0">
                    <a:pos x="739" y="119"/>
                  </a:cxn>
                  <a:cxn ang="0">
                    <a:pos x="697" y="101"/>
                  </a:cxn>
                  <a:cxn ang="0">
                    <a:pos x="632" y="57"/>
                  </a:cxn>
                  <a:cxn ang="0">
                    <a:pos x="614" y="32"/>
                  </a:cxn>
                  <a:cxn ang="0">
                    <a:pos x="593" y="8"/>
                  </a:cxn>
                  <a:cxn ang="0">
                    <a:pos x="567" y="2"/>
                  </a:cxn>
                  <a:cxn ang="0">
                    <a:pos x="537" y="24"/>
                  </a:cxn>
                  <a:cxn ang="0">
                    <a:pos x="517" y="31"/>
                  </a:cxn>
                  <a:cxn ang="0">
                    <a:pos x="491" y="15"/>
                  </a:cxn>
                  <a:cxn ang="0">
                    <a:pos x="475" y="8"/>
                  </a:cxn>
                  <a:cxn ang="0">
                    <a:pos x="445" y="30"/>
                  </a:cxn>
                  <a:cxn ang="0">
                    <a:pos x="422" y="50"/>
                  </a:cxn>
                  <a:cxn ang="0">
                    <a:pos x="364" y="40"/>
                  </a:cxn>
                  <a:cxn ang="0">
                    <a:pos x="313" y="40"/>
                  </a:cxn>
                  <a:cxn ang="0">
                    <a:pos x="268" y="75"/>
                  </a:cxn>
                  <a:cxn ang="0">
                    <a:pos x="224" y="122"/>
                  </a:cxn>
                  <a:cxn ang="0">
                    <a:pos x="210" y="123"/>
                  </a:cxn>
                  <a:cxn ang="0">
                    <a:pos x="164" y="88"/>
                  </a:cxn>
                  <a:cxn ang="0">
                    <a:pos x="136" y="93"/>
                  </a:cxn>
                  <a:cxn ang="0">
                    <a:pos x="103" y="112"/>
                  </a:cxn>
                  <a:cxn ang="0">
                    <a:pos x="75" y="142"/>
                  </a:cxn>
                  <a:cxn ang="0">
                    <a:pos x="53" y="155"/>
                  </a:cxn>
                  <a:cxn ang="0">
                    <a:pos x="48" y="197"/>
                  </a:cxn>
                  <a:cxn ang="0">
                    <a:pos x="45" y="225"/>
                  </a:cxn>
                  <a:cxn ang="0">
                    <a:pos x="15" y="238"/>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2" name="Freeform 121"/>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3" name="Freeform 122"/>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4" name="Freeform 123"/>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5" name="Freeform 124"/>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0" y="456"/>
                  </a:cxn>
                  <a:cxn ang="0">
                    <a:pos x="40" y="391"/>
                  </a:cxn>
                  <a:cxn ang="0">
                    <a:pos x="14" y="356"/>
                  </a:cxn>
                  <a:cxn ang="0">
                    <a:pos x="14" y="275"/>
                  </a:cxn>
                  <a:cxn ang="0">
                    <a:pos x="33" y="244"/>
                  </a:cxn>
                  <a:cxn ang="0">
                    <a:pos x="81" y="240"/>
                  </a:cxn>
                  <a:cxn ang="0">
                    <a:pos x="74" y="192"/>
                  </a:cxn>
                  <a:cxn ang="0">
                    <a:pos x="88" y="166"/>
                  </a:cxn>
                  <a:cxn ang="0">
                    <a:pos x="101" y="115"/>
                  </a:cxn>
                  <a:cxn ang="0">
                    <a:pos x="134" y="93"/>
                  </a:cxn>
                  <a:cxn ang="0">
                    <a:pos x="166" y="102"/>
                  </a:cxn>
                  <a:cxn ang="0">
                    <a:pos x="176" y="119"/>
                  </a:cxn>
                  <a:cxn ang="0">
                    <a:pos x="209" y="105"/>
                  </a:cxn>
                  <a:cxn ang="0">
                    <a:pos x="202" y="77"/>
                  </a:cxn>
                  <a:cxn ang="0">
                    <a:pos x="214" y="16"/>
                  </a:cxn>
                  <a:cxn ang="0">
                    <a:pos x="281" y="36"/>
                  </a:cxn>
                  <a:cxn ang="0">
                    <a:pos x="315" y="61"/>
                  </a:cxn>
                  <a:cxn ang="0">
                    <a:pos x="363" y="95"/>
                  </a:cxn>
                  <a:cxn ang="0">
                    <a:pos x="393" y="147"/>
                  </a:cxn>
                  <a:cxn ang="0">
                    <a:pos x="433" y="167"/>
                  </a:cxn>
                  <a:cxn ang="0">
                    <a:pos x="457" y="175"/>
                  </a:cxn>
                  <a:cxn ang="0">
                    <a:pos x="485" y="205"/>
                  </a:cxn>
                  <a:cxn ang="0">
                    <a:pos x="517" y="213"/>
                  </a:cxn>
                  <a:cxn ang="0">
                    <a:pos x="547" y="251"/>
                  </a:cxn>
                  <a:cxn ang="0">
                    <a:pos x="635" y="281"/>
                  </a:cxn>
                  <a:cxn ang="0">
                    <a:pos x="661" y="314"/>
                  </a:cxn>
                  <a:cxn ang="0">
                    <a:pos x="660" y="337"/>
                  </a:cxn>
                  <a:cxn ang="0">
                    <a:pos x="618" y="351"/>
                  </a:cxn>
                  <a:cxn ang="0">
                    <a:pos x="574" y="367"/>
                  </a:cxn>
                  <a:cxn ang="0">
                    <a:pos x="526" y="371"/>
                  </a:cxn>
                  <a:cxn ang="0">
                    <a:pos x="540" y="398"/>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3" y="535"/>
                    </a:lnTo>
                    <a:lnTo>
                      <a:pt x="16" y="505"/>
                    </a:lnTo>
                    <a:lnTo>
                      <a:pt x="0" y="456"/>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6" name="Freeform 125"/>
              <p:cNvSpPr>
                <a:spLocks/>
              </p:cNvSpPr>
              <p:nvPr/>
            </p:nvSpPr>
            <p:spPr bwMode="auto">
              <a:xfrm>
                <a:off x="7887255" y="5066815"/>
                <a:ext cx="573833" cy="567180"/>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7" name="Freeform 126"/>
              <p:cNvSpPr>
                <a:spLocks/>
              </p:cNvSpPr>
              <p:nvPr/>
            </p:nvSpPr>
            <p:spPr bwMode="auto">
              <a:xfrm>
                <a:off x="7887255" y="5066815"/>
                <a:ext cx="573833" cy="567180"/>
              </a:xfrm>
              <a:custGeom>
                <a:avLst/>
                <a:gdLst/>
                <a:ahLst/>
                <a:cxnLst>
                  <a:cxn ang="0">
                    <a:pos x="723" y="1142"/>
                  </a:cxn>
                  <a:cxn ang="0">
                    <a:pos x="819" y="1221"/>
                  </a:cxn>
                  <a:cxn ang="0">
                    <a:pos x="861" y="1233"/>
                  </a:cxn>
                  <a:cxn ang="0">
                    <a:pos x="931" y="1229"/>
                  </a:cxn>
                  <a:cxn ang="0">
                    <a:pos x="914" y="1164"/>
                  </a:cxn>
                  <a:cxn ang="0">
                    <a:pos x="901" y="1093"/>
                  </a:cxn>
                  <a:cxn ang="0">
                    <a:pos x="922" y="1044"/>
                  </a:cxn>
                  <a:cxn ang="0">
                    <a:pos x="970" y="1029"/>
                  </a:cxn>
                  <a:cxn ang="0">
                    <a:pos x="966" y="984"/>
                  </a:cxn>
                  <a:cxn ang="0">
                    <a:pos x="985" y="926"/>
                  </a:cxn>
                  <a:cxn ang="0">
                    <a:pos x="1012" y="901"/>
                  </a:cxn>
                  <a:cxn ang="0">
                    <a:pos x="1055" y="902"/>
                  </a:cxn>
                  <a:cxn ang="0">
                    <a:pos x="1068" y="919"/>
                  </a:cxn>
                  <a:cxn ang="0">
                    <a:pos x="1100" y="899"/>
                  </a:cxn>
                  <a:cxn ang="0">
                    <a:pos x="1054" y="814"/>
                  </a:cxn>
                  <a:cxn ang="0">
                    <a:pos x="1236" y="777"/>
                  </a:cxn>
                  <a:cxn ang="0">
                    <a:pos x="1239" y="733"/>
                  </a:cxn>
                  <a:cxn ang="0">
                    <a:pos x="1181" y="647"/>
                  </a:cxn>
                  <a:cxn ang="0">
                    <a:pos x="1207" y="624"/>
                  </a:cxn>
                  <a:cxn ang="0">
                    <a:pos x="1258" y="610"/>
                  </a:cxn>
                  <a:cxn ang="0">
                    <a:pos x="1247" y="575"/>
                  </a:cxn>
                  <a:cxn ang="0">
                    <a:pos x="1163" y="493"/>
                  </a:cxn>
                  <a:cxn ang="0">
                    <a:pos x="1130" y="426"/>
                  </a:cxn>
                  <a:cxn ang="0">
                    <a:pos x="1141" y="354"/>
                  </a:cxn>
                  <a:cxn ang="0">
                    <a:pos x="1199" y="176"/>
                  </a:cxn>
                  <a:cxn ang="0">
                    <a:pos x="1084" y="177"/>
                  </a:cxn>
                  <a:cxn ang="0">
                    <a:pos x="1045" y="147"/>
                  </a:cxn>
                  <a:cxn ang="0">
                    <a:pos x="1029" y="81"/>
                  </a:cxn>
                  <a:cxn ang="0">
                    <a:pos x="981" y="60"/>
                  </a:cxn>
                  <a:cxn ang="0">
                    <a:pos x="848" y="66"/>
                  </a:cxn>
                  <a:cxn ang="0">
                    <a:pos x="787" y="51"/>
                  </a:cxn>
                  <a:cxn ang="0">
                    <a:pos x="716" y="70"/>
                  </a:cxn>
                  <a:cxn ang="0">
                    <a:pos x="639" y="46"/>
                  </a:cxn>
                  <a:cxn ang="0">
                    <a:pos x="593" y="51"/>
                  </a:cxn>
                  <a:cxn ang="0">
                    <a:pos x="513" y="22"/>
                  </a:cxn>
                  <a:cxn ang="0">
                    <a:pos x="398" y="0"/>
                  </a:cxn>
                  <a:cxn ang="0">
                    <a:pos x="331" y="18"/>
                  </a:cxn>
                  <a:cxn ang="0">
                    <a:pos x="225" y="97"/>
                  </a:cxn>
                  <a:cxn ang="0">
                    <a:pos x="188" y="101"/>
                  </a:cxn>
                  <a:cxn ang="0">
                    <a:pos x="87" y="20"/>
                  </a:cxn>
                  <a:cxn ang="0">
                    <a:pos x="51" y="27"/>
                  </a:cxn>
                  <a:cxn ang="0">
                    <a:pos x="20" y="86"/>
                  </a:cxn>
                  <a:cxn ang="0">
                    <a:pos x="0" y="198"/>
                  </a:cxn>
                  <a:cxn ang="0">
                    <a:pos x="21" y="234"/>
                  </a:cxn>
                  <a:cxn ang="0">
                    <a:pos x="87" y="305"/>
                  </a:cxn>
                  <a:cxn ang="0">
                    <a:pos x="114" y="399"/>
                  </a:cxn>
                  <a:cxn ang="0">
                    <a:pos x="166" y="503"/>
                  </a:cxn>
                  <a:cxn ang="0">
                    <a:pos x="248" y="598"/>
                  </a:cxn>
                  <a:cxn ang="0">
                    <a:pos x="315" y="693"/>
                  </a:cxn>
                  <a:cxn ang="0">
                    <a:pos x="415" y="794"/>
                  </a:cxn>
                  <a:cxn ang="0">
                    <a:pos x="482" y="839"/>
                  </a:cxn>
                  <a:cxn ang="0">
                    <a:pos x="512" y="855"/>
                  </a:cxn>
                  <a:cxn ang="0">
                    <a:pos x="513" y="900"/>
                  </a:cxn>
                  <a:cxn ang="0">
                    <a:pos x="559" y="959"/>
                  </a:cxn>
                  <a:cxn ang="0">
                    <a:pos x="612" y="1010"/>
                  </a:cxn>
                  <a:cxn ang="0">
                    <a:pos x="634" y="1059"/>
                  </a:cxn>
                  <a:cxn ang="0">
                    <a:pos x="633" y="1106"/>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0" y="1084"/>
                    </a:lnTo>
                    <a:lnTo>
                      <a:pt x="609" y="1089"/>
                    </a:lnTo>
                    <a:lnTo>
                      <a:pt x="617" y="1094"/>
                    </a:lnTo>
                    <a:lnTo>
                      <a:pt x="625" y="1099"/>
                    </a:lnTo>
                    <a:lnTo>
                      <a:pt x="633" y="1106"/>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8" name="Freeform 127"/>
              <p:cNvSpPr>
                <a:spLocks noEditPoints="1"/>
              </p:cNvSpPr>
              <p:nvPr/>
            </p:nvSpPr>
            <p:spPr bwMode="auto">
              <a:xfrm>
                <a:off x="7557529" y="4772388"/>
                <a:ext cx="876234" cy="897734"/>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9" name="Freeform 128"/>
              <p:cNvSpPr>
                <a:spLocks/>
              </p:cNvSpPr>
              <p:nvPr/>
            </p:nvSpPr>
            <p:spPr bwMode="auto">
              <a:xfrm>
                <a:off x="7677761" y="5111973"/>
                <a:ext cx="25504" cy="59609"/>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0" name="Freeform 129"/>
              <p:cNvSpPr>
                <a:spLocks/>
              </p:cNvSpPr>
              <p:nvPr/>
            </p:nvSpPr>
            <p:spPr bwMode="auto">
              <a:xfrm>
                <a:off x="7703264" y="5074040"/>
                <a:ext cx="36434" cy="41546"/>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1" name="Freeform 130"/>
              <p:cNvSpPr>
                <a:spLocks/>
              </p:cNvSpPr>
              <p:nvPr/>
            </p:nvSpPr>
            <p:spPr bwMode="auto">
              <a:xfrm>
                <a:off x="7743342" y="5196869"/>
                <a:ext cx="52830" cy="65027"/>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2" name="Freeform 131"/>
              <p:cNvSpPr>
                <a:spLocks/>
              </p:cNvSpPr>
              <p:nvPr/>
            </p:nvSpPr>
            <p:spPr bwMode="auto">
              <a:xfrm>
                <a:off x="7661365" y="5171581"/>
                <a:ext cx="34613" cy="52383"/>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3" name="Freeform 132"/>
              <p:cNvSpPr>
                <a:spLocks/>
              </p:cNvSpPr>
              <p:nvPr/>
            </p:nvSpPr>
            <p:spPr bwMode="auto">
              <a:xfrm>
                <a:off x="7746985" y="5299829"/>
                <a:ext cx="34613" cy="5599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4" name="Freeform 133"/>
              <p:cNvSpPr>
                <a:spLocks/>
              </p:cNvSpPr>
              <p:nvPr/>
            </p:nvSpPr>
            <p:spPr bwMode="auto">
              <a:xfrm>
                <a:off x="7783419" y="5310667"/>
                <a:ext cx="43721" cy="43351"/>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5" name="Freeform 134"/>
              <p:cNvSpPr>
                <a:spLocks/>
              </p:cNvSpPr>
              <p:nvPr/>
            </p:nvSpPr>
            <p:spPr bwMode="auto">
              <a:xfrm>
                <a:off x="7861751" y="5402788"/>
                <a:ext cx="20039" cy="16257"/>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6" name="Freeform 135"/>
              <p:cNvSpPr>
                <a:spLocks/>
              </p:cNvSpPr>
              <p:nvPr/>
            </p:nvSpPr>
            <p:spPr bwMode="auto">
              <a:xfrm>
                <a:off x="7989269" y="5471427"/>
                <a:ext cx="56473" cy="27095"/>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7" name="Freeform 136"/>
              <p:cNvSpPr>
                <a:spLocks/>
              </p:cNvSpPr>
              <p:nvPr/>
            </p:nvSpPr>
            <p:spPr bwMode="auto">
              <a:xfrm>
                <a:off x="7980161" y="5505748"/>
                <a:ext cx="98371" cy="27095"/>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8" name="Freeform 137"/>
              <p:cNvSpPr>
                <a:spLocks/>
              </p:cNvSpPr>
              <p:nvPr/>
            </p:nvSpPr>
            <p:spPr bwMode="auto">
              <a:xfrm>
                <a:off x="8020239" y="5552712"/>
                <a:ext cx="65581" cy="23483"/>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9" name="Freeform 138"/>
              <p:cNvSpPr>
                <a:spLocks/>
              </p:cNvSpPr>
              <p:nvPr/>
            </p:nvSpPr>
            <p:spPr bwMode="auto">
              <a:xfrm>
                <a:off x="8113144" y="5597869"/>
                <a:ext cx="67403" cy="25288"/>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0" name="Freeform 139"/>
              <p:cNvSpPr>
                <a:spLocks/>
              </p:cNvSpPr>
              <p:nvPr/>
            </p:nvSpPr>
            <p:spPr bwMode="auto">
              <a:xfrm>
                <a:off x="8087641" y="5538261"/>
                <a:ext cx="89263" cy="48771"/>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1" name="Freeform 140"/>
              <p:cNvSpPr>
                <a:spLocks/>
              </p:cNvSpPr>
              <p:nvPr/>
            </p:nvSpPr>
            <p:spPr bwMode="auto">
              <a:xfrm>
                <a:off x="8175082" y="5563549"/>
                <a:ext cx="123875" cy="106573"/>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2" name="Freeform 141"/>
              <p:cNvSpPr>
                <a:spLocks/>
              </p:cNvSpPr>
              <p:nvPr/>
            </p:nvSpPr>
            <p:spPr bwMode="auto">
              <a:xfrm>
                <a:off x="7557529" y="4772388"/>
                <a:ext cx="876234" cy="783936"/>
              </a:xfrm>
              <a:custGeom>
                <a:avLst/>
                <a:gdLst/>
                <a:ahLst/>
                <a:cxnLst>
                  <a:cxn ang="0">
                    <a:pos x="1141" y="1592"/>
                  </a:cxn>
                  <a:cxn ang="0">
                    <a:pos x="978" y="1499"/>
                  </a:cxn>
                  <a:cxn ang="0">
                    <a:pos x="950" y="1456"/>
                  </a:cxn>
                  <a:cxn ang="0">
                    <a:pos x="795" y="1496"/>
                  </a:cxn>
                  <a:cxn ang="0">
                    <a:pos x="717" y="1332"/>
                  </a:cxn>
                  <a:cxn ang="0">
                    <a:pos x="594" y="1240"/>
                  </a:cxn>
                  <a:cxn ang="0">
                    <a:pos x="522" y="1130"/>
                  </a:cxn>
                  <a:cxn ang="0">
                    <a:pos x="612" y="1105"/>
                  </a:cxn>
                  <a:cxn ang="0">
                    <a:pos x="663" y="1106"/>
                  </a:cxn>
                  <a:cxn ang="0">
                    <a:pos x="488" y="959"/>
                  </a:cxn>
                  <a:cxn ang="0">
                    <a:pos x="447" y="737"/>
                  </a:cxn>
                  <a:cxn ang="0">
                    <a:pos x="340" y="620"/>
                  </a:cxn>
                  <a:cxn ang="0">
                    <a:pos x="270" y="644"/>
                  </a:cxn>
                  <a:cxn ang="0">
                    <a:pos x="212" y="745"/>
                  </a:cxn>
                  <a:cxn ang="0">
                    <a:pos x="130" y="837"/>
                  </a:cxn>
                  <a:cxn ang="0">
                    <a:pos x="79" y="786"/>
                  </a:cxn>
                  <a:cxn ang="0">
                    <a:pos x="0" y="532"/>
                  </a:cxn>
                  <a:cxn ang="0">
                    <a:pos x="102" y="531"/>
                  </a:cxn>
                  <a:cxn ang="0">
                    <a:pos x="283" y="547"/>
                  </a:cxn>
                  <a:cxn ang="0">
                    <a:pos x="344" y="464"/>
                  </a:cxn>
                  <a:cxn ang="0">
                    <a:pos x="498" y="558"/>
                  </a:cxn>
                  <a:cxn ang="0">
                    <a:pos x="571" y="560"/>
                  </a:cxn>
                  <a:cxn ang="0">
                    <a:pos x="627" y="453"/>
                  </a:cxn>
                  <a:cxn ang="0">
                    <a:pos x="747" y="377"/>
                  </a:cxn>
                  <a:cxn ang="0">
                    <a:pos x="712" y="266"/>
                  </a:cxn>
                  <a:cxn ang="0">
                    <a:pos x="754" y="201"/>
                  </a:cxn>
                  <a:cxn ang="0">
                    <a:pos x="882" y="171"/>
                  </a:cxn>
                  <a:cxn ang="0">
                    <a:pos x="949" y="92"/>
                  </a:cxn>
                  <a:cxn ang="0">
                    <a:pos x="973" y="0"/>
                  </a:cxn>
                  <a:cxn ang="0">
                    <a:pos x="1059" y="104"/>
                  </a:cxn>
                  <a:cxn ang="0">
                    <a:pos x="1136" y="201"/>
                  </a:cxn>
                  <a:cxn ang="0">
                    <a:pos x="1280" y="325"/>
                  </a:cxn>
                  <a:cxn ang="0">
                    <a:pos x="1418" y="412"/>
                  </a:cxn>
                  <a:cxn ang="0">
                    <a:pos x="1563" y="408"/>
                  </a:cxn>
                  <a:cxn ang="0">
                    <a:pos x="1754" y="346"/>
                  </a:cxn>
                  <a:cxn ang="0">
                    <a:pos x="1764" y="470"/>
                  </a:cxn>
                  <a:cxn ang="0">
                    <a:pos x="1833" y="557"/>
                  </a:cxn>
                  <a:cxn ang="0">
                    <a:pos x="1881" y="654"/>
                  </a:cxn>
                  <a:cxn ang="0">
                    <a:pos x="1899" y="705"/>
                  </a:cxn>
                  <a:cxn ang="0">
                    <a:pos x="1921" y="828"/>
                  </a:cxn>
                  <a:cxn ang="0">
                    <a:pos x="1789" y="824"/>
                  </a:cxn>
                  <a:cxn ang="0">
                    <a:pos x="1754" y="740"/>
                  </a:cxn>
                  <a:cxn ang="0">
                    <a:pos x="1627" y="719"/>
                  </a:cxn>
                  <a:cxn ang="0">
                    <a:pos x="1517" y="703"/>
                  </a:cxn>
                  <a:cxn ang="0">
                    <a:pos x="1414" y="719"/>
                  </a:cxn>
                  <a:cxn ang="0">
                    <a:pos x="1318" y="705"/>
                  </a:cxn>
                  <a:cxn ang="0">
                    <a:pos x="1176" y="658"/>
                  </a:cxn>
                  <a:cxn ang="0">
                    <a:pos x="1063" y="665"/>
                  </a:cxn>
                  <a:cxn ang="0">
                    <a:pos x="936" y="754"/>
                  </a:cxn>
                  <a:cxn ang="0">
                    <a:pos x="824" y="683"/>
                  </a:cxn>
                  <a:cxn ang="0">
                    <a:pos x="760" y="698"/>
                  </a:cxn>
                  <a:cxn ang="0">
                    <a:pos x="724" y="821"/>
                  </a:cxn>
                  <a:cxn ang="0">
                    <a:pos x="777" y="915"/>
                  </a:cxn>
                  <a:cxn ang="0">
                    <a:pos x="831" y="1026"/>
                  </a:cxn>
                  <a:cxn ang="0">
                    <a:pos x="906" y="1183"/>
                  </a:cxn>
                  <a:cxn ang="0">
                    <a:pos x="1027" y="1325"/>
                  </a:cxn>
                  <a:cxn ang="0">
                    <a:pos x="1173" y="1477"/>
                  </a:cxn>
                  <a:cxn ang="0">
                    <a:pos x="1233" y="1503"/>
                  </a:cxn>
                  <a:cxn ang="0">
                    <a:pos x="1241" y="1566"/>
                  </a:cxn>
                  <a:cxn ang="0">
                    <a:pos x="1327" y="1656"/>
                  </a:cxn>
                  <a:cxn ang="0">
                    <a:pos x="1322" y="1736"/>
                  </a:cxn>
                </a:cxnLst>
                <a:rect l="0" t="0" r="r" b="b"/>
                <a:pathLst>
                  <a:path w="1921" h="1736">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3" name="Freeform 142"/>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4" name="Freeform 143"/>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18" y="814"/>
                  </a:cxn>
                  <a:cxn ang="0">
                    <a:pos x="1743" y="905"/>
                  </a:cxn>
                  <a:cxn ang="0">
                    <a:pos x="1673" y="993"/>
                  </a:cxn>
                  <a:cxn ang="0">
                    <a:pos x="1586" y="1032"/>
                  </a:cxn>
                  <a:cxn ang="0">
                    <a:pos x="1432" y="1048"/>
                  </a:cxn>
                  <a:cxn ang="0">
                    <a:pos x="1379" y="1081"/>
                  </a:cxn>
                  <a:cxn ang="0">
                    <a:pos x="1315" y="1107"/>
                  </a:cxn>
                  <a:cxn ang="0">
                    <a:pos x="1244" y="1067"/>
                  </a:cxn>
                  <a:cxn ang="0">
                    <a:pos x="1110" y="1058"/>
                  </a:cxn>
                  <a:cxn ang="0">
                    <a:pos x="1011" y="1059"/>
                  </a:cxn>
                  <a:cxn ang="0">
                    <a:pos x="859" y="959"/>
                  </a:cxn>
                  <a:cxn ang="0">
                    <a:pos x="767" y="930"/>
                  </a:cxn>
                  <a:cxn ang="0">
                    <a:pos x="739" y="967"/>
                  </a:cxn>
                  <a:cxn ang="0">
                    <a:pos x="718" y="1016"/>
                  </a:cxn>
                  <a:cxn ang="0">
                    <a:pos x="647" y="1054"/>
                  </a:cxn>
                  <a:cxn ang="0">
                    <a:pos x="557" y="1115"/>
                  </a:cxn>
                  <a:cxn ang="0">
                    <a:pos x="511" y="1120"/>
                  </a:cxn>
                  <a:cxn ang="0">
                    <a:pos x="454" y="1076"/>
                  </a:cxn>
                  <a:cxn ang="0">
                    <a:pos x="375" y="937"/>
                  </a:cxn>
                  <a:cxn ang="0">
                    <a:pos x="302" y="873"/>
                  </a:cxn>
                  <a:cxn ang="0">
                    <a:pos x="261" y="768"/>
                  </a:cxn>
                  <a:cxn ang="0">
                    <a:pos x="173" y="658"/>
                  </a:cxn>
                  <a:cxn ang="0">
                    <a:pos x="57" y="544"/>
                  </a:cxn>
                  <a:cxn ang="0">
                    <a:pos x="52" y="472"/>
                  </a:cxn>
                  <a:cxn ang="0">
                    <a:pos x="51" y="402"/>
                  </a:cxn>
                  <a:cxn ang="0">
                    <a:pos x="9" y="345"/>
                  </a:cxn>
                  <a:cxn ang="0">
                    <a:pos x="18" y="310"/>
                  </a:cxn>
                  <a:cxn ang="0">
                    <a:pos x="62" y="286"/>
                  </a:cxn>
                  <a:cxn ang="0">
                    <a:pos x="113" y="231"/>
                  </a:cxn>
                  <a:cxn ang="0">
                    <a:pos x="219" y="206"/>
                  </a:cxn>
                  <a:cxn ang="0">
                    <a:pos x="310" y="154"/>
                  </a:cxn>
                  <a:cxn ang="0">
                    <a:pos x="430" y="106"/>
                  </a:cxn>
                  <a:cxn ang="0">
                    <a:pos x="546" y="54"/>
                  </a:cxn>
                  <a:cxn ang="0">
                    <a:pos x="609" y="38"/>
                  </a:cxn>
                  <a:cxn ang="0">
                    <a:pos x="680" y="0"/>
                  </a:cxn>
                  <a:cxn ang="0">
                    <a:pos x="705" y="22"/>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lnTo>
                      <a:pt x="745" y="5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5" name="Freeform 144"/>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6" name="Freeform 145"/>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7" name="Freeform 146"/>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8" name="Freeform 147"/>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9" name="Freeform 148"/>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0" name="Freeform 149"/>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1" name="Freeform 150"/>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2" name="Freeform 151"/>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3" name="Freeform 152"/>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4" name="Freeform 153"/>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5" name="Freeform 154"/>
              <p:cNvSpPr>
                <a:spLocks/>
              </p:cNvSpPr>
              <p:nvPr/>
            </p:nvSpPr>
            <p:spPr bwMode="auto">
              <a:xfrm>
                <a:off x="6464515" y="4411127"/>
                <a:ext cx="681312" cy="413644"/>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6" name="Freeform 155"/>
              <p:cNvSpPr>
                <a:spLocks/>
              </p:cNvSpPr>
              <p:nvPr/>
            </p:nvSpPr>
            <p:spPr bwMode="auto">
              <a:xfrm>
                <a:off x="6464515" y="4411127"/>
                <a:ext cx="681312" cy="413644"/>
              </a:xfrm>
              <a:custGeom>
                <a:avLst/>
                <a:gdLst/>
                <a:ahLst/>
                <a:cxnLst>
                  <a:cxn ang="0">
                    <a:pos x="1231" y="347"/>
                  </a:cxn>
                  <a:cxn ang="0">
                    <a:pos x="1311" y="428"/>
                  </a:cxn>
                  <a:cxn ang="0">
                    <a:pos x="1345" y="479"/>
                  </a:cxn>
                  <a:cxn ang="0">
                    <a:pos x="1390" y="525"/>
                  </a:cxn>
                  <a:cxn ang="0">
                    <a:pos x="1477" y="525"/>
                  </a:cxn>
                  <a:cxn ang="0">
                    <a:pos x="1459" y="602"/>
                  </a:cxn>
                  <a:cxn ang="0">
                    <a:pos x="1470" y="654"/>
                  </a:cxn>
                  <a:cxn ang="0">
                    <a:pos x="1442" y="691"/>
                  </a:cxn>
                  <a:cxn ang="0">
                    <a:pos x="1376" y="680"/>
                  </a:cxn>
                  <a:cxn ang="0">
                    <a:pos x="1358" y="698"/>
                  </a:cxn>
                  <a:cxn ang="0">
                    <a:pos x="1357" y="766"/>
                  </a:cxn>
                  <a:cxn ang="0">
                    <a:pos x="1310" y="772"/>
                  </a:cxn>
                  <a:cxn ang="0">
                    <a:pos x="1231" y="757"/>
                  </a:cxn>
                  <a:cxn ang="0">
                    <a:pos x="1153" y="688"/>
                  </a:cxn>
                  <a:cxn ang="0">
                    <a:pos x="1126" y="674"/>
                  </a:cxn>
                  <a:cxn ang="0">
                    <a:pos x="1100" y="733"/>
                  </a:cxn>
                  <a:cxn ang="0">
                    <a:pos x="1065" y="815"/>
                  </a:cxn>
                  <a:cxn ang="0">
                    <a:pos x="997" y="906"/>
                  </a:cxn>
                  <a:cxn ang="0">
                    <a:pos x="963" y="916"/>
                  </a:cxn>
                  <a:cxn ang="0">
                    <a:pos x="896" y="803"/>
                  </a:cxn>
                  <a:cxn ang="0">
                    <a:pos x="839" y="762"/>
                  </a:cxn>
                  <a:cxn ang="0">
                    <a:pos x="817" y="724"/>
                  </a:cxn>
                  <a:cxn ang="0">
                    <a:pos x="835" y="661"/>
                  </a:cxn>
                  <a:cxn ang="0">
                    <a:pos x="774" y="681"/>
                  </a:cxn>
                  <a:cxn ang="0">
                    <a:pos x="692" y="773"/>
                  </a:cxn>
                  <a:cxn ang="0">
                    <a:pos x="646" y="845"/>
                  </a:cxn>
                  <a:cxn ang="0">
                    <a:pos x="557" y="833"/>
                  </a:cxn>
                  <a:cxn ang="0">
                    <a:pos x="485" y="818"/>
                  </a:cxn>
                  <a:cxn ang="0">
                    <a:pos x="388" y="834"/>
                  </a:cxn>
                  <a:cxn ang="0">
                    <a:pos x="337" y="771"/>
                  </a:cxn>
                  <a:cxn ang="0">
                    <a:pos x="315" y="719"/>
                  </a:cxn>
                  <a:cxn ang="0">
                    <a:pos x="320" y="624"/>
                  </a:cxn>
                  <a:cxn ang="0">
                    <a:pos x="282" y="565"/>
                  </a:cxn>
                  <a:cxn ang="0">
                    <a:pos x="191" y="567"/>
                  </a:cxn>
                  <a:cxn ang="0">
                    <a:pos x="140" y="602"/>
                  </a:cxn>
                  <a:cxn ang="0">
                    <a:pos x="121" y="648"/>
                  </a:cxn>
                  <a:cxn ang="0">
                    <a:pos x="47" y="666"/>
                  </a:cxn>
                  <a:cxn ang="0">
                    <a:pos x="0" y="609"/>
                  </a:cxn>
                  <a:cxn ang="0">
                    <a:pos x="51" y="548"/>
                  </a:cxn>
                  <a:cxn ang="0">
                    <a:pos x="139" y="431"/>
                  </a:cxn>
                  <a:cxn ang="0">
                    <a:pos x="209" y="368"/>
                  </a:cxn>
                  <a:cxn ang="0">
                    <a:pos x="288" y="280"/>
                  </a:cxn>
                  <a:cxn ang="0">
                    <a:pos x="359" y="267"/>
                  </a:cxn>
                  <a:cxn ang="0">
                    <a:pos x="454" y="198"/>
                  </a:cxn>
                  <a:cxn ang="0">
                    <a:pos x="451" y="178"/>
                  </a:cxn>
                  <a:cxn ang="0">
                    <a:pos x="402" y="152"/>
                  </a:cxn>
                  <a:cxn ang="0">
                    <a:pos x="436" y="93"/>
                  </a:cxn>
                  <a:cxn ang="0">
                    <a:pos x="504" y="91"/>
                  </a:cxn>
                  <a:cxn ang="0">
                    <a:pos x="594" y="112"/>
                  </a:cxn>
                  <a:cxn ang="0">
                    <a:pos x="691" y="70"/>
                  </a:cxn>
                  <a:cxn ang="0">
                    <a:pos x="728" y="105"/>
                  </a:cxn>
                  <a:cxn ang="0">
                    <a:pos x="826" y="87"/>
                  </a:cxn>
                  <a:cxn ang="0">
                    <a:pos x="900" y="126"/>
                  </a:cxn>
                  <a:cxn ang="0">
                    <a:pos x="957" y="132"/>
                  </a:cxn>
                  <a:cxn ang="0">
                    <a:pos x="967" y="34"/>
                  </a:cxn>
                  <a:cxn ang="0">
                    <a:pos x="1006" y="0"/>
                  </a:cxn>
                  <a:cxn ang="0">
                    <a:pos x="1069" y="35"/>
                  </a:cxn>
                  <a:cxn ang="0">
                    <a:pos x="1179" y="83"/>
                  </a:cxn>
                  <a:cxn ang="0">
                    <a:pos x="1289" y="237"/>
                  </a:cxn>
                  <a:cxn ang="0">
                    <a:pos x="1284" y="289"/>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lnTo>
                      <a:pt x="1260" y="30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7" name="Freeform 156"/>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8" name="Freeform 157"/>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43" y="1062"/>
                  </a:cxn>
                  <a:cxn ang="0">
                    <a:pos x="818" y="905"/>
                  </a:cxn>
                  <a:cxn ang="0">
                    <a:pos x="804" y="823"/>
                  </a:cxn>
                  <a:cxn ang="0">
                    <a:pos x="772" y="776"/>
                  </a:cxn>
                  <a:cxn ang="0">
                    <a:pos x="787" y="730"/>
                  </a:cxn>
                  <a:cxn ang="0">
                    <a:pos x="900" y="700"/>
                  </a:cxn>
                  <a:cxn ang="0">
                    <a:pos x="1013" y="691"/>
                  </a:cxn>
                  <a:cxn ang="0">
                    <a:pos x="1075" y="640"/>
                  </a:cxn>
                  <a:cxn ang="0">
                    <a:pos x="1071" y="579"/>
                  </a:cxn>
                  <a:cxn ang="0">
                    <a:pos x="1132" y="533"/>
                  </a:cxn>
                  <a:cxn ang="0">
                    <a:pos x="1147" y="435"/>
                  </a:cxn>
                  <a:cxn ang="0">
                    <a:pos x="1115" y="412"/>
                  </a:cxn>
                  <a:cxn ang="0">
                    <a:pos x="1145" y="353"/>
                  </a:cxn>
                  <a:cxn ang="0">
                    <a:pos x="1219" y="274"/>
                  </a:cxn>
                  <a:cxn ang="0">
                    <a:pos x="1233" y="120"/>
                  </a:cxn>
                  <a:cxn ang="0">
                    <a:pos x="1123" y="10"/>
                  </a:cxn>
                  <a:cxn ang="0">
                    <a:pos x="984" y="54"/>
                  </a:cxn>
                  <a:cxn ang="0">
                    <a:pos x="982" y="2"/>
                  </a:cxn>
                  <a:cxn ang="0">
                    <a:pos x="790" y="24"/>
                  </a:cxn>
                  <a:cxn ang="0">
                    <a:pos x="756" y="127"/>
                  </a:cxn>
                  <a:cxn ang="0">
                    <a:pos x="796" y="171"/>
                  </a:cxn>
                  <a:cxn ang="0">
                    <a:pos x="803" y="256"/>
                  </a:cxn>
                  <a:cxn ang="0">
                    <a:pos x="858" y="310"/>
                  </a:cxn>
                  <a:cxn ang="0">
                    <a:pos x="821" y="310"/>
                  </a:cxn>
                  <a:cxn ang="0">
                    <a:pos x="764" y="339"/>
                  </a:cxn>
                  <a:cxn ang="0">
                    <a:pos x="782" y="378"/>
                  </a:cxn>
                  <a:cxn ang="0">
                    <a:pos x="754" y="415"/>
                  </a:cxn>
                  <a:cxn ang="0">
                    <a:pos x="660" y="388"/>
                  </a:cxn>
                  <a:cxn ang="0">
                    <a:pos x="637" y="317"/>
                  </a:cxn>
                  <a:cxn ang="0">
                    <a:pos x="685" y="270"/>
                  </a:cxn>
                  <a:cxn ang="0">
                    <a:pos x="720" y="234"/>
                  </a:cxn>
                  <a:cxn ang="0">
                    <a:pos x="680" y="196"/>
                  </a:cxn>
                  <a:cxn ang="0">
                    <a:pos x="684" y="132"/>
                  </a:cxn>
                  <a:cxn ang="0">
                    <a:pos x="637" y="129"/>
                  </a:cxn>
                  <a:cxn ang="0">
                    <a:pos x="588" y="108"/>
                  </a:cxn>
                  <a:cxn ang="0">
                    <a:pos x="623" y="72"/>
                  </a:cxn>
                  <a:cxn ang="0">
                    <a:pos x="624" y="41"/>
                  </a:cxn>
                  <a:cxn ang="0">
                    <a:pos x="553" y="112"/>
                  </a:cxn>
                  <a:cxn ang="0">
                    <a:pos x="518" y="246"/>
                  </a:cxn>
                  <a:cxn ang="0">
                    <a:pos x="418" y="410"/>
                  </a:cxn>
                  <a:cxn ang="0">
                    <a:pos x="268" y="555"/>
                  </a:cxn>
                  <a:cxn ang="0">
                    <a:pos x="321" y="589"/>
                  </a:cxn>
                  <a:cxn ang="0">
                    <a:pos x="391" y="650"/>
                  </a:cxn>
                  <a:cxn ang="0">
                    <a:pos x="242" y="669"/>
                  </a:cxn>
                  <a:cxn ang="0">
                    <a:pos x="255" y="704"/>
                  </a:cxn>
                  <a:cxn ang="0">
                    <a:pos x="260" y="743"/>
                  </a:cxn>
                  <a:cxn ang="0">
                    <a:pos x="206" y="703"/>
                  </a:cxn>
                  <a:cxn ang="0">
                    <a:pos x="142" y="680"/>
                  </a:cxn>
                  <a:cxn ang="0">
                    <a:pos x="98" y="652"/>
                  </a:cxn>
                  <a:cxn ang="0">
                    <a:pos x="45" y="637"/>
                  </a:cxn>
                  <a:cxn ang="0">
                    <a:pos x="11" y="663"/>
                  </a:cxn>
                  <a:cxn ang="0">
                    <a:pos x="133" y="761"/>
                  </a:cxn>
                  <a:cxn ang="0">
                    <a:pos x="211" y="761"/>
                  </a:cxn>
                  <a:cxn ang="0">
                    <a:pos x="265" y="792"/>
                  </a:cxn>
                  <a:cxn ang="0">
                    <a:pos x="126" y="796"/>
                  </a:cxn>
                  <a:cxn ang="0">
                    <a:pos x="36" y="760"/>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lnTo>
                      <a:pt x="0" y="75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9" name="Freeform 158"/>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0" name="Freeform 159"/>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1" name="Freeform 160"/>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2" name="Freeform 161"/>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3" name="Freeform 183"/>
              <p:cNvSpPr>
                <a:spLocks noEditPoints="1"/>
              </p:cNvSpPr>
              <p:nvPr/>
            </p:nvSpPr>
            <p:spPr bwMode="auto">
              <a:xfrm>
                <a:off x="6548313" y="4615239"/>
                <a:ext cx="1741536" cy="2234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4" name="Freeform 184"/>
              <p:cNvSpPr>
                <a:spLocks/>
              </p:cNvSpPr>
              <p:nvPr/>
            </p:nvSpPr>
            <p:spPr bwMode="auto">
              <a:xfrm>
                <a:off x="7178618" y="6757516"/>
                <a:ext cx="23683" cy="23483"/>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5" name="Freeform 185"/>
              <p:cNvSpPr>
                <a:spLocks/>
              </p:cNvSpPr>
              <p:nvPr/>
            </p:nvSpPr>
            <p:spPr bwMode="auto">
              <a:xfrm>
                <a:off x="7284276" y="6491990"/>
                <a:ext cx="537399" cy="357648"/>
              </a:xfrm>
              <a:custGeom>
                <a:avLst/>
                <a:gdLst/>
                <a:ahLst/>
                <a:cxnLst>
                  <a:cxn ang="0">
                    <a:pos x="951" y="439"/>
                  </a:cxn>
                  <a:cxn ang="0">
                    <a:pos x="960" y="469"/>
                  </a:cxn>
                  <a:cxn ang="0">
                    <a:pos x="1004" y="502"/>
                  </a:cxn>
                  <a:cxn ang="0">
                    <a:pos x="1015" y="527"/>
                  </a:cxn>
                  <a:cxn ang="0">
                    <a:pos x="1000" y="593"/>
                  </a:cxn>
                  <a:cxn ang="0">
                    <a:pos x="1029" y="650"/>
                  </a:cxn>
                  <a:cxn ang="0">
                    <a:pos x="999" y="679"/>
                  </a:cxn>
                  <a:cxn ang="0">
                    <a:pos x="965" y="720"/>
                  </a:cxn>
                  <a:cxn ang="0">
                    <a:pos x="938" y="790"/>
                  </a:cxn>
                  <a:cxn ang="0">
                    <a:pos x="919" y="775"/>
                  </a:cxn>
                  <a:cxn ang="0">
                    <a:pos x="876" y="739"/>
                  </a:cxn>
                  <a:cxn ang="0">
                    <a:pos x="789" y="733"/>
                  </a:cxn>
                  <a:cxn ang="0">
                    <a:pos x="741" y="720"/>
                  </a:cxn>
                  <a:cxn ang="0">
                    <a:pos x="705" y="679"/>
                  </a:cxn>
                  <a:cxn ang="0">
                    <a:pos x="689" y="609"/>
                  </a:cxn>
                  <a:cxn ang="0">
                    <a:pos x="661" y="574"/>
                  </a:cxn>
                  <a:cxn ang="0">
                    <a:pos x="586" y="564"/>
                  </a:cxn>
                  <a:cxn ang="0">
                    <a:pos x="508" y="546"/>
                  </a:cxn>
                  <a:cxn ang="0">
                    <a:pos x="437" y="487"/>
                  </a:cxn>
                  <a:cxn ang="0">
                    <a:pos x="381" y="454"/>
                  </a:cxn>
                  <a:cxn ang="0">
                    <a:pos x="306" y="421"/>
                  </a:cxn>
                  <a:cxn ang="0">
                    <a:pos x="275" y="369"/>
                  </a:cxn>
                  <a:cxn ang="0">
                    <a:pos x="239" y="355"/>
                  </a:cxn>
                  <a:cxn ang="0">
                    <a:pos x="185" y="347"/>
                  </a:cxn>
                  <a:cxn ang="0">
                    <a:pos x="162" y="312"/>
                  </a:cxn>
                  <a:cxn ang="0">
                    <a:pos x="118" y="299"/>
                  </a:cxn>
                  <a:cxn ang="0">
                    <a:pos x="61" y="297"/>
                  </a:cxn>
                  <a:cxn ang="0">
                    <a:pos x="3" y="226"/>
                  </a:cxn>
                  <a:cxn ang="0">
                    <a:pos x="11" y="184"/>
                  </a:cxn>
                  <a:cxn ang="0">
                    <a:pos x="17" y="127"/>
                  </a:cxn>
                  <a:cxn ang="0">
                    <a:pos x="110" y="12"/>
                  </a:cxn>
                  <a:cxn ang="0">
                    <a:pos x="132" y="52"/>
                  </a:cxn>
                  <a:cxn ang="0">
                    <a:pos x="179" y="86"/>
                  </a:cxn>
                  <a:cxn ang="0">
                    <a:pos x="219" y="83"/>
                  </a:cxn>
                  <a:cxn ang="0">
                    <a:pos x="235" y="57"/>
                  </a:cxn>
                  <a:cxn ang="0">
                    <a:pos x="242" y="8"/>
                  </a:cxn>
                  <a:cxn ang="0">
                    <a:pos x="271" y="5"/>
                  </a:cxn>
                  <a:cxn ang="0">
                    <a:pos x="354" y="53"/>
                  </a:cxn>
                  <a:cxn ang="0">
                    <a:pos x="404" y="68"/>
                  </a:cxn>
                  <a:cxn ang="0">
                    <a:pos x="438" y="118"/>
                  </a:cxn>
                  <a:cxn ang="0">
                    <a:pos x="469" y="171"/>
                  </a:cxn>
                  <a:cxn ang="0">
                    <a:pos x="522" y="185"/>
                  </a:cxn>
                  <a:cxn ang="0">
                    <a:pos x="635" y="163"/>
                  </a:cxn>
                  <a:cxn ang="0">
                    <a:pos x="702" y="153"/>
                  </a:cxn>
                  <a:cxn ang="0">
                    <a:pos x="775" y="139"/>
                  </a:cxn>
                  <a:cxn ang="0">
                    <a:pos x="873" y="108"/>
                  </a:cxn>
                  <a:cxn ang="0">
                    <a:pos x="926" y="127"/>
                  </a:cxn>
                  <a:cxn ang="0">
                    <a:pos x="980" y="126"/>
                  </a:cxn>
                  <a:cxn ang="0">
                    <a:pos x="1047" y="77"/>
                  </a:cxn>
                  <a:cxn ang="0">
                    <a:pos x="1105" y="64"/>
                  </a:cxn>
                  <a:cxn ang="0">
                    <a:pos x="1180" y="62"/>
                  </a:cxn>
                  <a:cxn ang="0">
                    <a:pos x="1162" y="109"/>
                  </a:cxn>
                </a:cxnLst>
                <a:rect l="0" t="0" r="r" b="b"/>
                <a:pathLst>
                  <a:path w="1180" h="790">
                    <a:moveTo>
                      <a:pt x="1073" y="223"/>
                    </a:moveTo>
                    <a:lnTo>
                      <a:pt x="967" y="406"/>
                    </a:lnTo>
                    <a:lnTo>
                      <a:pt x="959" y="419"/>
                    </a:lnTo>
                    <a:lnTo>
                      <a:pt x="954" y="430"/>
                    </a:lnTo>
                    <a:lnTo>
                      <a:pt x="951" y="439"/>
                    </a:lnTo>
                    <a:lnTo>
                      <a:pt x="950" y="448"/>
                    </a:lnTo>
                    <a:lnTo>
                      <a:pt x="951" y="455"/>
                    </a:lnTo>
                    <a:lnTo>
                      <a:pt x="952" y="460"/>
                    </a:lnTo>
                    <a:lnTo>
                      <a:pt x="956" y="465"/>
                    </a:lnTo>
                    <a:lnTo>
                      <a:pt x="960" y="469"/>
                    </a:lnTo>
                    <a:lnTo>
                      <a:pt x="972" y="477"/>
                    </a:lnTo>
                    <a:lnTo>
                      <a:pt x="985" y="485"/>
                    </a:lnTo>
                    <a:lnTo>
                      <a:pt x="991" y="490"/>
                    </a:lnTo>
                    <a:lnTo>
                      <a:pt x="999" y="495"/>
                    </a:lnTo>
                    <a:lnTo>
                      <a:pt x="1004" y="502"/>
                    </a:lnTo>
                    <a:lnTo>
                      <a:pt x="1011" y="509"/>
                    </a:lnTo>
                    <a:lnTo>
                      <a:pt x="1013" y="514"/>
                    </a:lnTo>
                    <a:lnTo>
                      <a:pt x="1015" y="518"/>
                    </a:lnTo>
                    <a:lnTo>
                      <a:pt x="1015" y="524"/>
                    </a:lnTo>
                    <a:lnTo>
                      <a:pt x="1015" y="527"/>
                    </a:lnTo>
                    <a:lnTo>
                      <a:pt x="1012" y="535"/>
                    </a:lnTo>
                    <a:lnTo>
                      <a:pt x="1007" y="543"/>
                    </a:lnTo>
                    <a:lnTo>
                      <a:pt x="994" y="556"/>
                    </a:lnTo>
                    <a:lnTo>
                      <a:pt x="982" y="569"/>
                    </a:lnTo>
                    <a:lnTo>
                      <a:pt x="1000" y="593"/>
                    </a:lnTo>
                    <a:lnTo>
                      <a:pt x="1021" y="622"/>
                    </a:lnTo>
                    <a:lnTo>
                      <a:pt x="1025" y="630"/>
                    </a:lnTo>
                    <a:lnTo>
                      <a:pt x="1028" y="638"/>
                    </a:lnTo>
                    <a:lnTo>
                      <a:pt x="1029" y="644"/>
                    </a:lnTo>
                    <a:lnTo>
                      <a:pt x="1029" y="650"/>
                    </a:lnTo>
                    <a:lnTo>
                      <a:pt x="1026" y="657"/>
                    </a:lnTo>
                    <a:lnTo>
                      <a:pt x="1024" y="663"/>
                    </a:lnTo>
                    <a:lnTo>
                      <a:pt x="1017" y="669"/>
                    </a:lnTo>
                    <a:lnTo>
                      <a:pt x="1009" y="674"/>
                    </a:lnTo>
                    <a:lnTo>
                      <a:pt x="999" y="679"/>
                    </a:lnTo>
                    <a:lnTo>
                      <a:pt x="991" y="685"/>
                    </a:lnTo>
                    <a:lnTo>
                      <a:pt x="983" y="693"/>
                    </a:lnTo>
                    <a:lnTo>
                      <a:pt x="977" y="702"/>
                    </a:lnTo>
                    <a:lnTo>
                      <a:pt x="971" y="711"/>
                    </a:lnTo>
                    <a:lnTo>
                      <a:pt x="965" y="720"/>
                    </a:lnTo>
                    <a:lnTo>
                      <a:pt x="961" y="731"/>
                    </a:lnTo>
                    <a:lnTo>
                      <a:pt x="958" y="741"/>
                    </a:lnTo>
                    <a:lnTo>
                      <a:pt x="946" y="775"/>
                    </a:lnTo>
                    <a:lnTo>
                      <a:pt x="941" y="790"/>
                    </a:lnTo>
                    <a:lnTo>
                      <a:pt x="938" y="790"/>
                    </a:lnTo>
                    <a:lnTo>
                      <a:pt x="936" y="790"/>
                    </a:lnTo>
                    <a:lnTo>
                      <a:pt x="933" y="789"/>
                    </a:lnTo>
                    <a:lnTo>
                      <a:pt x="930" y="788"/>
                    </a:lnTo>
                    <a:lnTo>
                      <a:pt x="925" y="781"/>
                    </a:lnTo>
                    <a:lnTo>
                      <a:pt x="919" y="775"/>
                    </a:lnTo>
                    <a:lnTo>
                      <a:pt x="907" y="759"/>
                    </a:lnTo>
                    <a:lnTo>
                      <a:pt x="897" y="749"/>
                    </a:lnTo>
                    <a:lnTo>
                      <a:pt x="891" y="745"/>
                    </a:lnTo>
                    <a:lnTo>
                      <a:pt x="884" y="741"/>
                    </a:lnTo>
                    <a:lnTo>
                      <a:pt x="876" y="739"/>
                    </a:lnTo>
                    <a:lnTo>
                      <a:pt x="867" y="737"/>
                    </a:lnTo>
                    <a:lnTo>
                      <a:pt x="849" y="735"/>
                    </a:lnTo>
                    <a:lnTo>
                      <a:pt x="829" y="733"/>
                    </a:lnTo>
                    <a:lnTo>
                      <a:pt x="810" y="733"/>
                    </a:lnTo>
                    <a:lnTo>
                      <a:pt x="789" y="733"/>
                    </a:lnTo>
                    <a:lnTo>
                      <a:pt x="780" y="732"/>
                    </a:lnTo>
                    <a:lnTo>
                      <a:pt x="771" y="731"/>
                    </a:lnTo>
                    <a:lnTo>
                      <a:pt x="763" y="730"/>
                    </a:lnTo>
                    <a:lnTo>
                      <a:pt x="754" y="727"/>
                    </a:lnTo>
                    <a:lnTo>
                      <a:pt x="741" y="720"/>
                    </a:lnTo>
                    <a:lnTo>
                      <a:pt x="730" y="713"/>
                    </a:lnTo>
                    <a:lnTo>
                      <a:pt x="720" y="705"/>
                    </a:lnTo>
                    <a:lnTo>
                      <a:pt x="714" y="697"/>
                    </a:lnTo>
                    <a:lnTo>
                      <a:pt x="709" y="688"/>
                    </a:lnTo>
                    <a:lnTo>
                      <a:pt x="705" y="679"/>
                    </a:lnTo>
                    <a:lnTo>
                      <a:pt x="701" y="669"/>
                    </a:lnTo>
                    <a:lnTo>
                      <a:pt x="700" y="660"/>
                    </a:lnTo>
                    <a:lnTo>
                      <a:pt x="697" y="639"/>
                    </a:lnTo>
                    <a:lnTo>
                      <a:pt x="693" y="619"/>
                    </a:lnTo>
                    <a:lnTo>
                      <a:pt x="689" y="609"/>
                    </a:lnTo>
                    <a:lnTo>
                      <a:pt x="685" y="600"/>
                    </a:lnTo>
                    <a:lnTo>
                      <a:pt x="680" y="591"/>
                    </a:lnTo>
                    <a:lnTo>
                      <a:pt x="673" y="582"/>
                    </a:lnTo>
                    <a:lnTo>
                      <a:pt x="667" y="577"/>
                    </a:lnTo>
                    <a:lnTo>
                      <a:pt x="661" y="574"/>
                    </a:lnTo>
                    <a:lnTo>
                      <a:pt x="653" y="570"/>
                    </a:lnTo>
                    <a:lnTo>
                      <a:pt x="645" y="569"/>
                    </a:lnTo>
                    <a:lnTo>
                      <a:pt x="626" y="566"/>
                    </a:lnTo>
                    <a:lnTo>
                      <a:pt x="606" y="564"/>
                    </a:lnTo>
                    <a:lnTo>
                      <a:pt x="586" y="564"/>
                    </a:lnTo>
                    <a:lnTo>
                      <a:pt x="565" y="562"/>
                    </a:lnTo>
                    <a:lnTo>
                      <a:pt x="546" y="560"/>
                    </a:lnTo>
                    <a:lnTo>
                      <a:pt x="530" y="556"/>
                    </a:lnTo>
                    <a:lnTo>
                      <a:pt x="518" y="552"/>
                    </a:lnTo>
                    <a:lnTo>
                      <a:pt x="508" y="546"/>
                    </a:lnTo>
                    <a:lnTo>
                      <a:pt x="499" y="540"/>
                    </a:lnTo>
                    <a:lnTo>
                      <a:pt x="489" y="533"/>
                    </a:lnTo>
                    <a:lnTo>
                      <a:pt x="472" y="518"/>
                    </a:lnTo>
                    <a:lnTo>
                      <a:pt x="454" y="503"/>
                    </a:lnTo>
                    <a:lnTo>
                      <a:pt x="437" y="487"/>
                    </a:lnTo>
                    <a:lnTo>
                      <a:pt x="420" y="473"/>
                    </a:lnTo>
                    <a:lnTo>
                      <a:pt x="411" y="467"/>
                    </a:lnTo>
                    <a:lnTo>
                      <a:pt x="400" y="461"/>
                    </a:lnTo>
                    <a:lnTo>
                      <a:pt x="391" y="456"/>
                    </a:lnTo>
                    <a:lnTo>
                      <a:pt x="381" y="454"/>
                    </a:lnTo>
                    <a:lnTo>
                      <a:pt x="360" y="445"/>
                    </a:lnTo>
                    <a:lnTo>
                      <a:pt x="337" y="437"/>
                    </a:lnTo>
                    <a:lnTo>
                      <a:pt x="327" y="433"/>
                    </a:lnTo>
                    <a:lnTo>
                      <a:pt x="316" y="428"/>
                    </a:lnTo>
                    <a:lnTo>
                      <a:pt x="306" y="421"/>
                    </a:lnTo>
                    <a:lnTo>
                      <a:pt x="298" y="415"/>
                    </a:lnTo>
                    <a:lnTo>
                      <a:pt x="292" y="403"/>
                    </a:lnTo>
                    <a:lnTo>
                      <a:pt x="286" y="391"/>
                    </a:lnTo>
                    <a:lnTo>
                      <a:pt x="281" y="380"/>
                    </a:lnTo>
                    <a:lnTo>
                      <a:pt x="275" y="369"/>
                    </a:lnTo>
                    <a:lnTo>
                      <a:pt x="270" y="364"/>
                    </a:lnTo>
                    <a:lnTo>
                      <a:pt x="264" y="360"/>
                    </a:lnTo>
                    <a:lnTo>
                      <a:pt x="258" y="358"/>
                    </a:lnTo>
                    <a:lnTo>
                      <a:pt x="251" y="355"/>
                    </a:lnTo>
                    <a:lnTo>
                      <a:pt x="239" y="355"/>
                    </a:lnTo>
                    <a:lnTo>
                      <a:pt x="224" y="355"/>
                    </a:lnTo>
                    <a:lnTo>
                      <a:pt x="210" y="355"/>
                    </a:lnTo>
                    <a:lnTo>
                      <a:pt x="197" y="353"/>
                    </a:lnTo>
                    <a:lnTo>
                      <a:pt x="191" y="351"/>
                    </a:lnTo>
                    <a:lnTo>
                      <a:pt x="185" y="347"/>
                    </a:lnTo>
                    <a:lnTo>
                      <a:pt x="182" y="342"/>
                    </a:lnTo>
                    <a:lnTo>
                      <a:pt x="178" y="336"/>
                    </a:lnTo>
                    <a:lnTo>
                      <a:pt x="172" y="327"/>
                    </a:lnTo>
                    <a:lnTo>
                      <a:pt x="167" y="319"/>
                    </a:lnTo>
                    <a:lnTo>
                      <a:pt x="162" y="312"/>
                    </a:lnTo>
                    <a:lnTo>
                      <a:pt x="156" y="307"/>
                    </a:lnTo>
                    <a:lnTo>
                      <a:pt x="148" y="302"/>
                    </a:lnTo>
                    <a:lnTo>
                      <a:pt x="140" y="299"/>
                    </a:lnTo>
                    <a:lnTo>
                      <a:pt x="130" y="298"/>
                    </a:lnTo>
                    <a:lnTo>
                      <a:pt x="118" y="299"/>
                    </a:lnTo>
                    <a:lnTo>
                      <a:pt x="99" y="301"/>
                    </a:lnTo>
                    <a:lnTo>
                      <a:pt x="86" y="302"/>
                    </a:lnTo>
                    <a:lnTo>
                      <a:pt x="75" y="302"/>
                    </a:lnTo>
                    <a:lnTo>
                      <a:pt x="68" y="301"/>
                    </a:lnTo>
                    <a:lnTo>
                      <a:pt x="61" y="297"/>
                    </a:lnTo>
                    <a:lnTo>
                      <a:pt x="56" y="289"/>
                    </a:lnTo>
                    <a:lnTo>
                      <a:pt x="49" y="279"/>
                    </a:lnTo>
                    <a:lnTo>
                      <a:pt x="40" y="263"/>
                    </a:lnTo>
                    <a:lnTo>
                      <a:pt x="22" y="244"/>
                    </a:lnTo>
                    <a:lnTo>
                      <a:pt x="3" y="226"/>
                    </a:lnTo>
                    <a:lnTo>
                      <a:pt x="1" y="219"/>
                    </a:lnTo>
                    <a:lnTo>
                      <a:pt x="0" y="213"/>
                    </a:lnTo>
                    <a:lnTo>
                      <a:pt x="1" y="206"/>
                    </a:lnTo>
                    <a:lnTo>
                      <a:pt x="4" y="198"/>
                    </a:lnTo>
                    <a:lnTo>
                      <a:pt x="11" y="184"/>
                    </a:lnTo>
                    <a:lnTo>
                      <a:pt x="14" y="171"/>
                    </a:lnTo>
                    <a:lnTo>
                      <a:pt x="12" y="162"/>
                    </a:lnTo>
                    <a:lnTo>
                      <a:pt x="12" y="152"/>
                    </a:lnTo>
                    <a:lnTo>
                      <a:pt x="13" y="140"/>
                    </a:lnTo>
                    <a:lnTo>
                      <a:pt x="17" y="127"/>
                    </a:lnTo>
                    <a:lnTo>
                      <a:pt x="21" y="115"/>
                    </a:lnTo>
                    <a:lnTo>
                      <a:pt x="27" y="103"/>
                    </a:lnTo>
                    <a:lnTo>
                      <a:pt x="35" y="92"/>
                    </a:lnTo>
                    <a:lnTo>
                      <a:pt x="43" y="82"/>
                    </a:lnTo>
                    <a:lnTo>
                      <a:pt x="110" y="12"/>
                    </a:lnTo>
                    <a:lnTo>
                      <a:pt x="112" y="18"/>
                    </a:lnTo>
                    <a:lnTo>
                      <a:pt x="114" y="27"/>
                    </a:lnTo>
                    <a:lnTo>
                      <a:pt x="119" y="35"/>
                    </a:lnTo>
                    <a:lnTo>
                      <a:pt x="126" y="44"/>
                    </a:lnTo>
                    <a:lnTo>
                      <a:pt x="132" y="52"/>
                    </a:lnTo>
                    <a:lnTo>
                      <a:pt x="140" y="61"/>
                    </a:lnTo>
                    <a:lnTo>
                      <a:pt x="149" y="69"/>
                    </a:lnTo>
                    <a:lnTo>
                      <a:pt x="160" y="75"/>
                    </a:lnTo>
                    <a:lnTo>
                      <a:pt x="169" y="82"/>
                    </a:lnTo>
                    <a:lnTo>
                      <a:pt x="179" y="86"/>
                    </a:lnTo>
                    <a:lnTo>
                      <a:pt x="189" y="88"/>
                    </a:lnTo>
                    <a:lnTo>
                      <a:pt x="198" y="90"/>
                    </a:lnTo>
                    <a:lnTo>
                      <a:pt x="207" y="90"/>
                    </a:lnTo>
                    <a:lnTo>
                      <a:pt x="215" y="86"/>
                    </a:lnTo>
                    <a:lnTo>
                      <a:pt x="219" y="83"/>
                    </a:lnTo>
                    <a:lnTo>
                      <a:pt x="223" y="81"/>
                    </a:lnTo>
                    <a:lnTo>
                      <a:pt x="227" y="77"/>
                    </a:lnTo>
                    <a:lnTo>
                      <a:pt x="229" y="71"/>
                    </a:lnTo>
                    <a:lnTo>
                      <a:pt x="232" y="65"/>
                    </a:lnTo>
                    <a:lnTo>
                      <a:pt x="235" y="57"/>
                    </a:lnTo>
                    <a:lnTo>
                      <a:pt x="236" y="49"/>
                    </a:lnTo>
                    <a:lnTo>
                      <a:pt x="237" y="42"/>
                    </a:lnTo>
                    <a:lnTo>
                      <a:pt x="239" y="26"/>
                    </a:lnTo>
                    <a:lnTo>
                      <a:pt x="240" y="13"/>
                    </a:lnTo>
                    <a:lnTo>
                      <a:pt x="242" y="8"/>
                    </a:lnTo>
                    <a:lnTo>
                      <a:pt x="245" y="4"/>
                    </a:lnTo>
                    <a:lnTo>
                      <a:pt x="250" y="1"/>
                    </a:lnTo>
                    <a:lnTo>
                      <a:pt x="255" y="0"/>
                    </a:lnTo>
                    <a:lnTo>
                      <a:pt x="262" y="1"/>
                    </a:lnTo>
                    <a:lnTo>
                      <a:pt x="271" y="5"/>
                    </a:lnTo>
                    <a:lnTo>
                      <a:pt x="283" y="11"/>
                    </a:lnTo>
                    <a:lnTo>
                      <a:pt x="297" y="18"/>
                    </a:lnTo>
                    <a:lnTo>
                      <a:pt x="318" y="33"/>
                    </a:lnTo>
                    <a:lnTo>
                      <a:pt x="342" y="47"/>
                    </a:lnTo>
                    <a:lnTo>
                      <a:pt x="354" y="53"/>
                    </a:lnTo>
                    <a:lnTo>
                      <a:pt x="367" y="58"/>
                    </a:lnTo>
                    <a:lnTo>
                      <a:pt x="378" y="62"/>
                    </a:lnTo>
                    <a:lnTo>
                      <a:pt x="391" y="64"/>
                    </a:lnTo>
                    <a:lnTo>
                      <a:pt x="398" y="65"/>
                    </a:lnTo>
                    <a:lnTo>
                      <a:pt x="404" y="68"/>
                    </a:lnTo>
                    <a:lnTo>
                      <a:pt x="410" y="70"/>
                    </a:lnTo>
                    <a:lnTo>
                      <a:pt x="415" y="75"/>
                    </a:lnTo>
                    <a:lnTo>
                      <a:pt x="424" y="88"/>
                    </a:lnTo>
                    <a:lnTo>
                      <a:pt x="432" y="103"/>
                    </a:lnTo>
                    <a:lnTo>
                      <a:pt x="438" y="118"/>
                    </a:lnTo>
                    <a:lnTo>
                      <a:pt x="445" y="135"/>
                    </a:lnTo>
                    <a:lnTo>
                      <a:pt x="451" y="149"/>
                    </a:lnTo>
                    <a:lnTo>
                      <a:pt x="459" y="161"/>
                    </a:lnTo>
                    <a:lnTo>
                      <a:pt x="464" y="166"/>
                    </a:lnTo>
                    <a:lnTo>
                      <a:pt x="469" y="171"/>
                    </a:lnTo>
                    <a:lnTo>
                      <a:pt x="474" y="175"/>
                    </a:lnTo>
                    <a:lnTo>
                      <a:pt x="481" y="178"/>
                    </a:lnTo>
                    <a:lnTo>
                      <a:pt x="494" y="183"/>
                    </a:lnTo>
                    <a:lnTo>
                      <a:pt x="508" y="185"/>
                    </a:lnTo>
                    <a:lnTo>
                      <a:pt x="522" y="185"/>
                    </a:lnTo>
                    <a:lnTo>
                      <a:pt x="538" y="185"/>
                    </a:lnTo>
                    <a:lnTo>
                      <a:pt x="553" y="183"/>
                    </a:lnTo>
                    <a:lnTo>
                      <a:pt x="570" y="180"/>
                    </a:lnTo>
                    <a:lnTo>
                      <a:pt x="603" y="172"/>
                    </a:lnTo>
                    <a:lnTo>
                      <a:pt x="635" y="163"/>
                    </a:lnTo>
                    <a:lnTo>
                      <a:pt x="651" y="160"/>
                    </a:lnTo>
                    <a:lnTo>
                      <a:pt x="665" y="156"/>
                    </a:lnTo>
                    <a:lnTo>
                      <a:pt x="678" y="153"/>
                    </a:lnTo>
                    <a:lnTo>
                      <a:pt x="689" y="152"/>
                    </a:lnTo>
                    <a:lnTo>
                      <a:pt x="702" y="153"/>
                    </a:lnTo>
                    <a:lnTo>
                      <a:pt x="714" y="153"/>
                    </a:lnTo>
                    <a:lnTo>
                      <a:pt x="726" y="152"/>
                    </a:lnTo>
                    <a:lnTo>
                      <a:pt x="736" y="150"/>
                    </a:lnTo>
                    <a:lnTo>
                      <a:pt x="757" y="145"/>
                    </a:lnTo>
                    <a:lnTo>
                      <a:pt x="775" y="139"/>
                    </a:lnTo>
                    <a:lnTo>
                      <a:pt x="812" y="123"/>
                    </a:lnTo>
                    <a:lnTo>
                      <a:pt x="855" y="108"/>
                    </a:lnTo>
                    <a:lnTo>
                      <a:pt x="862" y="108"/>
                    </a:lnTo>
                    <a:lnTo>
                      <a:pt x="868" y="106"/>
                    </a:lnTo>
                    <a:lnTo>
                      <a:pt x="873" y="108"/>
                    </a:lnTo>
                    <a:lnTo>
                      <a:pt x="880" y="108"/>
                    </a:lnTo>
                    <a:lnTo>
                      <a:pt x="891" y="112"/>
                    </a:lnTo>
                    <a:lnTo>
                      <a:pt x="903" y="117"/>
                    </a:lnTo>
                    <a:lnTo>
                      <a:pt x="915" y="122"/>
                    </a:lnTo>
                    <a:lnTo>
                      <a:pt x="926" y="127"/>
                    </a:lnTo>
                    <a:lnTo>
                      <a:pt x="938" y="131"/>
                    </a:lnTo>
                    <a:lnTo>
                      <a:pt x="951" y="132"/>
                    </a:lnTo>
                    <a:lnTo>
                      <a:pt x="961" y="131"/>
                    </a:lnTo>
                    <a:lnTo>
                      <a:pt x="971" y="130"/>
                    </a:lnTo>
                    <a:lnTo>
                      <a:pt x="980" y="126"/>
                    </a:lnTo>
                    <a:lnTo>
                      <a:pt x="989" y="122"/>
                    </a:lnTo>
                    <a:lnTo>
                      <a:pt x="1003" y="112"/>
                    </a:lnTo>
                    <a:lnTo>
                      <a:pt x="1018" y="100"/>
                    </a:lnTo>
                    <a:lnTo>
                      <a:pt x="1033" y="88"/>
                    </a:lnTo>
                    <a:lnTo>
                      <a:pt x="1047" y="77"/>
                    </a:lnTo>
                    <a:lnTo>
                      <a:pt x="1055" y="73"/>
                    </a:lnTo>
                    <a:lnTo>
                      <a:pt x="1064" y="69"/>
                    </a:lnTo>
                    <a:lnTo>
                      <a:pt x="1073" y="66"/>
                    </a:lnTo>
                    <a:lnTo>
                      <a:pt x="1082" y="65"/>
                    </a:lnTo>
                    <a:lnTo>
                      <a:pt x="1105" y="64"/>
                    </a:lnTo>
                    <a:lnTo>
                      <a:pt x="1131" y="61"/>
                    </a:lnTo>
                    <a:lnTo>
                      <a:pt x="1145" y="60"/>
                    </a:lnTo>
                    <a:lnTo>
                      <a:pt x="1158" y="60"/>
                    </a:lnTo>
                    <a:lnTo>
                      <a:pt x="1170" y="60"/>
                    </a:lnTo>
                    <a:lnTo>
                      <a:pt x="1180" y="62"/>
                    </a:lnTo>
                    <a:lnTo>
                      <a:pt x="1180" y="68"/>
                    </a:lnTo>
                    <a:lnTo>
                      <a:pt x="1179" y="75"/>
                    </a:lnTo>
                    <a:lnTo>
                      <a:pt x="1176" y="83"/>
                    </a:lnTo>
                    <a:lnTo>
                      <a:pt x="1173" y="91"/>
                    </a:lnTo>
                    <a:lnTo>
                      <a:pt x="1162" y="109"/>
                    </a:lnTo>
                    <a:lnTo>
                      <a:pt x="1148" y="127"/>
                    </a:lnTo>
                    <a:lnTo>
                      <a:pt x="1119" y="162"/>
                    </a:lnTo>
                    <a:lnTo>
                      <a:pt x="1100" y="189"/>
                    </a:lnTo>
                    <a:lnTo>
                      <a:pt x="1073" y="22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6" name="Freeform 186"/>
              <p:cNvSpPr>
                <a:spLocks/>
              </p:cNvSpPr>
              <p:nvPr/>
            </p:nvSpPr>
            <p:spPr bwMode="auto">
              <a:xfrm>
                <a:off x="6630288" y="5798369"/>
                <a:ext cx="267789" cy="484090"/>
              </a:xfrm>
              <a:custGeom>
                <a:avLst/>
                <a:gdLst/>
                <a:ahLst/>
                <a:cxnLst>
                  <a:cxn ang="0">
                    <a:pos x="493" y="770"/>
                  </a:cxn>
                  <a:cxn ang="0">
                    <a:pos x="515" y="599"/>
                  </a:cxn>
                  <a:cxn ang="0">
                    <a:pos x="513" y="505"/>
                  </a:cxn>
                  <a:cxn ang="0">
                    <a:pos x="585" y="379"/>
                  </a:cxn>
                  <a:cxn ang="0">
                    <a:pos x="574" y="339"/>
                  </a:cxn>
                  <a:cxn ang="0">
                    <a:pos x="556" y="292"/>
                  </a:cxn>
                  <a:cxn ang="0">
                    <a:pos x="578" y="252"/>
                  </a:cxn>
                  <a:cxn ang="0">
                    <a:pos x="568" y="228"/>
                  </a:cxn>
                  <a:cxn ang="0">
                    <a:pos x="509" y="202"/>
                  </a:cxn>
                  <a:cxn ang="0">
                    <a:pos x="515" y="182"/>
                  </a:cxn>
                  <a:cxn ang="0">
                    <a:pos x="565" y="147"/>
                  </a:cxn>
                  <a:cxn ang="0">
                    <a:pos x="532" y="134"/>
                  </a:cxn>
                  <a:cxn ang="0">
                    <a:pos x="515" y="116"/>
                  </a:cxn>
                  <a:cxn ang="0">
                    <a:pos x="524" y="66"/>
                  </a:cxn>
                  <a:cxn ang="0">
                    <a:pos x="495" y="68"/>
                  </a:cxn>
                  <a:cxn ang="0">
                    <a:pos x="462" y="54"/>
                  </a:cxn>
                  <a:cxn ang="0">
                    <a:pos x="435" y="2"/>
                  </a:cxn>
                  <a:cxn ang="0">
                    <a:pos x="408" y="9"/>
                  </a:cxn>
                  <a:cxn ang="0">
                    <a:pos x="373" y="62"/>
                  </a:cxn>
                  <a:cxn ang="0">
                    <a:pos x="282" y="106"/>
                  </a:cxn>
                  <a:cxn ang="0">
                    <a:pos x="182" y="139"/>
                  </a:cxn>
                  <a:cxn ang="0">
                    <a:pos x="112" y="129"/>
                  </a:cxn>
                  <a:cxn ang="0">
                    <a:pos x="46" y="85"/>
                  </a:cxn>
                  <a:cxn ang="0">
                    <a:pos x="20" y="146"/>
                  </a:cxn>
                  <a:cxn ang="0">
                    <a:pos x="19" y="174"/>
                  </a:cxn>
                  <a:cxn ang="0">
                    <a:pos x="35" y="198"/>
                  </a:cxn>
                  <a:cxn ang="0">
                    <a:pos x="18" y="240"/>
                  </a:cxn>
                  <a:cxn ang="0">
                    <a:pos x="76" y="265"/>
                  </a:cxn>
                  <a:cxn ang="0">
                    <a:pos x="92" y="282"/>
                  </a:cxn>
                  <a:cxn ang="0">
                    <a:pos x="84" y="347"/>
                  </a:cxn>
                  <a:cxn ang="0">
                    <a:pos x="102" y="384"/>
                  </a:cxn>
                  <a:cxn ang="0">
                    <a:pos x="112" y="432"/>
                  </a:cxn>
                  <a:cxn ang="0">
                    <a:pos x="88" y="519"/>
                  </a:cxn>
                  <a:cxn ang="0">
                    <a:pos x="67" y="567"/>
                  </a:cxn>
                  <a:cxn ang="0">
                    <a:pos x="75" y="593"/>
                  </a:cxn>
                  <a:cxn ang="0">
                    <a:pos x="110" y="558"/>
                  </a:cxn>
                  <a:cxn ang="0">
                    <a:pos x="123" y="627"/>
                  </a:cxn>
                  <a:cxn ang="0">
                    <a:pos x="119" y="685"/>
                  </a:cxn>
                  <a:cxn ang="0">
                    <a:pos x="105" y="684"/>
                  </a:cxn>
                  <a:cxn ang="0">
                    <a:pos x="83" y="676"/>
                  </a:cxn>
                  <a:cxn ang="0">
                    <a:pos x="39" y="834"/>
                  </a:cxn>
                  <a:cxn ang="0">
                    <a:pos x="35" y="896"/>
                  </a:cxn>
                  <a:cxn ang="0">
                    <a:pos x="59" y="926"/>
                  </a:cxn>
                  <a:cxn ang="0">
                    <a:pos x="49" y="932"/>
                  </a:cxn>
                  <a:cxn ang="0">
                    <a:pos x="2" y="914"/>
                  </a:cxn>
                  <a:cxn ang="0">
                    <a:pos x="6" y="961"/>
                  </a:cxn>
                  <a:cxn ang="0">
                    <a:pos x="19" y="976"/>
                  </a:cxn>
                  <a:cxn ang="0">
                    <a:pos x="77" y="954"/>
                  </a:cxn>
                  <a:cxn ang="0">
                    <a:pos x="98" y="978"/>
                  </a:cxn>
                  <a:cxn ang="0">
                    <a:pos x="112" y="1063"/>
                  </a:cxn>
                  <a:cxn ang="0">
                    <a:pos x="181" y="1071"/>
                  </a:cxn>
                  <a:cxn ang="0">
                    <a:pos x="238" y="1067"/>
                  </a:cxn>
                  <a:cxn ang="0">
                    <a:pos x="264" y="1025"/>
                  </a:cxn>
                  <a:cxn ang="0">
                    <a:pos x="251" y="970"/>
                  </a:cxn>
                  <a:cxn ang="0">
                    <a:pos x="268" y="931"/>
                  </a:cxn>
                  <a:cxn ang="0">
                    <a:pos x="256" y="866"/>
                  </a:cxn>
                  <a:cxn ang="0">
                    <a:pos x="289" y="869"/>
                  </a:cxn>
                  <a:cxn ang="0">
                    <a:pos x="396" y="928"/>
                  </a:cxn>
                  <a:cxn ang="0">
                    <a:pos x="422" y="980"/>
                  </a:cxn>
                  <a:cxn ang="0">
                    <a:pos x="444" y="980"/>
                  </a:cxn>
                </a:cxnLst>
                <a:rect l="0" t="0" r="r" b="b"/>
                <a:pathLst>
                  <a:path w="587" h="1075">
                    <a:moveTo>
                      <a:pt x="466" y="895"/>
                    </a:moveTo>
                    <a:lnTo>
                      <a:pt x="475" y="873"/>
                    </a:lnTo>
                    <a:lnTo>
                      <a:pt x="480" y="848"/>
                    </a:lnTo>
                    <a:lnTo>
                      <a:pt x="486" y="822"/>
                    </a:lnTo>
                    <a:lnTo>
                      <a:pt x="489" y="796"/>
                    </a:lnTo>
                    <a:lnTo>
                      <a:pt x="493" y="770"/>
                    </a:lnTo>
                    <a:lnTo>
                      <a:pt x="496" y="743"/>
                    </a:lnTo>
                    <a:lnTo>
                      <a:pt x="499" y="718"/>
                    </a:lnTo>
                    <a:lnTo>
                      <a:pt x="502" y="694"/>
                    </a:lnTo>
                    <a:lnTo>
                      <a:pt x="509" y="656"/>
                    </a:lnTo>
                    <a:lnTo>
                      <a:pt x="514" y="619"/>
                    </a:lnTo>
                    <a:lnTo>
                      <a:pt x="515" y="599"/>
                    </a:lnTo>
                    <a:lnTo>
                      <a:pt x="515" y="580"/>
                    </a:lnTo>
                    <a:lnTo>
                      <a:pt x="515" y="562"/>
                    </a:lnTo>
                    <a:lnTo>
                      <a:pt x="513" y="544"/>
                    </a:lnTo>
                    <a:lnTo>
                      <a:pt x="511" y="529"/>
                    </a:lnTo>
                    <a:lnTo>
                      <a:pt x="511" y="518"/>
                    </a:lnTo>
                    <a:lnTo>
                      <a:pt x="513" y="505"/>
                    </a:lnTo>
                    <a:lnTo>
                      <a:pt x="511" y="492"/>
                    </a:lnTo>
                    <a:lnTo>
                      <a:pt x="552" y="418"/>
                    </a:lnTo>
                    <a:lnTo>
                      <a:pt x="559" y="408"/>
                    </a:lnTo>
                    <a:lnTo>
                      <a:pt x="570" y="399"/>
                    </a:lnTo>
                    <a:lnTo>
                      <a:pt x="579" y="388"/>
                    </a:lnTo>
                    <a:lnTo>
                      <a:pt x="585" y="379"/>
                    </a:lnTo>
                    <a:lnTo>
                      <a:pt x="587" y="374"/>
                    </a:lnTo>
                    <a:lnTo>
                      <a:pt x="587" y="370"/>
                    </a:lnTo>
                    <a:lnTo>
                      <a:pt x="585" y="365"/>
                    </a:lnTo>
                    <a:lnTo>
                      <a:pt x="584" y="360"/>
                    </a:lnTo>
                    <a:lnTo>
                      <a:pt x="580" y="351"/>
                    </a:lnTo>
                    <a:lnTo>
                      <a:pt x="574" y="339"/>
                    </a:lnTo>
                    <a:lnTo>
                      <a:pt x="566" y="329"/>
                    </a:lnTo>
                    <a:lnTo>
                      <a:pt x="561" y="317"/>
                    </a:lnTo>
                    <a:lnTo>
                      <a:pt x="558" y="310"/>
                    </a:lnTo>
                    <a:lnTo>
                      <a:pt x="557" y="305"/>
                    </a:lnTo>
                    <a:lnTo>
                      <a:pt x="556" y="299"/>
                    </a:lnTo>
                    <a:lnTo>
                      <a:pt x="556" y="292"/>
                    </a:lnTo>
                    <a:lnTo>
                      <a:pt x="557" y="283"/>
                    </a:lnTo>
                    <a:lnTo>
                      <a:pt x="559" y="277"/>
                    </a:lnTo>
                    <a:lnTo>
                      <a:pt x="565" y="269"/>
                    </a:lnTo>
                    <a:lnTo>
                      <a:pt x="568" y="264"/>
                    </a:lnTo>
                    <a:lnTo>
                      <a:pt x="574" y="257"/>
                    </a:lnTo>
                    <a:lnTo>
                      <a:pt x="578" y="252"/>
                    </a:lnTo>
                    <a:lnTo>
                      <a:pt x="580" y="246"/>
                    </a:lnTo>
                    <a:lnTo>
                      <a:pt x="581" y="239"/>
                    </a:lnTo>
                    <a:lnTo>
                      <a:pt x="580" y="237"/>
                    </a:lnTo>
                    <a:lnTo>
                      <a:pt x="578" y="233"/>
                    </a:lnTo>
                    <a:lnTo>
                      <a:pt x="574" y="230"/>
                    </a:lnTo>
                    <a:lnTo>
                      <a:pt x="568" y="228"/>
                    </a:lnTo>
                    <a:lnTo>
                      <a:pt x="557" y="222"/>
                    </a:lnTo>
                    <a:lnTo>
                      <a:pt x="543" y="217"/>
                    </a:lnTo>
                    <a:lnTo>
                      <a:pt x="528" y="212"/>
                    </a:lnTo>
                    <a:lnTo>
                      <a:pt x="517" y="207"/>
                    </a:lnTo>
                    <a:lnTo>
                      <a:pt x="511" y="204"/>
                    </a:lnTo>
                    <a:lnTo>
                      <a:pt x="509" y="202"/>
                    </a:lnTo>
                    <a:lnTo>
                      <a:pt x="506" y="199"/>
                    </a:lnTo>
                    <a:lnTo>
                      <a:pt x="505" y="195"/>
                    </a:lnTo>
                    <a:lnTo>
                      <a:pt x="506" y="191"/>
                    </a:lnTo>
                    <a:lnTo>
                      <a:pt x="509" y="189"/>
                    </a:lnTo>
                    <a:lnTo>
                      <a:pt x="511" y="185"/>
                    </a:lnTo>
                    <a:lnTo>
                      <a:pt x="515" y="182"/>
                    </a:lnTo>
                    <a:lnTo>
                      <a:pt x="526" y="176"/>
                    </a:lnTo>
                    <a:lnTo>
                      <a:pt x="537" y="171"/>
                    </a:lnTo>
                    <a:lnTo>
                      <a:pt x="549" y="164"/>
                    </a:lnTo>
                    <a:lnTo>
                      <a:pt x="558" y="156"/>
                    </a:lnTo>
                    <a:lnTo>
                      <a:pt x="562" y="152"/>
                    </a:lnTo>
                    <a:lnTo>
                      <a:pt x="565" y="147"/>
                    </a:lnTo>
                    <a:lnTo>
                      <a:pt x="567" y="142"/>
                    </a:lnTo>
                    <a:lnTo>
                      <a:pt x="567" y="136"/>
                    </a:lnTo>
                    <a:lnTo>
                      <a:pt x="567" y="134"/>
                    </a:lnTo>
                    <a:lnTo>
                      <a:pt x="556" y="134"/>
                    </a:lnTo>
                    <a:lnTo>
                      <a:pt x="544" y="136"/>
                    </a:lnTo>
                    <a:lnTo>
                      <a:pt x="532" y="134"/>
                    </a:lnTo>
                    <a:lnTo>
                      <a:pt x="522" y="132"/>
                    </a:lnTo>
                    <a:lnTo>
                      <a:pt x="518" y="130"/>
                    </a:lnTo>
                    <a:lnTo>
                      <a:pt x="517" y="129"/>
                    </a:lnTo>
                    <a:lnTo>
                      <a:pt x="515" y="126"/>
                    </a:lnTo>
                    <a:lnTo>
                      <a:pt x="514" y="124"/>
                    </a:lnTo>
                    <a:lnTo>
                      <a:pt x="515" y="116"/>
                    </a:lnTo>
                    <a:lnTo>
                      <a:pt x="518" y="107"/>
                    </a:lnTo>
                    <a:lnTo>
                      <a:pt x="521" y="97"/>
                    </a:lnTo>
                    <a:lnTo>
                      <a:pt x="523" y="88"/>
                    </a:lnTo>
                    <a:lnTo>
                      <a:pt x="526" y="79"/>
                    </a:lnTo>
                    <a:lnTo>
                      <a:pt x="526" y="72"/>
                    </a:lnTo>
                    <a:lnTo>
                      <a:pt x="524" y="66"/>
                    </a:lnTo>
                    <a:lnTo>
                      <a:pt x="522" y="62"/>
                    </a:lnTo>
                    <a:lnTo>
                      <a:pt x="519" y="59"/>
                    </a:lnTo>
                    <a:lnTo>
                      <a:pt x="517" y="59"/>
                    </a:lnTo>
                    <a:lnTo>
                      <a:pt x="510" y="60"/>
                    </a:lnTo>
                    <a:lnTo>
                      <a:pt x="504" y="64"/>
                    </a:lnTo>
                    <a:lnTo>
                      <a:pt x="495" y="68"/>
                    </a:lnTo>
                    <a:lnTo>
                      <a:pt x="487" y="71"/>
                    </a:lnTo>
                    <a:lnTo>
                      <a:pt x="482" y="72"/>
                    </a:lnTo>
                    <a:lnTo>
                      <a:pt x="478" y="71"/>
                    </a:lnTo>
                    <a:lnTo>
                      <a:pt x="473" y="68"/>
                    </a:lnTo>
                    <a:lnTo>
                      <a:pt x="469" y="64"/>
                    </a:lnTo>
                    <a:lnTo>
                      <a:pt x="462" y="54"/>
                    </a:lnTo>
                    <a:lnTo>
                      <a:pt x="456" y="41"/>
                    </a:lnTo>
                    <a:lnTo>
                      <a:pt x="451" y="28"/>
                    </a:lnTo>
                    <a:lnTo>
                      <a:pt x="445" y="16"/>
                    </a:lnTo>
                    <a:lnTo>
                      <a:pt x="443" y="10"/>
                    </a:lnTo>
                    <a:lnTo>
                      <a:pt x="439" y="6"/>
                    </a:lnTo>
                    <a:lnTo>
                      <a:pt x="435" y="2"/>
                    </a:lnTo>
                    <a:lnTo>
                      <a:pt x="431" y="1"/>
                    </a:lnTo>
                    <a:lnTo>
                      <a:pt x="427" y="0"/>
                    </a:lnTo>
                    <a:lnTo>
                      <a:pt x="423" y="0"/>
                    </a:lnTo>
                    <a:lnTo>
                      <a:pt x="420" y="1"/>
                    </a:lnTo>
                    <a:lnTo>
                      <a:pt x="416" y="2"/>
                    </a:lnTo>
                    <a:lnTo>
                      <a:pt x="408" y="9"/>
                    </a:lnTo>
                    <a:lnTo>
                      <a:pt x="401" y="16"/>
                    </a:lnTo>
                    <a:lnTo>
                      <a:pt x="396" y="25"/>
                    </a:lnTo>
                    <a:lnTo>
                      <a:pt x="391" y="35"/>
                    </a:lnTo>
                    <a:lnTo>
                      <a:pt x="386" y="47"/>
                    </a:lnTo>
                    <a:lnTo>
                      <a:pt x="379" y="57"/>
                    </a:lnTo>
                    <a:lnTo>
                      <a:pt x="373" y="62"/>
                    </a:lnTo>
                    <a:lnTo>
                      <a:pt x="366" y="64"/>
                    </a:lnTo>
                    <a:lnTo>
                      <a:pt x="348" y="67"/>
                    </a:lnTo>
                    <a:lnTo>
                      <a:pt x="325" y="75"/>
                    </a:lnTo>
                    <a:lnTo>
                      <a:pt x="311" y="82"/>
                    </a:lnTo>
                    <a:lnTo>
                      <a:pt x="296" y="94"/>
                    </a:lnTo>
                    <a:lnTo>
                      <a:pt x="282" y="106"/>
                    </a:lnTo>
                    <a:lnTo>
                      <a:pt x="268" y="115"/>
                    </a:lnTo>
                    <a:lnTo>
                      <a:pt x="243" y="125"/>
                    </a:lnTo>
                    <a:lnTo>
                      <a:pt x="219" y="133"/>
                    </a:lnTo>
                    <a:lnTo>
                      <a:pt x="207" y="136"/>
                    </a:lnTo>
                    <a:lnTo>
                      <a:pt x="194" y="138"/>
                    </a:lnTo>
                    <a:lnTo>
                      <a:pt x="182" y="139"/>
                    </a:lnTo>
                    <a:lnTo>
                      <a:pt x="171" y="141"/>
                    </a:lnTo>
                    <a:lnTo>
                      <a:pt x="159" y="141"/>
                    </a:lnTo>
                    <a:lnTo>
                      <a:pt x="147" y="139"/>
                    </a:lnTo>
                    <a:lnTo>
                      <a:pt x="136" y="137"/>
                    </a:lnTo>
                    <a:lnTo>
                      <a:pt x="124" y="133"/>
                    </a:lnTo>
                    <a:lnTo>
                      <a:pt x="112" y="129"/>
                    </a:lnTo>
                    <a:lnTo>
                      <a:pt x="101" y="123"/>
                    </a:lnTo>
                    <a:lnTo>
                      <a:pt x="89" y="116"/>
                    </a:lnTo>
                    <a:lnTo>
                      <a:pt x="79" y="107"/>
                    </a:lnTo>
                    <a:lnTo>
                      <a:pt x="58" y="89"/>
                    </a:lnTo>
                    <a:lnTo>
                      <a:pt x="49" y="84"/>
                    </a:lnTo>
                    <a:lnTo>
                      <a:pt x="46" y="85"/>
                    </a:lnTo>
                    <a:lnTo>
                      <a:pt x="44" y="92"/>
                    </a:lnTo>
                    <a:lnTo>
                      <a:pt x="41" y="102"/>
                    </a:lnTo>
                    <a:lnTo>
                      <a:pt x="37" y="115"/>
                    </a:lnTo>
                    <a:lnTo>
                      <a:pt x="32" y="126"/>
                    </a:lnTo>
                    <a:lnTo>
                      <a:pt x="27" y="136"/>
                    </a:lnTo>
                    <a:lnTo>
                      <a:pt x="20" y="146"/>
                    </a:lnTo>
                    <a:lnTo>
                      <a:pt x="15" y="156"/>
                    </a:lnTo>
                    <a:lnTo>
                      <a:pt x="14" y="160"/>
                    </a:lnTo>
                    <a:lnTo>
                      <a:pt x="14" y="163"/>
                    </a:lnTo>
                    <a:lnTo>
                      <a:pt x="15" y="167"/>
                    </a:lnTo>
                    <a:lnTo>
                      <a:pt x="15" y="169"/>
                    </a:lnTo>
                    <a:lnTo>
                      <a:pt x="19" y="174"/>
                    </a:lnTo>
                    <a:lnTo>
                      <a:pt x="24" y="180"/>
                    </a:lnTo>
                    <a:lnTo>
                      <a:pt x="30" y="183"/>
                    </a:lnTo>
                    <a:lnTo>
                      <a:pt x="33" y="186"/>
                    </a:lnTo>
                    <a:lnTo>
                      <a:pt x="36" y="190"/>
                    </a:lnTo>
                    <a:lnTo>
                      <a:pt x="37" y="193"/>
                    </a:lnTo>
                    <a:lnTo>
                      <a:pt x="35" y="198"/>
                    </a:lnTo>
                    <a:lnTo>
                      <a:pt x="31" y="204"/>
                    </a:lnTo>
                    <a:lnTo>
                      <a:pt x="27" y="211"/>
                    </a:lnTo>
                    <a:lnTo>
                      <a:pt x="22" y="217"/>
                    </a:lnTo>
                    <a:lnTo>
                      <a:pt x="13" y="229"/>
                    </a:lnTo>
                    <a:lnTo>
                      <a:pt x="9" y="237"/>
                    </a:lnTo>
                    <a:lnTo>
                      <a:pt x="18" y="240"/>
                    </a:lnTo>
                    <a:lnTo>
                      <a:pt x="31" y="247"/>
                    </a:lnTo>
                    <a:lnTo>
                      <a:pt x="43" y="255"/>
                    </a:lnTo>
                    <a:lnTo>
                      <a:pt x="54" y="261"/>
                    </a:lnTo>
                    <a:lnTo>
                      <a:pt x="62" y="262"/>
                    </a:lnTo>
                    <a:lnTo>
                      <a:pt x="72" y="264"/>
                    </a:lnTo>
                    <a:lnTo>
                      <a:pt x="76" y="265"/>
                    </a:lnTo>
                    <a:lnTo>
                      <a:pt x="81" y="266"/>
                    </a:lnTo>
                    <a:lnTo>
                      <a:pt x="84" y="268"/>
                    </a:lnTo>
                    <a:lnTo>
                      <a:pt x="87" y="270"/>
                    </a:lnTo>
                    <a:lnTo>
                      <a:pt x="88" y="273"/>
                    </a:lnTo>
                    <a:lnTo>
                      <a:pt x="90" y="277"/>
                    </a:lnTo>
                    <a:lnTo>
                      <a:pt x="92" y="282"/>
                    </a:lnTo>
                    <a:lnTo>
                      <a:pt x="93" y="288"/>
                    </a:lnTo>
                    <a:lnTo>
                      <a:pt x="94" y="303"/>
                    </a:lnTo>
                    <a:lnTo>
                      <a:pt x="96" y="312"/>
                    </a:lnTo>
                    <a:lnTo>
                      <a:pt x="90" y="321"/>
                    </a:lnTo>
                    <a:lnTo>
                      <a:pt x="87" y="334"/>
                    </a:lnTo>
                    <a:lnTo>
                      <a:pt x="84" y="347"/>
                    </a:lnTo>
                    <a:lnTo>
                      <a:pt x="81" y="358"/>
                    </a:lnTo>
                    <a:lnTo>
                      <a:pt x="81" y="364"/>
                    </a:lnTo>
                    <a:lnTo>
                      <a:pt x="85" y="367"/>
                    </a:lnTo>
                    <a:lnTo>
                      <a:pt x="90" y="373"/>
                    </a:lnTo>
                    <a:lnTo>
                      <a:pt x="96" y="378"/>
                    </a:lnTo>
                    <a:lnTo>
                      <a:pt x="102" y="384"/>
                    </a:lnTo>
                    <a:lnTo>
                      <a:pt x="107" y="391"/>
                    </a:lnTo>
                    <a:lnTo>
                      <a:pt x="110" y="395"/>
                    </a:lnTo>
                    <a:lnTo>
                      <a:pt x="112" y="399"/>
                    </a:lnTo>
                    <a:lnTo>
                      <a:pt x="112" y="404"/>
                    </a:lnTo>
                    <a:lnTo>
                      <a:pt x="114" y="409"/>
                    </a:lnTo>
                    <a:lnTo>
                      <a:pt x="112" y="432"/>
                    </a:lnTo>
                    <a:lnTo>
                      <a:pt x="110" y="462"/>
                    </a:lnTo>
                    <a:lnTo>
                      <a:pt x="107" y="478"/>
                    </a:lnTo>
                    <a:lnTo>
                      <a:pt x="103" y="490"/>
                    </a:lnTo>
                    <a:lnTo>
                      <a:pt x="100" y="502"/>
                    </a:lnTo>
                    <a:lnTo>
                      <a:pt x="93" y="511"/>
                    </a:lnTo>
                    <a:lnTo>
                      <a:pt x="88" y="519"/>
                    </a:lnTo>
                    <a:lnTo>
                      <a:pt x="81" y="525"/>
                    </a:lnTo>
                    <a:lnTo>
                      <a:pt x="77" y="533"/>
                    </a:lnTo>
                    <a:lnTo>
                      <a:pt x="74" y="541"/>
                    </a:lnTo>
                    <a:lnTo>
                      <a:pt x="71" y="549"/>
                    </a:lnTo>
                    <a:lnTo>
                      <a:pt x="68" y="557"/>
                    </a:lnTo>
                    <a:lnTo>
                      <a:pt x="67" y="567"/>
                    </a:lnTo>
                    <a:lnTo>
                      <a:pt x="67" y="577"/>
                    </a:lnTo>
                    <a:lnTo>
                      <a:pt x="67" y="584"/>
                    </a:lnTo>
                    <a:lnTo>
                      <a:pt x="68" y="588"/>
                    </a:lnTo>
                    <a:lnTo>
                      <a:pt x="70" y="590"/>
                    </a:lnTo>
                    <a:lnTo>
                      <a:pt x="72" y="592"/>
                    </a:lnTo>
                    <a:lnTo>
                      <a:pt x="75" y="593"/>
                    </a:lnTo>
                    <a:lnTo>
                      <a:pt x="77" y="592"/>
                    </a:lnTo>
                    <a:lnTo>
                      <a:pt x="80" y="589"/>
                    </a:lnTo>
                    <a:lnTo>
                      <a:pt x="84" y="586"/>
                    </a:lnTo>
                    <a:lnTo>
                      <a:pt x="97" y="572"/>
                    </a:lnTo>
                    <a:lnTo>
                      <a:pt x="107" y="560"/>
                    </a:lnTo>
                    <a:lnTo>
                      <a:pt x="110" y="558"/>
                    </a:lnTo>
                    <a:lnTo>
                      <a:pt x="114" y="558"/>
                    </a:lnTo>
                    <a:lnTo>
                      <a:pt x="116" y="560"/>
                    </a:lnTo>
                    <a:lnTo>
                      <a:pt x="118" y="564"/>
                    </a:lnTo>
                    <a:lnTo>
                      <a:pt x="120" y="576"/>
                    </a:lnTo>
                    <a:lnTo>
                      <a:pt x="123" y="593"/>
                    </a:lnTo>
                    <a:lnTo>
                      <a:pt x="123" y="627"/>
                    </a:lnTo>
                    <a:lnTo>
                      <a:pt x="123" y="647"/>
                    </a:lnTo>
                    <a:lnTo>
                      <a:pt x="123" y="658"/>
                    </a:lnTo>
                    <a:lnTo>
                      <a:pt x="123" y="669"/>
                    </a:lnTo>
                    <a:lnTo>
                      <a:pt x="122" y="676"/>
                    </a:lnTo>
                    <a:lnTo>
                      <a:pt x="120" y="681"/>
                    </a:lnTo>
                    <a:lnTo>
                      <a:pt x="119" y="685"/>
                    </a:lnTo>
                    <a:lnTo>
                      <a:pt x="116" y="689"/>
                    </a:lnTo>
                    <a:lnTo>
                      <a:pt x="114" y="690"/>
                    </a:lnTo>
                    <a:lnTo>
                      <a:pt x="112" y="690"/>
                    </a:lnTo>
                    <a:lnTo>
                      <a:pt x="110" y="690"/>
                    </a:lnTo>
                    <a:lnTo>
                      <a:pt x="109" y="687"/>
                    </a:lnTo>
                    <a:lnTo>
                      <a:pt x="105" y="684"/>
                    </a:lnTo>
                    <a:lnTo>
                      <a:pt x="101" y="678"/>
                    </a:lnTo>
                    <a:lnTo>
                      <a:pt x="98" y="672"/>
                    </a:lnTo>
                    <a:lnTo>
                      <a:pt x="94" y="667"/>
                    </a:lnTo>
                    <a:lnTo>
                      <a:pt x="90" y="663"/>
                    </a:lnTo>
                    <a:lnTo>
                      <a:pt x="87" y="661"/>
                    </a:lnTo>
                    <a:lnTo>
                      <a:pt x="83" y="676"/>
                    </a:lnTo>
                    <a:lnTo>
                      <a:pt x="76" y="689"/>
                    </a:lnTo>
                    <a:lnTo>
                      <a:pt x="71" y="703"/>
                    </a:lnTo>
                    <a:lnTo>
                      <a:pt x="67" y="718"/>
                    </a:lnTo>
                    <a:lnTo>
                      <a:pt x="54" y="803"/>
                    </a:lnTo>
                    <a:lnTo>
                      <a:pt x="46" y="818"/>
                    </a:lnTo>
                    <a:lnTo>
                      <a:pt x="39" y="834"/>
                    </a:lnTo>
                    <a:lnTo>
                      <a:pt x="33" y="849"/>
                    </a:lnTo>
                    <a:lnTo>
                      <a:pt x="30" y="866"/>
                    </a:lnTo>
                    <a:lnTo>
                      <a:pt x="30" y="874"/>
                    </a:lnTo>
                    <a:lnTo>
                      <a:pt x="30" y="882"/>
                    </a:lnTo>
                    <a:lnTo>
                      <a:pt x="32" y="889"/>
                    </a:lnTo>
                    <a:lnTo>
                      <a:pt x="35" y="896"/>
                    </a:lnTo>
                    <a:lnTo>
                      <a:pt x="39" y="902"/>
                    </a:lnTo>
                    <a:lnTo>
                      <a:pt x="44" y="909"/>
                    </a:lnTo>
                    <a:lnTo>
                      <a:pt x="52" y="915"/>
                    </a:lnTo>
                    <a:lnTo>
                      <a:pt x="61" y="921"/>
                    </a:lnTo>
                    <a:lnTo>
                      <a:pt x="61" y="923"/>
                    </a:lnTo>
                    <a:lnTo>
                      <a:pt x="59" y="926"/>
                    </a:lnTo>
                    <a:lnTo>
                      <a:pt x="58" y="928"/>
                    </a:lnTo>
                    <a:lnTo>
                      <a:pt x="55" y="930"/>
                    </a:lnTo>
                    <a:lnTo>
                      <a:pt x="54" y="932"/>
                    </a:lnTo>
                    <a:lnTo>
                      <a:pt x="53" y="934"/>
                    </a:lnTo>
                    <a:lnTo>
                      <a:pt x="50" y="934"/>
                    </a:lnTo>
                    <a:lnTo>
                      <a:pt x="49" y="932"/>
                    </a:lnTo>
                    <a:lnTo>
                      <a:pt x="44" y="931"/>
                    </a:lnTo>
                    <a:lnTo>
                      <a:pt x="37" y="927"/>
                    </a:lnTo>
                    <a:lnTo>
                      <a:pt x="26" y="918"/>
                    </a:lnTo>
                    <a:lnTo>
                      <a:pt x="18" y="914"/>
                    </a:lnTo>
                    <a:lnTo>
                      <a:pt x="8" y="914"/>
                    </a:lnTo>
                    <a:lnTo>
                      <a:pt x="2" y="914"/>
                    </a:lnTo>
                    <a:lnTo>
                      <a:pt x="0" y="915"/>
                    </a:lnTo>
                    <a:lnTo>
                      <a:pt x="0" y="917"/>
                    </a:lnTo>
                    <a:lnTo>
                      <a:pt x="2" y="923"/>
                    </a:lnTo>
                    <a:lnTo>
                      <a:pt x="8" y="934"/>
                    </a:lnTo>
                    <a:lnTo>
                      <a:pt x="8" y="946"/>
                    </a:lnTo>
                    <a:lnTo>
                      <a:pt x="6" y="961"/>
                    </a:lnTo>
                    <a:lnTo>
                      <a:pt x="8" y="967"/>
                    </a:lnTo>
                    <a:lnTo>
                      <a:pt x="9" y="972"/>
                    </a:lnTo>
                    <a:lnTo>
                      <a:pt x="10" y="974"/>
                    </a:lnTo>
                    <a:lnTo>
                      <a:pt x="13" y="975"/>
                    </a:lnTo>
                    <a:lnTo>
                      <a:pt x="15" y="976"/>
                    </a:lnTo>
                    <a:lnTo>
                      <a:pt x="19" y="976"/>
                    </a:lnTo>
                    <a:lnTo>
                      <a:pt x="30" y="974"/>
                    </a:lnTo>
                    <a:lnTo>
                      <a:pt x="41" y="969"/>
                    </a:lnTo>
                    <a:lnTo>
                      <a:pt x="54" y="962"/>
                    </a:lnTo>
                    <a:lnTo>
                      <a:pt x="67" y="957"/>
                    </a:lnTo>
                    <a:lnTo>
                      <a:pt x="72" y="954"/>
                    </a:lnTo>
                    <a:lnTo>
                      <a:pt x="77" y="954"/>
                    </a:lnTo>
                    <a:lnTo>
                      <a:pt x="83" y="954"/>
                    </a:lnTo>
                    <a:lnTo>
                      <a:pt x="88" y="954"/>
                    </a:lnTo>
                    <a:lnTo>
                      <a:pt x="92" y="958"/>
                    </a:lnTo>
                    <a:lnTo>
                      <a:pt x="94" y="962"/>
                    </a:lnTo>
                    <a:lnTo>
                      <a:pt x="97" y="969"/>
                    </a:lnTo>
                    <a:lnTo>
                      <a:pt x="98" y="978"/>
                    </a:lnTo>
                    <a:lnTo>
                      <a:pt x="98" y="994"/>
                    </a:lnTo>
                    <a:lnTo>
                      <a:pt x="98" y="1022"/>
                    </a:lnTo>
                    <a:lnTo>
                      <a:pt x="98" y="1048"/>
                    </a:lnTo>
                    <a:lnTo>
                      <a:pt x="100" y="1059"/>
                    </a:lnTo>
                    <a:lnTo>
                      <a:pt x="103" y="1062"/>
                    </a:lnTo>
                    <a:lnTo>
                      <a:pt x="112" y="1063"/>
                    </a:lnTo>
                    <a:lnTo>
                      <a:pt x="123" y="1064"/>
                    </a:lnTo>
                    <a:lnTo>
                      <a:pt x="136" y="1064"/>
                    </a:lnTo>
                    <a:lnTo>
                      <a:pt x="149" y="1066"/>
                    </a:lnTo>
                    <a:lnTo>
                      <a:pt x="162" y="1067"/>
                    </a:lnTo>
                    <a:lnTo>
                      <a:pt x="173" y="1068"/>
                    </a:lnTo>
                    <a:lnTo>
                      <a:pt x="181" y="1071"/>
                    </a:lnTo>
                    <a:lnTo>
                      <a:pt x="190" y="1073"/>
                    </a:lnTo>
                    <a:lnTo>
                      <a:pt x="199" y="1075"/>
                    </a:lnTo>
                    <a:lnTo>
                      <a:pt x="210" y="1075"/>
                    </a:lnTo>
                    <a:lnTo>
                      <a:pt x="220" y="1073"/>
                    </a:lnTo>
                    <a:lnTo>
                      <a:pt x="229" y="1071"/>
                    </a:lnTo>
                    <a:lnTo>
                      <a:pt x="238" y="1067"/>
                    </a:lnTo>
                    <a:lnTo>
                      <a:pt x="246" y="1062"/>
                    </a:lnTo>
                    <a:lnTo>
                      <a:pt x="254" y="1055"/>
                    </a:lnTo>
                    <a:lnTo>
                      <a:pt x="259" y="1048"/>
                    </a:lnTo>
                    <a:lnTo>
                      <a:pt x="263" y="1040"/>
                    </a:lnTo>
                    <a:lnTo>
                      <a:pt x="264" y="1033"/>
                    </a:lnTo>
                    <a:lnTo>
                      <a:pt x="264" y="1025"/>
                    </a:lnTo>
                    <a:lnTo>
                      <a:pt x="260" y="1010"/>
                    </a:lnTo>
                    <a:lnTo>
                      <a:pt x="254" y="994"/>
                    </a:lnTo>
                    <a:lnTo>
                      <a:pt x="251" y="985"/>
                    </a:lnTo>
                    <a:lnTo>
                      <a:pt x="251" y="979"/>
                    </a:lnTo>
                    <a:lnTo>
                      <a:pt x="250" y="974"/>
                    </a:lnTo>
                    <a:lnTo>
                      <a:pt x="251" y="970"/>
                    </a:lnTo>
                    <a:lnTo>
                      <a:pt x="256" y="961"/>
                    </a:lnTo>
                    <a:lnTo>
                      <a:pt x="267" y="950"/>
                    </a:lnTo>
                    <a:lnTo>
                      <a:pt x="268" y="946"/>
                    </a:lnTo>
                    <a:lnTo>
                      <a:pt x="269" y="943"/>
                    </a:lnTo>
                    <a:lnTo>
                      <a:pt x="269" y="936"/>
                    </a:lnTo>
                    <a:lnTo>
                      <a:pt x="268" y="931"/>
                    </a:lnTo>
                    <a:lnTo>
                      <a:pt x="265" y="917"/>
                    </a:lnTo>
                    <a:lnTo>
                      <a:pt x="261" y="901"/>
                    </a:lnTo>
                    <a:lnTo>
                      <a:pt x="258" y="887"/>
                    </a:lnTo>
                    <a:lnTo>
                      <a:pt x="255" y="875"/>
                    </a:lnTo>
                    <a:lnTo>
                      <a:pt x="255" y="870"/>
                    </a:lnTo>
                    <a:lnTo>
                      <a:pt x="256" y="866"/>
                    </a:lnTo>
                    <a:lnTo>
                      <a:pt x="258" y="862"/>
                    </a:lnTo>
                    <a:lnTo>
                      <a:pt x="260" y="861"/>
                    </a:lnTo>
                    <a:lnTo>
                      <a:pt x="265" y="861"/>
                    </a:lnTo>
                    <a:lnTo>
                      <a:pt x="272" y="862"/>
                    </a:lnTo>
                    <a:lnTo>
                      <a:pt x="280" y="865"/>
                    </a:lnTo>
                    <a:lnTo>
                      <a:pt x="289" y="869"/>
                    </a:lnTo>
                    <a:lnTo>
                      <a:pt x="311" y="879"/>
                    </a:lnTo>
                    <a:lnTo>
                      <a:pt x="335" y="891"/>
                    </a:lnTo>
                    <a:lnTo>
                      <a:pt x="360" y="904"/>
                    </a:lnTo>
                    <a:lnTo>
                      <a:pt x="381" y="917"/>
                    </a:lnTo>
                    <a:lnTo>
                      <a:pt x="390" y="923"/>
                    </a:lnTo>
                    <a:lnTo>
                      <a:pt x="396" y="928"/>
                    </a:lnTo>
                    <a:lnTo>
                      <a:pt x="401" y="934"/>
                    </a:lnTo>
                    <a:lnTo>
                      <a:pt x="405" y="937"/>
                    </a:lnTo>
                    <a:lnTo>
                      <a:pt x="409" y="949"/>
                    </a:lnTo>
                    <a:lnTo>
                      <a:pt x="416" y="965"/>
                    </a:lnTo>
                    <a:lnTo>
                      <a:pt x="420" y="972"/>
                    </a:lnTo>
                    <a:lnTo>
                      <a:pt x="422" y="980"/>
                    </a:lnTo>
                    <a:lnTo>
                      <a:pt x="426" y="984"/>
                    </a:lnTo>
                    <a:lnTo>
                      <a:pt x="427" y="987"/>
                    </a:lnTo>
                    <a:lnTo>
                      <a:pt x="432" y="987"/>
                    </a:lnTo>
                    <a:lnTo>
                      <a:pt x="438" y="985"/>
                    </a:lnTo>
                    <a:lnTo>
                      <a:pt x="442" y="983"/>
                    </a:lnTo>
                    <a:lnTo>
                      <a:pt x="444" y="980"/>
                    </a:lnTo>
                    <a:lnTo>
                      <a:pt x="448" y="972"/>
                    </a:lnTo>
                    <a:lnTo>
                      <a:pt x="451" y="963"/>
                    </a:lnTo>
                    <a:lnTo>
                      <a:pt x="454" y="943"/>
                    </a:lnTo>
                    <a:lnTo>
                      <a:pt x="460" y="924"/>
                    </a:lnTo>
                    <a:lnTo>
                      <a:pt x="466" y="89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7" name="Freeform 188"/>
              <p:cNvSpPr>
                <a:spLocks/>
              </p:cNvSpPr>
              <p:nvPr/>
            </p:nvSpPr>
            <p:spPr bwMode="auto">
              <a:xfrm>
                <a:off x="7353500" y="5287184"/>
                <a:ext cx="38256" cy="37933"/>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8" name="Freeform 189"/>
              <p:cNvSpPr>
                <a:spLocks/>
              </p:cNvSpPr>
              <p:nvPr/>
            </p:nvSpPr>
            <p:spPr bwMode="auto">
              <a:xfrm>
                <a:off x="6548313" y="4615239"/>
                <a:ext cx="1741536" cy="1990548"/>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9" name="Freeform 196"/>
              <p:cNvSpPr>
                <a:spLocks/>
              </p:cNvSpPr>
              <p:nvPr/>
            </p:nvSpPr>
            <p:spPr bwMode="auto">
              <a:xfrm>
                <a:off x="5101890" y="1815467"/>
                <a:ext cx="1082084" cy="1762953"/>
              </a:xfrm>
              <a:custGeom>
                <a:avLst/>
                <a:gdLst/>
                <a:ahLst/>
                <a:cxnLst>
                  <a:cxn ang="0">
                    <a:pos x="1694" y="1326"/>
                  </a:cxn>
                  <a:cxn ang="0">
                    <a:pos x="1541" y="1265"/>
                  </a:cxn>
                  <a:cxn ang="0">
                    <a:pos x="1708" y="1160"/>
                  </a:cxn>
                  <a:cxn ang="0">
                    <a:pos x="1830" y="1062"/>
                  </a:cxn>
                  <a:cxn ang="0">
                    <a:pos x="2118" y="689"/>
                  </a:cxn>
                  <a:cxn ang="0">
                    <a:pos x="1795" y="549"/>
                  </a:cxn>
                  <a:cxn ang="0">
                    <a:pos x="1610" y="474"/>
                  </a:cxn>
                  <a:cxn ang="0">
                    <a:pos x="1628" y="401"/>
                  </a:cxn>
                  <a:cxn ang="0">
                    <a:pos x="1991" y="212"/>
                  </a:cxn>
                  <a:cxn ang="0">
                    <a:pos x="1825" y="130"/>
                  </a:cxn>
                  <a:cxn ang="0">
                    <a:pos x="1591" y="79"/>
                  </a:cxn>
                  <a:cxn ang="0">
                    <a:pos x="1439" y="165"/>
                  </a:cxn>
                  <a:cxn ang="0">
                    <a:pos x="1387" y="283"/>
                  </a:cxn>
                  <a:cxn ang="0">
                    <a:pos x="1281" y="379"/>
                  </a:cxn>
                  <a:cxn ang="0">
                    <a:pos x="1224" y="447"/>
                  </a:cxn>
                  <a:cxn ang="0">
                    <a:pos x="1215" y="561"/>
                  </a:cxn>
                  <a:cxn ang="0">
                    <a:pos x="1128" y="664"/>
                  </a:cxn>
                  <a:cxn ang="0">
                    <a:pos x="1024" y="750"/>
                  </a:cxn>
                  <a:cxn ang="0">
                    <a:pos x="1230" y="772"/>
                  </a:cxn>
                  <a:cxn ang="0">
                    <a:pos x="1031" y="1067"/>
                  </a:cxn>
                  <a:cxn ang="0">
                    <a:pos x="1217" y="1195"/>
                  </a:cxn>
                  <a:cxn ang="0">
                    <a:pos x="1129" y="1397"/>
                  </a:cxn>
                  <a:cxn ang="0">
                    <a:pos x="969" y="1577"/>
                  </a:cxn>
                  <a:cxn ang="0">
                    <a:pos x="926" y="1691"/>
                  </a:cxn>
                  <a:cxn ang="0">
                    <a:pos x="1065" y="1786"/>
                  </a:cxn>
                  <a:cxn ang="0">
                    <a:pos x="1216" y="1750"/>
                  </a:cxn>
                  <a:cxn ang="0">
                    <a:pos x="1338" y="1799"/>
                  </a:cxn>
                  <a:cxn ang="0">
                    <a:pos x="1294" y="2052"/>
                  </a:cxn>
                  <a:cxn ang="0">
                    <a:pos x="1339" y="2194"/>
                  </a:cxn>
                  <a:cxn ang="0">
                    <a:pos x="1272" y="2287"/>
                  </a:cxn>
                  <a:cxn ang="0">
                    <a:pos x="1247" y="2496"/>
                  </a:cxn>
                  <a:cxn ang="0">
                    <a:pos x="1124" y="2491"/>
                  </a:cxn>
                  <a:cxn ang="0">
                    <a:pos x="798" y="2338"/>
                  </a:cxn>
                  <a:cxn ang="0">
                    <a:pos x="695" y="2537"/>
                  </a:cxn>
                  <a:cxn ang="0">
                    <a:pos x="815" y="2688"/>
                  </a:cxn>
                  <a:cxn ang="0">
                    <a:pos x="658" y="2848"/>
                  </a:cxn>
                  <a:cxn ang="0">
                    <a:pos x="366" y="2910"/>
                  </a:cxn>
                  <a:cxn ang="0">
                    <a:pos x="444" y="3008"/>
                  </a:cxn>
                  <a:cxn ang="0">
                    <a:pos x="463" y="3096"/>
                  </a:cxn>
                  <a:cxn ang="0">
                    <a:pos x="707" y="3125"/>
                  </a:cxn>
                  <a:cxn ang="0">
                    <a:pos x="865" y="3317"/>
                  </a:cxn>
                  <a:cxn ang="0">
                    <a:pos x="1173" y="3232"/>
                  </a:cxn>
                  <a:cxn ang="0">
                    <a:pos x="891" y="3425"/>
                  </a:cxn>
                  <a:cxn ang="0">
                    <a:pos x="562" y="3381"/>
                  </a:cxn>
                  <a:cxn ang="0">
                    <a:pos x="55" y="3611"/>
                  </a:cxn>
                  <a:cxn ang="0">
                    <a:pos x="79" y="3719"/>
                  </a:cxn>
                  <a:cxn ang="0">
                    <a:pos x="311" y="3668"/>
                  </a:cxn>
                  <a:cxn ang="0">
                    <a:pos x="452" y="3711"/>
                  </a:cxn>
                  <a:cxn ang="0">
                    <a:pos x="715" y="3622"/>
                  </a:cxn>
                  <a:cxn ang="0">
                    <a:pos x="939" y="3755"/>
                  </a:cxn>
                  <a:cxn ang="0">
                    <a:pos x="1092" y="3714"/>
                  </a:cxn>
                  <a:cxn ang="0">
                    <a:pos x="1315" y="3716"/>
                  </a:cxn>
                  <a:cxn ang="0">
                    <a:pos x="1469" y="3787"/>
                  </a:cxn>
                  <a:cxn ang="0">
                    <a:pos x="1680" y="3857"/>
                  </a:cxn>
                  <a:cxn ang="0">
                    <a:pos x="2123" y="3771"/>
                  </a:cxn>
                  <a:cxn ang="0">
                    <a:pos x="1926" y="3629"/>
                  </a:cxn>
                  <a:cxn ang="0">
                    <a:pos x="2082" y="3484"/>
                  </a:cxn>
                  <a:cxn ang="0">
                    <a:pos x="2354" y="3273"/>
                  </a:cxn>
                  <a:cxn ang="0">
                    <a:pos x="2098" y="2967"/>
                  </a:cxn>
                  <a:cxn ang="0">
                    <a:pos x="1964" y="2929"/>
                  </a:cxn>
                  <a:cxn ang="0">
                    <a:pos x="1896" y="2527"/>
                  </a:cxn>
                  <a:cxn ang="0">
                    <a:pos x="2045" y="2469"/>
                  </a:cxn>
                  <a:cxn ang="0">
                    <a:pos x="1891" y="2090"/>
                  </a:cxn>
                </a:cxnLst>
                <a:rect l="0" t="0" r="r" b="b"/>
                <a:pathLst>
                  <a:path w="2373" h="3901">
                    <a:moveTo>
                      <a:pt x="1845" y="1887"/>
                    </a:moveTo>
                    <a:lnTo>
                      <a:pt x="1843" y="1848"/>
                    </a:lnTo>
                    <a:lnTo>
                      <a:pt x="1842" y="1807"/>
                    </a:lnTo>
                    <a:lnTo>
                      <a:pt x="1843" y="1786"/>
                    </a:lnTo>
                    <a:lnTo>
                      <a:pt x="1845" y="1767"/>
                    </a:lnTo>
                    <a:lnTo>
                      <a:pt x="1848" y="1747"/>
                    </a:lnTo>
                    <a:lnTo>
                      <a:pt x="1855" y="1728"/>
                    </a:lnTo>
                    <a:lnTo>
                      <a:pt x="1860" y="1713"/>
                    </a:lnTo>
                    <a:lnTo>
                      <a:pt x="1864" y="1698"/>
                    </a:lnTo>
                    <a:lnTo>
                      <a:pt x="1867" y="1684"/>
                    </a:lnTo>
                    <a:lnTo>
                      <a:pt x="1869" y="1668"/>
                    </a:lnTo>
                    <a:lnTo>
                      <a:pt x="1872" y="1638"/>
                    </a:lnTo>
                    <a:lnTo>
                      <a:pt x="1872" y="1606"/>
                    </a:lnTo>
                    <a:lnTo>
                      <a:pt x="1870" y="1590"/>
                    </a:lnTo>
                    <a:lnTo>
                      <a:pt x="1869" y="1575"/>
                    </a:lnTo>
                    <a:lnTo>
                      <a:pt x="1867" y="1561"/>
                    </a:lnTo>
                    <a:lnTo>
                      <a:pt x="1863" y="1546"/>
                    </a:lnTo>
                    <a:lnTo>
                      <a:pt x="1857" y="1532"/>
                    </a:lnTo>
                    <a:lnTo>
                      <a:pt x="1851" y="1519"/>
                    </a:lnTo>
                    <a:lnTo>
                      <a:pt x="1845" y="1506"/>
                    </a:lnTo>
                    <a:lnTo>
                      <a:pt x="1838" y="1493"/>
                    </a:lnTo>
                    <a:lnTo>
                      <a:pt x="1821" y="1469"/>
                    </a:lnTo>
                    <a:lnTo>
                      <a:pt x="1803" y="1445"/>
                    </a:lnTo>
                    <a:lnTo>
                      <a:pt x="1782" y="1423"/>
                    </a:lnTo>
                    <a:lnTo>
                      <a:pt x="1763" y="1401"/>
                    </a:lnTo>
                    <a:lnTo>
                      <a:pt x="1727" y="1362"/>
                    </a:lnTo>
                    <a:lnTo>
                      <a:pt x="1718" y="1349"/>
                    </a:lnTo>
                    <a:lnTo>
                      <a:pt x="1710" y="1339"/>
                    </a:lnTo>
                    <a:lnTo>
                      <a:pt x="1702" y="1331"/>
                    </a:lnTo>
                    <a:lnTo>
                      <a:pt x="1694" y="1326"/>
                    </a:lnTo>
                    <a:lnTo>
                      <a:pt x="1688" y="1322"/>
                    </a:lnTo>
                    <a:lnTo>
                      <a:pt x="1681" y="1321"/>
                    </a:lnTo>
                    <a:lnTo>
                      <a:pt x="1675" y="1321"/>
                    </a:lnTo>
                    <a:lnTo>
                      <a:pt x="1667" y="1322"/>
                    </a:lnTo>
                    <a:lnTo>
                      <a:pt x="1653" y="1326"/>
                    </a:lnTo>
                    <a:lnTo>
                      <a:pt x="1636" y="1331"/>
                    </a:lnTo>
                    <a:lnTo>
                      <a:pt x="1627" y="1334"/>
                    </a:lnTo>
                    <a:lnTo>
                      <a:pt x="1616" y="1335"/>
                    </a:lnTo>
                    <a:lnTo>
                      <a:pt x="1605" y="1335"/>
                    </a:lnTo>
                    <a:lnTo>
                      <a:pt x="1593" y="1335"/>
                    </a:lnTo>
                    <a:lnTo>
                      <a:pt x="1587" y="1334"/>
                    </a:lnTo>
                    <a:lnTo>
                      <a:pt x="1578" y="1331"/>
                    </a:lnTo>
                    <a:lnTo>
                      <a:pt x="1567" y="1326"/>
                    </a:lnTo>
                    <a:lnTo>
                      <a:pt x="1556" y="1321"/>
                    </a:lnTo>
                    <a:lnTo>
                      <a:pt x="1531" y="1307"/>
                    </a:lnTo>
                    <a:lnTo>
                      <a:pt x="1504" y="1290"/>
                    </a:lnTo>
                    <a:lnTo>
                      <a:pt x="1479" y="1270"/>
                    </a:lnTo>
                    <a:lnTo>
                      <a:pt x="1457" y="1254"/>
                    </a:lnTo>
                    <a:lnTo>
                      <a:pt x="1449" y="1245"/>
                    </a:lnTo>
                    <a:lnTo>
                      <a:pt x="1443" y="1237"/>
                    </a:lnTo>
                    <a:lnTo>
                      <a:pt x="1439" y="1230"/>
                    </a:lnTo>
                    <a:lnTo>
                      <a:pt x="1438" y="1225"/>
                    </a:lnTo>
                    <a:lnTo>
                      <a:pt x="1445" y="1225"/>
                    </a:lnTo>
                    <a:lnTo>
                      <a:pt x="1453" y="1226"/>
                    </a:lnTo>
                    <a:lnTo>
                      <a:pt x="1464" y="1229"/>
                    </a:lnTo>
                    <a:lnTo>
                      <a:pt x="1474" y="1233"/>
                    </a:lnTo>
                    <a:lnTo>
                      <a:pt x="1496" y="1245"/>
                    </a:lnTo>
                    <a:lnTo>
                      <a:pt x="1519" y="1256"/>
                    </a:lnTo>
                    <a:lnTo>
                      <a:pt x="1531" y="1261"/>
                    </a:lnTo>
                    <a:lnTo>
                      <a:pt x="1541" y="1265"/>
                    </a:lnTo>
                    <a:lnTo>
                      <a:pt x="1552" y="1269"/>
                    </a:lnTo>
                    <a:lnTo>
                      <a:pt x="1562" y="1270"/>
                    </a:lnTo>
                    <a:lnTo>
                      <a:pt x="1567" y="1270"/>
                    </a:lnTo>
                    <a:lnTo>
                      <a:pt x="1571" y="1269"/>
                    </a:lnTo>
                    <a:lnTo>
                      <a:pt x="1575" y="1268"/>
                    </a:lnTo>
                    <a:lnTo>
                      <a:pt x="1579" y="1265"/>
                    </a:lnTo>
                    <a:lnTo>
                      <a:pt x="1583" y="1263"/>
                    </a:lnTo>
                    <a:lnTo>
                      <a:pt x="1587" y="1260"/>
                    </a:lnTo>
                    <a:lnTo>
                      <a:pt x="1589" y="1255"/>
                    </a:lnTo>
                    <a:lnTo>
                      <a:pt x="1592" y="1250"/>
                    </a:lnTo>
                    <a:lnTo>
                      <a:pt x="1594" y="1246"/>
                    </a:lnTo>
                    <a:lnTo>
                      <a:pt x="1597" y="1242"/>
                    </a:lnTo>
                    <a:lnTo>
                      <a:pt x="1601" y="1239"/>
                    </a:lnTo>
                    <a:lnTo>
                      <a:pt x="1605" y="1237"/>
                    </a:lnTo>
                    <a:lnTo>
                      <a:pt x="1615" y="1233"/>
                    </a:lnTo>
                    <a:lnTo>
                      <a:pt x="1628" y="1230"/>
                    </a:lnTo>
                    <a:lnTo>
                      <a:pt x="1655" y="1228"/>
                    </a:lnTo>
                    <a:lnTo>
                      <a:pt x="1685" y="1228"/>
                    </a:lnTo>
                    <a:lnTo>
                      <a:pt x="1712" y="1228"/>
                    </a:lnTo>
                    <a:lnTo>
                      <a:pt x="1733" y="1226"/>
                    </a:lnTo>
                    <a:lnTo>
                      <a:pt x="1740" y="1225"/>
                    </a:lnTo>
                    <a:lnTo>
                      <a:pt x="1745" y="1223"/>
                    </a:lnTo>
                    <a:lnTo>
                      <a:pt x="1745" y="1220"/>
                    </a:lnTo>
                    <a:lnTo>
                      <a:pt x="1745" y="1217"/>
                    </a:lnTo>
                    <a:lnTo>
                      <a:pt x="1743" y="1215"/>
                    </a:lnTo>
                    <a:lnTo>
                      <a:pt x="1742" y="1212"/>
                    </a:lnTo>
                    <a:lnTo>
                      <a:pt x="1723" y="1182"/>
                    </a:lnTo>
                    <a:lnTo>
                      <a:pt x="1714" y="1166"/>
                    </a:lnTo>
                    <a:lnTo>
                      <a:pt x="1711" y="1163"/>
                    </a:lnTo>
                    <a:lnTo>
                      <a:pt x="1708" y="1160"/>
                    </a:lnTo>
                    <a:lnTo>
                      <a:pt x="1705" y="1159"/>
                    </a:lnTo>
                    <a:lnTo>
                      <a:pt x="1698" y="1156"/>
                    </a:lnTo>
                    <a:lnTo>
                      <a:pt x="1683" y="1154"/>
                    </a:lnTo>
                    <a:lnTo>
                      <a:pt x="1658" y="1150"/>
                    </a:lnTo>
                    <a:lnTo>
                      <a:pt x="1637" y="1146"/>
                    </a:lnTo>
                    <a:lnTo>
                      <a:pt x="1624" y="1143"/>
                    </a:lnTo>
                    <a:lnTo>
                      <a:pt x="1615" y="1140"/>
                    </a:lnTo>
                    <a:lnTo>
                      <a:pt x="1611" y="1137"/>
                    </a:lnTo>
                    <a:lnTo>
                      <a:pt x="1610" y="1134"/>
                    </a:lnTo>
                    <a:lnTo>
                      <a:pt x="1610" y="1133"/>
                    </a:lnTo>
                    <a:lnTo>
                      <a:pt x="1611" y="1132"/>
                    </a:lnTo>
                    <a:lnTo>
                      <a:pt x="1614" y="1131"/>
                    </a:lnTo>
                    <a:lnTo>
                      <a:pt x="1620" y="1128"/>
                    </a:lnTo>
                    <a:lnTo>
                      <a:pt x="1628" y="1125"/>
                    </a:lnTo>
                    <a:lnTo>
                      <a:pt x="1650" y="1121"/>
                    </a:lnTo>
                    <a:lnTo>
                      <a:pt x="1675" y="1119"/>
                    </a:lnTo>
                    <a:lnTo>
                      <a:pt x="1686" y="1118"/>
                    </a:lnTo>
                    <a:lnTo>
                      <a:pt x="1697" y="1119"/>
                    </a:lnTo>
                    <a:lnTo>
                      <a:pt x="1706" y="1119"/>
                    </a:lnTo>
                    <a:lnTo>
                      <a:pt x="1712" y="1120"/>
                    </a:lnTo>
                    <a:lnTo>
                      <a:pt x="1718" y="1121"/>
                    </a:lnTo>
                    <a:lnTo>
                      <a:pt x="1723" y="1121"/>
                    </a:lnTo>
                    <a:lnTo>
                      <a:pt x="1729" y="1121"/>
                    </a:lnTo>
                    <a:lnTo>
                      <a:pt x="1736" y="1120"/>
                    </a:lnTo>
                    <a:lnTo>
                      <a:pt x="1749" y="1115"/>
                    </a:lnTo>
                    <a:lnTo>
                      <a:pt x="1764" y="1109"/>
                    </a:lnTo>
                    <a:lnTo>
                      <a:pt x="1780" y="1098"/>
                    </a:lnTo>
                    <a:lnTo>
                      <a:pt x="1797" y="1088"/>
                    </a:lnTo>
                    <a:lnTo>
                      <a:pt x="1813" y="1075"/>
                    </a:lnTo>
                    <a:lnTo>
                      <a:pt x="1830" y="1062"/>
                    </a:lnTo>
                    <a:lnTo>
                      <a:pt x="1865" y="1033"/>
                    </a:lnTo>
                    <a:lnTo>
                      <a:pt x="1895" y="1005"/>
                    </a:lnTo>
                    <a:lnTo>
                      <a:pt x="1922" y="982"/>
                    </a:lnTo>
                    <a:lnTo>
                      <a:pt x="1940" y="963"/>
                    </a:lnTo>
                    <a:lnTo>
                      <a:pt x="1953" y="949"/>
                    </a:lnTo>
                    <a:lnTo>
                      <a:pt x="1966" y="934"/>
                    </a:lnTo>
                    <a:lnTo>
                      <a:pt x="1977" y="917"/>
                    </a:lnTo>
                    <a:lnTo>
                      <a:pt x="1986" y="900"/>
                    </a:lnTo>
                    <a:lnTo>
                      <a:pt x="1996" y="883"/>
                    </a:lnTo>
                    <a:lnTo>
                      <a:pt x="2006" y="866"/>
                    </a:lnTo>
                    <a:lnTo>
                      <a:pt x="2018" y="851"/>
                    </a:lnTo>
                    <a:lnTo>
                      <a:pt x="2031" y="835"/>
                    </a:lnTo>
                    <a:lnTo>
                      <a:pt x="2039" y="829"/>
                    </a:lnTo>
                    <a:lnTo>
                      <a:pt x="2048" y="822"/>
                    </a:lnTo>
                    <a:lnTo>
                      <a:pt x="2056" y="817"/>
                    </a:lnTo>
                    <a:lnTo>
                      <a:pt x="2063" y="812"/>
                    </a:lnTo>
                    <a:lnTo>
                      <a:pt x="2080" y="803"/>
                    </a:lnTo>
                    <a:lnTo>
                      <a:pt x="2095" y="795"/>
                    </a:lnTo>
                    <a:lnTo>
                      <a:pt x="2101" y="790"/>
                    </a:lnTo>
                    <a:lnTo>
                      <a:pt x="2106" y="785"/>
                    </a:lnTo>
                    <a:lnTo>
                      <a:pt x="2110" y="778"/>
                    </a:lnTo>
                    <a:lnTo>
                      <a:pt x="2114" y="770"/>
                    </a:lnTo>
                    <a:lnTo>
                      <a:pt x="2117" y="763"/>
                    </a:lnTo>
                    <a:lnTo>
                      <a:pt x="2117" y="752"/>
                    </a:lnTo>
                    <a:lnTo>
                      <a:pt x="2117" y="741"/>
                    </a:lnTo>
                    <a:lnTo>
                      <a:pt x="2114" y="728"/>
                    </a:lnTo>
                    <a:lnTo>
                      <a:pt x="2111" y="716"/>
                    </a:lnTo>
                    <a:lnTo>
                      <a:pt x="2111" y="706"/>
                    </a:lnTo>
                    <a:lnTo>
                      <a:pt x="2114" y="698"/>
                    </a:lnTo>
                    <a:lnTo>
                      <a:pt x="2118" y="689"/>
                    </a:lnTo>
                    <a:lnTo>
                      <a:pt x="2120" y="681"/>
                    </a:lnTo>
                    <a:lnTo>
                      <a:pt x="2124" y="673"/>
                    </a:lnTo>
                    <a:lnTo>
                      <a:pt x="2127" y="664"/>
                    </a:lnTo>
                    <a:lnTo>
                      <a:pt x="2127" y="655"/>
                    </a:lnTo>
                    <a:lnTo>
                      <a:pt x="2127" y="653"/>
                    </a:lnTo>
                    <a:lnTo>
                      <a:pt x="2124" y="651"/>
                    </a:lnTo>
                    <a:lnTo>
                      <a:pt x="2120" y="650"/>
                    </a:lnTo>
                    <a:lnTo>
                      <a:pt x="2115" y="649"/>
                    </a:lnTo>
                    <a:lnTo>
                      <a:pt x="2102" y="646"/>
                    </a:lnTo>
                    <a:lnTo>
                      <a:pt x="2087" y="645"/>
                    </a:lnTo>
                    <a:lnTo>
                      <a:pt x="2071" y="643"/>
                    </a:lnTo>
                    <a:lnTo>
                      <a:pt x="2056" y="641"/>
                    </a:lnTo>
                    <a:lnTo>
                      <a:pt x="2043" y="640"/>
                    </a:lnTo>
                    <a:lnTo>
                      <a:pt x="2034" y="637"/>
                    </a:lnTo>
                    <a:lnTo>
                      <a:pt x="2016" y="632"/>
                    </a:lnTo>
                    <a:lnTo>
                      <a:pt x="2000" y="625"/>
                    </a:lnTo>
                    <a:lnTo>
                      <a:pt x="1986" y="619"/>
                    </a:lnTo>
                    <a:lnTo>
                      <a:pt x="1970" y="612"/>
                    </a:lnTo>
                    <a:lnTo>
                      <a:pt x="1955" y="606"/>
                    </a:lnTo>
                    <a:lnTo>
                      <a:pt x="1939" y="599"/>
                    </a:lnTo>
                    <a:lnTo>
                      <a:pt x="1922" y="596"/>
                    </a:lnTo>
                    <a:lnTo>
                      <a:pt x="1904" y="592"/>
                    </a:lnTo>
                    <a:lnTo>
                      <a:pt x="1890" y="589"/>
                    </a:lnTo>
                    <a:lnTo>
                      <a:pt x="1876" y="584"/>
                    </a:lnTo>
                    <a:lnTo>
                      <a:pt x="1863" y="579"/>
                    </a:lnTo>
                    <a:lnTo>
                      <a:pt x="1850" y="571"/>
                    </a:lnTo>
                    <a:lnTo>
                      <a:pt x="1837" y="564"/>
                    </a:lnTo>
                    <a:lnTo>
                      <a:pt x="1824" y="558"/>
                    </a:lnTo>
                    <a:lnTo>
                      <a:pt x="1810" y="553"/>
                    </a:lnTo>
                    <a:lnTo>
                      <a:pt x="1795" y="549"/>
                    </a:lnTo>
                    <a:lnTo>
                      <a:pt x="1778" y="546"/>
                    </a:lnTo>
                    <a:lnTo>
                      <a:pt x="1762" y="545"/>
                    </a:lnTo>
                    <a:lnTo>
                      <a:pt x="1745" y="546"/>
                    </a:lnTo>
                    <a:lnTo>
                      <a:pt x="1728" y="549"/>
                    </a:lnTo>
                    <a:lnTo>
                      <a:pt x="1693" y="555"/>
                    </a:lnTo>
                    <a:lnTo>
                      <a:pt x="1658" y="563"/>
                    </a:lnTo>
                    <a:lnTo>
                      <a:pt x="1623" y="572"/>
                    </a:lnTo>
                    <a:lnTo>
                      <a:pt x="1588" y="579"/>
                    </a:lnTo>
                    <a:lnTo>
                      <a:pt x="1571" y="580"/>
                    </a:lnTo>
                    <a:lnTo>
                      <a:pt x="1556" y="580"/>
                    </a:lnTo>
                    <a:lnTo>
                      <a:pt x="1539" y="579"/>
                    </a:lnTo>
                    <a:lnTo>
                      <a:pt x="1523" y="576"/>
                    </a:lnTo>
                    <a:lnTo>
                      <a:pt x="1523" y="572"/>
                    </a:lnTo>
                    <a:lnTo>
                      <a:pt x="1525" y="568"/>
                    </a:lnTo>
                    <a:lnTo>
                      <a:pt x="1526" y="564"/>
                    </a:lnTo>
                    <a:lnTo>
                      <a:pt x="1528" y="561"/>
                    </a:lnTo>
                    <a:lnTo>
                      <a:pt x="1535" y="554"/>
                    </a:lnTo>
                    <a:lnTo>
                      <a:pt x="1541" y="548"/>
                    </a:lnTo>
                    <a:lnTo>
                      <a:pt x="1557" y="539"/>
                    </a:lnTo>
                    <a:lnTo>
                      <a:pt x="1570" y="529"/>
                    </a:lnTo>
                    <a:lnTo>
                      <a:pt x="1576" y="520"/>
                    </a:lnTo>
                    <a:lnTo>
                      <a:pt x="1580" y="514"/>
                    </a:lnTo>
                    <a:lnTo>
                      <a:pt x="1582" y="507"/>
                    </a:lnTo>
                    <a:lnTo>
                      <a:pt x="1582" y="502"/>
                    </a:lnTo>
                    <a:lnTo>
                      <a:pt x="1583" y="497"/>
                    </a:lnTo>
                    <a:lnTo>
                      <a:pt x="1584" y="492"/>
                    </a:lnTo>
                    <a:lnTo>
                      <a:pt x="1588" y="487"/>
                    </a:lnTo>
                    <a:lnTo>
                      <a:pt x="1597" y="480"/>
                    </a:lnTo>
                    <a:lnTo>
                      <a:pt x="1604" y="476"/>
                    </a:lnTo>
                    <a:lnTo>
                      <a:pt x="1610" y="474"/>
                    </a:lnTo>
                    <a:lnTo>
                      <a:pt x="1615" y="472"/>
                    </a:lnTo>
                    <a:lnTo>
                      <a:pt x="1622" y="472"/>
                    </a:lnTo>
                    <a:lnTo>
                      <a:pt x="1633" y="474"/>
                    </a:lnTo>
                    <a:lnTo>
                      <a:pt x="1648" y="476"/>
                    </a:lnTo>
                    <a:lnTo>
                      <a:pt x="1657" y="478"/>
                    </a:lnTo>
                    <a:lnTo>
                      <a:pt x="1664" y="476"/>
                    </a:lnTo>
                    <a:lnTo>
                      <a:pt x="1673" y="475"/>
                    </a:lnTo>
                    <a:lnTo>
                      <a:pt x="1681" y="471"/>
                    </a:lnTo>
                    <a:lnTo>
                      <a:pt x="1688" y="466"/>
                    </a:lnTo>
                    <a:lnTo>
                      <a:pt x="1693" y="460"/>
                    </a:lnTo>
                    <a:lnTo>
                      <a:pt x="1696" y="452"/>
                    </a:lnTo>
                    <a:lnTo>
                      <a:pt x="1697" y="444"/>
                    </a:lnTo>
                    <a:lnTo>
                      <a:pt x="1676" y="445"/>
                    </a:lnTo>
                    <a:lnTo>
                      <a:pt x="1655" y="447"/>
                    </a:lnTo>
                    <a:lnTo>
                      <a:pt x="1645" y="445"/>
                    </a:lnTo>
                    <a:lnTo>
                      <a:pt x="1636" y="444"/>
                    </a:lnTo>
                    <a:lnTo>
                      <a:pt x="1627" y="440"/>
                    </a:lnTo>
                    <a:lnTo>
                      <a:pt x="1618" y="435"/>
                    </a:lnTo>
                    <a:lnTo>
                      <a:pt x="1606" y="426"/>
                    </a:lnTo>
                    <a:lnTo>
                      <a:pt x="1589" y="410"/>
                    </a:lnTo>
                    <a:lnTo>
                      <a:pt x="1582" y="403"/>
                    </a:lnTo>
                    <a:lnTo>
                      <a:pt x="1578" y="396"/>
                    </a:lnTo>
                    <a:lnTo>
                      <a:pt x="1576" y="393"/>
                    </a:lnTo>
                    <a:lnTo>
                      <a:pt x="1578" y="392"/>
                    </a:lnTo>
                    <a:lnTo>
                      <a:pt x="1579" y="392"/>
                    </a:lnTo>
                    <a:lnTo>
                      <a:pt x="1582" y="392"/>
                    </a:lnTo>
                    <a:lnTo>
                      <a:pt x="1593" y="395"/>
                    </a:lnTo>
                    <a:lnTo>
                      <a:pt x="1605" y="397"/>
                    </a:lnTo>
                    <a:lnTo>
                      <a:pt x="1616" y="400"/>
                    </a:lnTo>
                    <a:lnTo>
                      <a:pt x="1628" y="401"/>
                    </a:lnTo>
                    <a:lnTo>
                      <a:pt x="1636" y="401"/>
                    </a:lnTo>
                    <a:lnTo>
                      <a:pt x="1642" y="400"/>
                    </a:lnTo>
                    <a:lnTo>
                      <a:pt x="1649" y="397"/>
                    </a:lnTo>
                    <a:lnTo>
                      <a:pt x="1654" y="393"/>
                    </a:lnTo>
                    <a:lnTo>
                      <a:pt x="1664" y="386"/>
                    </a:lnTo>
                    <a:lnTo>
                      <a:pt x="1676" y="378"/>
                    </a:lnTo>
                    <a:lnTo>
                      <a:pt x="1692" y="375"/>
                    </a:lnTo>
                    <a:lnTo>
                      <a:pt x="1708" y="373"/>
                    </a:lnTo>
                    <a:lnTo>
                      <a:pt x="1720" y="368"/>
                    </a:lnTo>
                    <a:lnTo>
                      <a:pt x="1729" y="362"/>
                    </a:lnTo>
                    <a:lnTo>
                      <a:pt x="1737" y="357"/>
                    </a:lnTo>
                    <a:lnTo>
                      <a:pt x="1747" y="349"/>
                    </a:lnTo>
                    <a:lnTo>
                      <a:pt x="1782" y="327"/>
                    </a:lnTo>
                    <a:lnTo>
                      <a:pt x="1822" y="304"/>
                    </a:lnTo>
                    <a:lnTo>
                      <a:pt x="1845" y="294"/>
                    </a:lnTo>
                    <a:lnTo>
                      <a:pt x="1865" y="285"/>
                    </a:lnTo>
                    <a:lnTo>
                      <a:pt x="1886" y="277"/>
                    </a:lnTo>
                    <a:lnTo>
                      <a:pt x="1904" y="272"/>
                    </a:lnTo>
                    <a:lnTo>
                      <a:pt x="1925" y="268"/>
                    </a:lnTo>
                    <a:lnTo>
                      <a:pt x="1943" y="264"/>
                    </a:lnTo>
                    <a:lnTo>
                      <a:pt x="1951" y="261"/>
                    </a:lnTo>
                    <a:lnTo>
                      <a:pt x="1957" y="259"/>
                    </a:lnTo>
                    <a:lnTo>
                      <a:pt x="1964" y="256"/>
                    </a:lnTo>
                    <a:lnTo>
                      <a:pt x="1969" y="252"/>
                    </a:lnTo>
                    <a:lnTo>
                      <a:pt x="1974" y="247"/>
                    </a:lnTo>
                    <a:lnTo>
                      <a:pt x="1979" y="242"/>
                    </a:lnTo>
                    <a:lnTo>
                      <a:pt x="1983" y="237"/>
                    </a:lnTo>
                    <a:lnTo>
                      <a:pt x="1986" y="229"/>
                    </a:lnTo>
                    <a:lnTo>
                      <a:pt x="1988" y="221"/>
                    </a:lnTo>
                    <a:lnTo>
                      <a:pt x="1991" y="212"/>
                    </a:lnTo>
                    <a:lnTo>
                      <a:pt x="1992" y="202"/>
                    </a:lnTo>
                    <a:lnTo>
                      <a:pt x="1992" y="190"/>
                    </a:lnTo>
                    <a:lnTo>
                      <a:pt x="1993" y="181"/>
                    </a:lnTo>
                    <a:lnTo>
                      <a:pt x="1996" y="173"/>
                    </a:lnTo>
                    <a:lnTo>
                      <a:pt x="2000" y="164"/>
                    </a:lnTo>
                    <a:lnTo>
                      <a:pt x="2004" y="156"/>
                    </a:lnTo>
                    <a:lnTo>
                      <a:pt x="2006" y="149"/>
                    </a:lnTo>
                    <a:lnTo>
                      <a:pt x="2010" y="141"/>
                    </a:lnTo>
                    <a:lnTo>
                      <a:pt x="2013" y="132"/>
                    </a:lnTo>
                    <a:lnTo>
                      <a:pt x="2013" y="123"/>
                    </a:lnTo>
                    <a:lnTo>
                      <a:pt x="2001" y="124"/>
                    </a:lnTo>
                    <a:lnTo>
                      <a:pt x="1990" y="127"/>
                    </a:lnTo>
                    <a:lnTo>
                      <a:pt x="1979" y="130"/>
                    </a:lnTo>
                    <a:lnTo>
                      <a:pt x="1968" y="134"/>
                    </a:lnTo>
                    <a:lnTo>
                      <a:pt x="1955" y="140"/>
                    </a:lnTo>
                    <a:lnTo>
                      <a:pt x="1943" y="143"/>
                    </a:lnTo>
                    <a:lnTo>
                      <a:pt x="1931" y="145"/>
                    </a:lnTo>
                    <a:lnTo>
                      <a:pt x="1920" y="146"/>
                    </a:lnTo>
                    <a:lnTo>
                      <a:pt x="1908" y="145"/>
                    </a:lnTo>
                    <a:lnTo>
                      <a:pt x="1898" y="141"/>
                    </a:lnTo>
                    <a:lnTo>
                      <a:pt x="1890" y="136"/>
                    </a:lnTo>
                    <a:lnTo>
                      <a:pt x="1882" y="132"/>
                    </a:lnTo>
                    <a:lnTo>
                      <a:pt x="1873" y="128"/>
                    </a:lnTo>
                    <a:lnTo>
                      <a:pt x="1864" y="127"/>
                    </a:lnTo>
                    <a:lnTo>
                      <a:pt x="1857" y="127"/>
                    </a:lnTo>
                    <a:lnTo>
                      <a:pt x="1852" y="127"/>
                    </a:lnTo>
                    <a:lnTo>
                      <a:pt x="1845" y="128"/>
                    </a:lnTo>
                    <a:lnTo>
                      <a:pt x="1837" y="130"/>
                    </a:lnTo>
                    <a:lnTo>
                      <a:pt x="1832" y="132"/>
                    </a:lnTo>
                    <a:lnTo>
                      <a:pt x="1825" y="130"/>
                    </a:lnTo>
                    <a:lnTo>
                      <a:pt x="1817" y="128"/>
                    </a:lnTo>
                    <a:lnTo>
                      <a:pt x="1810" y="125"/>
                    </a:lnTo>
                    <a:lnTo>
                      <a:pt x="1794" y="118"/>
                    </a:lnTo>
                    <a:lnTo>
                      <a:pt x="1782" y="112"/>
                    </a:lnTo>
                    <a:lnTo>
                      <a:pt x="1772" y="111"/>
                    </a:lnTo>
                    <a:lnTo>
                      <a:pt x="1760" y="111"/>
                    </a:lnTo>
                    <a:lnTo>
                      <a:pt x="1749" y="112"/>
                    </a:lnTo>
                    <a:lnTo>
                      <a:pt x="1738" y="115"/>
                    </a:lnTo>
                    <a:lnTo>
                      <a:pt x="1727" y="115"/>
                    </a:lnTo>
                    <a:lnTo>
                      <a:pt x="1718" y="114"/>
                    </a:lnTo>
                    <a:lnTo>
                      <a:pt x="1712" y="112"/>
                    </a:lnTo>
                    <a:lnTo>
                      <a:pt x="1708" y="110"/>
                    </a:lnTo>
                    <a:lnTo>
                      <a:pt x="1705" y="106"/>
                    </a:lnTo>
                    <a:lnTo>
                      <a:pt x="1701" y="101"/>
                    </a:lnTo>
                    <a:lnTo>
                      <a:pt x="1693" y="90"/>
                    </a:lnTo>
                    <a:lnTo>
                      <a:pt x="1686" y="83"/>
                    </a:lnTo>
                    <a:lnTo>
                      <a:pt x="1679" y="77"/>
                    </a:lnTo>
                    <a:lnTo>
                      <a:pt x="1672" y="75"/>
                    </a:lnTo>
                    <a:lnTo>
                      <a:pt x="1664" y="73"/>
                    </a:lnTo>
                    <a:lnTo>
                      <a:pt x="1658" y="75"/>
                    </a:lnTo>
                    <a:lnTo>
                      <a:pt x="1650" y="76"/>
                    </a:lnTo>
                    <a:lnTo>
                      <a:pt x="1644" y="79"/>
                    </a:lnTo>
                    <a:lnTo>
                      <a:pt x="1631" y="85"/>
                    </a:lnTo>
                    <a:lnTo>
                      <a:pt x="1619" y="92"/>
                    </a:lnTo>
                    <a:lnTo>
                      <a:pt x="1614" y="94"/>
                    </a:lnTo>
                    <a:lnTo>
                      <a:pt x="1610" y="95"/>
                    </a:lnTo>
                    <a:lnTo>
                      <a:pt x="1606" y="95"/>
                    </a:lnTo>
                    <a:lnTo>
                      <a:pt x="1602" y="94"/>
                    </a:lnTo>
                    <a:lnTo>
                      <a:pt x="1596" y="86"/>
                    </a:lnTo>
                    <a:lnTo>
                      <a:pt x="1591" y="79"/>
                    </a:lnTo>
                    <a:lnTo>
                      <a:pt x="1587" y="70"/>
                    </a:lnTo>
                    <a:lnTo>
                      <a:pt x="1583" y="61"/>
                    </a:lnTo>
                    <a:lnTo>
                      <a:pt x="1578" y="41"/>
                    </a:lnTo>
                    <a:lnTo>
                      <a:pt x="1572" y="23"/>
                    </a:lnTo>
                    <a:lnTo>
                      <a:pt x="1570" y="15"/>
                    </a:lnTo>
                    <a:lnTo>
                      <a:pt x="1567" y="10"/>
                    </a:lnTo>
                    <a:lnTo>
                      <a:pt x="1565" y="6"/>
                    </a:lnTo>
                    <a:lnTo>
                      <a:pt x="1562" y="4"/>
                    </a:lnTo>
                    <a:lnTo>
                      <a:pt x="1559" y="1"/>
                    </a:lnTo>
                    <a:lnTo>
                      <a:pt x="1557" y="0"/>
                    </a:lnTo>
                    <a:lnTo>
                      <a:pt x="1554" y="0"/>
                    </a:lnTo>
                    <a:lnTo>
                      <a:pt x="1550" y="1"/>
                    </a:lnTo>
                    <a:lnTo>
                      <a:pt x="1545" y="5"/>
                    </a:lnTo>
                    <a:lnTo>
                      <a:pt x="1539" y="13"/>
                    </a:lnTo>
                    <a:lnTo>
                      <a:pt x="1532" y="22"/>
                    </a:lnTo>
                    <a:lnTo>
                      <a:pt x="1526" y="33"/>
                    </a:lnTo>
                    <a:lnTo>
                      <a:pt x="1514" y="58"/>
                    </a:lnTo>
                    <a:lnTo>
                      <a:pt x="1501" y="83"/>
                    </a:lnTo>
                    <a:lnTo>
                      <a:pt x="1496" y="94"/>
                    </a:lnTo>
                    <a:lnTo>
                      <a:pt x="1490" y="103"/>
                    </a:lnTo>
                    <a:lnTo>
                      <a:pt x="1484" y="111"/>
                    </a:lnTo>
                    <a:lnTo>
                      <a:pt x="1479" y="115"/>
                    </a:lnTo>
                    <a:lnTo>
                      <a:pt x="1470" y="133"/>
                    </a:lnTo>
                    <a:lnTo>
                      <a:pt x="1460" y="154"/>
                    </a:lnTo>
                    <a:lnTo>
                      <a:pt x="1457" y="158"/>
                    </a:lnTo>
                    <a:lnTo>
                      <a:pt x="1453" y="162"/>
                    </a:lnTo>
                    <a:lnTo>
                      <a:pt x="1451" y="164"/>
                    </a:lnTo>
                    <a:lnTo>
                      <a:pt x="1447" y="165"/>
                    </a:lnTo>
                    <a:lnTo>
                      <a:pt x="1443" y="167"/>
                    </a:lnTo>
                    <a:lnTo>
                      <a:pt x="1439" y="165"/>
                    </a:lnTo>
                    <a:lnTo>
                      <a:pt x="1434" y="164"/>
                    </a:lnTo>
                    <a:lnTo>
                      <a:pt x="1429" y="160"/>
                    </a:lnTo>
                    <a:lnTo>
                      <a:pt x="1425" y="156"/>
                    </a:lnTo>
                    <a:lnTo>
                      <a:pt x="1421" y="155"/>
                    </a:lnTo>
                    <a:lnTo>
                      <a:pt x="1418" y="155"/>
                    </a:lnTo>
                    <a:lnTo>
                      <a:pt x="1416" y="155"/>
                    </a:lnTo>
                    <a:lnTo>
                      <a:pt x="1413" y="156"/>
                    </a:lnTo>
                    <a:lnTo>
                      <a:pt x="1411" y="159"/>
                    </a:lnTo>
                    <a:lnTo>
                      <a:pt x="1409" y="162"/>
                    </a:lnTo>
                    <a:lnTo>
                      <a:pt x="1408" y="164"/>
                    </a:lnTo>
                    <a:lnTo>
                      <a:pt x="1407" y="180"/>
                    </a:lnTo>
                    <a:lnTo>
                      <a:pt x="1407" y="193"/>
                    </a:lnTo>
                    <a:lnTo>
                      <a:pt x="1408" y="206"/>
                    </a:lnTo>
                    <a:lnTo>
                      <a:pt x="1407" y="215"/>
                    </a:lnTo>
                    <a:lnTo>
                      <a:pt x="1404" y="221"/>
                    </a:lnTo>
                    <a:lnTo>
                      <a:pt x="1401" y="225"/>
                    </a:lnTo>
                    <a:lnTo>
                      <a:pt x="1396" y="226"/>
                    </a:lnTo>
                    <a:lnTo>
                      <a:pt x="1391" y="226"/>
                    </a:lnTo>
                    <a:lnTo>
                      <a:pt x="1386" y="226"/>
                    </a:lnTo>
                    <a:lnTo>
                      <a:pt x="1381" y="224"/>
                    </a:lnTo>
                    <a:lnTo>
                      <a:pt x="1376" y="222"/>
                    </a:lnTo>
                    <a:lnTo>
                      <a:pt x="1370" y="221"/>
                    </a:lnTo>
                    <a:lnTo>
                      <a:pt x="1366" y="221"/>
                    </a:lnTo>
                    <a:lnTo>
                      <a:pt x="1364" y="222"/>
                    </a:lnTo>
                    <a:lnTo>
                      <a:pt x="1363" y="225"/>
                    </a:lnTo>
                    <a:lnTo>
                      <a:pt x="1364" y="232"/>
                    </a:lnTo>
                    <a:lnTo>
                      <a:pt x="1365" y="239"/>
                    </a:lnTo>
                    <a:lnTo>
                      <a:pt x="1370" y="251"/>
                    </a:lnTo>
                    <a:lnTo>
                      <a:pt x="1378" y="265"/>
                    </a:lnTo>
                    <a:lnTo>
                      <a:pt x="1387" y="283"/>
                    </a:lnTo>
                    <a:lnTo>
                      <a:pt x="1391" y="291"/>
                    </a:lnTo>
                    <a:lnTo>
                      <a:pt x="1395" y="300"/>
                    </a:lnTo>
                    <a:lnTo>
                      <a:pt x="1396" y="308"/>
                    </a:lnTo>
                    <a:lnTo>
                      <a:pt x="1396" y="314"/>
                    </a:lnTo>
                    <a:lnTo>
                      <a:pt x="1392" y="323"/>
                    </a:lnTo>
                    <a:lnTo>
                      <a:pt x="1388" y="330"/>
                    </a:lnTo>
                    <a:lnTo>
                      <a:pt x="1383" y="334"/>
                    </a:lnTo>
                    <a:lnTo>
                      <a:pt x="1377" y="335"/>
                    </a:lnTo>
                    <a:lnTo>
                      <a:pt x="1370" y="335"/>
                    </a:lnTo>
                    <a:lnTo>
                      <a:pt x="1364" y="333"/>
                    </a:lnTo>
                    <a:lnTo>
                      <a:pt x="1356" y="330"/>
                    </a:lnTo>
                    <a:lnTo>
                      <a:pt x="1350" y="325"/>
                    </a:lnTo>
                    <a:lnTo>
                      <a:pt x="1322" y="304"/>
                    </a:lnTo>
                    <a:lnTo>
                      <a:pt x="1307" y="291"/>
                    </a:lnTo>
                    <a:lnTo>
                      <a:pt x="1303" y="290"/>
                    </a:lnTo>
                    <a:lnTo>
                      <a:pt x="1300" y="290"/>
                    </a:lnTo>
                    <a:lnTo>
                      <a:pt x="1298" y="291"/>
                    </a:lnTo>
                    <a:lnTo>
                      <a:pt x="1297" y="294"/>
                    </a:lnTo>
                    <a:lnTo>
                      <a:pt x="1294" y="299"/>
                    </a:lnTo>
                    <a:lnTo>
                      <a:pt x="1293" y="307"/>
                    </a:lnTo>
                    <a:lnTo>
                      <a:pt x="1293" y="323"/>
                    </a:lnTo>
                    <a:lnTo>
                      <a:pt x="1293" y="336"/>
                    </a:lnTo>
                    <a:lnTo>
                      <a:pt x="1294" y="353"/>
                    </a:lnTo>
                    <a:lnTo>
                      <a:pt x="1293" y="366"/>
                    </a:lnTo>
                    <a:lnTo>
                      <a:pt x="1291" y="375"/>
                    </a:lnTo>
                    <a:lnTo>
                      <a:pt x="1289" y="379"/>
                    </a:lnTo>
                    <a:lnTo>
                      <a:pt x="1287" y="380"/>
                    </a:lnTo>
                    <a:lnTo>
                      <a:pt x="1285" y="380"/>
                    </a:lnTo>
                    <a:lnTo>
                      <a:pt x="1284" y="380"/>
                    </a:lnTo>
                    <a:lnTo>
                      <a:pt x="1281" y="379"/>
                    </a:lnTo>
                    <a:lnTo>
                      <a:pt x="1277" y="375"/>
                    </a:lnTo>
                    <a:lnTo>
                      <a:pt x="1272" y="369"/>
                    </a:lnTo>
                    <a:lnTo>
                      <a:pt x="1262" y="352"/>
                    </a:lnTo>
                    <a:lnTo>
                      <a:pt x="1252" y="333"/>
                    </a:lnTo>
                    <a:lnTo>
                      <a:pt x="1245" y="313"/>
                    </a:lnTo>
                    <a:lnTo>
                      <a:pt x="1241" y="298"/>
                    </a:lnTo>
                    <a:lnTo>
                      <a:pt x="1236" y="301"/>
                    </a:lnTo>
                    <a:lnTo>
                      <a:pt x="1233" y="307"/>
                    </a:lnTo>
                    <a:lnTo>
                      <a:pt x="1230" y="312"/>
                    </a:lnTo>
                    <a:lnTo>
                      <a:pt x="1229" y="318"/>
                    </a:lnTo>
                    <a:lnTo>
                      <a:pt x="1229" y="330"/>
                    </a:lnTo>
                    <a:lnTo>
                      <a:pt x="1230" y="342"/>
                    </a:lnTo>
                    <a:lnTo>
                      <a:pt x="1230" y="349"/>
                    </a:lnTo>
                    <a:lnTo>
                      <a:pt x="1230" y="356"/>
                    </a:lnTo>
                    <a:lnTo>
                      <a:pt x="1229" y="361"/>
                    </a:lnTo>
                    <a:lnTo>
                      <a:pt x="1227" y="366"/>
                    </a:lnTo>
                    <a:lnTo>
                      <a:pt x="1223" y="374"/>
                    </a:lnTo>
                    <a:lnTo>
                      <a:pt x="1219" y="387"/>
                    </a:lnTo>
                    <a:lnTo>
                      <a:pt x="1220" y="393"/>
                    </a:lnTo>
                    <a:lnTo>
                      <a:pt x="1225" y="404"/>
                    </a:lnTo>
                    <a:lnTo>
                      <a:pt x="1232" y="417"/>
                    </a:lnTo>
                    <a:lnTo>
                      <a:pt x="1238" y="430"/>
                    </a:lnTo>
                    <a:lnTo>
                      <a:pt x="1241" y="435"/>
                    </a:lnTo>
                    <a:lnTo>
                      <a:pt x="1242" y="440"/>
                    </a:lnTo>
                    <a:lnTo>
                      <a:pt x="1243" y="445"/>
                    </a:lnTo>
                    <a:lnTo>
                      <a:pt x="1242" y="448"/>
                    </a:lnTo>
                    <a:lnTo>
                      <a:pt x="1241" y="450"/>
                    </a:lnTo>
                    <a:lnTo>
                      <a:pt x="1237" y="450"/>
                    </a:lnTo>
                    <a:lnTo>
                      <a:pt x="1232" y="449"/>
                    </a:lnTo>
                    <a:lnTo>
                      <a:pt x="1224" y="447"/>
                    </a:lnTo>
                    <a:lnTo>
                      <a:pt x="1210" y="437"/>
                    </a:lnTo>
                    <a:lnTo>
                      <a:pt x="1194" y="430"/>
                    </a:lnTo>
                    <a:lnTo>
                      <a:pt x="1186" y="428"/>
                    </a:lnTo>
                    <a:lnTo>
                      <a:pt x="1181" y="430"/>
                    </a:lnTo>
                    <a:lnTo>
                      <a:pt x="1179" y="431"/>
                    </a:lnTo>
                    <a:lnTo>
                      <a:pt x="1177" y="434"/>
                    </a:lnTo>
                    <a:lnTo>
                      <a:pt x="1176" y="437"/>
                    </a:lnTo>
                    <a:lnTo>
                      <a:pt x="1176" y="443"/>
                    </a:lnTo>
                    <a:lnTo>
                      <a:pt x="1177" y="456"/>
                    </a:lnTo>
                    <a:lnTo>
                      <a:pt x="1177" y="469"/>
                    </a:lnTo>
                    <a:lnTo>
                      <a:pt x="1179" y="479"/>
                    </a:lnTo>
                    <a:lnTo>
                      <a:pt x="1181" y="487"/>
                    </a:lnTo>
                    <a:lnTo>
                      <a:pt x="1183" y="491"/>
                    </a:lnTo>
                    <a:lnTo>
                      <a:pt x="1185" y="493"/>
                    </a:lnTo>
                    <a:lnTo>
                      <a:pt x="1188" y="496"/>
                    </a:lnTo>
                    <a:lnTo>
                      <a:pt x="1192" y="497"/>
                    </a:lnTo>
                    <a:lnTo>
                      <a:pt x="1195" y="497"/>
                    </a:lnTo>
                    <a:lnTo>
                      <a:pt x="1202" y="497"/>
                    </a:lnTo>
                    <a:lnTo>
                      <a:pt x="1208" y="496"/>
                    </a:lnTo>
                    <a:lnTo>
                      <a:pt x="1215" y="493"/>
                    </a:lnTo>
                    <a:lnTo>
                      <a:pt x="1217" y="493"/>
                    </a:lnTo>
                    <a:lnTo>
                      <a:pt x="1217" y="497"/>
                    </a:lnTo>
                    <a:lnTo>
                      <a:pt x="1217" y="501"/>
                    </a:lnTo>
                    <a:lnTo>
                      <a:pt x="1216" y="507"/>
                    </a:lnTo>
                    <a:lnTo>
                      <a:pt x="1215" y="520"/>
                    </a:lnTo>
                    <a:lnTo>
                      <a:pt x="1215" y="531"/>
                    </a:lnTo>
                    <a:lnTo>
                      <a:pt x="1216" y="537"/>
                    </a:lnTo>
                    <a:lnTo>
                      <a:pt x="1216" y="545"/>
                    </a:lnTo>
                    <a:lnTo>
                      <a:pt x="1216" y="553"/>
                    </a:lnTo>
                    <a:lnTo>
                      <a:pt x="1215" y="561"/>
                    </a:lnTo>
                    <a:lnTo>
                      <a:pt x="1212" y="567"/>
                    </a:lnTo>
                    <a:lnTo>
                      <a:pt x="1210" y="575"/>
                    </a:lnTo>
                    <a:lnTo>
                      <a:pt x="1207" y="580"/>
                    </a:lnTo>
                    <a:lnTo>
                      <a:pt x="1203" y="585"/>
                    </a:lnTo>
                    <a:lnTo>
                      <a:pt x="1195" y="590"/>
                    </a:lnTo>
                    <a:lnTo>
                      <a:pt x="1189" y="594"/>
                    </a:lnTo>
                    <a:lnTo>
                      <a:pt x="1181" y="596"/>
                    </a:lnTo>
                    <a:lnTo>
                      <a:pt x="1175" y="598"/>
                    </a:lnTo>
                    <a:lnTo>
                      <a:pt x="1172" y="599"/>
                    </a:lnTo>
                    <a:lnTo>
                      <a:pt x="1171" y="601"/>
                    </a:lnTo>
                    <a:lnTo>
                      <a:pt x="1170" y="603"/>
                    </a:lnTo>
                    <a:lnTo>
                      <a:pt x="1168" y="606"/>
                    </a:lnTo>
                    <a:lnTo>
                      <a:pt x="1170" y="612"/>
                    </a:lnTo>
                    <a:lnTo>
                      <a:pt x="1175" y="623"/>
                    </a:lnTo>
                    <a:lnTo>
                      <a:pt x="1179" y="631"/>
                    </a:lnTo>
                    <a:lnTo>
                      <a:pt x="1181" y="636"/>
                    </a:lnTo>
                    <a:lnTo>
                      <a:pt x="1181" y="640"/>
                    </a:lnTo>
                    <a:lnTo>
                      <a:pt x="1180" y="643"/>
                    </a:lnTo>
                    <a:lnTo>
                      <a:pt x="1179" y="646"/>
                    </a:lnTo>
                    <a:lnTo>
                      <a:pt x="1176" y="646"/>
                    </a:lnTo>
                    <a:lnTo>
                      <a:pt x="1172" y="646"/>
                    </a:lnTo>
                    <a:lnTo>
                      <a:pt x="1167" y="646"/>
                    </a:lnTo>
                    <a:lnTo>
                      <a:pt x="1158" y="643"/>
                    </a:lnTo>
                    <a:lnTo>
                      <a:pt x="1149" y="640"/>
                    </a:lnTo>
                    <a:lnTo>
                      <a:pt x="1142" y="636"/>
                    </a:lnTo>
                    <a:lnTo>
                      <a:pt x="1140" y="633"/>
                    </a:lnTo>
                    <a:lnTo>
                      <a:pt x="1135" y="638"/>
                    </a:lnTo>
                    <a:lnTo>
                      <a:pt x="1132" y="646"/>
                    </a:lnTo>
                    <a:lnTo>
                      <a:pt x="1129" y="655"/>
                    </a:lnTo>
                    <a:lnTo>
                      <a:pt x="1128" y="664"/>
                    </a:lnTo>
                    <a:lnTo>
                      <a:pt x="1127" y="672"/>
                    </a:lnTo>
                    <a:lnTo>
                      <a:pt x="1124" y="680"/>
                    </a:lnTo>
                    <a:lnTo>
                      <a:pt x="1123" y="684"/>
                    </a:lnTo>
                    <a:lnTo>
                      <a:pt x="1122" y="685"/>
                    </a:lnTo>
                    <a:lnTo>
                      <a:pt x="1105" y="677"/>
                    </a:lnTo>
                    <a:lnTo>
                      <a:pt x="1097" y="675"/>
                    </a:lnTo>
                    <a:lnTo>
                      <a:pt x="1096" y="676"/>
                    </a:lnTo>
                    <a:lnTo>
                      <a:pt x="1096" y="680"/>
                    </a:lnTo>
                    <a:lnTo>
                      <a:pt x="1097" y="686"/>
                    </a:lnTo>
                    <a:lnTo>
                      <a:pt x="1098" y="695"/>
                    </a:lnTo>
                    <a:lnTo>
                      <a:pt x="1100" y="704"/>
                    </a:lnTo>
                    <a:lnTo>
                      <a:pt x="1098" y="712"/>
                    </a:lnTo>
                    <a:lnTo>
                      <a:pt x="1096" y="717"/>
                    </a:lnTo>
                    <a:lnTo>
                      <a:pt x="1092" y="722"/>
                    </a:lnTo>
                    <a:lnTo>
                      <a:pt x="1085" y="724"/>
                    </a:lnTo>
                    <a:lnTo>
                      <a:pt x="1078" y="726"/>
                    </a:lnTo>
                    <a:lnTo>
                      <a:pt x="1070" y="726"/>
                    </a:lnTo>
                    <a:lnTo>
                      <a:pt x="1061" y="725"/>
                    </a:lnTo>
                    <a:lnTo>
                      <a:pt x="1041" y="724"/>
                    </a:lnTo>
                    <a:lnTo>
                      <a:pt x="1022" y="720"/>
                    </a:lnTo>
                    <a:lnTo>
                      <a:pt x="1013" y="720"/>
                    </a:lnTo>
                    <a:lnTo>
                      <a:pt x="1004" y="719"/>
                    </a:lnTo>
                    <a:lnTo>
                      <a:pt x="995" y="719"/>
                    </a:lnTo>
                    <a:lnTo>
                      <a:pt x="987" y="720"/>
                    </a:lnTo>
                    <a:lnTo>
                      <a:pt x="988" y="722"/>
                    </a:lnTo>
                    <a:lnTo>
                      <a:pt x="989" y="725"/>
                    </a:lnTo>
                    <a:lnTo>
                      <a:pt x="993" y="729"/>
                    </a:lnTo>
                    <a:lnTo>
                      <a:pt x="999" y="733"/>
                    </a:lnTo>
                    <a:lnTo>
                      <a:pt x="1010" y="741"/>
                    </a:lnTo>
                    <a:lnTo>
                      <a:pt x="1024" y="750"/>
                    </a:lnTo>
                    <a:lnTo>
                      <a:pt x="1053" y="765"/>
                    </a:lnTo>
                    <a:lnTo>
                      <a:pt x="1074" y="773"/>
                    </a:lnTo>
                    <a:lnTo>
                      <a:pt x="1063" y="778"/>
                    </a:lnTo>
                    <a:lnTo>
                      <a:pt x="1044" y="789"/>
                    </a:lnTo>
                    <a:lnTo>
                      <a:pt x="1035" y="795"/>
                    </a:lnTo>
                    <a:lnTo>
                      <a:pt x="1028" y="803"/>
                    </a:lnTo>
                    <a:lnTo>
                      <a:pt x="1027" y="807"/>
                    </a:lnTo>
                    <a:lnTo>
                      <a:pt x="1027" y="811"/>
                    </a:lnTo>
                    <a:lnTo>
                      <a:pt x="1028" y="813"/>
                    </a:lnTo>
                    <a:lnTo>
                      <a:pt x="1032" y="817"/>
                    </a:lnTo>
                    <a:lnTo>
                      <a:pt x="1049" y="831"/>
                    </a:lnTo>
                    <a:lnTo>
                      <a:pt x="1062" y="840"/>
                    </a:lnTo>
                    <a:lnTo>
                      <a:pt x="1070" y="843"/>
                    </a:lnTo>
                    <a:lnTo>
                      <a:pt x="1078" y="842"/>
                    </a:lnTo>
                    <a:lnTo>
                      <a:pt x="1088" y="839"/>
                    </a:lnTo>
                    <a:lnTo>
                      <a:pt x="1101" y="835"/>
                    </a:lnTo>
                    <a:lnTo>
                      <a:pt x="1129" y="824"/>
                    </a:lnTo>
                    <a:lnTo>
                      <a:pt x="1157" y="811"/>
                    </a:lnTo>
                    <a:lnTo>
                      <a:pt x="1170" y="803"/>
                    </a:lnTo>
                    <a:lnTo>
                      <a:pt x="1183" y="795"/>
                    </a:lnTo>
                    <a:lnTo>
                      <a:pt x="1193" y="785"/>
                    </a:lnTo>
                    <a:lnTo>
                      <a:pt x="1203" y="773"/>
                    </a:lnTo>
                    <a:lnTo>
                      <a:pt x="1210" y="769"/>
                    </a:lnTo>
                    <a:lnTo>
                      <a:pt x="1219" y="763"/>
                    </a:lnTo>
                    <a:lnTo>
                      <a:pt x="1229" y="757"/>
                    </a:lnTo>
                    <a:lnTo>
                      <a:pt x="1236" y="757"/>
                    </a:lnTo>
                    <a:lnTo>
                      <a:pt x="1236" y="759"/>
                    </a:lnTo>
                    <a:lnTo>
                      <a:pt x="1236" y="763"/>
                    </a:lnTo>
                    <a:lnTo>
                      <a:pt x="1233" y="767"/>
                    </a:lnTo>
                    <a:lnTo>
                      <a:pt x="1230" y="772"/>
                    </a:lnTo>
                    <a:lnTo>
                      <a:pt x="1224" y="781"/>
                    </a:lnTo>
                    <a:lnTo>
                      <a:pt x="1220" y="787"/>
                    </a:lnTo>
                    <a:lnTo>
                      <a:pt x="1210" y="804"/>
                    </a:lnTo>
                    <a:lnTo>
                      <a:pt x="1197" y="824"/>
                    </a:lnTo>
                    <a:lnTo>
                      <a:pt x="1190" y="831"/>
                    </a:lnTo>
                    <a:lnTo>
                      <a:pt x="1184" y="840"/>
                    </a:lnTo>
                    <a:lnTo>
                      <a:pt x="1176" y="847"/>
                    </a:lnTo>
                    <a:lnTo>
                      <a:pt x="1167" y="851"/>
                    </a:lnTo>
                    <a:lnTo>
                      <a:pt x="1140" y="865"/>
                    </a:lnTo>
                    <a:lnTo>
                      <a:pt x="1102" y="887"/>
                    </a:lnTo>
                    <a:lnTo>
                      <a:pt x="1083" y="899"/>
                    </a:lnTo>
                    <a:lnTo>
                      <a:pt x="1067" y="912"/>
                    </a:lnTo>
                    <a:lnTo>
                      <a:pt x="1059" y="917"/>
                    </a:lnTo>
                    <a:lnTo>
                      <a:pt x="1054" y="923"/>
                    </a:lnTo>
                    <a:lnTo>
                      <a:pt x="1049" y="928"/>
                    </a:lnTo>
                    <a:lnTo>
                      <a:pt x="1046" y="934"/>
                    </a:lnTo>
                    <a:lnTo>
                      <a:pt x="1041" y="945"/>
                    </a:lnTo>
                    <a:lnTo>
                      <a:pt x="1036" y="956"/>
                    </a:lnTo>
                    <a:lnTo>
                      <a:pt x="1032" y="966"/>
                    </a:lnTo>
                    <a:lnTo>
                      <a:pt x="1028" y="979"/>
                    </a:lnTo>
                    <a:lnTo>
                      <a:pt x="1027" y="984"/>
                    </a:lnTo>
                    <a:lnTo>
                      <a:pt x="1027" y="991"/>
                    </a:lnTo>
                    <a:lnTo>
                      <a:pt x="1028" y="995"/>
                    </a:lnTo>
                    <a:lnTo>
                      <a:pt x="1030" y="1000"/>
                    </a:lnTo>
                    <a:lnTo>
                      <a:pt x="1034" y="1009"/>
                    </a:lnTo>
                    <a:lnTo>
                      <a:pt x="1035" y="1018"/>
                    </a:lnTo>
                    <a:lnTo>
                      <a:pt x="1032" y="1040"/>
                    </a:lnTo>
                    <a:lnTo>
                      <a:pt x="1028" y="1061"/>
                    </a:lnTo>
                    <a:lnTo>
                      <a:pt x="1030" y="1064"/>
                    </a:lnTo>
                    <a:lnTo>
                      <a:pt x="1031" y="1067"/>
                    </a:lnTo>
                    <a:lnTo>
                      <a:pt x="1032" y="1070"/>
                    </a:lnTo>
                    <a:lnTo>
                      <a:pt x="1036" y="1071"/>
                    </a:lnTo>
                    <a:lnTo>
                      <a:pt x="1040" y="1071"/>
                    </a:lnTo>
                    <a:lnTo>
                      <a:pt x="1046" y="1071"/>
                    </a:lnTo>
                    <a:lnTo>
                      <a:pt x="1054" y="1068"/>
                    </a:lnTo>
                    <a:lnTo>
                      <a:pt x="1063" y="1066"/>
                    </a:lnTo>
                    <a:lnTo>
                      <a:pt x="1093" y="1048"/>
                    </a:lnTo>
                    <a:lnTo>
                      <a:pt x="1131" y="1026"/>
                    </a:lnTo>
                    <a:lnTo>
                      <a:pt x="1138" y="1022"/>
                    </a:lnTo>
                    <a:lnTo>
                      <a:pt x="1146" y="1019"/>
                    </a:lnTo>
                    <a:lnTo>
                      <a:pt x="1154" y="1018"/>
                    </a:lnTo>
                    <a:lnTo>
                      <a:pt x="1159" y="1018"/>
                    </a:lnTo>
                    <a:lnTo>
                      <a:pt x="1162" y="1019"/>
                    </a:lnTo>
                    <a:lnTo>
                      <a:pt x="1164" y="1020"/>
                    </a:lnTo>
                    <a:lnTo>
                      <a:pt x="1166" y="1023"/>
                    </a:lnTo>
                    <a:lnTo>
                      <a:pt x="1167" y="1026"/>
                    </a:lnTo>
                    <a:lnTo>
                      <a:pt x="1168" y="1033"/>
                    </a:lnTo>
                    <a:lnTo>
                      <a:pt x="1167" y="1044"/>
                    </a:lnTo>
                    <a:lnTo>
                      <a:pt x="1164" y="1054"/>
                    </a:lnTo>
                    <a:lnTo>
                      <a:pt x="1164" y="1063"/>
                    </a:lnTo>
                    <a:lnTo>
                      <a:pt x="1164" y="1072"/>
                    </a:lnTo>
                    <a:lnTo>
                      <a:pt x="1166" y="1081"/>
                    </a:lnTo>
                    <a:lnTo>
                      <a:pt x="1170" y="1097"/>
                    </a:lnTo>
                    <a:lnTo>
                      <a:pt x="1176" y="1111"/>
                    </a:lnTo>
                    <a:lnTo>
                      <a:pt x="1184" y="1124"/>
                    </a:lnTo>
                    <a:lnTo>
                      <a:pt x="1192" y="1138"/>
                    </a:lnTo>
                    <a:lnTo>
                      <a:pt x="1201" y="1154"/>
                    </a:lnTo>
                    <a:lnTo>
                      <a:pt x="1207" y="1172"/>
                    </a:lnTo>
                    <a:lnTo>
                      <a:pt x="1211" y="1184"/>
                    </a:lnTo>
                    <a:lnTo>
                      <a:pt x="1217" y="1195"/>
                    </a:lnTo>
                    <a:lnTo>
                      <a:pt x="1223" y="1207"/>
                    </a:lnTo>
                    <a:lnTo>
                      <a:pt x="1227" y="1217"/>
                    </a:lnTo>
                    <a:lnTo>
                      <a:pt x="1219" y="1216"/>
                    </a:lnTo>
                    <a:lnTo>
                      <a:pt x="1212" y="1215"/>
                    </a:lnTo>
                    <a:lnTo>
                      <a:pt x="1205" y="1213"/>
                    </a:lnTo>
                    <a:lnTo>
                      <a:pt x="1198" y="1211"/>
                    </a:lnTo>
                    <a:lnTo>
                      <a:pt x="1186" y="1206"/>
                    </a:lnTo>
                    <a:lnTo>
                      <a:pt x="1175" y="1202"/>
                    </a:lnTo>
                    <a:lnTo>
                      <a:pt x="1170" y="1200"/>
                    </a:lnTo>
                    <a:lnTo>
                      <a:pt x="1163" y="1200"/>
                    </a:lnTo>
                    <a:lnTo>
                      <a:pt x="1158" y="1202"/>
                    </a:lnTo>
                    <a:lnTo>
                      <a:pt x="1153" y="1203"/>
                    </a:lnTo>
                    <a:lnTo>
                      <a:pt x="1148" y="1207"/>
                    </a:lnTo>
                    <a:lnTo>
                      <a:pt x="1142" y="1212"/>
                    </a:lnTo>
                    <a:lnTo>
                      <a:pt x="1137" y="1219"/>
                    </a:lnTo>
                    <a:lnTo>
                      <a:pt x="1131" y="1228"/>
                    </a:lnTo>
                    <a:lnTo>
                      <a:pt x="1123" y="1243"/>
                    </a:lnTo>
                    <a:lnTo>
                      <a:pt x="1119" y="1256"/>
                    </a:lnTo>
                    <a:lnTo>
                      <a:pt x="1118" y="1268"/>
                    </a:lnTo>
                    <a:lnTo>
                      <a:pt x="1119" y="1278"/>
                    </a:lnTo>
                    <a:lnTo>
                      <a:pt x="1125" y="1299"/>
                    </a:lnTo>
                    <a:lnTo>
                      <a:pt x="1136" y="1327"/>
                    </a:lnTo>
                    <a:lnTo>
                      <a:pt x="1138" y="1339"/>
                    </a:lnTo>
                    <a:lnTo>
                      <a:pt x="1141" y="1349"/>
                    </a:lnTo>
                    <a:lnTo>
                      <a:pt x="1142" y="1360"/>
                    </a:lnTo>
                    <a:lnTo>
                      <a:pt x="1142" y="1370"/>
                    </a:lnTo>
                    <a:lnTo>
                      <a:pt x="1141" y="1381"/>
                    </a:lnTo>
                    <a:lnTo>
                      <a:pt x="1136" y="1390"/>
                    </a:lnTo>
                    <a:lnTo>
                      <a:pt x="1133" y="1394"/>
                    </a:lnTo>
                    <a:lnTo>
                      <a:pt x="1129" y="1397"/>
                    </a:lnTo>
                    <a:lnTo>
                      <a:pt x="1125" y="1401"/>
                    </a:lnTo>
                    <a:lnTo>
                      <a:pt x="1120" y="1405"/>
                    </a:lnTo>
                    <a:lnTo>
                      <a:pt x="1113" y="1408"/>
                    </a:lnTo>
                    <a:lnTo>
                      <a:pt x="1105" y="1408"/>
                    </a:lnTo>
                    <a:lnTo>
                      <a:pt x="1096" y="1408"/>
                    </a:lnTo>
                    <a:lnTo>
                      <a:pt x="1087" y="1406"/>
                    </a:lnTo>
                    <a:lnTo>
                      <a:pt x="1078" y="1405"/>
                    </a:lnTo>
                    <a:lnTo>
                      <a:pt x="1070" y="1405"/>
                    </a:lnTo>
                    <a:lnTo>
                      <a:pt x="1066" y="1405"/>
                    </a:lnTo>
                    <a:lnTo>
                      <a:pt x="1062" y="1406"/>
                    </a:lnTo>
                    <a:lnTo>
                      <a:pt x="1059" y="1408"/>
                    </a:lnTo>
                    <a:lnTo>
                      <a:pt x="1057" y="1410"/>
                    </a:lnTo>
                    <a:lnTo>
                      <a:pt x="1050" y="1421"/>
                    </a:lnTo>
                    <a:lnTo>
                      <a:pt x="1048" y="1430"/>
                    </a:lnTo>
                    <a:lnTo>
                      <a:pt x="1045" y="1439"/>
                    </a:lnTo>
                    <a:lnTo>
                      <a:pt x="1044" y="1448"/>
                    </a:lnTo>
                    <a:lnTo>
                      <a:pt x="1040" y="1457"/>
                    </a:lnTo>
                    <a:lnTo>
                      <a:pt x="1036" y="1465"/>
                    </a:lnTo>
                    <a:lnTo>
                      <a:pt x="1032" y="1469"/>
                    </a:lnTo>
                    <a:lnTo>
                      <a:pt x="1028" y="1473"/>
                    </a:lnTo>
                    <a:lnTo>
                      <a:pt x="1023" y="1476"/>
                    </a:lnTo>
                    <a:lnTo>
                      <a:pt x="1015" y="1479"/>
                    </a:lnTo>
                    <a:lnTo>
                      <a:pt x="1004" y="1485"/>
                    </a:lnTo>
                    <a:lnTo>
                      <a:pt x="995" y="1493"/>
                    </a:lnTo>
                    <a:lnTo>
                      <a:pt x="988" y="1501"/>
                    </a:lnTo>
                    <a:lnTo>
                      <a:pt x="983" y="1510"/>
                    </a:lnTo>
                    <a:lnTo>
                      <a:pt x="977" y="1530"/>
                    </a:lnTo>
                    <a:lnTo>
                      <a:pt x="970" y="1554"/>
                    </a:lnTo>
                    <a:lnTo>
                      <a:pt x="969" y="1566"/>
                    </a:lnTo>
                    <a:lnTo>
                      <a:pt x="969" y="1577"/>
                    </a:lnTo>
                    <a:lnTo>
                      <a:pt x="967" y="1583"/>
                    </a:lnTo>
                    <a:lnTo>
                      <a:pt x="967" y="1589"/>
                    </a:lnTo>
                    <a:lnTo>
                      <a:pt x="966" y="1594"/>
                    </a:lnTo>
                    <a:lnTo>
                      <a:pt x="964" y="1599"/>
                    </a:lnTo>
                    <a:lnTo>
                      <a:pt x="958" y="1605"/>
                    </a:lnTo>
                    <a:lnTo>
                      <a:pt x="954" y="1609"/>
                    </a:lnTo>
                    <a:lnTo>
                      <a:pt x="951" y="1609"/>
                    </a:lnTo>
                    <a:lnTo>
                      <a:pt x="948" y="1606"/>
                    </a:lnTo>
                    <a:lnTo>
                      <a:pt x="945" y="1602"/>
                    </a:lnTo>
                    <a:lnTo>
                      <a:pt x="944" y="1597"/>
                    </a:lnTo>
                    <a:lnTo>
                      <a:pt x="943" y="1589"/>
                    </a:lnTo>
                    <a:lnTo>
                      <a:pt x="942" y="1581"/>
                    </a:lnTo>
                    <a:lnTo>
                      <a:pt x="939" y="1548"/>
                    </a:lnTo>
                    <a:lnTo>
                      <a:pt x="935" y="1531"/>
                    </a:lnTo>
                    <a:lnTo>
                      <a:pt x="932" y="1536"/>
                    </a:lnTo>
                    <a:lnTo>
                      <a:pt x="927" y="1541"/>
                    </a:lnTo>
                    <a:lnTo>
                      <a:pt x="922" y="1545"/>
                    </a:lnTo>
                    <a:lnTo>
                      <a:pt x="917" y="1550"/>
                    </a:lnTo>
                    <a:lnTo>
                      <a:pt x="912" y="1555"/>
                    </a:lnTo>
                    <a:lnTo>
                      <a:pt x="909" y="1562"/>
                    </a:lnTo>
                    <a:lnTo>
                      <a:pt x="908" y="1566"/>
                    </a:lnTo>
                    <a:lnTo>
                      <a:pt x="908" y="1570"/>
                    </a:lnTo>
                    <a:lnTo>
                      <a:pt x="908" y="1574"/>
                    </a:lnTo>
                    <a:lnTo>
                      <a:pt x="910" y="1579"/>
                    </a:lnTo>
                    <a:lnTo>
                      <a:pt x="917" y="1597"/>
                    </a:lnTo>
                    <a:lnTo>
                      <a:pt x="921" y="1611"/>
                    </a:lnTo>
                    <a:lnTo>
                      <a:pt x="925" y="1624"/>
                    </a:lnTo>
                    <a:lnTo>
                      <a:pt x="926" y="1636"/>
                    </a:lnTo>
                    <a:lnTo>
                      <a:pt x="927" y="1659"/>
                    </a:lnTo>
                    <a:lnTo>
                      <a:pt x="926" y="1691"/>
                    </a:lnTo>
                    <a:lnTo>
                      <a:pt x="929" y="1706"/>
                    </a:lnTo>
                    <a:lnTo>
                      <a:pt x="934" y="1723"/>
                    </a:lnTo>
                    <a:lnTo>
                      <a:pt x="936" y="1732"/>
                    </a:lnTo>
                    <a:lnTo>
                      <a:pt x="940" y="1739"/>
                    </a:lnTo>
                    <a:lnTo>
                      <a:pt x="944" y="1746"/>
                    </a:lnTo>
                    <a:lnTo>
                      <a:pt x="948" y="1748"/>
                    </a:lnTo>
                    <a:lnTo>
                      <a:pt x="949" y="1742"/>
                    </a:lnTo>
                    <a:lnTo>
                      <a:pt x="951" y="1723"/>
                    </a:lnTo>
                    <a:lnTo>
                      <a:pt x="951" y="1711"/>
                    </a:lnTo>
                    <a:lnTo>
                      <a:pt x="951" y="1699"/>
                    </a:lnTo>
                    <a:lnTo>
                      <a:pt x="952" y="1689"/>
                    </a:lnTo>
                    <a:lnTo>
                      <a:pt x="954" y="1681"/>
                    </a:lnTo>
                    <a:lnTo>
                      <a:pt x="956" y="1676"/>
                    </a:lnTo>
                    <a:lnTo>
                      <a:pt x="958" y="1673"/>
                    </a:lnTo>
                    <a:lnTo>
                      <a:pt x="961" y="1671"/>
                    </a:lnTo>
                    <a:lnTo>
                      <a:pt x="964" y="1669"/>
                    </a:lnTo>
                    <a:lnTo>
                      <a:pt x="966" y="1669"/>
                    </a:lnTo>
                    <a:lnTo>
                      <a:pt x="970" y="1671"/>
                    </a:lnTo>
                    <a:lnTo>
                      <a:pt x="974" y="1672"/>
                    </a:lnTo>
                    <a:lnTo>
                      <a:pt x="977" y="1675"/>
                    </a:lnTo>
                    <a:lnTo>
                      <a:pt x="984" y="1681"/>
                    </a:lnTo>
                    <a:lnTo>
                      <a:pt x="992" y="1690"/>
                    </a:lnTo>
                    <a:lnTo>
                      <a:pt x="1001" y="1701"/>
                    </a:lnTo>
                    <a:lnTo>
                      <a:pt x="1009" y="1712"/>
                    </a:lnTo>
                    <a:lnTo>
                      <a:pt x="1026" y="1738"/>
                    </a:lnTo>
                    <a:lnTo>
                      <a:pt x="1041" y="1761"/>
                    </a:lnTo>
                    <a:lnTo>
                      <a:pt x="1049" y="1770"/>
                    </a:lnTo>
                    <a:lnTo>
                      <a:pt x="1056" y="1778"/>
                    </a:lnTo>
                    <a:lnTo>
                      <a:pt x="1061" y="1783"/>
                    </a:lnTo>
                    <a:lnTo>
                      <a:pt x="1065" y="1786"/>
                    </a:lnTo>
                    <a:lnTo>
                      <a:pt x="1070" y="1758"/>
                    </a:lnTo>
                    <a:lnTo>
                      <a:pt x="1076" y="1717"/>
                    </a:lnTo>
                    <a:lnTo>
                      <a:pt x="1079" y="1707"/>
                    </a:lnTo>
                    <a:lnTo>
                      <a:pt x="1081" y="1698"/>
                    </a:lnTo>
                    <a:lnTo>
                      <a:pt x="1085" y="1690"/>
                    </a:lnTo>
                    <a:lnTo>
                      <a:pt x="1089" y="1682"/>
                    </a:lnTo>
                    <a:lnTo>
                      <a:pt x="1093" y="1677"/>
                    </a:lnTo>
                    <a:lnTo>
                      <a:pt x="1098" y="1673"/>
                    </a:lnTo>
                    <a:lnTo>
                      <a:pt x="1103" y="1671"/>
                    </a:lnTo>
                    <a:lnTo>
                      <a:pt x="1110" y="1671"/>
                    </a:lnTo>
                    <a:lnTo>
                      <a:pt x="1116" y="1672"/>
                    </a:lnTo>
                    <a:lnTo>
                      <a:pt x="1120" y="1675"/>
                    </a:lnTo>
                    <a:lnTo>
                      <a:pt x="1124" y="1677"/>
                    </a:lnTo>
                    <a:lnTo>
                      <a:pt x="1128" y="1680"/>
                    </a:lnTo>
                    <a:lnTo>
                      <a:pt x="1132" y="1686"/>
                    </a:lnTo>
                    <a:lnTo>
                      <a:pt x="1136" y="1693"/>
                    </a:lnTo>
                    <a:lnTo>
                      <a:pt x="1141" y="1701"/>
                    </a:lnTo>
                    <a:lnTo>
                      <a:pt x="1148" y="1707"/>
                    </a:lnTo>
                    <a:lnTo>
                      <a:pt x="1151" y="1710"/>
                    </a:lnTo>
                    <a:lnTo>
                      <a:pt x="1157" y="1712"/>
                    </a:lnTo>
                    <a:lnTo>
                      <a:pt x="1162" y="1715"/>
                    </a:lnTo>
                    <a:lnTo>
                      <a:pt x="1170" y="1716"/>
                    </a:lnTo>
                    <a:lnTo>
                      <a:pt x="1177" y="1719"/>
                    </a:lnTo>
                    <a:lnTo>
                      <a:pt x="1184" y="1724"/>
                    </a:lnTo>
                    <a:lnTo>
                      <a:pt x="1190" y="1729"/>
                    </a:lnTo>
                    <a:lnTo>
                      <a:pt x="1195" y="1734"/>
                    </a:lnTo>
                    <a:lnTo>
                      <a:pt x="1199" y="1739"/>
                    </a:lnTo>
                    <a:lnTo>
                      <a:pt x="1205" y="1745"/>
                    </a:lnTo>
                    <a:lnTo>
                      <a:pt x="1210" y="1747"/>
                    </a:lnTo>
                    <a:lnTo>
                      <a:pt x="1216" y="1750"/>
                    </a:lnTo>
                    <a:lnTo>
                      <a:pt x="1221" y="1750"/>
                    </a:lnTo>
                    <a:lnTo>
                      <a:pt x="1225" y="1748"/>
                    </a:lnTo>
                    <a:lnTo>
                      <a:pt x="1229" y="1746"/>
                    </a:lnTo>
                    <a:lnTo>
                      <a:pt x="1232" y="1743"/>
                    </a:lnTo>
                    <a:lnTo>
                      <a:pt x="1238" y="1734"/>
                    </a:lnTo>
                    <a:lnTo>
                      <a:pt x="1245" y="1724"/>
                    </a:lnTo>
                    <a:lnTo>
                      <a:pt x="1249" y="1719"/>
                    </a:lnTo>
                    <a:lnTo>
                      <a:pt x="1252" y="1713"/>
                    </a:lnTo>
                    <a:lnTo>
                      <a:pt x="1256" y="1710"/>
                    </a:lnTo>
                    <a:lnTo>
                      <a:pt x="1262" y="1706"/>
                    </a:lnTo>
                    <a:lnTo>
                      <a:pt x="1268" y="1703"/>
                    </a:lnTo>
                    <a:lnTo>
                      <a:pt x="1276" y="1702"/>
                    </a:lnTo>
                    <a:lnTo>
                      <a:pt x="1284" y="1701"/>
                    </a:lnTo>
                    <a:lnTo>
                      <a:pt x="1293" y="1703"/>
                    </a:lnTo>
                    <a:lnTo>
                      <a:pt x="1316" y="1708"/>
                    </a:lnTo>
                    <a:lnTo>
                      <a:pt x="1338" y="1716"/>
                    </a:lnTo>
                    <a:lnTo>
                      <a:pt x="1360" y="1723"/>
                    </a:lnTo>
                    <a:lnTo>
                      <a:pt x="1385" y="1728"/>
                    </a:lnTo>
                    <a:lnTo>
                      <a:pt x="1386" y="1743"/>
                    </a:lnTo>
                    <a:lnTo>
                      <a:pt x="1387" y="1764"/>
                    </a:lnTo>
                    <a:lnTo>
                      <a:pt x="1386" y="1774"/>
                    </a:lnTo>
                    <a:lnTo>
                      <a:pt x="1383" y="1782"/>
                    </a:lnTo>
                    <a:lnTo>
                      <a:pt x="1381" y="1786"/>
                    </a:lnTo>
                    <a:lnTo>
                      <a:pt x="1378" y="1789"/>
                    </a:lnTo>
                    <a:lnTo>
                      <a:pt x="1374" y="1790"/>
                    </a:lnTo>
                    <a:lnTo>
                      <a:pt x="1370" y="1790"/>
                    </a:lnTo>
                    <a:lnTo>
                      <a:pt x="1361" y="1791"/>
                    </a:lnTo>
                    <a:lnTo>
                      <a:pt x="1354" y="1792"/>
                    </a:lnTo>
                    <a:lnTo>
                      <a:pt x="1346" y="1795"/>
                    </a:lnTo>
                    <a:lnTo>
                      <a:pt x="1338" y="1799"/>
                    </a:lnTo>
                    <a:lnTo>
                      <a:pt x="1324" y="1809"/>
                    </a:lnTo>
                    <a:lnTo>
                      <a:pt x="1312" y="1821"/>
                    </a:lnTo>
                    <a:lnTo>
                      <a:pt x="1300" y="1834"/>
                    </a:lnTo>
                    <a:lnTo>
                      <a:pt x="1289" y="1847"/>
                    </a:lnTo>
                    <a:lnTo>
                      <a:pt x="1277" y="1860"/>
                    </a:lnTo>
                    <a:lnTo>
                      <a:pt x="1264" y="1872"/>
                    </a:lnTo>
                    <a:lnTo>
                      <a:pt x="1255" y="1881"/>
                    </a:lnTo>
                    <a:lnTo>
                      <a:pt x="1247" y="1888"/>
                    </a:lnTo>
                    <a:lnTo>
                      <a:pt x="1242" y="1896"/>
                    </a:lnTo>
                    <a:lnTo>
                      <a:pt x="1240" y="1905"/>
                    </a:lnTo>
                    <a:lnTo>
                      <a:pt x="1238" y="1913"/>
                    </a:lnTo>
                    <a:lnTo>
                      <a:pt x="1238" y="1922"/>
                    </a:lnTo>
                    <a:lnTo>
                      <a:pt x="1240" y="1930"/>
                    </a:lnTo>
                    <a:lnTo>
                      <a:pt x="1242" y="1939"/>
                    </a:lnTo>
                    <a:lnTo>
                      <a:pt x="1250" y="1956"/>
                    </a:lnTo>
                    <a:lnTo>
                      <a:pt x="1256" y="1974"/>
                    </a:lnTo>
                    <a:lnTo>
                      <a:pt x="1260" y="1982"/>
                    </a:lnTo>
                    <a:lnTo>
                      <a:pt x="1263" y="1991"/>
                    </a:lnTo>
                    <a:lnTo>
                      <a:pt x="1265" y="2001"/>
                    </a:lnTo>
                    <a:lnTo>
                      <a:pt x="1267" y="2010"/>
                    </a:lnTo>
                    <a:lnTo>
                      <a:pt x="1264" y="2017"/>
                    </a:lnTo>
                    <a:lnTo>
                      <a:pt x="1263" y="2023"/>
                    </a:lnTo>
                    <a:lnTo>
                      <a:pt x="1263" y="2028"/>
                    </a:lnTo>
                    <a:lnTo>
                      <a:pt x="1263" y="2032"/>
                    </a:lnTo>
                    <a:lnTo>
                      <a:pt x="1265" y="2036"/>
                    </a:lnTo>
                    <a:lnTo>
                      <a:pt x="1268" y="2040"/>
                    </a:lnTo>
                    <a:lnTo>
                      <a:pt x="1271" y="2043"/>
                    </a:lnTo>
                    <a:lnTo>
                      <a:pt x="1274" y="2045"/>
                    </a:lnTo>
                    <a:lnTo>
                      <a:pt x="1284" y="2049"/>
                    </a:lnTo>
                    <a:lnTo>
                      <a:pt x="1294" y="2052"/>
                    </a:lnTo>
                    <a:lnTo>
                      <a:pt x="1306" y="2052"/>
                    </a:lnTo>
                    <a:lnTo>
                      <a:pt x="1316" y="2053"/>
                    </a:lnTo>
                    <a:lnTo>
                      <a:pt x="1307" y="2072"/>
                    </a:lnTo>
                    <a:lnTo>
                      <a:pt x="1302" y="2085"/>
                    </a:lnTo>
                    <a:lnTo>
                      <a:pt x="1300" y="2089"/>
                    </a:lnTo>
                    <a:lnTo>
                      <a:pt x="1302" y="2093"/>
                    </a:lnTo>
                    <a:lnTo>
                      <a:pt x="1303" y="2094"/>
                    </a:lnTo>
                    <a:lnTo>
                      <a:pt x="1304" y="2096"/>
                    </a:lnTo>
                    <a:lnTo>
                      <a:pt x="1322" y="2094"/>
                    </a:lnTo>
                    <a:lnTo>
                      <a:pt x="1351" y="2092"/>
                    </a:lnTo>
                    <a:lnTo>
                      <a:pt x="1355" y="2093"/>
                    </a:lnTo>
                    <a:lnTo>
                      <a:pt x="1357" y="2093"/>
                    </a:lnTo>
                    <a:lnTo>
                      <a:pt x="1360" y="2096"/>
                    </a:lnTo>
                    <a:lnTo>
                      <a:pt x="1363" y="2097"/>
                    </a:lnTo>
                    <a:lnTo>
                      <a:pt x="1366" y="2102"/>
                    </a:lnTo>
                    <a:lnTo>
                      <a:pt x="1372" y="2106"/>
                    </a:lnTo>
                    <a:lnTo>
                      <a:pt x="1386" y="2107"/>
                    </a:lnTo>
                    <a:lnTo>
                      <a:pt x="1405" y="2105"/>
                    </a:lnTo>
                    <a:lnTo>
                      <a:pt x="1414" y="2105"/>
                    </a:lnTo>
                    <a:lnTo>
                      <a:pt x="1420" y="2107"/>
                    </a:lnTo>
                    <a:lnTo>
                      <a:pt x="1421" y="2109"/>
                    </a:lnTo>
                    <a:lnTo>
                      <a:pt x="1421" y="2112"/>
                    </a:lnTo>
                    <a:lnTo>
                      <a:pt x="1420" y="2115"/>
                    </a:lnTo>
                    <a:lnTo>
                      <a:pt x="1417" y="2120"/>
                    </a:lnTo>
                    <a:lnTo>
                      <a:pt x="1396" y="2137"/>
                    </a:lnTo>
                    <a:lnTo>
                      <a:pt x="1361" y="2167"/>
                    </a:lnTo>
                    <a:lnTo>
                      <a:pt x="1354" y="2175"/>
                    </a:lnTo>
                    <a:lnTo>
                      <a:pt x="1347" y="2181"/>
                    </a:lnTo>
                    <a:lnTo>
                      <a:pt x="1343" y="2188"/>
                    </a:lnTo>
                    <a:lnTo>
                      <a:pt x="1339" y="2194"/>
                    </a:lnTo>
                    <a:lnTo>
                      <a:pt x="1339" y="2197"/>
                    </a:lnTo>
                    <a:lnTo>
                      <a:pt x="1339" y="2199"/>
                    </a:lnTo>
                    <a:lnTo>
                      <a:pt x="1339" y="2202"/>
                    </a:lnTo>
                    <a:lnTo>
                      <a:pt x="1342" y="2203"/>
                    </a:lnTo>
                    <a:lnTo>
                      <a:pt x="1347" y="2206"/>
                    </a:lnTo>
                    <a:lnTo>
                      <a:pt x="1356" y="2207"/>
                    </a:lnTo>
                    <a:lnTo>
                      <a:pt x="1368" y="2204"/>
                    </a:lnTo>
                    <a:lnTo>
                      <a:pt x="1379" y="2201"/>
                    </a:lnTo>
                    <a:lnTo>
                      <a:pt x="1383" y="2201"/>
                    </a:lnTo>
                    <a:lnTo>
                      <a:pt x="1386" y="2202"/>
                    </a:lnTo>
                    <a:lnTo>
                      <a:pt x="1385" y="2204"/>
                    </a:lnTo>
                    <a:lnTo>
                      <a:pt x="1382" y="2211"/>
                    </a:lnTo>
                    <a:lnTo>
                      <a:pt x="1370" y="2233"/>
                    </a:lnTo>
                    <a:lnTo>
                      <a:pt x="1364" y="2245"/>
                    </a:lnTo>
                    <a:lnTo>
                      <a:pt x="1359" y="2247"/>
                    </a:lnTo>
                    <a:lnTo>
                      <a:pt x="1351" y="2250"/>
                    </a:lnTo>
                    <a:lnTo>
                      <a:pt x="1339" y="2250"/>
                    </a:lnTo>
                    <a:lnTo>
                      <a:pt x="1322" y="2248"/>
                    </a:lnTo>
                    <a:lnTo>
                      <a:pt x="1316" y="2248"/>
                    </a:lnTo>
                    <a:lnTo>
                      <a:pt x="1308" y="2250"/>
                    </a:lnTo>
                    <a:lnTo>
                      <a:pt x="1299" y="2251"/>
                    </a:lnTo>
                    <a:lnTo>
                      <a:pt x="1289" y="2254"/>
                    </a:lnTo>
                    <a:lnTo>
                      <a:pt x="1281" y="2258"/>
                    </a:lnTo>
                    <a:lnTo>
                      <a:pt x="1274" y="2261"/>
                    </a:lnTo>
                    <a:lnTo>
                      <a:pt x="1272" y="2265"/>
                    </a:lnTo>
                    <a:lnTo>
                      <a:pt x="1269" y="2268"/>
                    </a:lnTo>
                    <a:lnTo>
                      <a:pt x="1268" y="2272"/>
                    </a:lnTo>
                    <a:lnTo>
                      <a:pt x="1268" y="2276"/>
                    </a:lnTo>
                    <a:lnTo>
                      <a:pt x="1269" y="2282"/>
                    </a:lnTo>
                    <a:lnTo>
                      <a:pt x="1272" y="2287"/>
                    </a:lnTo>
                    <a:lnTo>
                      <a:pt x="1277" y="2293"/>
                    </a:lnTo>
                    <a:lnTo>
                      <a:pt x="1282" y="2296"/>
                    </a:lnTo>
                    <a:lnTo>
                      <a:pt x="1289" y="2299"/>
                    </a:lnTo>
                    <a:lnTo>
                      <a:pt x="1294" y="2304"/>
                    </a:lnTo>
                    <a:lnTo>
                      <a:pt x="1299" y="2309"/>
                    </a:lnTo>
                    <a:lnTo>
                      <a:pt x="1303" y="2315"/>
                    </a:lnTo>
                    <a:lnTo>
                      <a:pt x="1304" y="2318"/>
                    </a:lnTo>
                    <a:lnTo>
                      <a:pt x="1303" y="2321"/>
                    </a:lnTo>
                    <a:lnTo>
                      <a:pt x="1302" y="2324"/>
                    </a:lnTo>
                    <a:lnTo>
                      <a:pt x="1299" y="2325"/>
                    </a:lnTo>
                    <a:lnTo>
                      <a:pt x="1291" y="2327"/>
                    </a:lnTo>
                    <a:lnTo>
                      <a:pt x="1282" y="2330"/>
                    </a:lnTo>
                    <a:lnTo>
                      <a:pt x="1260" y="2333"/>
                    </a:lnTo>
                    <a:lnTo>
                      <a:pt x="1245" y="2338"/>
                    </a:lnTo>
                    <a:lnTo>
                      <a:pt x="1234" y="2344"/>
                    </a:lnTo>
                    <a:lnTo>
                      <a:pt x="1225" y="2352"/>
                    </a:lnTo>
                    <a:lnTo>
                      <a:pt x="1220" y="2361"/>
                    </a:lnTo>
                    <a:lnTo>
                      <a:pt x="1215" y="2370"/>
                    </a:lnTo>
                    <a:lnTo>
                      <a:pt x="1214" y="2381"/>
                    </a:lnTo>
                    <a:lnTo>
                      <a:pt x="1212" y="2391"/>
                    </a:lnTo>
                    <a:lnTo>
                      <a:pt x="1212" y="2403"/>
                    </a:lnTo>
                    <a:lnTo>
                      <a:pt x="1215" y="2416"/>
                    </a:lnTo>
                    <a:lnTo>
                      <a:pt x="1215" y="2423"/>
                    </a:lnTo>
                    <a:lnTo>
                      <a:pt x="1216" y="2431"/>
                    </a:lnTo>
                    <a:lnTo>
                      <a:pt x="1219" y="2439"/>
                    </a:lnTo>
                    <a:lnTo>
                      <a:pt x="1221" y="2445"/>
                    </a:lnTo>
                    <a:lnTo>
                      <a:pt x="1228" y="2458"/>
                    </a:lnTo>
                    <a:lnTo>
                      <a:pt x="1234" y="2471"/>
                    </a:lnTo>
                    <a:lnTo>
                      <a:pt x="1242" y="2483"/>
                    </a:lnTo>
                    <a:lnTo>
                      <a:pt x="1247" y="2496"/>
                    </a:lnTo>
                    <a:lnTo>
                      <a:pt x="1250" y="2501"/>
                    </a:lnTo>
                    <a:lnTo>
                      <a:pt x="1252" y="2508"/>
                    </a:lnTo>
                    <a:lnTo>
                      <a:pt x="1252" y="2514"/>
                    </a:lnTo>
                    <a:lnTo>
                      <a:pt x="1254" y="2522"/>
                    </a:lnTo>
                    <a:lnTo>
                      <a:pt x="1252" y="2528"/>
                    </a:lnTo>
                    <a:lnTo>
                      <a:pt x="1251" y="2533"/>
                    </a:lnTo>
                    <a:lnTo>
                      <a:pt x="1249" y="2537"/>
                    </a:lnTo>
                    <a:lnTo>
                      <a:pt x="1246" y="2540"/>
                    </a:lnTo>
                    <a:lnTo>
                      <a:pt x="1242" y="2541"/>
                    </a:lnTo>
                    <a:lnTo>
                      <a:pt x="1238" y="2541"/>
                    </a:lnTo>
                    <a:lnTo>
                      <a:pt x="1234" y="2540"/>
                    </a:lnTo>
                    <a:lnTo>
                      <a:pt x="1229" y="2539"/>
                    </a:lnTo>
                    <a:lnTo>
                      <a:pt x="1220" y="2532"/>
                    </a:lnTo>
                    <a:lnTo>
                      <a:pt x="1211" y="2523"/>
                    </a:lnTo>
                    <a:lnTo>
                      <a:pt x="1203" y="2514"/>
                    </a:lnTo>
                    <a:lnTo>
                      <a:pt x="1198" y="2504"/>
                    </a:lnTo>
                    <a:lnTo>
                      <a:pt x="1193" y="2486"/>
                    </a:lnTo>
                    <a:lnTo>
                      <a:pt x="1190" y="2473"/>
                    </a:lnTo>
                    <a:lnTo>
                      <a:pt x="1189" y="2470"/>
                    </a:lnTo>
                    <a:lnTo>
                      <a:pt x="1188" y="2469"/>
                    </a:lnTo>
                    <a:lnTo>
                      <a:pt x="1185" y="2467"/>
                    </a:lnTo>
                    <a:lnTo>
                      <a:pt x="1183" y="2467"/>
                    </a:lnTo>
                    <a:lnTo>
                      <a:pt x="1173" y="2469"/>
                    </a:lnTo>
                    <a:lnTo>
                      <a:pt x="1163" y="2473"/>
                    </a:lnTo>
                    <a:lnTo>
                      <a:pt x="1146" y="2483"/>
                    </a:lnTo>
                    <a:lnTo>
                      <a:pt x="1136" y="2491"/>
                    </a:lnTo>
                    <a:lnTo>
                      <a:pt x="1133" y="2492"/>
                    </a:lnTo>
                    <a:lnTo>
                      <a:pt x="1131" y="2492"/>
                    </a:lnTo>
                    <a:lnTo>
                      <a:pt x="1127" y="2492"/>
                    </a:lnTo>
                    <a:lnTo>
                      <a:pt x="1124" y="2491"/>
                    </a:lnTo>
                    <a:lnTo>
                      <a:pt x="1115" y="2487"/>
                    </a:lnTo>
                    <a:lnTo>
                      <a:pt x="1103" y="2478"/>
                    </a:lnTo>
                    <a:lnTo>
                      <a:pt x="1091" y="2469"/>
                    </a:lnTo>
                    <a:lnTo>
                      <a:pt x="1078" y="2462"/>
                    </a:lnTo>
                    <a:lnTo>
                      <a:pt x="1063" y="2457"/>
                    </a:lnTo>
                    <a:lnTo>
                      <a:pt x="1048" y="2452"/>
                    </a:lnTo>
                    <a:lnTo>
                      <a:pt x="1017" y="2447"/>
                    </a:lnTo>
                    <a:lnTo>
                      <a:pt x="984" y="2443"/>
                    </a:lnTo>
                    <a:lnTo>
                      <a:pt x="967" y="2440"/>
                    </a:lnTo>
                    <a:lnTo>
                      <a:pt x="952" y="2439"/>
                    </a:lnTo>
                    <a:lnTo>
                      <a:pt x="938" y="2436"/>
                    </a:lnTo>
                    <a:lnTo>
                      <a:pt x="923" y="2432"/>
                    </a:lnTo>
                    <a:lnTo>
                      <a:pt x="910" y="2429"/>
                    </a:lnTo>
                    <a:lnTo>
                      <a:pt x="900" y="2422"/>
                    </a:lnTo>
                    <a:lnTo>
                      <a:pt x="890" y="2414"/>
                    </a:lnTo>
                    <a:lnTo>
                      <a:pt x="882" y="2405"/>
                    </a:lnTo>
                    <a:lnTo>
                      <a:pt x="870" y="2383"/>
                    </a:lnTo>
                    <a:lnTo>
                      <a:pt x="861" y="2359"/>
                    </a:lnTo>
                    <a:lnTo>
                      <a:pt x="855" y="2348"/>
                    </a:lnTo>
                    <a:lnTo>
                      <a:pt x="848" y="2338"/>
                    </a:lnTo>
                    <a:lnTo>
                      <a:pt x="843" y="2334"/>
                    </a:lnTo>
                    <a:lnTo>
                      <a:pt x="839" y="2330"/>
                    </a:lnTo>
                    <a:lnTo>
                      <a:pt x="834" y="2327"/>
                    </a:lnTo>
                    <a:lnTo>
                      <a:pt x="828" y="2325"/>
                    </a:lnTo>
                    <a:lnTo>
                      <a:pt x="824" y="2324"/>
                    </a:lnTo>
                    <a:lnTo>
                      <a:pt x="820" y="2325"/>
                    </a:lnTo>
                    <a:lnTo>
                      <a:pt x="816" y="2325"/>
                    </a:lnTo>
                    <a:lnTo>
                      <a:pt x="812" y="2327"/>
                    </a:lnTo>
                    <a:lnTo>
                      <a:pt x="804" y="2331"/>
                    </a:lnTo>
                    <a:lnTo>
                      <a:pt x="798" y="2338"/>
                    </a:lnTo>
                    <a:lnTo>
                      <a:pt x="790" y="2346"/>
                    </a:lnTo>
                    <a:lnTo>
                      <a:pt x="782" y="2353"/>
                    </a:lnTo>
                    <a:lnTo>
                      <a:pt x="773" y="2360"/>
                    </a:lnTo>
                    <a:lnTo>
                      <a:pt x="764" y="2364"/>
                    </a:lnTo>
                    <a:lnTo>
                      <a:pt x="764" y="2370"/>
                    </a:lnTo>
                    <a:lnTo>
                      <a:pt x="765" y="2378"/>
                    </a:lnTo>
                    <a:lnTo>
                      <a:pt x="768" y="2386"/>
                    </a:lnTo>
                    <a:lnTo>
                      <a:pt x="772" y="2392"/>
                    </a:lnTo>
                    <a:lnTo>
                      <a:pt x="781" y="2408"/>
                    </a:lnTo>
                    <a:lnTo>
                      <a:pt x="791" y="2422"/>
                    </a:lnTo>
                    <a:lnTo>
                      <a:pt x="804" y="2436"/>
                    </a:lnTo>
                    <a:lnTo>
                      <a:pt x="817" y="2447"/>
                    </a:lnTo>
                    <a:lnTo>
                      <a:pt x="825" y="2452"/>
                    </a:lnTo>
                    <a:lnTo>
                      <a:pt x="831" y="2456"/>
                    </a:lnTo>
                    <a:lnTo>
                      <a:pt x="838" y="2458"/>
                    </a:lnTo>
                    <a:lnTo>
                      <a:pt x="844" y="2461"/>
                    </a:lnTo>
                    <a:lnTo>
                      <a:pt x="844" y="2462"/>
                    </a:lnTo>
                    <a:lnTo>
                      <a:pt x="844" y="2462"/>
                    </a:lnTo>
                    <a:lnTo>
                      <a:pt x="844" y="2467"/>
                    </a:lnTo>
                    <a:lnTo>
                      <a:pt x="843" y="2471"/>
                    </a:lnTo>
                    <a:lnTo>
                      <a:pt x="840" y="2475"/>
                    </a:lnTo>
                    <a:lnTo>
                      <a:pt x="838" y="2479"/>
                    </a:lnTo>
                    <a:lnTo>
                      <a:pt x="829" y="2487"/>
                    </a:lnTo>
                    <a:lnTo>
                      <a:pt x="818" y="2493"/>
                    </a:lnTo>
                    <a:lnTo>
                      <a:pt x="804" y="2500"/>
                    </a:lnTo>
                    <a:lnTo>
                      <a:pt x="790" y="2506"/>
                    </a:lnTo>
                    <a:lnTo>
                      <a:pt x="774" y="2511"/>
                    </a:lnTo>
                    <a:lnTo>
                      <a:pt x="758" y="2517"/>
                    </a:lnTo>
                    <a:lnTo>
                      <a:pt x="725" y="2527"/>
                    </a:lnTo>
                    <a:lnTo>
                      <a:pt x="695" y="2537"/>
                    </a:lnTo>
                    <a:lnTo>
                      <a:pt x="684" y="2543"/>
                    </a:lnTo>
                    <a:lnTo>
                      <a:pt x="673" y="2548"/>
                    </a:lnTo>
                    <a:lnTo>
                      <a:pt x="669" y="2552"/>
                    </a:lnTo>
                    <a:lnTo>
                      <a:pt x="667" y="2554"/>
                    </a:lnTo>
                    <a:lnTo>
                      <a:pt x="664" y="2557"/>
                    </a:lnTo>
                    <a:lnTo>
                      <a:pt x="663" y="2561"/>
                    </a:lnTo>
                    <a:lnTo>
                      <a:pt x="662" y="2565"/>
                    </a:lnTo>
                    <a:lnTo>
                      <a:pt x="662" y="2570"/>
                    </a:lnTo>
                    <a:lnTo>
                      <a:pt x="663" y="2572"/>
                    </a:lnTo>
                    <a:lnTo>
                      <a:pt x="664" y="2576"/>
                    </a:lnTo>
                    <a:lnTo>
                      <a:pt x="668" y="2579"/>
                    </a:lnTo>
                    <a:lnTo>
                      <a:pt x="671" y="2581"/>
                    </a:lnTo>
                    <a:lnTo>
                      <a:pt x="676" y="2584"/>
                    </a:lnTo>
                    <a:lnTo>
                      <a:pt x="681" y="2587"/>
                    </a:lnTo>
                    <a:lnTo>
                      <a:pt x="694" y="2589"/>
                    </a:lnTo>
                    <a:lnTo>
                      <a:pt x="708" y="2592"/>
                    </a:lnTo>
                    <a:lnTo>
                      <a:pt x="724" y="2594"/>
                    </a:lnTo>
                    <a:lnTo>
                      <a:pt x="741" y="2594"/>
                    </a:lnTo>
                    <a:lnTo>
                      <a:pt x="777" y="2596"/>
                    </a:lnTo>
                    <a:lnTo>
                      <a:pt x="812" y="2596"/>
                    </a:lnTo>
                    <a:lnTo>
                      <a:pt x="828" y="2596"/>
                    </a:lnTo>
                    <a:lnTo>
                      <a:pt x="840" y="2597"/>
                    </a:lnTo>
                    <a:lnTo>
                      <a:pt x="852" y="2598"/>
                    </a:lnTo>
                    <a:lnTo>
                      <a:pt x="860" y="2600"/>
                    </a:lnTo>
                    <a:lnTo>
                      <a:pt x="859" y="2609"/>
                    </a:lnTo>
                    <a:lnTo>
                      <a:pt x="852" y="2622"/>
                    </a:lnTo>
                    <a:lnTo>
                      <a:pt x="844" y="2637"/>
                    </a:lnTo>
                    <a:lnTo>
                      <a:pt x="834" y="2653"/>
                    </a:lnTo>
                    <a:lnTo>
                      <a:pt x="824" y="2671"/>
                    </a:lnTo>
                    <a:lnTo>
                      <a:pt x="815" y="2688"/>
                    </a:lnTo>
                    <a:lnTo>
                      <a:pt x="808" y="2703"/>
                    </a:lnTo>
                    <a:lnTo>
                      <a:pt x="804" y="2716"/>
                    </a:lnTo>
                    <a:lnTo>
                      <a:pt x="804" y="2723"/>
                    </a:lnTo>
                    <a:lnTo>
                      <a:pt x="804" y="2728"/>
                    </a:lnTo>
                    <a:lnTo>
                      <a:pt x="807" y="2733"/>
                    </a:lnTo>
                    <a:lnTo>
                      <a:pt x="809" y="2738"/>
                    </a:lnTo>
                    <a:lnTo>
                      <a:pt x="816" y="2746"/>
                    </a:lnTo>
                    <a:lnTo>
                      <a:pt x="822" y="2752"/>
                    </a:lnTo>
                    <a:lnTo>
                      <a:pt x="828" y="2759"/>
                    </a:lnTo>
                    <a:lnTo>
                      <a:pt x="829" y="2764"/>
                    </a:lnTo>
                    <a:lnTo>
                      <a:pt x="828" y="2765"/>
                    </a:lnTo>
                    <a:lnTo>
                      <a:pt x="825" y="2768"/>
                    </a:lnTo>
                    <a:lnTo>
                      <a:pt x="821" y="2769"/>
                    </a:lnTo>
                    <a:lnTo>
                      <a:pt x="815" y="2772"/>
                    </a:lnTo>
                    <a:lnTo>
                      <a:pt x="803" y="2776"/>
                    </a:lnTo>
                    <a:lnTo>
                      <a:pt x="793" y="2780"/>
                    </a:lnTo>
                    <a:lnTo>
                      <a:pt x="786" y="2785"/>
                    </a:lnTo>
                    <a:lnTo>
                      <a:pt x="780" y="2790"/>
                    </a:lnTo>
                    <a:lnTo>
                      <a:pt x="769" y="2803"/>
                    </a:lnTo>
                    <a:lnTo>
                      <a:pt x="761" y="2816"/>
                    </a:lnTo>
                    <a:lnTo>
                      <a:pt x="756" y="2821"/>
                    </a:lnTo>
                    <a:lnTo>
                      <a:pt x="751" y="2828"/>
                    </a:lnTo>
                    <a:lnTo>
                      <a:pt x="745" y="2833"/>
                    </a:lnTo>
                    <a:lnTo>
                      <a:pt x="737" y="2838"/>
                    </a:lnTo>
                    <a:lnTo>
                      <a:pt x="728" y="2842"/>
                    </a:lnTo>
                    <a:lnTo>
                      <a:pt x="716" y="2844"/>
                    </a:lnTo>
                    <a:lnTo>
                      <a:pt x="702" y="2847"/>
                    </a:lnTo>
                    <a:lnTo>
                      <a:pt x="686" y="2847"/>
                    </a:lnTo>
                    <a:lnTo>
                      <a:pt x="672" y="2847"/>
                    </a:lnTo>
                    <a:lnTo>
                      <a:pt x="658" y="2848"/>
                    </a:lnTo>
                    <a:lnTo>
                      <a:pt x="645" y="2851"/>
                    </a:lnTo>
                    <a:lnTo>
                      <a:pt x="632" y="2853"/>
                    </a:lnTo>
                    <a:lnTo>
                      <a:pt x="607" y="2860"/>
                    </a:lnTo>
                    <a:lnTo>
                      <a:pt x="583" y="2866"/>
                    </a:lnTo>
                    <a:lnTo>
                      <a:pt x="558" y="2873"/>
                    </a:lnTo>
                    <a:lnTo>
                      <a:pt x="533" y="2877"/>
                    </a:lnTo>
                    <a:lnTo>
                      <a:pt x="521" y="2879"/>
                    </a:lnTo>
                    <a:lnTo>
                      <a:pt x="508" y="2879"/>
                    </a:lnTo>
                    <a:lnTo>
                      <a:pt x="495" y="2879"/>
                    </a:lnTo>
                    <a:lnTo>
                      <a:pt x="480" y="2878"/>
                    </a:lnTo>
                    <a:lnTo>
                      <a:pt x="473" y="2878"/>
                    </a:lnTo>
                    <a:lnTo>
                      <a:pt x="466" y="2875"/>
                    </a:lnTo>
                    <a:lnTo>
                      <a:pt x="458" y="2872"/>
                    </a:lnTo>
                    <a:lnTo>
                      <a:pt x="451" y="2866"/>
                    </a:lnTo>
                    <a:lnTo>
                      <a:pt x="443" y="2863"/>
                    </a:lnTo>
                    <a:lnTo>
                      <a:pt x="436" y="2861"/>
                    </a:lnTo>
                    <a:lnTo>
                      <a:pt x="432" y="2861"/>
                    </a:lnTo>
                    <a:lnTo>
                      <a:pt x="430" y="2861"/>
                    </a:lnTo>
                    <a:lnTo>
                      <a:pt x="427" y="2863"/>
                    </a:lnTo>
                    <a:lnTo>
                      <a:pt x="425" y="2865"/>
                    </a:lnTo>
                    <a:lnTo>
                      <a:pt x="417" y="2874"/>
                    </a:lnTo>
                    <a:lnTo>
                      <a:pt x="409" y="2881"/>
                    </a:lnTo>
                    <a:lnTo>
                      <a:pt x="399" y="2886"/>
                    </a:lnTo>
                    <a:lnTo>
                      <a:pt x="390" y="2888"/>
                    </a:lnTo>
                    <a:lnTo>
                      <a:pt x="369" y="2892"/>
                    </a:lnTo>
                    <a:lnTo>
                      <a:pt x="347" y="2896"/>
                    </a:lnTo>
                    <a:lnTo>
                      <a:pt x="349" y="2900"/>
                    </a:lnTo>
                    <a:lnTo>
                      <a:pt x="355" y="2904"/>
                    </a:lnTo>
                    <a:lnTo>
                      <a:pt x="361" y="2907"/>
                    </a:lnTo>
                    <a:lnTo>
                      <a:pt x="366" y="2910"/>
                    </a:lnTo>
                    <a:lnTo>
                      <a:pt x="373" y="2913"/>
                    </a:lnTo>
                    <a:lnTo>
                      <a:pt x="379" y="2918"/>
                    </a:lnTo>
                    <a:lnTo>
                      <a:pt x="384" y="2923"/>
                    </a:lnTo>
                    <a:lnTo>
                      <a:pt x="390" y="2931"/>
                    </a:lnTo>
                    <a:lnTo>
                      <a:pt x="392" y="2936"/>
                    </a:lnTo>
                    <a:lnTo>
                      <a:pt x="392" y="2942"/>
                    </a:lnTo>
                    <a:lnTo>
                      <a:pt x="391" y="2947"/>
                    </a:lnTo>
                    <a:lnTo>
                      <a:pt x="387" y="2951"/>
                    </a:lnTo>
                    <a:lnTo>
                      <a:pt x="378" y="2956"/>
                    </a:lnTo>
                    <a:lnTo>
                      <a:pt x="366" y="2960"/>
                    </a:lnTo>
                    <a:lnTo>
                      <a:pt x="356" y="2962"/>
                    </a:lnTo>
                    <a:lnTo>
                      <a:pt x="348" y="2966"/>
                    </a:lnTo>
                    <a:lnTo>
                      <a:pt x="347" y="2969"/>
                    </a:lnTo>
                    <a:lnTo>
                      <a:pt x="347" y="2971"/>
                    </a:lnTo>
                    <a:lnTo>
                      <a:pt x="348" y="2974"/>
                    </a:lnTo>
                    <a:lnTo>
                      <a:pt x="353" y="2978"/>
                    </a:lnTo>
                    <a:lnTo>
                      <a:pt x="360" y="2986"/>
                    </a:lnTo>
                    <a:lnTo>
                      <a:pt x="365" y="2995"/>
                    </a:lnTo>
                    <a:lnTo>
                      <a:pt x="370" y="3004"/>
                    </a:lnTo>
                    <a:lnTo>
                      <a:pt x="374" y="3013"/>
                    </a:lnTo>
                    <a:lnTo>
                      <a:pt x="378" y="3015"/>
                    </a:lnTo>
                    <a:lnTo>
                      <a:pt x="381" y="3019"/>
                    </a:lnTo>
                    <a:lnTo>
                      <a:pt x="384" y="3022"/>
                    </a:lnTo>
                    <a:lnTo>
                      <a:pt x="388" y="3023"/>
                    </a:lnTo>
                    <a:lnTo>
                      <a:pt x="394" y="3024"/>
                    </a:lnTo>
                    <a:lnTo>
                      <a:pt x="399" y="3023"/>
                    </a:lnTo>
                    <a:lnTo>
                      <a:pt x="406" y="3022"/>
                    </a:lnTo>
                    <a:lnTo>
                      <a:pt x="414" y="3019"/>
                    </a:lnTo>
                    <a:lnTo>
                      <a:pt x="430" y="3011"/>
                    </a:lnTo>
                    <a:lnTo>
                      <a:pt x="444" y="3008"/>
                    </a:lnTo>
                    <a:lnTo>
                      <a:pt x="447" y="3008"/>
                    </a:lnTo>
                    <a:lnTo>
                      <a:pt x="449" y="3008"/>
                    </a:lnTo>
                    <a:lnTo>
                      <a:pt x="452" y="3009"/>
                    </a:lnTo>
                    <a:lnTo>
                      <a:pt x="453" y="3010"/>
                    </a:lnTo>
                    <a:lnTo>
                      <a:pt x="454" y="3013"/>
                    </a:lnTo>
                    <a:lnTo>
                      <a:pt x="454" y="3017"/>
                    </a:lnTo>
                    <a:lnTo>
                      <a:pt x="454" y="3021"/>
                    </a:lnTo>
                    <a:lnTo>
                      <a:pt x="453" y="3026"/>
                    </a:lnTo>
                    <a:lnTo>
                      <a:pt x="452" y="3028"/>
                    </a:lnTo>
                    <a:lnTo>
                      <a:pt x="449" y="3032"/>
                    </a:lnTo>
                    <a:lnTo>
                      <a:pt x="447" y="3035"/>
                    </a:lnTo>
                    <a:lnTo>
                      <a:pt x="443" y="3036"/>
                    </a:lnTo>
                    <a:lnTo>
                      <a:pt x="435" y="3040"/>
                    </a:lnTo>
                    <a:lnTo>
                      <a:pt x="426" y="3041"/>
                    </a:lnTo>
                    <a:lnTo>
                      <a:pt x="406" y="3043"/>
                    </a:lnTo>
                    <a:lnTo>
                      <a:pt x="390" y="3044"/>
                    </a:lnTo>
                    <a:lnTo>
                      <a:pt x="384" y="3045"/>
                    </a:lnTo>
                    <a:lnTo>
                      <a:pt x="381" y="3046"/>
                    </a:lnTo>
                    <a:lnTo>
                      <a:pt x="378" y="3048"/>
                    </a:lnTo>
                    <a:lnTo>
                      <a:pt x="378" y="3049"/>
                    </a:lnTo>
                    <a:lnTo>
                      <a:pt x="381" y="3052"/>
                    </a:lnTo>
                    <a:lnTo>
                      <a:pt x="388" y="3056"/>
                    </a:lnTo>
                    <a:lnTo>
                      <a:pt x="406" y="3062"/>
                    </a:lnTo>
                    <a:lnTo>
                      <a:pt x="422" y="3070"/>
                    </a:lnTo>
                    <a:lnTo>
                      <a:pt x="434" y="3080"/>
                    </a:lnTo>
                    <a:lnTo>
                      <a:pt x="444" y="3090"/>
                    </a:lnTo>
                    <a:lnTo>
                      <a:pt x="449" y="3094"/>
                    </a:lnTo>
                    <a:lnTo>
                      <a:pt x="456" y="3097"/>
                    </a:lnTo>
                    <a:lnTo>
                      <a:pt x="460" y="3097"/>
                    </a:lnTo>
                    <a:lnTo>
                      <a:pt x="463" y="3096"/>
                    </a:lnTo>
                    <a:lnTo>
                      <a:pt x="467" y="3094"/>
                    </a:lnTo>
                    <a:lnTo>
                      <a:pt x="471" y="3093"/>
                    </a:lnTo>
                    <a:lnTo>
                      <a:pt x="484" y="3084"/>
                    </a:lnTo>
                    <a:lnTo>
                      <a:pt x="498" y="3078"/>
                    </a:lnTo>
                    <a:lnTo>
                      <a:pt x="511" y="3071"/>
                    </a:lnTo>
                    <a:lnTo>
                      <a:pt x="524" y="3065"/>
                    </a:lnTo>
                    <a:lnTo>
                      <a:pt x="539" y="3061"/>
                    </a:lnTo>
                    <a:lnTo>
                      <a:pt x="553" y="3057"/>
                    </a:lnTo>
                    <a:lnTo>
                      <a:pt x="568" y="3056"/>
                    </a:lnTo>
                    <a:lnTo>
                      <a:pt x="585" y="3054"/>
                    </a:lnTo>
                    <a:lnTo>
                      <a:pt x="593" y="3054"/>
                    </a:lnTo>
                    <a:lnTo>
                      <a:pt x="598" y="3056"/>
                    </a:lnTo>
                    <a:lnTo>
                      <a:pt x="603" y="3057"/>
                    </a:lnTo>
                    <a:lnTo>
                      <a:pt x="609" y="3058"/>
                    </a:lnTo>
                    <a:lnTo>
                      <a:pt x="611" y="3061"/>
                    </a:lnTo>
                    <a:lnTo>
                      <a:pt x="614" y="3062"/>
                    </a:lnTo>
                    <a:lnTo>
                      <a:pt x="615" y="3065"/>
                    </a:lnTo>
                    <a:lnTo>
                      <a:pt x="616" y="3068"/>
                    </a:lnTo>
                    <a:lnTo>
                      <a:pt x="618" y="3075"/>
                    </a:lnTo>
                    <a:lnTo>
                      <a:pt x="620" y="3081"/>
                    </a:lnTo>
                    <a:lnTo>
                      <a:pt x="623" y="3089"/>
                    </a:lnTo>
                    <a:lnTo>
                      <a:pt x="629" y="3097"/>
                    </a:lnTo>
                    <a:lnTo>
                      <a:pt x="633" y="3101"/>
                    </a:lnTo>
                    <a:lnTo>
                      <a:pt x="638" y="3103"/>
                    </a:lnTo>
                    <a:lnTo>
                      <a:pt x="644" y="3106"/>
                    </a:lnTo>
                    <a:lnTo>
                      <a:pt x="650" y="3109"/>
                    </a:lnTo>
                    <a:lnTo>
                      <a:pt x="663" y="3113"/>
                    </a:lnTo>
                    <a:lnTo>
                      <a:pt x="677" y="3116"/>
                    </a:lnTo>
                    <a:lnTo>
                      <a:pt x="693" y="3120"/>
                    </a:lnTo>
                    <a:lnTo>
                      <a:pt x="707" y="3125"/>
                    </a:lnTo>
                    <a:lnTo>
                      <a:pt x="714" y="3128"/>
                    </a:lnTo>
                    <a:lnTo>
                      <a:pt x="720" y="3132"/>
                    </a:lnTo>
                    <a:lnTo>
                      <a:pt x="725" y="3136"/>
                    </a:lnTo>
                    <a:lnTo>
                      <a:pt x="730" y="3141"/>
                    </a:lnTo>
                    <a:lnTo>
                      <a:pt x="734" y="3145"/>
                    </a:lnTo>
                    <a:lnTo>
                      <a:pt x="737" y="3151"/>
                    </a:lnTo>
                    <a:lnTo>
                      <a:pt x="738" y="3158"/>
                    </a:lnTo>
                    <a:lnTo>
                      <a:pt x="739" y="3164"/>
                    </a:lnTo>
                    <a:lnTo>
                      <a:pt x="741" y="3179"/>
                    </a:lnTo>
                    <a:lnTo>
                      <a:pt x="739" y="3193"/>
                    </a:lnTo>
                    <a:lnTo>
                      <a:pt x="739" y="3208"/>
                    </a:lnTo>
                    <a:lnTo>
                      <a:pt x="739" y="3223"/>
                    </a:lnTo>
                    <a:lnTo>
                      <a:pt x="742" y="3229"/>
                    </a:lnTo>
                    <a:lnTo>
                      <a:pt x="743" y="3236"/>
                    </a:lnTo>
                    <a:lnTo>
                      <a:pt x="747" y="3241"/>
                    </a:lnTo>
                    <a:lnTo>
                      <a:pt x="751" y="3247"/>
                    </a:lnTo>
                    <a:lnTo>
                      <a:pt x="754" y="3255"/>
                    </a:lnTo>
                    <a:lnTo>
                      <a:pt x="758" y="3263"/>
                    </a:lnTo>
                    <a:lnTo>
                      <a:pt x="763" y="3271"/>
                    </a:lnTo>
                    <a:lnTo>
                      <a:pt x="769" y="3277"/>
                    </a:lnTo>
                    <a:lnTo>
                      <a:pt x="777" y="3284"/>
                    </a:lnTo>
                    <a:lnTo>
                      <a:pt x="786" y="3290"/>
                    </a:lnTo>
                    <a:lnTo>
                      <a:pt x="795" y="3296"/>
                    </a:lnTo>
                    <a:lnTo>
                      <a:pt x="804" y="3302"/>
                    </a:lnTo>
                    <a:lnTo>
                      <a:pt x="815" y="3306"/>
                    </a:lnTo>
                    <a:lnTo>
                      <a:pt x="825" y="3309"/>
                    </a:lnTo>
                    <a:lnTo>
                      <a:pt x="835" y="3312"/>
                    </a:lnTo>
                    <a:lnTo>
                      <a:pt x="846" y="3315"/>
                    </a:lnTo>
                    <a:lnTo>
                      <a:pt x="855" y="3316"/>
                    </a:lnTo>
                    <a:lnTo>
                      <a:pt x="865" y="3317"/>
                    </a:lnTo>
                    <a:lnTo>
                      <a:pt x="874" y="3316"/>
                    </a:lnTo>
                    <a:lnTo>
                      <a:pt x="882" y="3315"/>
                    </a:lnTo>
                    <a:lnTo>
                      <a:pt x="895" y="3309"/>
                    </a:lnTo>
                    <a:lnTo>
                      <a:pt x="908" y="3304"/>
                    </a:lnTo>
                    <a:lnTo>
                      <a:pt x="921" y="3298"/>
                    </a:lnTo>
                    <a:lnTo>
                      <a:pt x="932" y="3291"/>
                    </a:lnTo>
                    <a:lnTo>
                      <a:pt x="945" y="3285"/>
                    </a:lnTo>
                    <a:lnTo>
                      <a:pt x="958" y="3281"/>
                    </a:lnTo>
                    <a:lnTo>
                      <a:pt x="965" y="3280"/>
                    </a:lnTo>
                    <a:lnTo>
                      <a:pt x="973" y="3278"/>
                    </a:lnTo>
                    <a:lnTo>
                      <a:pt x="979" y="3278"/>
                    </a:lnTo>
                    <a:lnTo>
                      <a:pt x="986" y="3278"/>
                    </a:lnTo>
                    <a:lnTo>
                      <a:pt x="1004" y="3281"/>
                    </a:lnTo>
                    <a:lnTo>
                      <a:pt x="1019" y="3281"/>
                    </a:lnTo>
                    <a:lnTo>
                      <a:pt x="1034" y="3280"/>
                    </a:lnTo>
                    <a:lnTo>
                      <a:pt x="1048" y="3276"/>
                    </a:lnTo>
                    <a:lnTo>
                      <a:pt x="1062" y="3272"/>
                    </a:lnTo>
                    <a:lnTo>
                      <a:pt x="1075" y="3265"/>
                    </a:lnTo>
                    <a:lnTo>
                      <a:pt x="1089" y="3258"/>
                    </a:lnTo>
                    <a:lnTo>
                      <a:pt x="1105" y="3249"/>
                    </a:lnTo>
                    <a:lnTo>
                      <a:pt x="1124" y="3236"/>
                    </a:lnTo>
                    <a:lnTo>
                      <a:pt x="1144" y="3223"/>
                    </a:lnTo>
                    <a:lnTo>
                      <a:pt x="1154" y="3217"/>
                    </a:lnTo>
                    <a:lnTo>
                      <a:pt x="1164" y="3212"/>
                    </a:lnTo>
                    <a:lnTo>
                      <a:pt x="1176" y="3210"/>
                    </a:lnTo>
                    <a:lnTo>
                      <a:pt x="1188" y="3208"/>
                    </a:lnTo>
                    <a:lnTo>
                      <a:pt x="1186" y="3214"/>
                    </a:lnTo>
                    <a:lnTo>
                      <a:pt x="1184" y="3219"/>
                    </a:lnTo>
                    <a:lnTo>
                      <a:pt x="1179" y="3225"/>
                    </a:lnTo>
                    <a:lnTo>
                      <a:pt x="1173" y="3232"/>
                    </a:lnTo>
                    <a:lnTo>
                      <a:pt x="1159" y="3247"/>
                    </a:lnTo>
                    <a:lnTo>
                      <a:pt x="1142" y="3261"/>
                    </a:lnTo>
                    <a:lnTo>
                      <a:pt x="1124" y="3277"/>
                    </a:lnTo>
                    <a:lnTo>
                      <a:pt x="1106" y="3289"/>
                    </a:lnTo>
                    <a:lnTo>
                      <a:pt x="1092" y="3299"/>
                    </a:lnTo>
                    <a:lnTo>
                      <a:pt x="1081" y="3304"/>
                    </a:lnTo>
                    <a:lnTo>
                      <a:pt x="1053" y="3318"/>
                    </a:lnTo>
                    <a:lnTo>
                      <a:pt x="1026" y="3333"/>
                    </a:lnTo>
                    <a:lnTo>
                      <a:pt x="1013" y="3339"/>
                    </a:lnTo>
                    <a:lnTo>
                      <a:pt x="999" y="3346"/>
                    </a:lnTo>
                    <a:lnTo>
                      <a:pt x="983" y="3351"/>
                    </a:lnTo>
                    <a:lnTo>
                      <a:pt x="967" y="3356"/>
                    </a:lnTo>
                    <a:lnTo>
                      <a:pt x="954" y="3359"/>
                    </a:lnTo>
                    <a:lnTo>
                      <a:pt x="936" y="3361"/>
                    </a:lnTo>
                    <a:lnTo>
                      <a:pt x="927" y="3364"/>
                    </a:lnTo>
                    <a:lnTo>
                      <a:pt x="920" y="3366"/>
                    </a:lnTo>
                    <a:lnTo>
                      <a:pt x="913" y="3369"/>
                    </a:lnTo>
                    <a:lnTo>
                      <a:pt x="910" y="3373"/>
                    </a:lnTo>
                    <a:lnTo>
                      <a:pt x="908" y="3379"/>
                    </a:lnTo>
                    <a:lnTo>
                      <a:pt x="908" y="3386"/>
                    </a:lnTo>
                    <a:lnTo>
                      <a:pt x="909" y="3394"/>
                    </a:lnTo>
                    <a:lnTo>
                      <a:pt x="909" y="3401"/>
                    </a:lnTo>
                    <a:lnTo>
                      <a:pt x="909" y="3408"/>
                    </a:lnTo>
                    <a:lnTo>
                      <a:pt x="908" y="3414"/>
                    </a:lnTo>
                    <a:lnTo>
                      <a:pt x="907" y="3418"/>
                    </a:lnTo>
                    <a:lnTo>
                      <a:pt x="905" y="3421"/>
                    </a:lnTo>
                    <a:lnTo>
                      <a:pt x="903" y="3422"/>
                    </a:lnTo>
                    <a:lnTo>
                      <a:pt x="899" y="3423"/>
                    </a:lnTo>
                    <a:lnTo>
                      <a:pt x="895" y="3425"/>
                    </a:lnTo>
                    <a:lnTo>
                      <a:pt x="891" y="3425"/>
                    </a:lnTo>
                    <a:lnTo>
                      <a:pt x="885" y="3425"/>
                    </a:lnTo>
                    <a:lnTo>
                      <a:pt x="879" y="3423"/>
                    </a:lnTo>
                    <a:lnTo>
                      <a:pt x="865" y="3420"/>
                    </a:lnTo>
                    <a:lnTo>
                      <a:pt x="851" y="3413"/>
                    </a:lnTo>
                    <a:lnTo>
                      <a:pt x="822" y="3401"/>
                    </a:lnTo>
                    <a:lnTo>
                      <a:pt x="803" y="3391"/>
                    </a:lnTo>
                    <a:lnTo>
                      <a:pt x="783" y="3381"/>
                    </a:lnTo>
                    <a:lnTo>
                      <a:pt x="764" y="3373"/>
                    </a:lnTo>
                    <a:lnTo>
                      <a:pt x="745" y="3366"/>
                    </a:lnTo>
                    <a:lnTo>
                      <a:pt x="725" y="3360"/>
                    </a:lnTo>
                    <a:lnTo>
                      <a:pt x="685" y="3348"/>
                    </a:lnTo>
                    <a:lnTo>
                      <a:pt x="645" y="3335"/>
                    </a:lnTo>
                    <a:lnTo>
                      <a:pt x="623" y="3337"/>
                    </a:lnTo>
                    <a:lnTo>
                      <a:pt x="600" y="3334"/>
                    </a:lnTo>
                    <a:lnTo>
                      <a:pt x="588" y="3334"/>
                    </a:lnTo>
                    <a:lnTo>
                      <a:pt x="576" y="3333"/>
                    </a:lnTo>
                    <a:lnTo>
                      <a:pt x="565" y="3334"/>
                    </a:lnTo>
                    <a:lnTo>
                      <a:pt x="553" y="3335"/>
                    </a:lnTo>
                    <a:lnTo>
                      <a:pt x="549" y="3337"/>
                    </a:lnTo>
                    <a:lnTo>
                      <a:pt x="546" y="3338"/>
                    </a:lnTo>
                    <a:lnTo>
                      <a:pt x="544" y="3341"/>
                    </a:lnTo>
                    <a:lnTo>
                      <a:pt x="544" y="3342"/>
                    </a:lnTo>
                    <a:lnTo>
                      <a:pt x="545" y="3347"/>
                    </a:lnTo>
                    <a:lnTo>
                      <a:pt x="550" y="3353"/>
                    </a:lnTo>
                    <a:lnTo>
                      <a:pt x="555" y="3360"/>
                    </a:lnTo>
                    <a:lnTo>
                      <a:pt x="559" y="3366"/>
                    </a:lnTo>
                    <a:lnTo>
                      <a:pt x="562" y="3370"/>
                    </a:lnTo>
                    <a:lnTo>
                      <a:pt x="563" y="3374"/>
                    </a:lnTo>
                    <a:lnTo>
                      <a:pt x="563" y="3377"/>
                    </a:lnTo>
                    <a:lnTo>
                      <a:pt x="562" y="3381"/>
                    </a:lnTo>
                    <a:lnTo>
                      <a:pt x="546" y="3378"/>
                    </a:lnTo>
                    <a:lnTo>
                      <a:pt x="533" y="3375"/>
                    </a:lnTo>
                    <a:lnTo>
                      <a:pt x="521" y="3374"/>
                    </a:lnTo>
                    <a:lnTo>
                      <a:pt x="510" y="3375"/>
                    </a:lnTo>
                    <a:lnTo>
                      <a:pt x="500" y="3377"/>
                    </a:lnTo>
                    <a:lnTo>
                      <a:pt x="491" y="3379"/>
                    </a:lnTo>
                    <a:lnTo>
                      <a:pt x="483" y="3383"/>
                    </a:lnTo>
                    <a:lnTo>
                      <a:pt x="475" y="3388"/>
                    </a:lnTo>
                    <a:lnTo>
                      <a:pt x="444" y="3416"/>
                    </a:lnTo>
                    <a:lnTo>
                      <a:pt x="403" y="3452"/>
                    </a:lnTo>
                    <a:lnTo>
                      <a:pt x="383" y="3465"/>
                    </a:lnTo>
                    <a:lnTo>
                      <a:pt x="361" y="3478"/>
                    </a:lnTo>
                    <a:lnTo>
                      <a:pt x="339" y="3489"/>
                    </a:lnTo>
                    <a:lnTo>
                      <a:pt x="316" y="3500"/>
                    </a:lnTo>
                    <a:lnTo>
                      <a:pt x="268" y="3521"/>
                    </a:lnTo>
                    <a:lnTo>
                      <a:pt x="223" y="3540"/>
                    </a:lnTo>
                    <a:lnTo>
                      <a:pt x="210" y="3548"/>
                    </a:lnTo>
                    <a:lnTo>
                      <a:pt x="198" y="3556"/>
                    </a:lnTo>
                    <a:lnTo>
                      <a:pt x="186" y="3565"/>
                    </a:lnTo>
                    <a:lnTo>
                      <a:pt x="176" y="3575"/>
                    </a:lnTo>
                    <a:lnTo>
                      <a:pt x="164" y="3584"/>
                    </a:lnTo>
                    <a:lnTo>
                      <a:pt x="153" y="3593"/>
                    </a:lnTo>
                    <a:lnTo>
                      <a:pt x="141" y="3601"/>
                    </a:lnTo>
                    <a:lnTo>
                      <a:pt x="128" y="3607"/>
                    </a:lnTo>
                    <a:lnTo>
                      <a:pt x="120" y="3610"/>
                    </a:lnTo>
                    <a:lnTo>
                      <a:pt x="112" y="3611"/>
                    </a:lnTo>
                    <a:lnTo>
                      <a:pt x="103" y="3611"/>
                    </a:lnTo>
                    <a:lnTo>
                      <a:pt x="94" y="3611"/>
                    </a:lnTo>
                    <a:lnTo>
                      <a:pt x="75" y="3611"/>
                    </a:lnTo>
                    <a:lnTo>
                      <a:pt x="55" y="3611"/>
                    </a:lnTo>
                    <a:lnTo>
                      <a:pt x="46" y="3611"/>
                    </a:lnTo>
                    <a:lnTo>
                      <a:pt x="39" y="3613"/>
                    </a:lnTo>
                    <a:lnTo>
                      <a:pt x="30" y="3615"/>
                    </a:lnTo>
                    <a:lnTo>
                      <a:pt x="22" y="3619"/>
                    </a:lnTo>
                    <a:lnTo>
                      <a:pt x="15" y="3624"/>
                    </a:lnTo>
                    <a:lnTo>
                      <a:pt x="9" y="3631"/>
                    </a:lnTo>
                    <a:lnTo>
                      <a:pt x="4" y="3638"/>
                    </a:lnTo>
                    <a:lnTo>
                      <a:pt x="0" y="3649"/>
                    </a:lnTo>
                    <a:lnTo>
                      <a:pt x="0" y="3653"/>
                    </a:lnTo>
                    <a:lnTo>
                      <a:pt x="0" y="3655"/>
                    </a:lnTo>
                    <a:lnTo>
                      <a:pt x="2" y="3657"/>
                    </a:lnTo>
                    <a:lnTo>
                      <a:pt x="5" y="3658"/>
                    </a:lnTo>
                    <a:lnTo>
                      <a:pt x="14" y="3658"/>
                    </a:lnTo>
                    <a:lnTo>
                      <a:pt x="24" y="3657"/>
                    </a:lnTo>
                    <a:lnTo>
                      <a:pt x="37" y="3655"/>
                    </a:lnTo>
                    <a:lnTo>
                      <a:pt x="49" y="3654"/>
                    </a:lnTo>
                    <a:lnTo>
                      <a:pt x="54" y="3654"/>
                    </a:lnTo>
                    <a:lnTo>
                      <a:pt x="59" y="3655"/>
                    </a:lnTo>
                    <a:lnTo>
                      <a:pt x="63" y="3657"/>
                    </a:lnTo>
                    <a:lnTo>
                      <a:pt x="67" y="3659"/>
                    </a:lnTo>
                    <a:lnTo>
                      <a:pt x="71" y="3664"/>
                    </a:lnTo>
                    <a:lnTo>
                      <a:pt x="72" y="3672"/>
                    </a:lnTo>
                    <a:lnTo>
                      <a:pt x="74" y="3681"/>
                    </a:lnTo>
                    <a:lnTo>
                      <a:pt x="74" y="3690"/>
                    </a:lnTo>
                    <a:lnTo>
                      <a:pt x="74" y="3699"/>
                    </a:lnTo>
                    <a:lnTo>
                      <a:pt x="74" y="3707"/>
                    </a:lnTo>
                    <a:lnTo>
                      <a:pt x="75" y="3712"/>
                    </a:lnTo>
                    <a:lnTo>
                      <a:pt x="76" y="3715"/>
                    </a:lnTo>
                    <a:lnTo>
                      <a:pt x="77" y="3717"/>
                    </a:lnTo>
                    <a:lnTo>
                      <a:pt x="79" y="3719"/>
                    </a:lnTo>
                    <a:lnTo>
                      <a:pt x="85" y="3720"/>
                    </a:lnTo>
                    <a:lnTo>
                      <a:pt x="93" y="3719"/>
                    </a:lnTo>
                    <a:lnTo>
                      <a:pt x="98" y="3717"/>
                    </a:lnTo>
                    <a:lnTo>
                      <a:pt x="105" y="3715"/>
                    </a:lnTo>
                    <a:lnTo>
                      <a:pt x="115" y="3707"/>
                    </a:lnTo>
                    <a:lnTo>
                      <a:pt x="124" y="3698"/>
                    </a:lnTo>
                    <a:lnTo>
                      <a:pt x="134" y="3688"/>
                    </a:lnTo>
                    <a:lnTo>
                      <a:pt x="145" y="3676"/>
                    </a:lnTo>
                    <a:lnTo>
                      <a:pt x="156" y="3666"/>
                    </a:lnTo>
                    <a:lnTo>
                      <a:pt x="171" y="3655"/>
                    </a:lnTo>
                    <a:lnTo>
                      <a:pt x="182" y="3650"/>
                    </a:lnTo>
                    <a:lnTo>
                      <a:pt x="189" y="3649"/>
                    </a:lnTo>
                    <a:lnTo>
                      <a:pt x="191" y="3650"/>
                    </a:lnTo>
                    <a:lnTo>
                      <a:pt x="193" y="3651"/>
                    </a:lnTo>
                    <a:lnTo>
                      <a:pt x="195" y="3653"/>
                    </a:lnTo>
                    <a:lnTo>
                      <a:pt x="195" y="3655"/>
                    </a:lnTo>
                    <a:lnTo>
                      <a:pt x="197" y="3662"/>
                    </a:lnTo>
                    <a:lnTo>
                      <a:pt x="198" y="3668"/>
                    </a:lnTo>
                    <a:lnTo>
                      <a:pt x="201" y="3675"/>
                    </a:lnTo>
                    <a:lnTo>
                      <a:pt x="204" y="3681"/>
                    </a:lnTo>
                    <a:lnTo>
                      <a:pt x="208" y="3685"/>
                    </a:lnTo>
                    <a:lnTo>
                      <a:pt x="212" y="3686"/>
                    </a:lnTo>
                    <a:lnTo>
                      <a:pt x="219" y="3688"/>
                    </a:lnTo>
                    <a:lnTo>
                      <a:pt x="225" y="3686"/>
                    </a:lnTo>
                    <a:lnTo>
                      <a:pt x="239" y="3683"/>
                    </a:lnTo>
                    <a:lnTo>
                      <a:pt x="256" y="3677"/>
                    </a:lnTo>
                    <a:lnTo>
                      <a:pt x="274" y="3671"/>
                    </a:lnTo>
                    <a:lnTo>
                      <a:pt x="292" y="3667"/>
                    </a:lnTo>
                    <a:lnTo>
                      <a:pt x="302" y="3667"/>
                    </a:lnTo>
                    <a:lnTo>
                      <a:pt x="311" y="3668"/>
                    </a:lnTo>
                    <a:lnTo>
                      <a:pt x="318" y="3670"/>
                    </a:lnTo>
                    <a:lnTo>
                      <a:pt x="326" y="3673"/>
                    </a:lnTo>
                    <a:lnTo>
                      <a:pt x="334" y="3677"/>
                    </a:lnTo>
                    <a:lnTo>
                      <a:pt x="340" y="3680"/>
                    </a:lnTo>
                    <a:lnTo>
                      <a:pt x="347" y="3681"/>
                    </a:lnTo>
                    <a:lnTo>
                      <a:pt x="352" y="3683"/>
                    </a:lnTo>
                    <a:lnTo>
                      <a:pt x="362" y="3683"/>
                    </a:lnTo>
                    <a:lnTo>
                      <a:pt x="373" y="3681"/>
                    </a:lnTo>
                    <a:lnTo>
                      <a:pt x="377" y="3683"/>
                    </a:lnTo>
                    <a:lnTo>
                      <a:pt x="382" y="3683"/>
                    </a:lnTo>
                    <a:lnTo>
                      <a:pt x="387" y="3684"/>
                    </a:lnTo>
                    <a:lnTo>
                      <a:pt x="392" y="3688"/>
                    </a:lnTo>
                    <a:lnTo>
                      <a:pt x="397" y="3692"/>
                    </a:lnTo>
                    <a:lnTo>
                      <a:pt x="403" y="3697"/>
                    </a:lnTo>
                    <a:lnTo>
                      <a:pt x="409" y="3705"/>
                    </a:lnTo>
                    <a:lnTo>
                      <a:pt x="416" y="3714"/>
                    </a:lnTo>
                    <a:lnTo>
                      <a:pt x="419" y="3716"/>
                    </a:lnTo>
                    <a:lnTo>
                      <a:pt x="422" y="3719"/>
                    </a:lnTo>
                    <a:lnTo>
                      <a:pt x="425" y="3717"/>
                    </a:lnTo>
                    <a:lnTo>
                      <a:pt x="429" y="3716"/>
                    </a:lnTo>
                    <a:lnTo>
                      <a:pt x="434" y="3711"/>
                    </a:lnTo>
                    <a:lnTo>
                      <a:pt x="439" y="3702"/>
                    </a:lnTo>
                    <a:lnTo>
                      <a:pt x="443" y="3694"/>
                    </a:lnTo>
                    <a:lnTo>
                      <a:pt x="447" y="3688"/>
                    </a:lnTo>
                    <a:lnTo>
                      <a:pt x="448" y="3686"/>
                    </a:lnTo>
                    <a:lnTo>
                      <a:pt x="449" y="3686"/>
                    </a:lnTo>
                    <a:lnTo>
                      <a:pt x="449" y="3688"/>
                    </a:lnTo>
                    <a:lnTo>
                      <a:pt x="449" y="3690"/>
                    </a:lnTo>
                    <a:lnTo>
                      <a:pt x="451" y="3702"/>
                    </a:lnTo>
                    <a:lnTo>
                      <a:pt x="452" y="3711"/>
                    </a:lnTo>
                    <a:lnTo>
                      <a:pt x="456" y="3720"/>
                    </a:lnTo>
                    <a:lnTo>
                      <a:pt x="460" y="3728"/>
                    </a:lnTo>
                    <a:lnTo>
                      <a:pt x="465" y="3733"/>
                    </a:lnTo>
                    <a:lnTo>
                      <a:pt x="470" y="3740"/>
                    </a:lnTo>
                    <a:lnTo>
                      <a:pt x="476" y="3743"/>
                    </a:lnTo>
                    <a:lnTo>
                      <a:pt x="484" y="3749"/>
                    </a:lnTo>
                    <a:lnTo>
                      <a:pt x="517" y="3763"/>
                    </a:lnTo>
                    <a:lnTo>
                      <a:pt x="550" y="3781"/>
                    </a:lnTo>
                    <a:lnTo>
                      <a:pt x="555" y="3784"/>
                    </a:lnTo>
                    <a:lnTo>
                      <a:pt x="561" y="3785"/>
                    </a:lnTo>
                    <a:lnTo>
                      <a:pt x="566" y="3786"/>
                    </a:lnTo>
                    <a:lnTo>
                      <a:pt x="571" y="3786"/>
                    </a:lnTo>
                    <a:lnTo>
                      <a:pt x="576" y="3785"/>
                    </a:lnTo>
                    <a:lnTo>
                      <a:pt x="583" y="3782"/>
                    </a:lnTo>
                    <a:lnTo>
                      <a:pt x="588" y="3780"/>
                    </a:lnTo>
                    <a:lnTo>
                      <a:pt x="593" y="3776"/>
                    </a:lnTo>
                    <a:lnTo>
                      <a:pt x="603" y="3765"/>
                    </a:lnTo>
                    <a:lnTo>
                      <a:pt x="615" y="3754"/>
                    </a:lnTo>
                    <a:lnTo>
                      <a:pt x="625" y="3740"/>
                    </a:lnTo>
                    <a:lnTo>
                      <a:pt x="635" y="3725"/>
                    </a:lnTo>
                    <a:lnTo>
                      <a:pt x="654" y="3693"/>
                    </a:lnTo>
                    <a:lnTo>
                      <a:pt x="671" y="3662"/>
                    </a:lnTo>
                    <a:lnTo>
                      <a:pt x="684" y="3636"/>
                    </a:lnTo>
                    <a:lnTo>
                      <a:pt x="695" y="3620"/>
                    </a:lnTo>
                    <a:lnTo>
                      <a:pt x="698" y="3618"/>
                    </a:lnTo>
                    <a:lnTo>
                      <a:pt x="701" y="3616"/>
                    </a:lnTo>
                    <a:lnTo>
                      <a:pt x="703" y="3615"/>
                    </a:lnTo>
                    <a:lnTo>
                      <a:pt x="706" y="3615"/>
                    </a:lnTo>
                    <a:lnTo>
                      <a:pt x="710" y="3618"/>
                    </a:lnTo>
                    <a:lnTo>
                      <a:pt x="715" y="3622"/>
                    </a:lnTo>
                    <a:lnTo>
                      <a:pt x="719" y="3627"/>
                    </a:lnTo>
                    <a:lnTo>
                      <a:pt x="724" y="3632"/>
                    </a:lnTo>
                    <a:lnTo>
                      <a:pt x="729" y="3636"/>
                    </a:lnTo>
                    <a:lnTo>
                      <a:pt x="734" y="3638"/>
                    </a:lnTo>
                    <a:lnTo>
                      <a:pt x="746" y="3640"/>
                    </a:lnTo>
                    <a:lnTo>
                      <a:pt x="759" y="3638"/>
                    </a:lnTo>
                    <a:lnTo>
                      <a:pt x="765" y="3638"/>
                    </a:lnTo>
                    <a:lnTo>
                      <a:pt x="771" y="3638"/>
                    </a:lnTo>
                    <a:lnTo>
                      <a:pt x="777" y="3640"/>
                    </a:lnTo>
                    <a:lnTo>
                      <a:pt x="782" y="3641"/>
                    </a:lnTo>
                    <a:lnTo>
                      <a:pt x="790" y="3646"/>
                    </a:lnTo>
                    <a:lnTo>
                      <a:pt x="795" y="3651"/>
                    </a:lnTo>
                    <a:lnTo>
                      <a:pt x="796" y="3655"/>
                    </a:lnTo>
                    <a:lnTo>
                      <a:pt x="799" y="3659"/>
                    </a:lnTo>
                    <a:lnTo>
                      <a:pt x="802" y="3662"/>
                    </a:lnTo>
                    <a:lnTo>
                      <a:pt x="808" y="3663"/>
                    </a:lnTo>
                    <a:lnTo>
                      <a:pt x="818" y="3664"/>
                    </a:lnTo>
                    <a:lnTo>
                      <a:pt x="837" y="3666"/>
                    </a:lnTo>
                    <a:lnTo>
                      <a:pt x="847" y="3666"/>
                    </a:lnTo>
                    <a:lnTo>
                      <a:pt x="857" y="3667"/>
                    </a:lnTo>
                    <a:lnTo>
                      <a:pt x="868" y="3670"/>
                    </a:lnTo>
                    <a:lnTo>
                      <a:pt x="878" y="3673"/>
                    </a:lnTo>
                    <a:lnTo>
                      <a:pt x="888" y="3677"/>
                    </a:lnTo>
                    <a:lnTo>
                      <a:pt x="899" y="3683"/>
                    </a:lnTo>
                    <a:lnTo>
                      <a:pt x="908" y="3688"/>
                    </a:lnTo>
                    <a:lnTo>
                      <a:pt x="916" y="3694"/>
                    </a:lnTo>
                    <a:lnTo>
                      <a:pt x="925" y="3719"/>
                    </a:lnTo>
                    <a:lnTo>
                      <a:pt x="934" y="3745"/>
                    </a:lnTo>
                    <a:lnTo>
                      <a:pt x="936" y="3750"/>
                    </a:lnTo>
                    <a:lnTo>
                      <a:pt x="939" y="3755"/>
                    </a:lnTo>
                    <a:lnTo>
                      <a:pt x="943" y="3759"/>
                    </a:lnTo>
                    <a:lnTo>
                      <a:pt x="947" y="3762"/>
                    </a:lnTo>
                    <a:lnTo>
                      <a:pt x="951" y="3764"/>
                    </a:lnTo>
                    <a:lnTo>
                      <a:pt x="956" y="3765"/>
                    </a:lnTo>
                    <a:lnTo>
                      <a:pt x="961" y="3765"/>
                    </a:lnTo>
                    <a:lnTo>
                      <a:pt x="967" y="3764"/>
                    </a:lnTo>
                    <a:lnTo>
                      <a:pt x="980" y="3760"/>
                    </a:lnTo>
                    <a:lnTo>
                      <a:pt x="992" y="3759"/>
                    </a:lnTo>
                    <a:lnTo>
                      <a:pt x="1004" y="3759"/>
                    </a:lnTo>
                    <a:lnTo>
                      <a:pt x="1014" y="3760"/>
                    </a:lnTo>
                    <a:lnTo>
                      <a:pt x="1024" y="3762"/>
                    </a:lnTo>
                    <a:lnTo>
                      <a:pt x="1034" y="3765"/>
                    </a:lnTo>
                    <a:lnTo>
                      <a:pt x="1044" y="3768"/>
                    </a:lnTo>
                    <a:lnTo>
                      <a:pt x="1053" y="3773"/>
                    </a:lnTo>
                    <a:lnTo>
                      <a:pt x="1071" y="3781"/>
                    </a:lnTo>
                    <a:lnTo>
                      <a:pt x="1089" y="3790"/>
                    </a:lnTo>
                    <a:lnTo>
                      <a:pt x="1098" y="3794"/>
                    </a:lnTo>
                    <a:lnTo>
                      <a:pt x="1107" y="3796"/>
                    </a:lnTo>
                    <a:lnTo>
                      <a:pt x="1118" y="3798"/>
                    </a:lnTo>
                    <a:lnTo>
                      <a:pt x="1128" y="3799"/>
                    </a:lnTo>
                    <a:lnTo>
                      <a:pt x="1133" y="3799"/>
                    </a:lnTo>
                    <a:lnTo>
                      <a:pt x="1136" y="3798"/>
                    </a:lnTo>
                    <a:lnTo>
                      <a:pt x="1137" y="3794"/>
                    </a:lnTo>
                    <a:lnTo>
                      <a:pt x="1137" y="3790"/>
                    </a:lnTo>
                    <a:lnTo>
                      <a:pt x="1133" y="3780"/>
                    </a:lnTo>
                    <a:lnTo>
                      <a:pt x="1125" y="3768"/>
                    </a:lnTo>
                    <a:lnTo>
                      <a:pt x="1106" y="3742"/>
                    </a:lnTo>
                    <a:lnTo>
                      <a:pt x="1093" y="3725"/>
                    </a:lnTo>
                    <a:lnTo>
                      <a:pt x="1092" y="3719"/>
                    </a:lnTo>
                    <a:lnTo>
                      <a:pt x="1092" y="3714"/>
                    </a:lnTo>
                    <a:lnTo>
                      <a:pt x="1093" y="3711"/>
                    </a:lnTo>
                    <a:lnTo>
                      <a:pt x="1096" y="3708"/>
                    </a:lnTo>
                    <a:lnTo>
                      <a:pt x="1098" y="3708"/>
                    </a:lnTo>
                    <a:lnTo>
                      <a:pt x="1103" y="3710"/>
                    </a:lnTo>
                    <a:lnTo>
                      <a:pt x="1109" y="3711"/>
                    </a:lnTo>
                    <a:lnTo>
                      <a:pt x="1115" y="3714"/>
                    </a:lnTo>
                    <a:lnTo>
                      <a:pt x="1140" y="3728"/>
                    </a:lnTo>
                    <a:lnTo>
                      <a:pt x="1157" y="3738"/>
                    </a:lnTo>
                    <a:lnTo>
                      <a:pt x="1166" y="3743"/>
                    </a:lnTo>
                    <a:lnTo>
                      <a:pt x="1175" y="3747"/>
                    </a:lnTo>
                    <a:lnTo>
                      <a:pt x="1184" y="3749"/>
                    </a:lnTo>
                    <a:lnTo>
                      <a:pt x="1192" y="3750"/>
                    </a:lnTo>
                    <a:lnTo>
                      <a:pt x="1199" y="3750"/>
                    </a:lnTo>
                    <a:lnTo>
                      <a:pt x="1207" y="3749"/>
                    </a:lnTo>
                    <a:lnTo>
                      <a:pt x="1215" y="3747"/>
                    </a:lnTo>
                    <a:lnTo>
                      <a:pt x="1221" y="3745"/>
                    </a:lnTo>
                    <a:lnTo>
                      <a:pt x="1236" y="3740"/>
                    </a:lnTo>
                    <a:lnTo>
                      <a:pt x="1249" y="3736"/>
                    </a:lnTo>
                    <a:lnTo>
                      <a:pt x="1255" y="3733"/>
                    </a:lnTo>
                    <a:lnTo>
                      <a:pt x="1262" y="3733"/>
                    </a:lnTo>
                    <a:lnTo>
                      <a:pt x="1268" y="3733"/>
                    </a:lnTo>
                    <a:lnTo>
                      <a:pt x="1274" y="3734"/>
                    </a:lnTo>
                    <a:lnTo>
                      <a:pt x="1287" y="3737"/>
                    </a:lnTo>
                    <a:lnTo>
                      <a:pt x="1297" y="3737"/>
                    </a:lnTo>
                    <a:lnTo>
                      <a:pt x="1304" y="3737"/>
                    </a:lnTo>
                    <a:lnTo>
                      <a:pt x="1308" y="3734"/>
                    </a:lnTo>
                    <a:lnTo>
                      <a:pt x="1312" y="3730"/>
                    </a:lnTo>
                    <a:lnTo>
                      <a:pt x="1315" y="3727"/>
                    </a:lnTo>
                    <a:lnTo>
                      <a:pt x="1315" y="3721"/>
                    </a:lnTo>
                    <a:lnTo>
                      <a:pt x="1315" y="3716"/>
                    </a:lnTo>
                    <a:lnTo>
                      <a:pt x="1313" y="3705"/>
                    </a:lnTo>
                    <a:lnTo>
                      <a:pt x="1313" y="3694"/>
                    </a:lnTo>
                    <a:lnTo>
                      <a:pt x="1313" y="3690"/>
                    </a:lnTo>
                    <a:lnTo>
                      <a:pt x="1315" y="3688"/>
                    </a:lnTo>
                    <a:lnTo>
                      <a:pt x="1319" y="3685"/>
                    </a:lnTo>
                    <a:lnTo>
                      <a:pt x="1322" y="3684"/>
                    </a:lnTo>
                    <a:lnTo>
                      <a:pt x="1325" y="3686"/>
                    </a:lnTo>
                    <a:lnTo>
                      <a:pt x="1325" y="3693"/>
                    </a:lnTo>
                    <a:lnTo>
                      <a:pt x="1326" y="3699"/>
                    </a:lnTo>
                    <a:lnTo>
                      <a:pt x="1329" y="3705"/>
                    </a:lnTo>
                    <a:lnTo>
                      <a:pt x="1333" y="3710"/>
                    </a:lnTo>
                    <a:lnTo>
                      <a:pt x="1337" y="3715"/>
                    </a:lnTo>
                    <a:lnTo>
                      <a:pt x="1342" y="3719"/>
                    </a:lnTo>
                    <a:lnTo>
                      <a:pt x="1347" y="3723"/>
                    </a:lnTo>
                    <a:lnTo>
                      <a:pt x="1354" y="3725"/>
                    </a:lnTo>
                    <a:lnTo>
                      <a:pt x="1366" y="3730"/>
                    </a:lnTo>
                    <a:lnTo>
                      <a:pt x="1382" y="3734"/>
                    </a:lnTo>
                    <a:lnTo>
                      <a:pt x="1399" y="3737"/>
                    </a:lnTo>
                    <a:lnTo>
                      <a:pt x="1416" y="3740"/>
                    </a:lnTo>
                    <a:lnTo>
                      <a:pt x="1448" y="3743"/>
                    </a:lnTo>
                    <a:lnTo>
                      <a:pt x="1478" y="3749"/>
                    </a:lnTo>
                    <a:lnTo>
                      <a:pt x="1490" y="3752"/>
                    </a:lnTo>
                    <a:lnTo>
                      <a:pt x="1499" y="3759"/>
                    </a:lnTo>
                    <a:lnTo>
                      <a:pt x="1501" y="3762"/>
                    </a:lnTo>
                    <a:lnTo>
                      <a:pt x="1504" y="3765"/>
                    </a:lnTo>
                    <a:lnTo>
                      <a:pt x="1505" y="3771"/>
                    </a:lnTo>
                    <a:lnTo>
                      <a:pt x="1506" y="3776"/>
                    </a:lnTo>
                    <a:lnTo>
                      <a:pt x="1490" y="3782"/>
                    </a:lnTo>
                    <a:lnTo>
                      <a:pt x="1474" y="3785"/>
                    </a:lnTo>
                    <a:lnTo>
                      <a:pt x="1469" y="3787"/>
                    </a:lnTo>
                    <a:lnTo>
                      <a:pt x="1465" y="3791"/>
                    </a:lnTo>
                    <a:lnTo>
                      <a:pt x="1464" y="3795"/>
                    </a:lnTo>
                    <a:lnTo>
                      <a:pt x="1464" y="3798"/>
                    </a:lnTo>
                    <a:lnTo>
                      <a:pt x="1464" y="3803"/>
                    </a:lnTo>
                    <a:lnTo>
                      <a:pt x="1465" y="3808"/>
                    </a:lnTo>
                    <a:lnTo>
                      <a:pt x="1468" y="3815"/>
                    </a:lnTo>
                    <a:lnTo>
                      <a:pt x="1471" y="3820"/>
                    </a:lnTo>
                    <a:lnTo>
                      <a:pt x="1477" y="3824"/>
                    </a:lnTo>
                    <a:lnTo>
                      <a:pt x="1483" y="3826"/>
                    </a:lnTo>
                    <a:lnTo>
                      <a:pt x="1491" y="3828"/>
                    </a:lnTo>
                    <a:lnTo>
                      <a:pt x="1499" y="3828"/>
                    </a:lnTo>
                    <a:lnTo>
                      <a:pt x="1508" y="3826"/>
                    </a:lnTo>
                    <a:lnTo>
                      <a:pt x="1518" y="3825"/>
                    </a:lnTo>
                    <a:lnTo>
                      <a:pt x="1537" y="3822"/>
                    </a:lnTo>
                    <a:lnTo>
                      <a:pt x="1558" y="3820"/>
                    </a:lnTo>
                    <a:lnTo>
                      <a:pt x="1569" y="3819"/>
                    </a:lnTo>
                    <a:lnTo>
                      <a:pt x="1579" y="3819"/>
                    </a:lnTo>
                    <a:lnTo>
                      <a:pt x="1588" y="3820"/>
                    </a:lnTo>
                    <a:lnTo>
                      <a:pt x="1597" y="3822"/>
                    </a:lnTo>
                    <a:lnTo>
                      <a:pt x="1606" y="3825"/>
                    </a:lnTo>
                    <a:lnTo>
                      <a:pt x="1616" y="3826"/>
                    </a:lnTo>
                    <a:lnTo>
                      <a:pt x="1627" y="3826"/>
                    </a:lnTo>
                    <a:lnTo>
                      <a:pt x="1639" y="3825"/>
                    </a:lnTo>
                    <a:lnTo>
                      <a:pt x="1648" y="3826"/>
                    </a:lnTo>
                    <a:lnTo>
                      <a:pt x="1657" y="3829"/>
                    </a:lnTo>
                    <a:lnTo>
                      <a:pt x="1661" y="3830"/>
                    </a:lnTo>
                    <a:lnTo>
                      <a:pt x="1664" y="3833"/>
                    </a:lnTo>
                    <a:lnTo>
                      <a:pt x="1668" y="3837"/>
                    </a:lnTo>
                    <a:lnTo>
                      <a:pt x="1671" y="3841"/>
                    </a:lnTo>
                    <a:lnTo>
                      <a:pt x="1680" y="3857"/>
                    </a:lnTo>
                    <a:lnTo>
                      <a:pt x="1692" y="3876"/>
                    </a:lnTo>
                    <a:lnTo>
                      <a:pt x="1698" y="3883"/>
                    </a:lnTo>
                    <a:lnTo>
                      <a:pt x="1706" y="3890"/>
                    </a:lnTo>
                    <a:lnTo>
                      <a:pt x="1714" y="3895"/>
                    </a:lnTo>
                    <a:lnTo>
                      <a:pt x="1721" y="3896"/>
                    </a:lnTo>
                    <a:lnTo>
                      <a:pt x="1728" y="3899"/>
                    </a:lnTo>
                    <a:lnTo>
                      <a:pt x="1734" y="3901"/>
                    </a:lnTo>
                    <a:lnTo>
                      <a:pt x="1742" y="3901"/>
                    </a:lnTo>
                    <a:lnTo>
                      <a:pt x="1751" y="3901"/>
                    </a:lnTo>
                    <a:lnTo>
                      <a:pt x="1771" y="3899"/>
                    </a:lnTo>
                    <a:lnTo>
                      <a:pt x="1790" y="3895"/>
                    </a:lnTo>
                    <a:lnTo>
                      <a:pt x="1812" y="3890"/>
                    </a:lnTo>
                    <a:lnTo>
                      <a:pt x="1833" y="3885"/>
                    </a:lnTo>
                    <a:lnTo>
                      <a:pt x="1851" y="3881"/>
                    </a:lnTo>
                    <a:lnTo>
                      <a:pt x="1867" y="3879"/>
                    </a:lnTo>
                    <a:lnTo>
                      <a:pt x="1889" y="3879"/>
                    </a:lnTo>
                    <a:lnTo>
                      <a:pt x="1911" y="3878"/>
                    </a:lnTo>
                    <a:lnTo>
                      <a:pt x="1933" y="3876"/>
                    </a:lnTo>
                    <a:lnTo>
                      <a:pt x="1955" y="3872"/>
                    </a:lnTo>
                    <a:lnTo>
                      <a:pt x="1977" y="3868"/>
                    </a:lnTo>
                    <a:lnTo>
                      <a:pt x="1999" y="3861"/>
                    </a:lnTo>
                    <a:lnTo>
                      <a:pt x="2019" y="3855"/>
                    </a:lnTo>
                    <a:lnTo>
                      <a:pt x="2039" y="3846"/>
                    </a:lnTo>
                    <a:lnTo>
                      <a:pt x="2058" y="3835"/>
                    </a:lnTo>
                    <a:lnTo>
                      <a:pt x="2076" y="3824"/>
                    </a:lnTo>
                    <a:lnTo>
                      <a:pt x="2092" y="3811"/>
                    </a:lnTo>
                    <a:lnTo>
                      <a:pt x="2106" y="3796"/>
                    </a:lnTo>
                    <a:lnTo>
                      <a:pt x="2113" y="3787"/>
                    </a:lnTo>
                    <a:lnTo>
                      <a:pt x="2118" y="3780"/>
                    </a:lnTo>
                    <a:lnTo>
                      <a:pt x="2123" y="3771"/>
                    </a:lnTo>
                    <a:lnTo>
                      <a:pt x="2128" y="3762"/>
                    </a:lnTo>
                    <a:lnTo>
                      <a:pt x="2132" y="3751"/>
                    </a:lnTo>
                    <a:lnTo>
                      <a:pt x="2135" y="3741"/>
                    </a:lnTo>
                    <a:lnTo>
                      <a:pt x="2137" y="3729"/>
                    </a:lnTo>
                    <a:lnTo>
                      <a:pt x="2140" y="3719"/>
                    </a:lnTo>
                    <a:lnTo>
                      <a:pt x="2140" y="3708"/>
                    </a:lnTo>
                    <a:lnTo>
                      <a:pt x="2137" y="3701"/>
                    </a:lnTo>
                    <a:lnTo>
                      <a:pt x="2133" y="3695"/>
                    </a:lnTo>
                    <a:lnTo>
                      <a:pt x="2128" y="3690"/>
                    </a:lnTo>
                    <a:lnTo>
                      <a:pt x="2120" y="3688"/>
                    </a:lnTo>
                    <a:lnTo>
                      <a:pt x="2111" y="3685"/>
                    </a:lnTo>
                    <a:lnTo>
                      <a:pt x="2101" y="3684"/>
                    </a:lnTo>
                    <a:lnTo>
                      <a:pt x="2091" y="3684"/>
                    </a:lnTo>
                    <a:lnTo>
                      <a:pt x="2067" y="3684"/>
                    </a:lnTo>
                    <a:lnTo>
                      <a:pt x="2044" y="3684"/>
                    </a:lnTo>
                    <a:lnTo>
                      <a:pt x="2032" y="3684"/>
                    </a:lnTo>
                    <a:lnTo>
                      <a:pt x="2022" y="3683"/>
                    </a:lnTo>
                    <a:lnTo>
                      <a:pt x="2012" y="3681"/>
                    </a:lnTo>
                    <a:lnTo>
                      <a:pt x="2003" y="3679"/>
                    </a:lnTo>
                    <a:lnTo>
                      <a:pt x="1996" y="3675"/>
                    </a:lnTo>
                    <a:lnTo>
                      <a:pt x="1991" y="3671"/>
                    </a:lnTo>
                    <a:lnTo>
                      <a:pt x="1986" y="3666"/>
                    </a:lnTo>
                    <a:lnTo>
                      <a:pt x="1981" y="3660"/>
                    </a:lnTo>
                    <a:lnTo>
                      <a:pt x="1977" y="3655"/>
                    </a:lnTo>
                    <a:lnTo>
                      <a:pt x="1971" y="3650"/>
                    </a:lnTo>
                    <a:lnTo>
                      <a:pt x="1966" y="3646"/>
                    </a:lnTo>
                    <a:lnTo>
                      <a:pt x="1960" y="3642"/>
                    </a:lnTo>
                    <a:lnTo>
                      <a:pt x="1946" y="3637"/>
                    </a:lnTo>
                    <a:lnTo>
                      <a:pt x="1933" y="3632"/>
                    </a:lnTo>
                    <a:lnTo>
                      <a:pt x="1926" y="3629"/>
                    </a:lnTo>
                    <a:lnTo>
                      <a:pt x="1921" y="3626"/>
                    </a:lnTo>
                    <a:lnTo>
                      <a:pt x="1914" y="3622"/>
                    </a:lnTo>
                    <a:lnTo>
                      <a:pt x="1908" y="3616"/>
                    </a:lnTo>
                    <a:lnTo>
                      <a:pt x="1908" y="3615"/>
                    </a:lnTo>
                    <a:lnTo>
                      <a:pt x="1909" y="3614"/>
                    </a:lnTo>
                    <a:lnTo>
                      <a:pt x="1924" y="3613"/>
                    </a:lnTo>
                    <a:lnTo>
                      <a:pt x="1934" y="3610"/>
                    </a:lnTo>
                    <a:lnTo>
                      <a:pt x="1944" y="3606"/>
                    </a:lnTo>
                    <a:lnTo>
                      <a:pt x="1953" y="3601"/>
                    </a:lnTo>
                    <a:lnTo>
                      <a:pt x="1961" y="3596"/>
                    </a:lnTo>
                    <a:lnTo>
                      <a:pt x="1970" y="3592"/>
                    </a:lnTo>
                    <a:lnTo>
                      <a:pt x="1981" y="3589"/>
                    </a:lnTo>
                    <a:lnTo>
                      <a:pt x="1995" y="3588"/>
                    </a:lnTo>
                    <a:lnTo>
                      <a:pt x="2014" y="3585"/>
                    </a:lnTo>
                    <a:lnTo>
                      <a:pt x="2034" y="3581"/>
                    </a:lnTo>
                    <a:lnTo>
                      <a:pt x="2041" y="3579"/>
                    </a:lnTo>
                    <a:lnTo>
                      <a:pt x="2050" y="3575"/>
                    </a:lnTo>
                    <a:lnTo>
                      <a:pt x="2058" y="3571"/>
                    </a:lnTo>
                    <a:lnTo>
                      <a:pt x="2065" y="3566"/>
                    </a:lnTo>
                    <a:lnTo>
                      <a:pt x="2070" y="3561"/>
                    </a:lnTo>
                    <a:lnTo>
                      <a:pt x="2075" y="3556"/>
                    </a:lnTo>
                    <a:lnTo>
                      <a:pt x="2079" y="3549"/>
                    </a:lnTo>
                    <a:lnTo>
                      <a:pt x="2083" y="3541"/>
                    </a:lnTo>
                    <a:lnTo>
                      <a:pt x="2084" y="3534"/>
                    </a:lnTo>
                    <a:lnTo>
                      <a:pt x="2084" y="3524"/>
                    </a:lnTo>
                    <a:lnTo>
                      <a:pt x="2083" y="3515"/>
                    </a:lnTo>
                    <a:lnTo>
                      <a:pt x="2082" y="3505"/>
                    </a:lnTo>
                    <a:lnTo>
                      <a:pt x="2079" y="3496"/>
                    </a:lnTo>
                    <a:lnTo>
                      <a:pt x="2079" y="3488"/>
                    </a:lnTo>
                    <a:lnTo>
                      <a:pt x="2082" y="3484"/>
                    </a:lnTo>
                    <a:lnTo>
                      <a:pt x="2085" y="3480"/>
                    </a:lnTo>
                    <a:lnTo>
                      <a:pt x="2092" y="3479"/>
                    </a:lnTo>
                    <a:lnTo>
                      <a:pt x="2098" y="3479"/>
                    </a:lnTo>
                    <a:lnTo>
                      <a:pt x="2105" y="3479"/>
                    </a:lnTo>
                    <a:lnTo>
                      <a:pt x="2113" y="3480"/>
                    </a:lnTo>
                    <a:lnTo>
                      <a:pt x="2128" y="3480"/>
                    </a:lnTo>
                    <a:lnTo>
                      <a:pt x="2144" y="3479"/>
                    </a:lnTo>
                    <a:lnTo>
                      <a:pt x="2158" y="3475"/>
                    </a:lnTo>
                    <a:lnTo>
                      <a:pt x="2172" y="3469"/>
                    </a:lnTo>
                    <a:lnTo>
                      <a:pt x="2185" y="3461"/>
                    </a:lnTo>
                    <a:lnTo>
                      <a:pt x="2197" y="3452"/>
                    </a:lnTo>
                    <a:lnTo>
                      <a:pt x="2209" y="3442"/>
                    </a:lnTo>
                    <a:lnTo>
                      <a:pt x="2219" y="3430"/>
                    </a:lnTo>
                    <a:lnTo>
                      <a:pt x="2216" y="3432"/>
                    </a:lnTo>
                    <a:lnTo>
                      <a:pt x="2216" y="3435"/>
                    </a:lnTo>
                    <a:lnTo>
                      <a:pt x="2223" y="3427"/>
                    </a:lnTo>
                    <a:lnTo>
                      <a:pt x="2229" y="3422"/>
                    </a:lnTo>
                    <a:lnTo>
                      <a:pt x="2236" y="3417"/>
                    </a:lnTo>
                    <a:lnTo>
                      <a:pt x="2244" y="3412"/>
                    </a:lnTo>
                    <a:lnTo>
                      <a:pt x="2256" y="3405"/>
                    </a:lnTo>
                    <a:lnTo>
                      <a:pt x="2271" y="3398"/>
                    </a:lnTo>
                    <a:lnTo>
                      <a:pt x="2284" y="3391"/>
                    </a:lnTo>
                    <a:lnTo>
                      <a:pt x="2297" y="3382"/>
                    </a:lnTo>
                    <a:lnTo>
                      <a:pt x="2303" y="3375"/>
                    </a:lnTo>
                    <a:lnTo>
                      <a:pt x="2308" y="3369"/>
                    </a:lnTo>
                    <a:lnTo>
                      <a:pt x="2313" y="3360"/>
                    </a:lnTo>
                    <a:lnTo>
                      <a:pt x="2319" y="3351"/>
                    </a:lnTo>
                    <a:lnTo>
                      <a:pt x="2332" y="3324"/>
                    </a:lnTo>
                    <a:lnTo>
                      <a:pt x="2343" y="3298"/>
                    </a:lnTo>
                    <a:lnTo>
                      <a:pt x="2354" y="3273"/>
                    </a:lnTo>
                    <a:lnTo>
                      <a:pt x="2363" y="3249"/>
                    </a:lnTo>
                    <a:lnTo>
                      <a:pt x="2365" y="3237"/>
                    </a:lnTo>
                    <a:lnTo>
                      <a:pt x="2369" y="3224"/>
                    </a:lnTo>
                    <a:lnTo>
                      <a:pt x="2372" y="3211"/>
                    </a:lnTo>
                    <a:lnTo>
                      <a:pt x="2373" y="3198"/>
                    </a:lnTo>
                    <a:lnTo>
                      <a:pt x="2373" y="3184"/>
                    </a:lnTo>
                    <a:lnTo>
                      <a:pt x="2373" y="3168"/>
                    </a:lnTo>
                    <a:lnTo>
                      <a:pt x="2373" y="3153"/>
                    </a:lnTo>
                    <a:lnTo>
                      <a:pt x="2370" y="3136"/>
                    </a:lnTo>
                    <a:lnTo>
                      <a:pt x="2369" y="3128"/>
                    </a:lnTo>
                    <a:lnTo>
                      <a:pt x="2367" y="3119"/>
                    </a:lnTo>
                    <a:lnTo>
                      <a:pt x="2363" y="3110"/>
                    </a:lnTo>
                    <a:lnTo>
                      <a:pt x="2359" y="3100"/>
                    </a:lnTo>
                    <a:lnTo>
                      <a:pt x="2347" y="3081"/>
                    </a:lnTo>
                    <a:lnTo>
                      <a:pt x="2333" y="3063"/>
                    </a:lnTo>
                    <a:lnTo>
                      <a:pt x="2316" y="3045"/>
                    </a:lnTo>
                    <a:lnTo>
                      <a:pt x="2298" y="3027"/>
                    </a:lnTo>
                    <a:lnTo>
                      <a:pt x="2278" y="3011"/>
                    </a:lnTo>
                    <a:lnTo>
                      <a:pt x="2256" y="2997"/>
                    </a:lnTo>
                    <a:lnTo>
                      <a:pt x="2234" y="2984"/>
                    </a:lnTo>
                    <a:lnTo>
                      <a:pt x="2212" y="2973"/>
                    </a:lnTo>
                    <a:lnTo>
                      <a:pt x="2190" y="2965"/>
                    </a:lnTo>
                    <a:lnTo>
                      <a:pt x="2167" y="2960"/>
                    </a:lnTo>
                    <a:lnTo>
                      <a:pt x="2157" y="2957"/>
                    </a:lnTo>
                    <a:lnTo>
                      <a:pt x="2146" y="2957"/>
                    </a:lnTo>
                    <a:lnTo>
                      <a:pt x="2136" y="2957"/>
                    </a:lnTo>
                    <a:lnTo>
                      <a:pt x="2126" y="2958"/>
                    </a:lnTo>
                    <a:lnTo>
                      <a:pt x="2117" y="2960"/>
                    </a:lnTo>
                    <a:lnTo>
                      <a:pt x="2107" y="2964"/>
                    </a:lnTo>
                    <a:lnTo>
                      <a:pt x="2098" y="2967"/>
                    </a:lnTo>
                    <a:lnTo>
                      <a:pt x="2091" y="2973"/>
                    </a:lnTo>
                    <a:lnTo>
                      <a:pt x="2079" y="2983"/>
                    </a:lnTo>
                    <a:lnTo>
                      <a:pt x="2066" y="2996"/>
                    </a:lnTo>
                    <a:lnTo>
                      <a:pt x="2058" y="3001"/>
                    </a:lnTo>
                    <a:lnTo>
                      <a:pt x="2050" y="3004"/>
                    </a:lnTo>
                    <a:lnTo>
                      <a:pt x="2047" y="3005"/>
                    </a:lnTo>
                    <a:lnTo>
                      <a:pt x="2043" y="3005"/>
                    </a:lnTo>
                    <a:lnTo>
                      <a:pt x="2038" y="3005"/>
                    </a:lnTo>
                    <a:lnTo>
                      <a:pt x="2032" y="3004"/>
                    </a:lnTo>
                    <a:lnTo>
                      <a:pt x="2026" y="3001"/>
                    </a:lnTo>
                    <a:lnTo>
                      <a:pt x="2021" y="2999"/>
                    </a:lnTo>
                    <a:lnTo>
                      <a:pt x="2017" y="2996"/>
                    </a:lnTo>
                    <a:lnTo>
                      <a:pt x="2013" y="2993"/>
                    </a:lnTo>
                    <a:lnTo>
                      <a:pt x="2008" y="2986"/>
                    </a:lnTo>
                    <a:lnTo>
                      <a:pt x="1999" y="2978"/>
                    </a:lnTo>
                    <a:lnTo>
                      <a:pt x="1992" y="2975"/>
                    </a:lnTo>
                    <a:lnTo>
                      <a:pt x="1986" y="2974"/>
                    </a:lnTo>
                    <a:lnTo>
                      <a:pt x="1977" y="2973"/>
                    </a:lnTo>
                    <a:lnTo>
                      <a:pt x="1969" y="2971"/>
                    </a:lnTo>
                    <a:lnTo>
                      <a:pt x="1961" y="2970"/>
                    </a:lnTo>
                    <a:lnTo>
                      <a:pt x="1953" y="2967"/>
                    </a:lnTo>
                    <a:lnTo>
                      <a:pt x="1951" y="2966"/>
                    </a:lnTo>
                    <a:lnTo>
                      <a:pt x="1949" y="2965"/>
                    </a:lnTo>
                    <a:lnTo>
                      <a:pt x="1948" y="2962"/>
                    </a:lnTo>
                    <a:lnTo>
                      <a:pt x="1947" y="2960"/>
                    </a:lnTo>
                    <a:lnTo>
                      <a:pt x="1947" y="2954"/>
                    </a:lnTo>
                    <a:lnTo>
                      <a:pt x="1948" y="2949"/>
                    </a:lnTo>
                    <a:lnTo>
                      <a:pt x="1951" y="2944"/>
                    </a:lnTo>
                    <a:lnTo>
                      <a:pt x="1955" y="2939"/>
                    </a:lnTo>
                    <a:lnTo>
                      <a:pt x="1964" y="2929"/>
                    </a:lnTo>
                    <a:lnTo>
                      <a:pt x="1975" y="2917"/>
                    </a:lnTo>
                    <a:lnTo>
                      <a:pt x="1999" y="2897"/>
                    </a:lnTo>
                    <a:lnTo>
                      <a:pt x="2017" y="2881"/>
                    </a:lnTo>
                    <a:lnTo>
                      <a:pt x="2034" y="2875"/>
                    </a:lnTo>
                    <a:lnTo>
                      <a:pt x="2056" y="2866"/>
                    </a:lnTo>
                    <a:lnTo>
                      <a:pt x="2067" y="2861"/>
                    </a:lnTo>
                    <a:lnTo>
                      <a:pt x="2078" y="2856"/>
                    </a:lnTo>
                    <a:lnTo>
                      <a:pt x="2084" y="2851"/>
                    </a:lnTo>
                    <a:lnTo>
                      <a:pt x="2089" y="2847"/>
                    </a:lnTo>
                    <a:lnTo>
                      <a:pt x="2089" y="2840"/>
                    </a:lnTo>
                    <a:lnTo>
                      <a:pt x="2087" y="2829"/>
                    </a:lnTo>
                    <a:lnTo>
                      <a:pt x="2083" y="2813"/>
                    </a:lnTo>
                    <a:lnTo>
                      <a:pt x="2078" y="2795"/>
                    </a:lnTo>
                    <a:lnTo>
                      <a:pt x="2067" y="2760"/>
                    </a:lnTo>
                    <a:lnTo>
                      <a:pt x="2061" y="2736"/>
                    </a:lnTo>
                    <a:lnTo>
                      <a:pt x="2058" y="2717"/>
                    </a:lnTo>
                    <a:lnTo>
                      <a:pt x="2053" y="2693"/>
                    </a:lnTo>
                    <a:lnTo>
                      <a:pt x="2044" y="2666"/>
                    </a:lnTo>
                    <a:lnTo>
                      <a:pt x="2034" y="2637"/>
                    </a:lnTo>
                    <a:lnTo>
                      <a:pt x="2021" y="2609"/>
                    </a:lnTo>
                    <a:lnTo>
                      <a:pt x="2008" y="2584"/>
                    </a:lnTo>
                    <a:lnTo>
                      <a:pt x="2001" y="2574"/>
                    </a:lnTo>
                    <a:lnTo>
                      <a:pt x="1993" y="2565"/>
                    </a:lnTo>
                    <a:lnTo>
                      <a:pt x="1987" y="2558"/>
                    </a:lnTo>
                    <a:lnTo>
                      <a:pt x="1981" y="2553"/>
                    </a:lnTo>
                    <a:lnTo>
                      <a:pt x="1966" y="2545"/>
                    </a:lnTo>
                    <a:lnTo>
                      <a:pt x="1949" y="2540"/>
                    </a:lnTo>
                    <a:lnTo>
                      <a:pt x="1931" y="2535"/>
                    </a:lnTo>
                    <a:lnTo>
                      <a:pt x="1913" y="2531"/>
                    </a:lnTo>
                    <a:lnTo>
                      <a:pt x="1896" y="2527"/>
                    </a:lnTo>
                    <a:lnTo>
                      <a:pt x="1879" y="2522"/>
                    </a:lnTo>
                    <a:lnTo>
                      <a:pt x="1864" y="2515"/>
                    </a:lnTo>
                    <a:lnTo>
                      <a:pt x="1850" y="2508"/>
                    </a:lnTo>
                    <a:lnTo>
                      <a:pt x="1864" y="2504"/>
                    </a:lnTo>
                    <a:lnTo>
                      <a:pt x="1879" y="2502"/>
                    </a:lnTo>
                    <a:lnTo>
                      <a:pt x="1896" y="2502"/>
                    </a:lnTo>
                    <a:lnTo>
                      <a:pt x="1912" y="2505"/>
                    </a:lnTo>
                    <a:lnTo>
                      <a:pt x="1929" y="2508"/>
                    </a:lnTo>
                    <a:lnTo>
                      <a:pt x="1944" y="2511"/>
                    </a:lnTo>
                    <a:lnTo>
                      <a:pt x="1960" y="2515"/>
                    </a:lnTo>
                    <a:lnTo>
                      <a:pt x="1974" y="2521"/>
                    </a:lnTo>
                    <a:lnTo>
                      <a:pt x="1992" y="2530"/>
                    </a:lnTo>
                    <a:lnTo>
                      <a:pt x="2014" y="2543"/>
                    </a:lnTo>
                    <a:lnTo>
                      <a:pt x="2036" y="2557"/>
                    </a:lnTo>
                    <a:lnTo>
                      <a:pt x="2057" y="2568"/>
                    </a:lnTo>
                    <a:lnTo>
                      <a:pt x="2065" y="2572"/>
                    </a:lnTo>
                    <a:lnTo>
                      <a:pt x="2071" y="2574"/>
                    </a:lnTo>
                    <a:lnTo>
                      <a:pt x="2074" y="2574"/>
                    </a:lnTo>
                    <a:lnTo>
                      <a:pt x="2076" y="2574"/>
                    </a:lnTo>
                    <a:lnTo>
                      <a:pt x="2078" y="2572"/>
                    </a:lnTo>
                    <a:lnTo>
                      <a:pt x="2079" y="2571"/>
                    </a:lnTo>
                    <a:lnTo>
                      <a:pt x="2080" y="2565"/>
                    </a:lnTo>
                    <a:lnTo>
                      <a:pt x="2078" y="2555"/>
                    </a:lnTo>
                    <a:lnTo>
                      <a:pt x="2073" y="2543"/>
                    </a:lnTo>
                    <a:lnTo>
                      <a:pt x="2063" y="2524"/>
                    </a:lnTo>
                    <a:lnTo>
                      <a:pt x="2058" y="2513"/>
                    </a:lnTo>
                    <a:lnTo>
                      <a:pt x="2053" y="2501"/>
                    </a:lnTo>
                    <a:lnTo>
                      <a:pt x="2049" y="2491"/>
                    </a:lnTo>
                    <a:lnTo>
                      <a:pt x="2047" y="2479"/>
                    </a:lnTo>
                    <a:lnTo>
                      <a:pt x="2045" y="2469"/>
                    </a:lnTo>
                    <a:lnTo>
                      <a:pt x="2045" y="2457"/>
                    </a:lnTo>
                    <a:lnTo>
                      <a:pt x="2048" y="2444"/>
                    </a:lnTo>
                    <a:lnTo>
                      <a:pt x="2053" y="2431"/>
                    </a:lnTo>
                    <a:lnTo>
                      <a:pt x="2057" y="2421"/>
                    </a:lnTo>
                    <a:lnTo>
                      <a:pt x="2060" y="2412"/>
                    </a:lnTo>
                    <a:lnTo>
                      <a:pt x="2061" y="2403"/>
                    </a:lnTo>
                    <a:lnTo>
                      <a:pt x="2062" y="2394"/>
                    </a:lnTo>
                    <a:lnTo>
                      <a:pt x="2062" y="2377"/>
                    </a:lnTo>
                    <a:lnTo>
                      <a:pt x="2060" y="2360"/>
                    </a:lnTo>
                    <a:lnTo>
                      <a:pt x="2054" y="2343"/>
                    </a:lnTo>
                    <a:lnTo>
                      <a:pt x="2048" y="2326"/>
                    </a:lnTo>
                    <a:lnTo>
                      <a:pt x="2041" y="2309"/>
                    </a:lnTo>
                    <a:lnTo>
                      <a:pt x="2034" y="2290"/>
                    </a:lnTo>
                    <a:lnTo>
                      <a:pt x="2028" y="2276"/>
                    </a:lnTo>
                    <a:lnTo>
                      <a:pt x="2023" y="2260"/>
                    </a:lnTo>
                    <a:lnTo>
                      <a:pt x="2021" y="2246"/>
                    </a:lnTo>
                    <a:lnTo>
                      <a:pt x="2018" y="2230"/>
                    </a:lnTo>
                    <a:lnTo>
                      <a:pt x="2016" y="2215"/>
                    </a:lnTo>
                    <a:lnTo>
                      <a:pt x="2012" y="2199"/>
                    </a:lnTo>
                    <a:lnTo>
                      <a:pt x="2008" y="2185"/>
                    </a:lnTo>
                    <a:lnTo>
                      <a:pt x="2003" y="2169"/>
                    </a:lnTo>
                    <a:lnTo>
                      <a:pt x="1997" y="2160"/>
                    </a:lnTo>
                    <a:lnTo>
                      <a:pt x="1992" y="2151"/>
                    </a:lnTo>
                    <a:lnTo>
                      <a:pt x="1986" y="2144"/>
                    </a:lnTo>
                    <a:lnTo>
                      <a:pt x="1977" y="2137"/>
                    </a:lnTo>
                    <a:lnTo>
                      <a:pt x="1960" y="2125"/>
                    </a:lnTo>
                    <a:lnTo>
                      <a:pt x="1940" y="2115"/>
                    </a:lnTo>
                    <a:lnTo>
                      <a:pt x="1920" y="2106"/>
                    </a:lnTo>
                    <a:lnTo>
                      <a:pt x="1900" y="2096"/>
                    </a:lnTo>
                    <a:lnTo>
                      <a:pt x="1891" y="2090"/>
                    </a:lnTo>
                    <a:lnTo>
                      <a:pt x="1883" y="2085"/>
                    </a:lnTo>
                    <a:lnTo>
                      <a:pt x="1876" y="2079"/>
                    </a:lnTo>
                    <a:lnTo>
                      <a:pt x="1869" y="2072"/>
                    </a:lnTo>
                    <a:lnTo>
                      <a:pt x="1864" y="2065"/>
                    </a:lnTo>
                    <a:lnTo>
                      <a:pt x="1860" y="2055"/>
                    </a:lnTo>
                    <a:lnTo>
                      <a:pt x="1857" y="2046"/>
                    </a:lnTo>
                    <a:lnTo>
                      <a:pt x="1855" y="2036"/>
                    </a:lnTo>
                    <a:lnTo>
                      <a:pt x="1854" y="2017"/>
                    </a:lnTo>
                    <a:lnTo>
                      <a:pt x="1852" y="1997"/>
                    </a:lnTo>
                    <a:lnTo>
                      <a:pt x="1852" y="1987"/>
                    </a:lnTo>
                    <a:lnTo>
                      <a:pt x="1854" y="1978"/>
                    </a:lnTo>
                    <a:lnTo>
                      <a:pt x="1854" y="1967"/>
                    </a:lnTo>
                    <a:lnTo>
                      <a:pt x="1855" y="1958"/>
                    </a:lnTo>
                    <a:lnTo>
                      <a:pt x="1852" y="1947"/>
                    </a:lnTo>
                    <a:lnTo>
                      <a:pt x="1850" y="1936"/>
                    </a:lnTo>
                    <a:lnTo>
                      <a:pt x="1846" y="1925"/>
                    </a:lnTo>
                    <a:lnTo>
                      <a:pt x="1843" y="1913"/>
                    </a:lnTo>
                    <a:lnTo>
                      <a:pt x="1845" y="1887"/>
                    </a:lnTo>
                    <a:close/>
                  </a:path>
                </a:pathLst>
              </a:custGeom>
              <a:solidFill>
                <a:srgbClr val="0094CA"/>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0" name="Freeform 197"/>
              <p:cNvSpPr>
                <a:spLocks/>
              </p:cNvSpPr>
              <p:nvPr/>
            </p:nvSpPr>
            <p:spPr bwMode="auto">
              <a:xfrm>
                <a:off x="6012736" y="1777535"/>
                <a:ext cx="61937" cy="61414"/>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1" name="Freeform 199"/>
              <p:cNvSpPr>
                <a:spLocks/>
              </p:cNvSpPr>
              <p:nvPr/>
            </p:nvSpPr>
            <p:spPr bwMode="auto">
              <a:xfrm>
                <a:off x="5992696" y="1822692"/>
                <a:ext cx="27326" cy="23483"/>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2" name="Freeform 201"/>
              <p:cNvSpPr>
                <a:spLocks/>
              </p:cNvSpPr>
              <p:nvPr/>
            </p:nvSpPr>
            <p:spPr bwMode="auto">
              <a:xfrm>
                <a:off x="5160184" y="2346520"/>
                <a:ext cx="289649" cy="319717"/>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3" name="Freeform 202"/>
              <p:cNvSpPr>
                <a:spLocks/>
              </p:cNvSpPr>
              <p:nvPr/>
            </p:nvSpPr>
            <p:spPr bwMode="auto">
              <a:xfrm>
                <a:off x="5508127" y="2673462"/>
                <a:ext cx="71047" cy="5960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4" name="Freeform 203"/>
              <p:cNvSpPr>
                <a:spLocks/>
              </p:cNvSpPr>
              <p:nvPr/>
            </p:nvSpPr>
            <p:spPr bwMode="auto">
              <a:xfrm>
                <a:off x="5519057" y="1791985"/>
                <a:ext cx="154844" cy="122829"/>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5" name="Freeform 204"/>
              <p:cNvSpPr>
                <a:spLocks/>
              </p:cNvSpPr>
              <p:nvPr/>
            </p:nvSpPr>
            <p:spPr bwMode="auto">
              <a:xfrm>
                <a:off x="5462585" y="1909394"/>
                <a:ext cx="41899" cy="30708"/>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6" name="Freeform 206"/>
              <p:cNvSpPr>
                <a:spLocks/>
              </p:cNvSpPr>
              <p:nvPr/>
            </p:nvSpPr>
            <p:spPr bwMode="auto">
              <a:xfrm>
                <a:off x="5453476" y="1949133"/>
                <a:ext cx="30969" cy="21676"/>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7" name="Freeform 207"/>
              <p:cNvSpPr>
                <a:spLocks/>
              </p:cNvSpPr>
              <p:nvPr/>
            </p:nvSpPr>
            <p:spPr bwMode="auto">
              <a:xfrm>
                <a:off x="5438902" y="1979841"/>
                <a:ext cx="20039" cy="43351"/>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8" name="Freeform 208"/>
              <p:cNvSpPr>
                <a:spLocks/>
              </p:cNvSpPr>
              <p:nvPr/>
            </p:nvSpPr>
            <p:spPr bwMode="auto">
              <a:xfrm>
                <a:off x="5531809" y="1945520"/>
                <a:ext cx="92907" cy="146311"/>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9" name="Freeform 209"/>
              <p:cNvSpPr>
                <a:spLocks/>
              </p:cNvSpPr>
              <p:nvPr/>
            </p:nvSpPr>
            <p:spPr bwMode="auto">
              <a:xfrm>
                <a:off x="5484445" y="2149633"/>
                <a:ext cx="80154" cy="86703"/>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0" name="Freeform 210"/>
              <p:cNvSpPr>
                <a:spLocks/>
              </p:cNvSpPr>
              <p:nvPr/>
            </p:nvSpPr>
            <p:spPr bwMode="auto">
              <a:xfrm>
                <a:off x="5417042" y="2297750"/>
                <a:ext cx="58294" cy="5960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1" name="Freeform 211"/>
              <p:cNvSpPr>
                <a:spLocks/>
              </p:cNvSpPr>
              <p:nvPr/>
            </p:nvSpPr>
            <p:spPr bwMode="auto">
              <a:xfrm>
                <a:off x="5488089" y="2279687"/>
                <a:ext cx="43721" cy="52383"/>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2" name="Freeform 212"/>
              <p:cNvSpPr>
                <a:spLocks/>
              </p:cNvSpPr>
              <p:nvPr/>
            </p:nvSpPr>
            <p:spPr bwMode="auto">
              <a:xfrm>
                <a:off x="5477159" y="2301363"/>
                <a:ext cx="87441" cy="133667"/>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3" name="Freeform 213"/>
              <p:cNvSpPr>
                <a:spLocks/>
              </p:cNvSpPr>
              <p:nvPr/>
            </p:nvSpPr>
            <p:spPr bwMode="auto">
              <a:xfrm>
                <a:off x="5548204" y="2380840"/>
                <a:ext cx="16396" cy="4696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4" name="Freeform 214"/>
              <p:cNvSpPr>
                <a:spLocks/>
              </p:cNvSpPr>
              <p:nvPr/>
            </p:nvSpPr>
            <p:spPr bwMode="auto">
              <a:xfrm>
                <a:off x="5575530" y="2297750"/>
                <a:ext cx="45543" cy="54189"/>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5" name="Freeform 217"/>
              <p:cNvSpPr>
                <a:spLocks/>
              </p:cNvSpPr>
              <p:nvPr/>
            </p:nvSpPr>
            <p:spPr bwMode="auto">
              <a:xfrm>
                <a:off x="5449833" y="3715700"/>
                <a:ext cx="21860" cy="25288"/>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6" name="Freeform 224"/>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7" name="Freeform 225"/>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8" name="Freeform 226"/>
              <p:cNvSpPr>
                <a:spLocks noEditPoints="1"/>
              </p:cNvSpPr>
              <p:nvPr/>
            </p:nvSpPr>
            <p:spPr bwMode="auto">
              <a:xfrm>
                <a:off x="5041774" y="3582034"/>
                <a:ext cx="1865411" cy="2196467"/>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9" name="Freeform 227"/>
              <p:cNvSpPr>
                <a:spLocks/>
              </p:cNvSpPr>
              <p:nvPr/>
            </p:nvSpPr>
            <p:spPr bwMode="auto">
              <a:xfrm>
                <a:off x="6745055" y="5438915"/>
                <a:ext cx="162131" cy="339585"/>
              </a:xfrm>
              <a:custGeom>
                <a:avLst/>
                <a:gdLst/>
                <a:ahLst/>
                <a:cxnLst>
                  <a:cxn ang="0">
                    <a:pos x="280" y="479"/>
                  </a:cxn>
                  <a:cxn ang="0">
                    <a:pos x="322" y="419"/>
                  </a:cxn>
                  <a:cxn ang="0">
                    <a:pos x="342" y="379"/>
                  </a:cxn>
                  <a:cxn ang="0">
                    <a:pos x="348" y="329"/>
                  </a:cxn>
                  <a:cxn ang="0">
                    <a:pos x="345" y="263"/>
                  </a:cxn>
                  <a:cxn ang="0">
                    <a:pos x="331" y="166"/>
                  </a:cxn>
                  <a:cxn ang="0">
                    <a:pos x="333" y="110"/>
                  </a:cxn>
                  <a:cxn ang="0">
                    <a:pos x="350" y="57"/>
                  </a:cxn>
                  <a:cxn ang="0">
                    <a:pos x="355" y="11"/>
                  </a:cxn>
                  <a:cxn ang="0">
                    <a:pos x="349" y="0"/>
                  </a:cxn>
                  <a:cxn ang="0">
                    <a:pos x="327" y="10"/>
                  </a:cxn>
                  <a:cxn ang="0">
                    <a:pos x="306" y="45"/>
                  </a:cxn>
                  <a:cxn ang="0">
                    <a:pos x="293" y="76"/>
                  </a:cxn>
                  <a:cxn ang="0">
                    <a:pos x="302" y="103"/>
                  </a:cxn>
                  <a:cxn ang="0">
                    <a:pos x="291" y="116"/>
                  </a:cxn>
                  <a:cxn ang="0">
                    <a:pos x="262" y="114"/>
                  </a:cxn>
                  <a:cxn ang="0">
                    <a:pos x="227" y="105"/>
                  </a:cxn>
                  <a:cxn ang="0">
                    <a:pos x="180" y="110"/>
                  </a:cxn>
                  <a:cxn ang="0">
                    <a:pos x="114" y="140"/>
                  </a:cxn>
                  <a:cxn ang="0">
                    <a:pos x="83" y="167"/>
                  </a:cxn>
                  <a:cxn ang="0">
                    <a:pos x="65" y="210"/>
                  </a:cxn>
                  <a:cxn ang="0">
                    <a:pos x="50" y="225"/>
                  </a:cxn>
                  <a:cxn ang="0">
                    <a:pos x="26" y="242"/>
                  </a:cxn>
                  <a:cxn ang="0">
                    <a:pos x="42" y="259"/>
                  </a:cxn>
                  <a:cxn ang="0">
                    <a:pos x="64" y="276"/>
                  </a:cxn>
                  <a:cxn ang="0">
                    <a:pos x="59" y="285"/>
                  </a:cxn>
                  <a:cxn ang="0">
                    <a:pos x="37" y="291"/>
                  </a:cxn>
                  <a:cxn ang="0">
                    <a:pos x="24" y="303"/>
                  </a:cxn>
                  <a:cxn ang="0">
                    <a:pos x="25" y="335"/>
                  </a:cxn>
                  <a:cxn ang="0">
                    <a:pos x="42" y="360"/>
                  </a:cxn>
                  <a:cxn ang="0">
                    <a:pos x="76" y="375"/>
                  </a:cxn>
                  <a:cxn ang="0">
                    <a:pos x="82" y="391"/>
                  </a:cxn>
                  <a:cxn ang="0">
                    <a:pos x="53" y="405"/>
                  </a:cxn>
                  <a:cxn ang="0">
                    <a:pos x="38" y="421"/>
                  </a:cxn>
                  <a:cxn ang="0">
                    <a:pos x="29" y="445"/>
                  </a:cxn>
                  <a:cxn ang="0">
                    <a:pos x="2" y="484"/>
                  </a:cxn>
                  <a:cxn ang="0">
                    <a:pos x="4" y="498"/>
                  </a:cxn>
                  <a:cxn ang="0">
                    <a:pos x="33" y="505"/>
                  </a:cxn>
                  <a:cxn ang="0">
                    <a:pos x="19" y="532"/>
                  </a:cxn>
                  <a:cxn ang="0">
                    <a:pos x="2" y="568"/>
                  </a:cxn>
                  <a:cxn ang="0">
                    <a:pos x="35" y="571"/>
                  </a:cxn>
                  <a:cxn ang="0">
                    <a:pos x="68" y="572"/>
                  </a:cxn>
                  <a:cxn ang="0">
                    <a:pos x="63" y="589"/>
                  </a:cxn>
                  <a:cxn ang="0">
                    <a:pos x="50" y="606"/>
                  </a:cxn>
                  <a:cxn ang="0">
                    <a:pos x="61" y="629"/>
                  </a:cxn>
                  <a:cxn ang="0">
                    <a:pos x="108" y="659"/>
                  </a:cxn>
                  <a:cxn ang="0">
                    <a:pos x="147" y="684"/>
                  </a:cxn>
                  <a:cxn ang="0">
                    <a:pos x="157" y="715"/>
                  </a:cxn>
                  <a:cxn ang="0">
                    <a:pos x="182" y="734"/>
                  </a:cxn>
                  <a:cxn ang="0">
                    <a:pos x="204" y="748"/>
                  </a:cxn>
                  <a:cxn ang="0">
                    <a:pos x="201" y="710"/>
                  </a:cxn>
                  <a:cxn ang="0">
                    <a:pos x="212" y="681"/>
                  </a:cxn>
                  <a:cxn ang="0">
                    <a:pos x="231" y="654"/>
                  </a:cxn>
                  <a:cxn ang="0">
                    <a:pos x="228" y="636"/>
                  </a:cxn>
                  <a:cxn ang="0">
                    <a:pos x="231" y="618"/>
                  </a:cxn>
                  <a:cxn ang="0">
                    <a:pos x="249" y="603"/>
                  </a:cxn>
                  <a:cxn ang="0">
                    <a:pos x="257" y="555"/>
                  </a:cxn>
                </a:cxnLst>
                <a:rect l="0" t="0" r="r" b="b"/>
                <a:pathLst>
                  <a:path w="355" h="748">
                    <a:moveTo>
                      <a:pt x="269" y="520"/>
                    </a:moveTo>
                    <a:lnTo>
                      <a:pt x="272" y="506"/>
                    </a:lnTo>
                    <a:lnTo>
                      <a:pt x="276" y="493"/>
                    </a:lnTo>
                    <a:lnTo>
                      <a:pt x="280" y="479"/>
                    </a:lnTo>
                    <a:lnTo>
                      <a:pt x="287" y="466"/>
                    </a:lnTo>
                    <a:lnTo>
                      <a:pt x="300" y="447"/>
                    </a:lnTo>
                    <a:lnTo>
                      <a:pt x="314" y="430"/>
                    </a:lnTo>
                    <a:lnTo>
                      <a:pt x="322" y="419"/>
                    </a:lnTo>
                    <a:lnTo>
                      <a:pt x="328" y="409"/>
                    </a:lnTo>
                    <a:lnTo>
                      <a:pt x="333" y="400"/>
                    </a:lnTo>
                    <a:lnTo>
                      <a:pt x="339" y="390"/>
                    </a:lnTo>
                    <a:lnTo>
                      <a:pt x="342" y="379"/>
                    </a:lnTo>
                    <a:lnTo>
                      <a:pt x="345" y="368"/>
                    </a:lnTo>
                    <a:lnTo>
                      <a:pt x="346" y="356"/>
                    </a:lnTo>
                    <a:lnTo>
                      <a:pt x="348" y="343"/>
                    </a:lnTo>
                    <a:lnTo>
                      <a:pt x="348" y="329"/>
                    </a:lnTo>
                    <a:lnTo>
                      <a:pt x="349" y="313"/>
                    </a:lnTo>
                    <a:lnTo>
                      <a:pt x="349" y="296"/>
                    </a:lnTo>
                    <a:lnTo>
                      <a:pt x="346" y="283"/>
                    </a:lnTo>
                    <a:lnTo>
                      <a:pt x="345" y="263"/>
                    </a:lnTo>
                    <a:lnTo>
                      <a:pt x="342" y="241"/>
                    </a:lnTo>
                    <a:lnTo>
                      <a:pt x="337" y="216"/>
                    </a:lnTo>
                    <a:lnTo>
                      <a:pt x="333" y="190"/>
                    </a:lnTo>
                    <a:lnTo>
                      <a:pt x="331" y="166"/>
                    </a:lnTo>
                    <a:lnTo>
                      <a:pt x="329" y="141"/>
                    </a:lnTo>
                    <a:lnTo>
                      <a:pt x="329" y="131"/>
                    </a:lnTo>
                    <a:lnTo>
                      <a:pt x="331" y="120"/>
                    </a:lnTo>
                    <a:lnTo>
                      <a:pt x="333" y="110"/>
                    </a:lnTo>
                    <a:lnTo>
                      <a:pt x="337" y="101"/>
                    </a:lnTo>
                    <a:lnTo>
                      <a:pt x="340" y="92"/>
                    </a:lnTo>
                    <a:lnTo>
                      <a:pt x="345" y="76"/>
                    </a:lnTo>
                    <a:lnTo>
                      <a:pt x="350" y="57"/>
                    </a:lnTo>
                    <a:lnTo>
                      <a:pt x="354" y="37"/>
                    </a:lnTo>
                    <a:lnTo>
                      <a:pt x="355" y="27"/>
                    </a:lnTo>
                    <a:lnTo>
                      <a:pt x="355" y="19"/>
                    </a:lnTo>
                    <a:lnTo>
                      <a:pt x="355" y="11"/>
                    </a:lnTo>
                    <a:lnTo>
                      <a:pt x="354" y="5"/>
                    </a:lnTo>
                    <a:lnTo>
                      <a:pt x="353" y="2"/>
                    </a:lnTo>
                    <a:lnTo>
                      <a:pt x="351" y="1"/>
                    </a:lnTo>
                    <a:lnTo>
                      <a:pt x="349" y="0"/>
                    </a:lnTo>
                    <a:lnTo>
                      <a:pt x="348" y="0"/>
                    </a:lnTo>
                    <a:lnTo>
                      <a:pt x="341" y="0"/>
                    </a:lnTo>
                    <a:lnTo>
                      <a:pt x="335" y="4"/>
                    </a:lnTo>
                    <a:lnTo>
                      <a:pt x="327" y="10"/>
                    </a:lnTo>
                    <a:lnTo>
                      <a:pt x="322" y="17"/>
                    </a:lnTo>
                    <a:lnTo>
                      <a:pt x="316" y="23"/>
                    </a:lnTo>
                    <a:lnTo>
                      <a:pt x="313" y="30"/>
                    </a:lnTo>
                    <a:lnTo>
                      <a:pt x="306" y="45"/>
                    </a:lnTo>
                    <a:lnTo>
                      <a:pt x="297" y="61"/>
                    </a:lnTo>
                    <a:lnTo>
                      <a:pt x="294" y="66"/>
                    </a:lnTo>
                    <a:lnTo>
                      <a:pt x="293" y="71"/>
                    </a:lnTo>
                    <a:lnTo>
                      <a:pt x="293" y="76"/>
                    </a:lnTo>
                    <a:lnTo>
                      <a:pt x="296" y="80"/>
                    </a:lnTo>
                    <a:lnTo>
                      <a:pt x="300" y="89"/>
                    </a:lnTo>
                    <a:lnTo>
                      <a:pt x="302" y="99"/>
                    </a:lnTo>
                    <a:lnTo>
                      <a:pt x="302" y="103"/>
                    </a:lnTo>
                    <a:lnTo>
                      <a:pt x="301" y="107"/>
                    </a:lnTo>
                    <a:lnTo>
                      <a:pt x="298" y="110"/>
                    </a:lnTo>
                    <a:lnTo>
                      <a:pt x="297" y="112"/>
                    </a:lnTo>
                    <a:lnTo>
                      <a:pt x="291" y="116"/>
                    </a:lnTo>
                    <a:lnTo>
                      <a:pt x="284" y="118"/>
                    </a:lnTo>
                    <a:lnTo>
                      <a:pt x="276" y="118"/>
                    </a:lnTo>
                    <a:lnTo>
                      <a:pt x="269" y="116"/>
                    </a:lnTo>
                    <a:lnTo>
                      <a:pt x="262" y="114"/>
                    </a:lnTo>
                    <a:lnTo>
                      <a:pt x="257" y="111"/>
                    </a:lnTo>
                    <a:lnTo>
                      <a:pt x="247" y="107"/>
                    </a:lnTo>
                    <a:lnTo>
                      <a:pt x="237" y="106"/>
                    </a:lnTo>
                    <a:lnTo>
                      <a:pt x="227" y="105"/>
                    </a:lnTo>
                    <a:lnTo>
                      <a:pt x="215" y="105"/>
                    </a:lnTo>
                    <a:lnTo>
                      <a:pt x="204" y="105"/>
                    </a:lnTo>
                    <a:lnTo>
                      <a:pt x="192" y="107"/>
                    </a:lnTo>
                    <a:lnTo>
                      <a:pt x="180" y="110"/>
                    </a:lnTo>
                    <a:lnTo>
                      <a:pt x="169" y="114"/>
                    </a:lnTo>
                    <a:lnTo>
                      <a:pt x="145" y="123"/>
                    </a:lnTo>
                    <a:lnTo>
                      <a:pt x="123" y="133"/>
                    </a:lnTo>
                    <a:lnTo>
                      <a:pt x="114" y="140"/>
                    </a:lnTo>
                    <a:lnTo>
                      <a:pt x="105" y="146"/>
                    </a:lnTo>
                    <a:lnTo>
                      <a:pt x="96" y="153"/>
                    </a:lnTo>
                    <a:lnTo>
                      <a:pt x="90" y="159"/>
                    </a:lnTo>
                    <a:lnTo>
                      <a:pt x="83" y="167"/>
                    </a:lnTo>
                    <a:lnTo>
                      <a:pt x="79" y="177"/>
                    </a:lnTo>
                    <a:lnTo>
                      <a:pt x="74" y="188"/>
                    </a:lnTo>
                    <a:lnTo>
                      <a:pt x="70" y="199"/>
                    </a:lnTo>
                    <a:lnTo>
                      <a:pt x="65" y="210"/>
                    </a:lnTo>
                    <a:lnTo>
                      <a:pt x="60" y="217"/>
                    </a:lnTo>
                    <a:lnTo>
                      <a:pt x="57" y="221"/>
                    </a:lnTo>
                    <a:lnTo>
                      <a:pt x="53" y="224"/>
                    </a:lnTo>
                    <a:lnTo>
                      <a:pt x="50" y="225"/>
                    </a:lnTo>
                    <a:lnTo>
                      <a:pt x="44" y="225"/>
                    </a:lnTo>
                    <a:lnTo>
                      <a:pt x="35" y="232"/>
                    </a:lnTo>
                    <a:lnTo>
                      <a:pt x="28" y="238"/>
                    </a:lnTo>
                    <a:lnTo>
                      <a:pt x="26" y="242"/>
                    </a:lnTo>
                    <a:lnTo>
                      <a:pt x="26" y="246"/>
                    </a:lnTo>
                    <a:lnTo>
                      <a:pt x="28" y="250"/>
                    </a:lnTo>
                    <a:lnTo>
                      <a:pt x="33" y="254"/>
                    </a:lnTo>
                    <a:lnTo>
                      <a:pt x="42" y="259"/>
                    </a:lnTo>
                    <a:lnTo>
                      <a:pt x="52" y="264"/>
                    </a:lnTo>
                    <a:lnTo>
                      <a:pt x="57" y="268"/>
                    </a:lnTo>
                    <a:lnTo>
                      <a:pt x="61" y="272"/>
                    </a:lnTo>
                    <a:lnTo>
                      <a:pt x="64" y="276"/>
                    </a:lnTo>
                    <a:lnTo>
                      <a:pt x="64" y="280"/>
                    </a:lnTo>
                    <a:lnTo>
                      <a:pt x="63" y="282"/>
                    </a:lnTo>
                    <a:lnTo>
                      <a:pt x="61" y="283"/>
                    </a:lnTo>
                    <a:lnTo>
                      <a:pt x="59" y="285"/>
                    </a:lnTo>
                    <a:lnTo>
                      <a:pt x="55" y="286"/>
                    </a:lnTo>
                    <a:lnTo>
                      <a:pt x="48" y="287"/>
                    </a:lnTo>
                    <a:lnTo>
                      <a:pt x="41" y="290"/>
                    </a:lnTo>
                    <a:lnTo>
                      <a:pt x="37" y="291"/>
                    </a:lnTo>
                    <a:lnTo>
                      <a:pt x="33" y="294"/>
                    </a:lnTo>
                    <a:lnTo>
                      <a:pt x="29" y="295"/>
                    </a:lnTo>
                    <a:lnTo>
                      <a:pt x="26" y="299"/>
                    </a:lnTo>
                    <a:lnTo>
                      <a:pt x="24" y="303"/>
                    </a:lnTo>
                    <a:lnTo>
                      <a:pt x="22" y="308"/>
                    </a:lnTo>
                    <a:lnTo>
                      <a:pt x="22" y="313"/>
                    </a:lnTo>
                    <a:lnTo>
                      <a:pt x="22" y="320"/>
                    </a:lnTo>
                    <a:lnTo>
                      <a:pt x="25" y="335"/>
                    </a:lnTo>
                    <a:lnTo>
                      <a:pt x="29" y="347"/>
                    </a:lnTo>
                    <a:lnTo>
                      <a:pt x="33" y="352"/>
                    </a:lnTo>
                    <a:lnTo>
                      <a:pt x="37" y="356"/>
                    </a:lnTo>
                    <a:lnTo>
                      <a:pt x="42" y="360"/>
                    </a:lnTo>
                    <a:lnTo>
                      <a:pt x="50" y="362"/>
                    </a:lnTo>
                    <a:lnTo>
                      <a:pt x="59" y="366"/>
                    </a:lnTo>
                    <a:lnTo>
                      <a:pt x="70" y="372"/>
                    </a:lnTo>
                    <a:lnTo>
                      <a:pt x="76" y="375"/>
                    </a:lnTo>
                    <a:lnTo>
                      <a:pt x="79" y="379"/>
                    </a:lnTo>
                    <a:lnTo>
                      <a:pt x="83" y="383"/>
                    </a:lnTo>
                    <a:lnTo>
                      <a:pt x="83" y="387"/>
                    </a:lnTo>
                    <a:lnTo>
                      <a:pt x="82" y="391"/>
                    </a:lnTo>
                    <a:lnTo>
                      <a:pt x="77" y="394"/>
                    </a:lnTo>
                    <a:lnTo>
                      <a:pt x="69" y="397"/>
                    </a:lnTo>
                    <a:lnTo>
                      <a:pt x="61" y="401"/>
                    </a:lnTo>
                    <a:lnTo>
                      <a:pt x="53" y="405"/>
                    </a:lnTo>
                    <a:lnTo>
                      <a:pt x="46" y="410"/>
                    </a:lnTo>
                    <a:lnTo>
                      <a:pt x="43" y="413"/>
                    </a:lnTo>
                    <a:lnTo>
                      <a:pt x="41" y="417"/>
                    </a:lnTo>
                    <a:lnTo>
                      <a:pt x="38" y="421"/>
                    </a:lnTo>
                    <a:lnTo>
                      <a:pt x="37" y="425"/>
                    </a:lnTo>
                    <a:lnTo>
                      <a:pt x="35" y="432"/>
                    </a:lnTo>
                    <a:lnTo>
                      <a:pt x="31" y="439"/>
                    </a:lnTo>
                    <a:lnTo>
                      <a:pt x="29" y="445"/>
                    </a:lnTo>
                    <a:lnTo>
                      <a:pt x="24" y="451"/>
                    </a:lnTo>
                    <a:lnTo>
                      <a:pt x="15" y="461"/>
                    </a:lnTo>
                    <a:lnTo>
                      <a:pt x="7" y="474"/>
                    </a:lnTo>
                    <a:lnTo>
                      <a:pt x="2" y="484"/>
                    </a:lnTo>
                    <a:lnTo>
                      <a:pt x="0" y="492"/>
                    </a:lnTo>
                    <a:lnTo>
                      <a:pt x="2" y="495"/>
                    </a:lnTo>
                    <a:lnTo>
                      <a:pt x="2" y="496"/>
                    </a:lnTo>
                    <a:lnTo>
                      <a:pt x="4" y="498"/>
                    </a:lnTo>
                    <a:lnTo>
                      <a:pt x="6" y="500"/>
                    </a:lnTo>
                    <a:lnTo>
                      <a:pt x="19" y="501"/>
                    </a:lnTo>
                    <a:lnTo>
                      <a:pt x="33" y="501"/>
                    </a:lnTo>
                    <a:lnTo>
                      <a:pt x="33" y="505"/>
                    </a:lnTo>
                    <a:lnTo>
                      <a:pt x="33" y="509"/>
                    </a:lnTo>
                    <a:lnTo>
                      <a:pt x="30" y="515"/>
                    </a:lnTo>
                    <a:lnTo>
                      <a:pt x="26" y="520"/>
                    </a:lnTo>
                    <a:lnTo>
                      <a:pt x="19" y="532"/>
                    </a:lnTo>
                    <a:lnTo>
                      <a:pt x="11" y="544"/>
                    </a:lnTo>
                    <a:lnTo>
                      <a:pt x="4" y="555"/>
                    </a:lnTo>
                    <a:lnTo>
                      <a:pt x="2" y="565"/>
                    </a:lnTo>
                    <a:lnTo>
                      <a:pt x="2" y="568"/>
                    </a:lnTo>
                    <a:lnTo>
                      <a:pt x="4" y="571"/>
                    </a:lnTo>
                    <a:lnTo>
                      <a:pt x="8" y="572"/>
                    </a:lnTo>
                    <a:lnTo>
                      <a:pt x="15" y="572"/>
                    </a:lnTo>
                    <a:lnTo>
                      <a:pt x="35" y="571"/>
                    </a:lnTo>
                    <a:lnTo>
                      <a:pt x="59" y="570"/>
                    </a:lnTo>
                    <a:lnTo>
                      <a:pt x="63" y="570"/>
                    </a:lnTo>
                    <a:lnTo>
                      <a:pt x="65" y="571"/>
                    </a:lnTo>
                    <a:lnTo>
                      <a:pt x="68" y="572"/>
                    </a:lnTo>
                    <a:lnTo>
                      <a:pt x="69" y="575"/>
                    </a:lnTo>
                    <a:lnTo>
                      <a:pt x="68" y="579"/>
                    </a:lnTo>
                    <a:lnTo>
                      <a:pt x="66" y="584"/>
                    </a:lnTo>
                    <a:lnTo>
                      <a:pt x="63" y="589"/>
                    </a:lnTo>
                    <a:lnTo>
                      <a:pt x="56" y="596"/>
                    </a:lnTo>
                    <a:lnTo>
                      <a:pt x="53" y="600"/>
                    </a:lnTo>
                    <a:lnTo>
                      <a:pt x="51" y="603"/>
                    </a:lnTo>
                    <a:lnTo>
                      <a:pt x="50" y="606"/>
                    </a:lnTo>
                    <a:lnTo>
                      <a:pt x="50" y="610"/>
                    </a:lnTo>
                    <a:lnTo>
                      <a:pt x="51" y="616"/>
                    </a:lnTo>
                    <a:lnTo>
                      <a:pt x="55" y="623"/>
                    </a:lnTo>
                    <a:lnTo>
                      <a:pt x="61" y="629"/>
                    </a:lnTo>
                    <a:lnTo>
                      <a:pt x="68" y="636"/>
                    </a:lnTo>
                    <a:lnTo>
                      <a:pt x="77" y="642"/>
                    </a:lnTo>
                    <a:lnTo>
                      <a:pt x="87" y="649"/>
                    </a:lnTo>
                    <a:lnTo>
                      <a:pt x="108" y="659"/>
                    </a:lnTo>
                    <a:lnTo>
                      <a:pt x="127" y="671"/>
                    </a:lnTo>
                    <a:lnTo>
                      <a:pt x="135" y="675"/>
                    </a:lnTo>
                    <a:lnTo>
                      <a:pt x="143" y="680"/>
                    </a:lnTo>
                    <a:lnTo>
                      <a:pt x="147" y="684"/>
                    </a:lnTo>
                    <a:lnTo>
                      <a:pt x="151" y="688"/>
                    </a:lnTo>
                    <a:lnTo>
                      <a:pt x="153" y="701"/>
                    </a:lnTo>
                    <a:lnTo>
                      <a:pt x="156" y="711"/>
                    </a:lnTo>
                    <a:lnTo>
                      <a:pt x="157" y="715"/>
                    </a:lnTo>
                    <a:lnTo>
                      <a:pt x="160" y="720"/>
                    </a:lnTo>
                    <a:lnTo>
                      <a:pt x="164" y="724"/>
                    </a:lnTo>
                    <a:lnTo>
                      <a:pt x="171" y="726"/>
                    </a:lnTo>
                    <a:lnTo>
                      <a:pt x="182" y="734"/>
                    </a:lnTo>
                    <a:lnTo>
                      <a:pt x="190" y="742"/>
                    </a:lnTo>
                    <a:lnTo>
                      <a:pt x="193" y="746"/>
                    </a:lnTo>
                    <a:lnTo>
                      <a:pt x="197" y="748"/>
                    </a:lnTo>
                    <a:lnTo>
                      <a:pt x="204" y="748"/>
                    </a:lnTo>
                    <a:lnTo>
                      <a:pt x="212" y="747"/>
                    </a:lnTo>
                    <a:lnTo>
                      <a:pt x="208" y="733"/>
                    </a:lnTo>
                    <a:lnTo>
                      <a:pt x="204" y="717"/>
                    </a:lnTo>
                    <a:lnTo>
                      <a:pt x="201" y="710"/>
                    </a:lnTo>
                    <a:lnTo>
                      <a:pt x="201" y="702"/>
                    </a:lnTo>
                    <a:lnTo>
                      <a:pt x="201" y="695"/>
                    </a:lnTo>
                    <a:lnTo>
                      <a:pt x="205" y="689"/>
                    </a:lnTo>
                    <a:lnTo>
                      <a:pt x="212" y="681"/>
                    </a:lnTo>
                    <a:lnTo>
                      <a:pt x="218" y="675"/>
                    </a:lnTo>
                    <a:lnTo>
                      <a:pt x="225" y="668"/>
                    </a:lnTo>
                    <a:lnTo>
                      <a:pt x="230" y="659"/>
                    </a:lnTo>
                    <a:lnTo>
                      <a:pt x="231" y="654"/>
                    </a:lnTo>
                    <a:lnTo>
                      <a:pt x="232" y="650"/>
                    </a:lnTo>
                    <a:lnTo>
                      <a:pt x="232" y="646"/>
                    </a:lnTo>
                    <a:lnTo>
                      <a:pt x="231" y="642"/>
                    </a:lnTo>
                    <a:lnTo>
                      <a:pt x="228" y="636"/>
                    </a:lnTo>
                    <a:lnTo>
                      <a:pt x="227" y="631"/>
                    </a:lnTo>
                    <a:lnTo>
                      <a:pt x="226" y="627"/>
                    </a:lnTo>
                    <a:lnTo>
                      <a:pt x="226" y="623"/>
                    </a:lnTo>
                    <a:lnTo>
                      <a:pt x="231" y="618"/>
                    </a:lnTo>
                    <a:lnTo>
                      <a:pt x="241" y="611"/>
                    </a:lnTo>
                    <a:lnTo>
                      <a:pt x="244" y="610"/>
                    </a:lnTo>
                    <a:lnTo>
                      <a:pt x="247" y="607"/>
                    </a:lnTo>
                    <a:lnTo>
                      <a:pt x="249" y="603"/>
                    </a:lnTo>
                    <a:lnTo>
                      <a:pt x="250" y="600"/>
                    </a:lnTo>
                    <a:lnTo>
                      <a:pt x="253" y="589"/>
                    </a:lnTo>
                    <a:lnTo>
                      <a:pt x="256" y="577"/>
                    </a:lnTo>
                    <a:lnTo>
                      <a:pt x="257" y="555"/>
                    </a:lnTo>
                    <a:lnTo>
                      <a:pt x="258" y="539"/>
                    </a:lnTo>
                    <a:lnTo>
                      <a:pt x="269" y="52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0" name="Freeform 229"/>
              <p:cNvSpPr>
                <a:spLocks/>
              </p:cNvSpPr>
              <p:nvPr/>
            </p:nvSpPr>
            <p:spPr bwMode="auto">
              <a:xfrm>
                <a:off x="5415221" y="4456285"/>
                <a:ext cx="21860" cy="54189"/>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1" name="Freeform 230"/>
              <p:cNvSpPr>
                <a:spLocks/>
              </p:cNvSpPr>
              <p:nvPr/>
            </p:nvSpPr>
            <p:spPr bwMode="auto">
              <a:xfrm>
                <a:off x="5409755" y="4411127"/>
                <a:ext cx="40077" cy="23483"/>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2" name="Freeform 231"/>
              <p:cNvSpPr>
                <a:spLocks/>
              </p:cNvSpPr>
              <p:nvPr/>
            </p:nvSpPr>
            <p:spPr bwMode="auto">
              <a:xfrm>
                <a:off x="5078208" y="3582034"/>
                <a:ext cx="1828977" cy="1793661"/>
              </a:xfrm>
              <a:custGeom>
                <a:avLst/>
                <a:gdLst/>
                <a:ahLst/>
                <a:cxnLst>
                  <a:cxn ang="0">
                    <a:pos x="621" y="2679"/>
                  </a:cxn>
                  <a:cxn ang="0">
                    <a:pos x="651" y="2569"/>
                  </a:cxn>
                  <a:cxn ang="0">
                    <a:pos x="829" y="2253"/>
                  </a:cxn>
                  <a:cxn ang="0">
                    <a:pos x="840" y="2182"/>
                  </a:cxn>
                  <a:cxn ang="0">
                    <a:pos x="835" y="1995"/>
                  </a:cxn>
                  <a:cxn ang="0">
                    <a:pos x="712" y="1739"/>
                  </a:cxn>
                  <a:cxn ang="0">
                    <a:pos x="670" y="1403"/>
                  </a:cxn>
                  <a:cxn ang="0">
                    <a:pos x="582" y="1328"/>
                  </a:cxn>
                  <a:cxn ang="0">
                    <a:pos x="531" y="1177"/>
                  </a:cxn>
                  <a:cxn ang="0">
                    <a:pos x="454" y="1120"/>
                  </a:cxn>
                  <a:cxn ang="0">
                    <a:pos x="394" y="1014"/>
                  </a:cxn>
                  <a:cxn ang="0">
                    <a:pos x="237" y="907"/>
                  </a:cxn>
                  <a:cxn ang="0">
                    <a:pos x="107" y="871"/>
                  </a:cxn>
                  <a:cxn ang="0">
                    <a:pos x="8" y="743"/>
                  </a:cxn>
                  <a:cxn ang="0">
                    <a:pos x="116" y="647"/>
                  </a:cxn>
                  <a:cxn ang="0">
                    <a:pos x="175" y="626"/>
                  </a:cxn>
                  <a:cxn ang="0">
                    <a:pos x="184" y="503"/>
                  </a:cxn>
                  <a:cxn ang="0">
                    <a:pos x="372" y="578"/>
                  </a:cxn>
                  <a:cxn ang="0">
                    <a:pos x="494" y="503"/>
                  </a:cxn>
                  <a:cxn ang="0">
                    <a:pos x="647" y="622"/>
                  </a:cxn>
                  <a:cxn ang="0">
                    <a:pos x="811" y="690"/>
                  </a:cxn>
                  <a:cxn ang="0">
                    <a:pos x="898" y="798"/>
                  </a:cxn>
                  <a:cxn ang="0">
                    <a:pos x="989" y="802"/>
                  </a:cxn>
                  <a:cxn ang="0">
                    <a:pos x="1068" y="565"/>
                  </a:cxn>
                  <a:cxn ang="0">
                    <a:pos x="1016" y="276"/>
                  </a:cxn>
                  <a:cxn ang="0">
                    <a:pos x="1256" y="367"/>
                  </a:cxn>
                  <a:cxn ang="0">
                    <a:pos x="1285" y="515"/>
                  </a:cxn>
                  <a:cxn ang="0">
                    <a:pos x="1789" y="613"/>
                  </a:cxn>
                  <a:cxn ang="0">
                    <a:pos x="1751" y="442"/>
                  </a:cxn>
                  <a:cxn ang="0">
                    <a:pos x="2147" y="284"/>
                  </a:cxn>
                  <a:cxn ang="0">
                    <a:pos x="2486" y="12"/>
                  </a:cxn>
                  <a:cxn ang="0">
                    <a:pos x="2628" y="161"/>
                  </a:cxn>
                  <a:cxn ang="0">
                    <a:pos x="2735" y="357"/>
                  </a:cxn>
                  <a:cxn ang="0">
                    <a:pos x="2896" y="634"/>
                  </a:cxn>
                  <a:cxn ang="0">
                    <a:pos x="3071" y="714"/>
                  </a:cxn>
                  <a:cxn ang="0">
                    <a:pos x="3357" y="934"/>
                  </a:cxn>
                  <a:cxn ang="0">
                    <a:pos x="3703" y="1108"/>
                  </a:cxn>
                  <a:cxn ang="0">
                    <a:pos x="3888" y="1457"/>
                  </a:cxn>
                  <a:cxn ang="0">
                    <a:pos x="3727" y="1887"/>
                  </a:cxn>
                  <a:cxn ang="0">
                    <a:pos x="3445" y="1976"/>
                  </a:cxn>
                  <a:cxn ang="0">
                    <a:pos x="3378" y="2106"/>
                  </a:cxn>
                  <a:cxn ang="0">
                    <a:pos x="3064" y="2410"/>
                  </a:cxn>
                  <a:cxn ang="0">
                    <a:pos x="3189" y="2432"/>
                  </a:cxn>
                  <a:cxn ang="0">
                    <a:pos x="3358" y="2555"/>
                  </a:cxn>
                  <a:cxn ang="0">
                    <a:pos x="3353" y="2793"/>
                  </a:cxn>
                  <a:cxn ang="0">
                    <a:pos x="3256" y="2979"/>
                  </a:cxn>
                  <a:cxn ang="0">
                    <a:pos x="3262" y="3220"/>
                  </a:cxn>
                  <a:cxn ang="0">
                    <a:pos x="3410" y="3494"/>
                  </a:cxn>
                  <a:cxn ang="0">
                    <a:pos x="3331" y="3664"/>
                  </a:cxn>
                  <a:cxn ang="0">
                    <a:pos x="3064" y="3871"/>
                  </a:cxn>
                  <a:cxn ang="0">
                    <a:pos x="2676" y="3801"/>
                  </a:cxn>
                  <a:cxn ang="0">
                    <a:pos x="2532" y="3669"/>
                  </a:cxn>
                  <a:cxn ang="0">
                    <a:pos x="2313" y="3610"/>
                  </a:cxn>
                  <a:cxn ang="0">
                    <a:pos x="2024" y="3622"/>
                  </a:cxn>
                  <a:cxn ang="0">
                    <a:pos x="1872" y="3791"/>
                  </a:cxn>
                  <a:cxn ang="0">
                    <a:pos x="1635" y="3937"/>
                  </a:cxn>
                  <a:cxn ang="0">
                    <a:pos x="1380" y="3739"/>
                  </a:cxn>
                  <a:cxn ang="0">
                    <a:pos x="1105" y="3576"/>
                  </a:cxn>
                  <a:cxn ang="0">
                    <a:pos x="916" y="3584"/>
                  </a:cxn>
                  <a:cxn ang="0">
                    <a:pos x="633" y="3454"/>
                  </a:cxn>
                  <a:cxn ang="0">
                    <a:pos x="482" y="3240"/>
                  </a:cxn>
                </a:cxnLst>
                <a:rect l="0" t="0" r="r" b="b"/>
                <a:pathLst>
                  <a:path w="4019" h="3975">
                    <a:moveTo>
                      <a:pt x="324" y="3097"/>
                    </a:moveTo>
                    <a:lnTo>
                      <a:pt x="336" y="3103"/>
                    </a:lnTo>
                    <a:lnTo>
                      <a:pt x="346" y="3107"/>
                    </a:lnTo>
                    <a:lnTo>
                      <a:pt x="357" y="3108"/>
                    </a:lnTo>
                    <a:lnTo>
                      <a:pt x="367" y="3108"/>
                    </a:lnTo>
                    <a:lnTo>
                      <a:pt x="377" y="3107"/>
                    </a:lnTo>
                    <a:lnTo>
                      <a:pt x="388" y="3104"/>
                    </a:lnTo>
                    <a:lnTo>
                      <a:pt x="398" y="3100"/>
                    </a:lnTo>
                    <a:lnTo>
                      <a:pt x="407" y="3095"/>
                    </a:lnTo>
                    <a:lnTo>
                      <a:pt x="417" y="3087"/>
                    </a:lnTo>
                    <a:lnTo>
                      <a:pt x="427" y="3080"/>
                    </a:lnTo>
                    <a:lnTo>
                      <a:pt x="436" y="3071"/>
                    </a:lnTo>
                    <a:lnTo>
                      <a:pt x="445" y="3062"/>
                    </a:lnTo>
                    <a:lnTo>
                      <a:pt x="463" y="3040"/>
                    </a:lnTo>
                    <a:lnTo>
                      <a:pt x="478" y="3015"/>
                    </a:lnTo>
                    <a:lnTo>
                      <a:pt x="495" y="2989"/>
                    </a:lnTo>
                    <a:lnTo>
                      <a:pt x="509" y="2962"/>
                    </a:lnTo>
                    <a:lnTo>
                      <a:pt x="524" y="2935"/>
                    </a:lnTo>
                    <a:lnTo>
                      <a:pt x="535" y="2909"/>
                    </a:lnTo>
                    <a:lnTo>
                      <a:pt x="557" y="2862"/>
                    </a:lnTo>
                    <a:lnTo>
                      <a:pt x="574" y="2828"/>
                    </a:lnTo>
                    <a:lnTo>
                      <a:pt x="583" y="2804"/>
                    </a:lnTo>
                    <a:lnTo>
                      <a:pt x="591" y="2779"/>
                    </a:lnTo>
                    <a:lnTo>
                      <a:pt x="599" y="2755"/>
                    </a:lnTo>
                    <a:lnTo>
                      <a:pt x="605" y="2730"/>
                    </a:lnTo>
                    <a:lnTo>
                      <a:pt x="613" y="2704"/>
                    </a:lnTo>
                    <a:lnTo>
                      <a:pt x="621" y="2679"/>
                    </a:lnTo>
                    <a:lnTo>
                      <a:pt x="629" y="2656"/>
                    </a:lnTo>
                    <a:lnTo>
                      <a:pt x="638" y="2631"/>
                    </a:lnTo>
                    <a:lnTo>
                      <a:pt x="642" y="2626"/>
                    </a:lnTo>
                    <a:lnTo>
                      <a:pt x="645" y="2621"/>
                    </a:lnTo>
                    <a:lnTo>
                      <a:pt x="649" y="2617"/>
                    </a:lnTo>
                    <a:lnTo>
                      <a:pt x="653" y="2613"/>
                    </a:lnTo>
                    <a:lnTo>
                      <a:pt x="664" y="2609"/>
                    </a:lnTo>
                    <a:lnTo>
                      <a:pt x="673" y="2606"/>
                    </a:lnTo>
                    <a:lnTo>
                      <a:pt x="682" y="2602"/>
                    </a:lnTo>
                    <a:lnTo>
                      <a:pt x="687" y="2597"/>
                    </a:lnTo>
                    <a:lnTo>
                      <a:pt x="690" y="2593"/>
                    </a:lnTo>
                    <a:lnTo>
                      <a:pt x="691" y="2589"/>
                    </a:lnTo>
                    <a:lnTo>
                      <a:pt x="691" y="2585"/>
                    </a:lnTo>
                    <a:lnTo>
                      <a:pt x="690" y="2580"/>
                    </a:lnTo>
                    <a:lnTo>
                      <a:pt x="687" y="2571"/>
                    </a:lnTo>
                    <a:lnTo>
                      <a:pt x="684" y="2565"/>
                    </a:lnTo>
                    <a:lnTo>
                      <a:pt x="680" y="2563"/>
                    </a:lnTo>
                    <a:lnTo>
                      <a:pt x="678" y="2563"/>
                    </a:lnTo>
                    <a:lnTo>
                      <a:pt x="673" y="2564"/>
                    </a:lnTo>
                    <a:lnTo>
                      <a:pt x="667" y="2568"/>
                    </a:lnTo>
                    <a:lnTo>
                      <a:pt x="662" y="2574"/>
                    </a:lnTo>
                    <a:lnTo>
                      <a:pt x="656" y="2584"/>
                    </a:lnTo>
                    <a:lnTo>
                      <a:pt x="653" y="2586"/>
                    </a:lnTo>
                    <a:lnTo>
                      <a:pt x="651" y="2586"/>
                    </a:lnTo>
                    <a:lnTo>
                      <a:pt x="649" y="2585"/>
                    </a:lnTo>
                    <a:lnTo>
                      <a:pt x="649" y="2581"/>
                    </a:lnTo>
                    <a:lnTo>
                      <a:pt x="651" y="2569"/>
                    </a:lnTo>
                    <a:lnTo>
                      <a:pt x="655" y="2555"/>
                    </a:lnTo>
                    <a:lnTo>
                      <a:pt x="662" y="2521"/>
                    </a:lnTo>
                    <a:lnTo>
                      <a:pt x="670" y="2501"/>
                    </a:lnTo>
                    <a:lnTo>
                      <a:pt x="682" y="2475"/>
                    </a:lnTo>
                    <a:lnTo>
                      <a:pt x="692" y="2448"/>
                    </a:lnTo>
                    <a:lnTo>
                      <a:pt x="702" y="2420"/>
                    </a:lnTo>
                    <a:lnTo>
                      <a:pt x="712" y="2394"/>
                    </a:lnTo>
                    <a:lnTo>
                      <a:pt x="721" y="2367"/>
                    </a:lnTo>
                    <a:lnTo>
                      <a:pt x="730" y="2340"/>
                    </a:lnTo>
                    <a:lnTo>
                      <a:pt x="737" y="2312"/>
                    </a:lnTo>
                    <a:lnTo>
                      <a:pt x="745" y="2284"/>
                    </a:lnTo>
                    <a:lnTo>
                      <a:pt x="747" y="2264"/>
                    </a:lnTo>
                    <a:lnTo>
                      <a:pt x="748" y="2238"/>
                    </a:lnTo>
                    <a:lnTo>
                      <a:pt x="748" y="2226"/>
                    </a:lnTo>
                    <a:lnTo>
                      <a:pt x="750" y="2216"/>
                    </a:lnTo>
                    <a:lnTo>
                      <a:pt x="752" y="2212"/>
                    </a:lnTo>
                    <a:lnTo>
                      <a:pt x="754" y="2209"/>
                    </a:lnTo>
                    <a:lnTo>
                      <a:pt x="757" y="2208"/>
                    </a:lnTo>
                    <a:lnTo>
                      <a:pt x="761" y="2207"/>
                    </a:lnTo>
                    <a:lnTo>
                      <a:pt x="774" y="2208"/>
                    </a:lnTo>
                    <a:lnTo>
                      <a:pt x="784" y="2209"/>
                    </a:lnTo>
                    <a:lnTo>
                      <a:pt x="794" y="2213"/>
                    </a:lnTo>
                    <a:lnTo>
                      <a:pt x="802" y="2218"/>
                    </a:lnTo>
                    <a:lnTo>
                      <a:pt x="810" y="2225"/>
                    </a:lnTo>
                    <a:lnTo>
                      <a:pt x="818" y="2232"/>
                    </a:lnTo>
                    <a:lnTo>
                      <a:pt x="824" y="2242"/>
                    </a:lnTo>
                    <a:lnTo>
                      <a:pt x="829" y="2253"/>
                    </a:lnTo>
                    <a:lnTo>
                      <a:pt x="836" y="2270"/>
                    </a:lnTo>
                    <a:lnTo>
                      <a:pt x="842" y="2288"/>
                    </a:lnTo>
                    <a:lnTo>
                      <a:pt x="848" y="2306"/>
                    </a:lnTo>
                    <a:lnTo>
                      <a:pt x="851" y="2324"/>
                    </a:lnTo>
                    <a:lnTo>
                      <a:pt x="858" y="2361"/>
                    </a:lnTo>
                    <a:lnTo>
                      <a:pt x="862" y="2398"/>
                    </a:lnTo>
                    <a:lnTo>
                      <a:pt x="866" y="2435"/>
                    </a:lnTo>
                    <a:lnTo>
                      <a:pt x="870" y="2472"/>
                    </a:lnTo>
                    <a:lnTo>
                      <a:pt x="875" y="2508"/>
                    </a:lnTo>
                    <a:lnTo>
                      <a:pt x="883" y="2545"/>
                    </a:lnTo>
                    <a:lnTo>
                      <a:pt x="886" y="2542"/>
                    </a:lnTo>
                    <a:lnTo>
                      <a:pt x="889" y="2537"/>
                    </a:lnTo>
                    <a:lnTo>
                      <a:pt x="892" y="2532"/>
                    </a:lnTo>
                    <a:lnTo>
                      <a:pt x="894" y="2525"/>
                    </a:lnTo>
                    <a:lnTo>
                      <a:pt x="898" y="2510"/>
                    </a:lnTo>
                    <a:lnTo>
                      <a:pt x="899" y="2490"/>
                    </a:lnTo>
                    <a:lnTo>
                      <a:pt x="899" y="2470"/>
                    </a:lnTo>
                    <a:lnTo>
                      <a:pt x="898" y="2448"/>
                    </a:lnTo>
                    <a:lnTo>
                      <a:pt x="897" y="2424"/>
                    </a:lnTo>
                    <a:lnTo>
                      <a:pt x="893" y="2400"/>
                    </a:lnTo>
                    <a:lnTo>
                      <a:pt x="886" y="2350"/>
                    </a:lnTo>
                    <a:lnTo>
                      <a:pt x="877" y="2305"/>
                    </a:lnTo>
                    <a:lnTo>
                      <a:pt x="868" y="2267"/>
                    </a:lnTo>
                    <a:lnTo>
                      <a:pt x="862" y="2243"/>
                    </a:lnTo>
                    <a:lnTo>
                      <a:pt x="846" y="2195"/>
                    </a:lnTo>
                    <a:lnTo>
                      <a:pt x="844" y="2188"/>
                    </a:lnTo>
                    <a:lnTo>
                      <a:pt x="840" y="2182"/>
                    </a:lnTo>
                    <a:lnTo>
                      <a:pt x="833" y="2175"/>
                    </a:lnTo>
                    <a:lnTo>
                      <a:pt x="828" y="2169"/>
                    </a:lnTo>
                    <a:lnTo>
                      <a:pt x="814" y="2157"/>
                    </a:lnTo>
                    <a:lnTo>
                      <a:pt x="800" y="2146"/>
                    </a:lnTo>
                    <a:lnTo>
                      <a:pt x="793" y="2141"/>
                    </a:lnTo>
                    <a:lnTo>
                      <a:pt x="788" y="2135"/>
                    </a:lnTo>
                    <a:lnTo>
                      <a:pt x="783" y="2130"/>
                    </a:lnTo>
                    <a:lnTo>
                      <a:pt x="780" y="2125"/>
                    </a:lnTo>
                    <a:lnTo>
                      <a:pt x="779" y="2121"/>
                    </a:lnTo>
                    <a:lnTo>
                      <a:pt x="779" y="2116"/>
                    </a:lnTo>
                    <a:lnTo>
                      <a:pt x="783" y="2112"/>
                    </a:lnTo>
                    <a:lnTo>
                      <a:pt x="788" y="2108"/>
                    </a:lnTo>
                    <a:lnTo>
                      <a:pt x="797" y="2103"/>
                    </a:lnTo>
                    <a:lnTo>
                      <a:pt x="804" y="2098"/>
                    </a:lnTo>
                    <a:lnTo>
                      <a:pt x="809" y="2093"/>
                    </a:lnTo>
                    <a:lnTo>
                      <a:pt x="813" y="2087"/>
                    </a:lnTo>
                    <a:lnTo>
                      <a:pt x="815" y="2081"/>
                    </a:lnTo>
                    <a:lnTo>
                      <a:pt x="818" y="2076"/>
                    </a:lnTo>
                    <a:lnTo>
                      <a:pt x="819" y="2071"/>
                    </a:lnTo>
                    <a:lnTo>
                      <a:pt x="819" y="2064"/>
                    </a:lnTo>
                    <a:lnTo>
                      <a:pt x="819" y="2052"/>
                    </a:lnTo>
                    <a:lnTo>
                      <a:pt x="818" y="2041"/>
                    </a:lnTo>
                    <a:lnTo>
                      <a:pt x="818" y="2034"/>
                    </a:lnTo>
                    <a:lnTo>
                      <a:pt x="819" y="2028"/>
                    </a:lnTo>
                    <a:lnTo>
                      <a:pt x="820" y="2021"/>
                    </a:lnTo>
                    <a:lnTo>
                      <a:pt x="823" y="2015"/>
                    </a:lnTo>
                    <a:lnTo>
                      <a:pt x="835" y="1995"/>
                    </a:lnTo>
                    <a:lnTo>
                      <a:pt x="845" y="1980"/>
                    </a:lnTo>
                    <a:lnTo>
                      <a:pt x="850" y="1972"/>
                    </a:lnTo>
                    <a:lnTo>
                      <a:pt x="854" y="1963"/>
                    </a:lnTo>
                    <a:lnTo>
                      <a:pt x="857" y="1953"/>
                    </a:lnTo>
                    <a:lnTo>
                      <a:pt x="858" y="1941"/>
                    </a:lnTo>
                    <a:lnTo>
                      <a:pt x="859" y="1920"/>
                    </a:lnTo>
                    <a:lnTo>
                      <a:pt x="863" y="1893"/>
                    </a:lnTo>
                    <a:lnTo>
                      <a:pt x="867" y="1880"/>
                    </a:lnTo>
                    <a:lnTo>
                      <a:pt x="872" y="1868"/>
                    </a:lnTo>
                    <a:lnTo>
                      <a:pt x="876" y="1863"/>
                    </a:lnTo>
                    <a:lnTo>
                      <a:pt x="880" y="1859"/>
                    </a:lnTo>
                    <a:lnTo>
                      <a:pt x="884" y="1857"/>
                    </a:lnTo>
                    <a:lnTo>
                      <a:pt x="890" y="1856"/>
                    </a:lnTo>
                    <a:lnTo>
                      <a:pt x="890" y="1852"/>
                    </a:lnTo>
                    <a:lnTo>
                      <a:pt x="875" y="1848"/>
                    </a:lnTo>
                    <a:lnTo>
                      <a:pt x="859" y="1843"/>
                    </a:lnTo>
                    <a:lnTo>
                      <a:pt x="844" y="1837"/>
                    </a:lnTo>
                    <a:lnTo>
                      <a:pt x="829" y="1831"/>
                    </a:lnTo>
                    <a:lnTo>
                      <a:pt x="814" y="1823"/>
                    </a:lnTo>
                    <a:lnTo>
                      <a:pt x="798" y="1815"/>
                    </a:lnTo>
                    <a:lnTo>
                      <a:pt x="784" y="1806"/>
                    </a:lnTo>
                    <a:lnTo>
                      <a:pt x="771" y="1797"/>
                    </a:lnTo>
                    <a:lnTo>
                      <a:pt x="757" y="1787"/>
                    </a:lnTo>
                    <a:lnTo>
                      <a:pt x="744" y="1777"/>
                    </a:lnTo>
                    <a:lnTo>
                      <a:pt x="732" y="1765"/>
                    </a:lnTo>
                    <a:lnTo>
                      <a:pt x="722" y="1752"/>
                    </a:lnTo>
                    <a:lnTo>
                      <a:pt x="712" y="1739"/>
                    </a:lnTo>
                    <a:lnTo>
                      <a:pt x="702" y="1725"/>
                    </a:lnTo>
                    <a:lnTo>
                      <a:pt x="695" y="1710"/>
                    </a:lnTo>
                    <a:lnTo>
                      <a:pt x="688" y="1695"/>
                    </a:lnTo>
                    <a:lnTo>
                      <a:pt x="683" y="1679"/>
                    </a:lnTo>
                    <a:lnTo>
                      <a:pt x="677" y="1665"/>
                    </a:lnTo>
                    <a:lnTo>
                      <a:pt x="670" y="1651"/>
                    </a:lnTo>
                    <a:lnTo>
                      <a:pt x="662" y="1638"/>
                    </a:lnTo>
                    <a:lnTo>
                      <a:pt x="658" y="1629"/>
                    </a:lnTo>
                    <a:lnTo>
                      <a:pt x="656" y="1621"/>
                    </a:lnTo>
                    <a:lnTo>
                      <a:pt x="651" y="1613"/>
                    </a:lnTo>
                    <a:lnTo>
                      <a:pt x="647" y="1604"/>
                    </a:lnTo>
                    <a:lnTo>
                      <a:pt x="643" y="1595"/>
                    </a:lnTo>
                    <a:lnTo>
                      <a:pt x="640" y="1586"/>
                    </a:lnTo>
                    <a:lnTo>
                      <a:pt x="635" y="1565"/>
                    </a:lnTo>
                    <a:lnTo>
                      <a:pt x="631" y="1547"/>
                    </a:lnTo>
                    <a:lnTo>
                      <a:pt x="653" y="1515"/>
                    </a:lnTo>
                    <a:lnTo>
                      <a:pt x="678" y="1485"/>
                    </a:lnTo>
                    <a:lnTo>
                      <a:pt x="683" y="1477"/>
                    </a:lnTo>
                    <a:lnTo>
                      <a:pt x="686" y="1469"/>
                    </a:lnTo>
                    <a:lnTo>
                      <a:pt x="688" y="1462"/>
                    </a:lnTo>
                    <a:lnTo>
                      <a:pt x="690" y="1453"/>
                    </a:lnTo>
                    <a:lnTo>
                      <a:pt x="690" y="1445"/>
                    </a:lnTo>
                    <a:lnTo>
                      <a:pt x="687" y="1436"/>
                    </a:lnTo>
                    <a:lnTo>
                      <a:pt x="683" y="1427"/>
                    </a:lnTo>
                    <a:lnTo>
                      <a:pt x="677" y="1416"/>
                    </a:lnTo>
                    <a:lnTo>
                      <a:pt x="671" y="1410"/>
                    </a:lnTo>
                    <a:lnTo>
                      <a:pt x="670" y="1403"/>
                    </a:lnTo>
                    <a:lnTo>
                      <a:pt x="670" y="1397"/>
                    </a:lnTo>
                    <a:lnTo>
                      <a:pt x="673" y="1392"/>
                    </a:lnTo>
                    <a:lnTo>
                      <a:pt x="678" y="1387"/>
                    </a:lnTo>
                    <a:lnTo>
                      <a:pt x="684" y="1383"/>
                    </a:lnTo>
                    <a:lnTo>
                      <a:pt x="692" y="1379"/>
                    </a:lnTo>
                    <a:lnTo>
                      <a:pt x="700" y="1376"/>
                    </a:lnTo>
                    <a:lnTo>
                      <a:pt x="718" y="1371"/>
                    </a:lnTo>
                    <a:lnTo>
                      <a:pt x="736" y="1368"/>
                    </a:lnTo>
                    <a:lnTo>
                      <a:pt x="752" y="1367"/>
                    </a:lnTo>
                    <a:lnTo>
                      <a:pt x="762" y="1366"/>
                    </a:lnTo>
                    <a:lnTo>
                      <a:pt x="762" y="1366"/>
                    </a:lnTo>
                    <a:lnTo>
                      <a:pt x="763" y="1365"/>
                    </a:lnTo>
                    <a:lnTo>
                      <a:pt x="740" y="1357"/>
                    </a:lnTo>
                    <a:lnTo>
                      <a:pt x="722" y="1349"/>
                    </a:lnTo>
                    <a:lnTo>
                      <a:pt x="712" y="1346"/>
                    </a:lnTo>
                    <a:lnTo>
                      <a:pt x="700" y="1344"/>
                    </a:lnTo>
                    <a:lnTo>
                      <a:pt x="686" y="1344"/>
                    </a:lnTo>
                    <a:lnTo>
                      <a:pt x="669" y="1345"/>
                    </a:lnTo>
                    <a:lnTo>
                      <a:pt x="649" y="1348"/>
                    </a:lnTo>
                    <a:lnTo>
                      <a:pt x="630" y="1349"/>
                    </a:lnTo>
                    <a:lnTo>
                      <a:pt x="613" y="1350"/>
                    </a:lnTo>
                    <a:lnTo>
                      <a:pt x="599" y="1349"/>
                    </a:lnTo>
                    <a:lnTo>
                      <a:pt x="592" y="1346"/>
                    </a:lnTo>
                    <a:lnTo>
                      <a:pt x="588" y="1344"/>
                    </a:lnTo>
                    <a:lnTo>
                      <a:pt x="585" y="1340"/>
                    </a:lnTo>
                    <a:lnTo>
                      <a:pt x="582" y="1335"/>
                    </a:lnTo>
                    <a:lnTo>
                      <a:pt x="582" y="1328"/>
                    </a:lnTo>
                    <a:lnTo>
                      <a:pt x="582" y="1321"/>
                    </a:lnTo>
                    <a:lnTo>
                      <a:pt x="585" y="1310"/>
                    </a:lnTo>
                    <a:lnTo>
                      <a:pt x="590" y="1300"/>
                    </a:lnTo>
                    <a:lnTo>
                      <a:pt x="590" y="1293"/>
                    </a:lnTo>
                    <a:lnTo>
                      <a:pt x="588" y="1287"/>
                    </a:lnTo>
                    <a:lnTo>
                      <a:pt x="586" y="1279"/>
                    </a:lnTo>
                    <a:lnTo>
                      <a:pt x="583" y="1273"/>
                    </a:lnTo>
                    <a:lnTo>
                      <a:pt x="581" y="1266"/>
                    </a:lnTo>
                    <a:lnTo>
                      <a:pt x="581" y="1261"/>
                    </a:lnTo>
                    <a:lnTo>
                      <a:pt x="582" y="1260"/>
                    </a:lnTo>
                    <a:lnTo>
                      <a:pt x="583" y="1258"/>
                    </a:lnTo>
                    <a:lnTo>
                      <a:pt x="586" y="1257"/>
                    </a:lnTo>
                    <a:lnTo>
                      <a:pt x="590" y="1256"/>
                    </a:lnTo>
                    <a:lnTo>
                      <a:pt x="599" y="1254"/>
                    </a:lnTo>
                    <a:lnTo>
                      <a:pt x="607" y="1252"/>
                    </a:lnTo>
                    <a:lnTo>
                      <a:pt x="613" y="1247"/>
                    </a:lnTo>
                    <a:lnTo>
                      <a:pt x="620" y="1240"/>
                    </a:lnTo>
                    <a:lnTo>
                      <a:pt x="623" y="1232"/>
                    </a:lnTo>
                    <a:lnTo>
                      <a:pt x="626" y="1225"/>
                    </a:lnTo>
                    <a:lnTo>
                      <a:pt x="629" y="1216"/>
                    </a:lnTo>
                    <a:lnTo>
                      <a:pt x="629" y="1207"/>
                    </a:lnTo>
                    <a:lnTo>
                      <a:pt x="612" y="1204"/>
                    </a:lnTo>
                    <a:lnTo>
                      <a:pt x="595" y="1201"/>
                    </a:lnTo>
                    <a:lnTo>
                      <a:pt x="578" y="1199"/>
                    </a:lnTo>
                    <a:lnTo>
                      <a:pt x="561" y="1194"/>
                    </a:lnTo>
                    <a:lnTo>
                      <a:pt x="547" y="1186"/>
                    </a:lnTo>
                    <a:lnTo>
                      <a:pt x="531" y="1177"/>
                    </a:lnTo>
                    <a:lnTo>
                      <a:pt x="524" y="1172"/>
                    </a:lnTo>
                    <a:lnTo>
                      <a:pt x="516" y="1169"/>
                    </a:lnTo>
                    <a:lnTo>
                      <a:pt x="508" y="1166"/>
                    </a:lnTo>
                    <a:lnTo>
                      <a:pt x="500" y="1165"/>
                    </a:lnTo>
                    <a:lnTo>
                      <a:pt x="502" y="1161"/>
                    </a:lnTo>
                    <a:lnTo>
                      <a:pt x="503" y="1159"/>
                    </a:lnTo>
                    <a:lnTo>
                      <a:pt x="507" y="1156"/>
                    </a:lnTo>
                    <a:lnTo>
                      <a:pt x="511" y="1153"/>
                    </a:lnTo>
                    <a:lnTo>
                      <a:pt x="521" y="1151"/>
                    </a:lnTo>
                    <a:lnTo>
                      <a:pt x="533" y="1148"/>
                    </a:lnTo>
                    <a:lnTo>
                      <a:pt x="544" y="1146"/>
                    </a:lnTo>
                    <a:lnTo>
                      <a:pt x="555" y="1142"/>
                    </a:lnTo>
                    <a:lnTo>
                      <a:pt x="557" y="1139"/>
                    </a:lnTo>
                    <a:lnTo>
                      <a:pt x="561" y="1135"/>
                    </a:lnTo>
                    <a:lnTo>
                      <a:pt x="563" y="1131"/>
                    </a:lnTo>
                    <a:lnTo>
                      <a:pt x="563" y="1128"/>
                    </a:lnTo>
                    <a:lnTo>
                      <a:pt x="560" y="1124"/>
                    </a:lnTo>
                    <a:lnTo>
                      <a:pt x="552" y="1121"/>
                    </a:lnTo>
                    <a:lnTo>
                      <a:pt x="543" y="1117"/>
                    </a:lnTo>
                    <a:lnTo>
                      <a:pt x="531" y="1115"/>
                    </a:lnTo>
                    <a:lnTo>
                      <a:pt x="507" y="1109"/>
                    </a:lnTo>
                    <a:lnTo>
                      <a:pt x="493" y="1108"/>
                    </a:lnTo>
                    <a:lnTo>
                      <a:pt x="484" y="1108"/>
                    </a:lnTo>
                    <a:lnTo>
                      <a:pt x="476" y="1111"/>
                    </a:lnTo>
                    <a:lnTo>
                      <a:pt x="468" y="1113"/>
                    </a:lnTo>
                    <a:lnTo>
                      <a:pt x="461" y="1117"/>
                    </a:lnTo>
                    <a:lnTo>
                      <a:pt x="454" y="1120"/>
                    </a:lnTo>
                    <a:lnTo>
                      <a:pt x="447" y="1122"/>
                    </a:lnTo>
                    <a:lnTo>
                      <a:pt x="439" y="1124"/>
                    </a:lnTo>
                    <a:lnTo>
                      <a:pt x="433" y="1124"/>
                    </a:lnTo>
                    <a:lnTo>
                      <a:pt x="432" y="1111"/>
                    </a:lnTo>
                    <a:lnTo>
                      <a:pt x="432" y="1094"/>
                    </a:lnTo>
                    <a:lnTo>
                      <a:pt x="432" y="1085"/>
                    </a:lnTo>
                    <a:lnTo>
                      <a:pt x="433" y="1077"/>
                    </a:lnTo>
                    <a:lnTo>
                      <a:pt x="434" y="1071"/>
                    </a:lnTo>
                    <a:lnTo>
                      <a:pt x="438" y="1065"/>
                    </a:lnTo>
                    <a:lnTo>
                      <a:pt x="450" y="1054"/>
                    </a:lnTo>
                    <a:lnTo>
                      <a:pt x="456" y="1046"/>
                    </a:lnTo>
                    <a:lnTo>
                      <a:pt x="458" y="1043"/>
                    </a:lnTo>
                    <a:lnTo>
                      <a:pt x="456" y="1042"/>
                    </a:lnTo>
                    <a:lnTo>
                      <a:pt x="455" y="1041"/>
                    </a:lnTo>
                    <a:lnTo>
                      <a:pt x="452" y="1041"/>
                    </a:lnTo>
                    <a:lnTo>
                      <a:pt x="443" y="1038"/>
                    </a:lnTo>
                    <a:lnTo>
                      <a:pt x="429" y="1038"/>
                    </a:lnTo>
                    <a:lnTo>
                      <a:pt x="420" y="1037"/>
                    </a:lnTo>
                    <a:lnTo>
                      <a:pt x="414" y="1036"/>
                    </a:lnTo>
                    <a:lnTo>
                      <a:pt x="410" y="1032"/>
                    </a:lnTo>
                    <a:lnTo>
                      <a:pt x="408" y="1028"/>
                    </a:lnTo>
                    <a:lnTo>
                      <a:pt x="408" y="1024"/>
                    </a:lnTo>
                    <a:lnTo>
                      <a:pt x="408" y="1020"/>
                    </a:lnTo>
                    <a:lnTo>
                      <a:pt x="407" y="1017"/>
                    </a:lnTo>
                    <a:lnTo>
                      <a:pt x="404" y="1015"/>
                    </a:lnTo>
                    <a:lnTo>
                      <a:pt x="399" y="1014"/>
                    </a:lnTo>
                    <a:lnTo>
                      <a:pt x="394" y="1014"/>
                    </a:lnTo>
                    <a:lnTo>
                      <a:pt x="389" y="1014"/>
                    </a:lnTo>
                    <a:lnTo>
                      <a:pt x="384" y="1015"/>
                    </a:lnTo>
                    <a:lnTo>
                      <a:pt x="373" y="1017"/>
                    </a:lnTo>
                    <a:lnTo>
                      <a:pt x="363" y="1019"/>
                    </a:lnTo>
                    <a:lnTo>
                      <a:pt x="354" y="1020"/>
                    </a:lnTo>
                    <a:lnTo>
                      <a:pt x="344" y="1020"/>
                    </a:lnTo>
                    <a:lnTo>
                      <a:pt x="340" y="1017"/>
                    </a:lnTo>
                    <a:lnTo>
                      <a:pt x="336" y="1015"/>
                    </a:lnTo>
                    <a:lnTo>
                      <a:pt x="332" y="1010"/>
                    </a:lnTo>
                    <a:lnTo>
                      <a:pt x="329" y="1004"/>
                    </a:lnTo>
                    <a:lnTo>
                      <a:pt x="325" y="993"/>
                    </a:lnTo>
                    <a:lnTo>
                      <a:pt x="323" y="980"/>
                    </a:lnTo>
                    <a:lnTo>
                      <a:pt x="322" y="966"/>
                    </a:lnTo>
                    <a:lnTo>
                      <a:pt x="320" y="951"/>
                    </a:lnTo>
                    <a:lnTo>
                      <a:pt x="318" y="938"/>
                    </a:lnTo>
                    <a:lnTo>
                      <a:pt x="314" y="928"/>
                    </a:lnTo>
                    <a:lnTo>
                      <a:pt x="311" y="923"/>
                    </a:lnTo>
                    <a:lnTo>
                      <a:pt x="307" y="920"/>
                    </a:lnTo>
                    <a:lnTo>
                      <a:pt x="303" y="918"/>
                    </a:lnTo>
                    <a:lnTo>
                      <a:pt x="298" y="915"/>
                    </a:lnTo>
                    <a:lnTo>
                      <a:pt x="279" y="915"/>
                    </a:lnTo>
                    <a:lnTo>
                      <a:pt x="263" y="915"/>
                    </a:lnTo>
                    <a:lnTo>
                      <a:pt x="257" y="915"/>
                    </a:lnTo>
                    <a:lnTo>
                      <a:pt x="252" y="914"/>
                    </a:lnTo>
                    <a:lnTo>
                      <a:pt x="246" y="912"/>
                    </a:lnTo>
                    <a:lnTo>
                      <a:pt x="241" y="910"/>
                    </a:lnTo>
                    <a:lnTo>
                      <a:pt x="237" y="907"/>
                    </a:lnTo>
                    <a:lnTo>
                      <a:pt x="233" y="903"/>
                    </a:lnTo>
                    <a:lnTo>
                      <a:pt x="231" y="898"/>
                    </a:lnTo>
                    <a:lnTo>
                      <a:pt x="227" y="893"/>
                    </a:lnTo>
                    <a:lnTo>
                      <a:pt x="221" y="877"/>
                    </a:lnTo>
                    <a:lnTo>
                      <a:pt x="214" y="858"/>
                    </a:lnTo>
                    <a:lnTo>
                      <a:pt x="210" y="848"/>
                    </a:lnTo>
                    <a:lnTo>
                      <a:pt x="206" y="841"/>
                    </a:lnTo>
                    <a:lnTo>
                      <a:pt x="202" y="839"/>
                    </a:lnTo>
                    <a:lnTo>
                      <a:pt x="199" y="836"/>
                    </a:lnTo>
                    <a:lnTo>
                      <a:pt x="193" y="837"/>
                    </a:lnTo>
                    <a:lnTo>
                      <a:pt x="189" y="840"/>
                    </a:lnTo>
                    <a:lnTo>
                      <a:pt x="186" y="844"/>
                    </a:lnTo>
                    <a:lnTo>
                      <a:pt x="182" y="849"/>
                    </a:lnTo>
                    <a:lnTo>
                      <a:pt x="173" y="861"/>
                    </a:lnTo>
                    <a:lnTo>
                      <a:pt x="165" y="874"/>
                    </a:lnTo>
                    <a:lnTo>
                      <a:pt x="161" y="880"/>
                    </a:lnTo>
                    <a:lnTo>
                      <a:pt x="156" y="884"/>
                    </a:lnTo>
                    <a:lnTo>
                      <a:pt x="153" y="888"/>
                    </a:lnTo>
                    <a:lnTo>
                      <a:pt x="149" y="890"/>
                    </a:lnTo>
                    <a:lnTo>
                      <a:pt x="144" y="892"/>
                    </a:lnTo>
                    <a:lnTo>
                      <a:pt x="140" y="893"/>
                    </a:lnTo>
                    <a:lnTo>
                      <a:pt x="136" y="893"/>
                    </a:lnTo>
                    <a:lnTo>
                      <a:pt x="132" y="892"/>
                    </a:lnTo>
                    <a:lnTo>
                      <a:pt x="126" y="888"/>
                    </a:lnTo>
                    <a:lnTo>
                      <a:pt x="119" y="883"/>
                    </a:lnTo>
                    <a:lnTo>
                      <a:pt x="113" y="876"/>
                    </a:lnTo>
                    <a:lnTo>
                      <a:pt x="107" y="871"/>
                    </a:lnTo>
                    <a:lnTo>
                      <a:pt x="99" y="865"/>
                    </a:lnTo>
                    <a:lnTo>
                      <a:pt x="92" y="861"/>
                    </a:lnTo>
                    <a:lnTo>
                      <a:pt x="86" y="858"/>
                    </a:lnTo>
                    <a:lnTo>
                      <a:pt x="82" y="854"/>
                    </a:lnTo>
                    <a:lnTo>
                      <a:pt x="79" y="850"/>
                    </a:lnTo>
                    <a:lnTo>
                      <a:pt x="77" y="846"/>
                    </a:lnTo>
                    <a:lnTo>
                      <a:pt x="75" y="837"/>
                    </a:lnTo>
                    <a:lnTo>
                      <a:pt x="77" y="826"/>
                    </a:lnTo>
                    <a:lnTo>
                      <a:pt x="78" y="815"/>
                    </a:lnTo>
                    <a:lnTo>
                      <a:pt x="78" y="804"/>
                    </a:lnTo>
                    <a:lnTo>
                      <a:pt x="78" y="798"/>
                    </a:lnTo>
                    <a:lnTo>
                      <a:pt x="78" y="793"/>
                    </a:lnTo>
                    <a:lnTo>
                      <a:pt x="75" y="788"/>
                    </a:lnTo>
                    <a:lnTo>
                      <a:pt x="73" y="784"/>
                    </a:lnTo>
                    <a:lnTo>
                      <a:pt x="69" y="779"/>
                    </a:lnTo>
                    <a:lnTo>
                      <a:pt x="65" y="775"/>
                    </a:lnTo>
                    <a:lnTo>
                      <a:pt x="60" y="771"/>
                    </a:lnTo>
                    <a:lnTo>
                      <a:pt x="56" y="769"/>
                    </a:lnTo>
                    <a:lnTo>
                      <a:pt x="47" y="766"/>
                    </a:lnTo>
                    <a:lnTo>
                      <a:pt x="38" y="763"/>
                    </a:lnTo>
                    <a:lnTo>
                      <a:pt x="29" y="763"/>
                    </a:lnTo>
                    <a:lnTo>
                      <a:pt x="18" y="762"/>
                    </a:lnTo>
                    <a:lnTo>
                      <a:pt x="9" y="760"/>
                    </a:lnTo>
                    <a:lnTo>
                      <a:pt x="0" y="756"/>
                    </a:lnTo>
                    <a:lnTo>
                      <a:pt x="2" y="749"/>
                    </a:lnTo>
                    <a:lnTo>
                      <a:pt x="4" y="745"/>
                    </a:lnTo>
                    <a:lnTo>
                      <a:pt x="8" y="743"/>
                    </a:lnTo>
                    <a:lnTo>
                      <a:pt x="13" y="740"/>
                    </a:lnTo>
                    <a:lnTo>
                      <a:pt x="20" y="739"/>
                    </a:lnTo>
                    <a:lnTo>
                      <a:pt x="28" y="738"/>
                    </a:lnTo>
                    <a:lnTo>
                      <a:pt x="35" y="739"/>
                    </a:lnTo>
                    <a:lnTo>
                      <a:pt x="43" y="739"/>
                    </a:lnTo>
                    <a:lnTo>
                      <a:pt x="75" y="744"/>
                    </a:lnTo>
                    <a:lnTo>
                      <a:pt x="96" y="748"/>
                    </a:lnTo>
                    <a:lnTo>
                      <a:pt x="108" y="745"/>
                    </a:lnTo>
                    <a:lnTo>
                      <a:pt x="117" y="743"/>
                    </a:lnTo>
                    <a:lnTo>
                      <a:pt x="123" y="740"/>
                    </a:lnTo>
                    <a:lnTo>
                      <a:pt x="127" y="736"/>
                    </a:lnTo>
                    <a:lnTo>
                      <a:pt x="127" y="732"/>
                    </a:lnTo>
                    <a:lnTo>
                      <a:pt x="126" y="727"/>
                    </a:lnTo>
                    <a:lnTo>
                      <a:pt x="123" y="722"/>
                    </a:lnTo>
                    <a:lnTo>
                      <a:pt x="119" y="718"/>
                    </a:lnTo>
                    <a:lnTo>
                      <a:pt x="108" y="708"/>
                    </a:lnTo>
                    <a:lnTo>
                      <a:pt x="94" y="699"/>
                    </a:lnTo>
                    <a:lnTo>
                      <a:pt x="82" y="691"/>
                    </a:lnTo>
                    <a:lnTo>
                      <a:pt x="72" y="686"/>
                    </a:lnTo>
                    <a:lnTo>
                      <a:pt x="73" y="681"/>
                    </a:lnTo>
                    <a:lnTo>
                      <a:pt x="75" y="678"/>
                    </a:lnTo>
                    <a:lnTo>
                      <a:pt x="79" y="675"/>
                    </a:lnTo>
                    <a:lnTo>
                      <a:pt x="83" y="673"/>
                    </a:lnTo>
                    <a:lnTo>
                      <a:pt x="92" y="668"/>
                    </a:lnTo>
                    <a:lnTo>
                      <a:pt x="99" y="665"/>
                    </a:lnTo>
                    <a:lnTo>
                      <a:pt x="108" y="655"/>
                    </a:lnTo>
                    <a:lnTo>
                      <a:pt x="116" y="647"/>
                    </a:lnTo>
                    <a:lnTo>
                      <a:pt x="119" y="657"/>
                    </a:lnTo>
                    <a:lnTo>
                      <a:pt x="130" y="670"/>
                    </a:lnTo>
                    <a:lnTo>
                      <a:pt x="142" y="687"/>
                    </a:lnTo>
                    <a:lnTo>
                      <a:pt x="156" y="701"/>
                    </a:lnTo>
                    <a:lnTo>
                      <a:pt x="162" y="706"/>
                    </a:lnTo>
                    <a:lnTo>
                      <a:pt x="169" y="712"/>
                    </a:lnTo>
                    <a:lnTo>
                      <a:pt x="175" y="714"/>
                    </a:lnTo>
                    <a:lnTo>
                      <a:pt x="180" y="716"/>
                    </a:lnTo>
                    <a:lnTo>
                      <a:pt x="183" y="714"/>
                    </a:lnTo>
                    <a:lnTo>
                      <a:pt x="184" y="713"/>
                    </a:lnTo>
                    <a:lnTo>
                      <a:pt x="187" y="712"/>
                    </a:lnTo>
                    <a:lnTo>
                      <a:pt x="188" y="709"/>
                    </a:lnTo>
                    <a:lnTo>
                      <a:pt x="191" y="701"/>
                    </a:lnTo>
                    <a:lnTo>
                      <a:pt x="191" y="691"/>
                    </a:lnTo>
                    <a:lnTo>
                      <a:pt x="184" y="687"/>
                    </a:lnTo>
                    <a:lnTo>
                      <a:pt x="174" y="679"/>
                    </a:lnTo>
                    <a:lnTo>
                      <a:pt x="165" y="670"/>
                    </a:lnTo>
                    <a:lnTo>
                      <a:pt x="158" y="664"/>
                    </a:lnTo>
                    <a:lnTo>
                      <a:pt x="158" y="660"/>
                    </a:lnTo>
                    <a:lnTo>
                      <a:pt x="161" y="653"/>
                    </a:lnTo>
                    <a:lnTo>
                      <a:pt x="165" y="648"/>
                    </a:lnTo>
                    <a:lnTo>
                      <a:pt x="169" y="642"/>
                    </a:lnTo>
                    <a:lnTo>
                      <a:pt x="174" y="637"/>
                    </a:lnTo>
                    <a:lnTo>
                      <a:pt x="176" y="631"/>
                    </a:lnTo>
                    <a:lnTo>
                      <a:pt x="176" y="630"/>
                    </a:lnTo>
                    <a:lnTo>
                      <a:pt x="176" y="627"/>
                    </a:lnTo>
                    <a:lnTo>
                      <a:pt x="175" y="626"/>
                    </a:lnTo>
                    <a:lnTo>
                      <a:pt x="174" y="625"/>
                    </a:lnTo>
                    <a:lnTo>
                      <a:pt x="160" y="624"/>
                    </a:lnTo>
                    <a:lnTo>
                      <a:pt x="140" y="624"/>
                    </a:lnTo>
                    <a:lnTo>
                      <a:pt x="117" y="625"/>
                    </a:lnTo>
                    <a:lnTo>
                      <a:pt x="92" y="625"/>
                    </a:lnTo>
                    <a:lnTo>
                      <a:pt x="81" y="625"/>
                    </a:lnTo>
                    <a:lnTo>
                      <a:pt x="69" y="625"/>
                    </a:lnTo>
                    <a:lnTo>
                      <a:pt x="60" y="624"/>
                    </a:lnTo>
                    <a:lnTo>
                      <a:pt x="51" y="621"/>
                    </a:lnTo>
                    <a:lnTo>
                      <a:pt x="44" y="618"/>
                    </a:lnTo>
                    <a:lnTo>
                      <a:pt x="39" y="615"/>
                    </a:lnTo>
                    <a:lnTo>
                      <a:pt x="38" y="612"/>
                    </a:lnTo>
                    <a:lnTo>
                      <a:pt x="37" y="609"/>
                    </a:lnTo>
                    <a:lnTo>
                      <a:pt x="37" y="605"/>
                    </a:lnTo>
                    <a:lnTo>
                      <a:pt x="38" y="603"/>
                    </a:lnTo>
                    <a:lnTo>
                      <a:pt x="42" y="586"/>
                    </a:lnTo>
                    <a:lnTo>
                      <a:pt x="51" y="560"/>
                    </a:lnTo>
                    <a:lnTo>
                      <a:pt x="61" y="536"/>
                    </a:lnTo>
                    <a:lnTo>
                      <a:pt x="68" y="524"/>
                    </a:lnTo>
                    <a:lnTo>
                      <a:pt x="77" y="520"/>
                    </a:lnTo>
                    <a:lnTo>
                      <a:pt x="90" y="515"/>
                    </a:lnTo>
                    <a:lnTo>
                      <a:pt x="107" y="511"/>
                    </a:lnTo>
                    <a:lnTo>
                      <a:pt x="125" y="508"/>
                    </a:lnTo>
                    <a:lnTo>
                      <a:pt x="143" y="506"/>
                    </a:lnTo>
                    <a:lnTo>
                      <a:pt x="160" y="503"/>
                    </a:lnTo>
                    <a:lnTo>
                      <a:pt x="174" y="502"/>
                    </a:lnTo>
                    <a:lnTo>
                      <a:pt x="184" y="503"/>
                    </a:lnTo>
                    <a:lnTo>
                      <a:pt x="193" y="506"/>
                    </a:lnTo>
                    <a:lnTo>
                      <a:pt x="204" y="508"/>
                    </a:lnTo>
                    <a:lnTo>
                      <a:pt x="213" y="512"/>
                    </a:lnTo>
                    <a:lnTo>
                      <a:pt x="222" y="517"/>
                    </a:lnTo>
                    <a:lnTo>
                      <a:pt x="231" y="521"/>
                    </a:lnTo>
                    <a:lnTo>
                      <a:pt x="240" y="524"/>
                    </a:lnTo>
                    <a:lnTo>
                      <a:pt x="250" y="526"/>
                    </a:lnTo>
                    <a:lnTo>
                      <a:pt x="262" y="526"/>
                    </a:lnTo>
                    <a:lnTo>
                      <a:pt x="271" y="525"/>
                    </a:lnTo>
                    <a:lnTo>
                      <a:pt x="281" y="523"/>
                    </a:lnTo>
                    <a:lnTo>
                      <a:pt x="292" y="519"/>
                    </a:lnTo>
                    <a:lnTo>
                      <a:pt x="301" y="515"/>
                    </a:lnTo>
                    <a:lnTo>
                      <a:pt x="311" y="511"/>
                    </a:lnTo>
                    <a:lnTo>
                      <a:pt x="320" y="508"/>
                    </a:lnTo>
                    <a:lnTo>
                      <a:pt x="331" y="507"/>
                    </a:lnTo>
                    <a:lnTo>
                      <a:pt x="340" y="507"/>
                    </a:lnTo>
                    <a:lnTo>
                      <a:pt x="341" y="526"/>
                    </a:lnTo>
                    <a:lnTo>
                      <a:pt x="341" y="545"/>
                    </a:lnTo>
                    <a:lnTo>
                      <a:pt x="342" y="554"/>
                    </a:lnTo>
                    <a:lnTo>
                      <a:pt x="346" y="561"/>
                    </a:lnTo>
                    <a:lnTo>
                      <a:pt x="349" y="565"/>
                    </a:lnTo>
                    <a:lnTo>
                      <a:pt x="351" y="569"/>
                    </a:lnTo>
                    <a:lnTo>
                      <a:pt x="355" y="572"/>
                    </a:lnTo>
                    <a:lnTo>
                      <a:pt x="360" y="576"/>
                    </a:lnTo>
                    <a:lnTo>
                      <a:pt x="366" y="578"/>
                    </a:lnTo>
                    <a:lnTo>
                      <a:pt x="370" y="578"/>
                    </a:lnTo>
                    <a:lnTo>
                      <a:pt x="372" y="578"/>
                    </a:lnTo>
                    <a:lnTo>
                      <a:pt x="376" y="578"/>
                    </a:lnTo>
                    <a:lnTo>
                      <a:pt x="382" y="574"/>
                    </a:lnTo>
                    <a:lnTo>
                      <a:pt x="388" y="569"/>
                    </a:lnTo>
                    <a:lnTo>
                      <a:pt x="393" y="564"/>
                    </a:lnTo>
                    <a:lnTo>
                      <a:pt x="398" y="559"/>
                    </a:lnTo>
                    <a:lnTo>
                      <a:pt x="403" y="555"/>
                    </a:lnTo>
                    <a:lnTo>
                      <a:pt x="408" y="554"/>
                    </a:lnTo>
                    <a:lnTo>
                      <a:pt x="414" y="555"/>
                    </a:lnTo>
                    <a:lnTo>
                      <a:pt x="417" y="558"/>
                    </a:lnTo>
                    <a:lnTo>
                      <a:pt x="421" y="560"/>
                    </a:lnTo>
                    <a:lnTo>
                      <a:pt x="427" y="564"/>
                    </a:lnTo>
                    <a:lnTo>
                      <a:pt x="430" y="567"/>
                    </a:lnTo>
                    <a:lnTo>
                      <a:pt x="434" y="569"/>
                    </a:lnTo>
                    <a:lnTo>
                      <a:pt x="439" y="570"/>
                    </a:lnTo>
                    <a:lnTo>
                      <a:pt x="445" y="570"/>
                    </a:lnTo>
                    <a:lnTo>
                      <a:pt x="450" y="569"/>
                    </a:lnTo>
                    <a:lnTo>
                      <a:pt x="454" y="567"/>
                    </a:lnTo>
                    <a:lnTo>
                      <a:pt x="456" y="564"/>
                    </a:lnTo>
                    <a:lnTo>
                      <a:pt x="459" y="561"/>
                    </a:lnTo>
                    <a:lnTo>
                      <a:pt x="461" y="554"/>
                    </a:lnTo>
                    <a:lnTo>
                      <a:pt x="463" y="546"/>
                    </a:lnTo>
                    <a:lnTo>
                      <a:pt x="463" y="528"/>
                    </a:lnTo>
                    <a:lnTo>
                      <a:pt x="463" y="512"/>
                    </a:lnTo>
                    <a:lnTo>
                      <a:pt x="465" y="510"/>
                    </a:lnTo>
                    <a:lnTo>
                      <a:pt x="473" y="507"/>
                    </a:lnTo>
                    <a:lnTo>
                      <a:pt x="482" y="504"/>
                    </a:lnTo>
                    <a:lnTo>
                      <a:pt x="494" y="503"/>
                    </a:lnTo>
                    <a:lnTo>
                      <a:pt x="507" y="502"/>
                    </a:lnTo>
                    <a:lnTo>
                      <a:pt x="517" y="501"/>
                    </a:lnTo>
                    <a:lnTo>
                      <a:pt x="525" y="502"/>
                    </a:lnTo>
                    <a:lnTo>
                      <a:pt x="530" y="503"/>
                    </a:lnTo>
                    <a:lnTo>
                      <a:pt x="544" y="517"/>
                    </a:lnTo>
                    <a:lnTo>
                      <a:pt x="555" y="525"/>
                    </a:lnTo>
                    <a:lnTo>
                      <a:pt x="559" y="526"/>
                    </a:lnTo>
                    <a:lnTo>
                      <a:pt x="561" y="528"/>
                    </a:lnTo>
                    <a:lnTo>
                      <a:pt x="564" y="528"/>
                    </a:lnTo>
                    <a:lnTo>
                      <a:pt x="568" y="528"/>
                    </a:lnTo>
                    <a:lnTo>
                      <a:pt x="574" y="525"/>
                    </a:lnTo>
                    <a:lnTo>
                      <a:pt x="582" y="523"/>
                    </a:lnTo>
                    <a:lnTo>
                      <a:pt x="595" y="521"/>
                    </a:lnTo>
                    <a:lnTo>
                      <a:pt x="613" y="521"/>
                    </a:lnTo>
                    <a:lnTo>
                      <a:pt x="620" y="528"/>
                    </a:lnTo>
                    <a:lnTo>
                      <a:pt x="626" y="534"/>
                    </a:lnTo>
                    <a:lnTo>
                      <a:pt x="631" y="542"/>
                    </a:lnTo>
                    <a:lnTo>
                      <a:pt x="635" y="550"/>
                    </a:lnTo>
                    <a:lnTo>
                      <a:pt x="639" y="559"/>
                    </a:lnTo>
                    <a:lnTo>
                      <a:pt x="640" y="568"/>
                    </a:lnTo>
                    <a:lnTo>
                      <a:pt x="642" y="576"/>
                    </a:lnTo>
                    <a:lnTo>
                      <a:pt x="640" y="585"/>
                    </a:lnTo>
                    <a:lnTo>
                      <a:pt x="639" y="598"/>
                    </a:lnTo>
                    <a:lnTo>
                      <a:pt x="639" y="607"/>
                    </a:lnTo>
                    <a:lnTo>
                      <a:pt x="640" y="613"/>
                    </a:lnTo>
                    <a:lnTo>
                      <a:pt x="643" y="618"/>
                    </a:lnTo>
                    <a:lnTo>
                      <a:pt x="647" y="622"/>
                    </a:lnTo>
                    <a:lnTo>
                      <a:pt x="651" y="629"/>
                    </a:lnTo>
                    <a:lnTo>
                      <a:pt x="655" y="635"/>
                    </a:lnTo>
                    <a:lnTo>
                      <a:pt x="658" y="646"/>
                    </a:lnTo>
                    <a:lnTo>
                      <a:pt x="660" y="659"/>
                    </a:lnTo>
                    <a:lnTo>
                      <a:pt x="660" y="674"/>
                    </a:lnTo>
                    <a:lnTo>
                      <a:pt x="657" y="691"/>
                    </a:lnTo>
                    <a:lnTo>
                      <a:pt x="656" y="709"/>
                    </a:lnTo>
                    <a:lnTo>
                      <a:pt x="655" y="725"/>
                    </a:lnTo>
                    <a:lnTo>
                      <a:pt x="655" y="738"/>
                    </a:lnTo>
                    <a:lnTo>
                      <a:pt x="655" y="741"/>
                    </a:lnTo>
                    <a:lnTo>
                      <a:pt x="657" y="745"/>
                    </a:lnTo>
                    <a:lnTo>
                      <a:pt x="660" y="748"/>
                    </a:lnTo>
                    <a:lnTo>
                      <a:pt x="664" y="749"/>
                    </a:lnTo>
                    <a:lnTo>
                      <a:pt x="671" y="748"/>
                    </a:lnTo>
                    <a:lnTo>
                      <a:pt x="680" y="745"/>
                    </a:lnTo>
                    <a:lnTo>
                      <a:pt x="691" y="743"/>
                    </a:lnTo>
                    <a:lnTo>
                      <a:pt x="701" y="739"/>
                    </a:lnTo>
                    <a:lnTo>
                      <a:pt x="721" y="730"/>
                    </a:lnTo>
                    <a:lnTo>
                      <a:pt x="736" y="722"/>
                    </a:lnTo>
                    <a:lnTo>
                      <a:pt x="750" y="713"/>
                    </a:lnTo>
                    <a:lnTo>
                      <a:pt x="759" y="705"/>
                    </a:lnTo>
                    <a:lnTo>
                      <a:pt x="765" y="700"/>
                    </a:lnTo>
                    <a:lnTo>
                      <a:pt x="767" y="696"/>
                    </a:lnTo>
                    <a:lnTo>
                      <a:pt x="772" y="694"/>
                    </a:lnTo>
                    <a:lnTo>
                      <a:pt x="779" y="691"/>
                    </a:lnTo>
                    <a:lnTo>
                      <a:pt x="792" y="691"/>
                    </a:lnTo>
                    <a:lnTo>
                      <a:pt x="811" y="690"/>
                    </a:lnTo>
                    <a:lnTo>
                      <a:pt x="814" y="691"/>
                    </a:lnTo>
                    <a:lnTo>
                      <a:pt x="815" y="691"/>
                    </a:lnTo>
                    <a:lnTo>
                      <a:pt x="815" y="694"/>
                    </a:lnTo>
                    <a:lnTo>
                      <a:pt x="815" y="695"/>
                    </a:lnTo>
                    <a:lnTo>
                      <a:pt x="814" y="700"/>
                    </a:lnTo>
                    <a:lnTo>
                      <a:pt x="811" y="705"/>
                    </a:lnTo>
                    <a:lnTo>
                      <a:pt x="805" y="718"/>
                    </a:lnTo>
                    <a:lnTo>
                      <a:pt x="801" y="725"/>
                    </a:lnTo>
                    <a:lnTo>
                      <a:pt x="818" y="727"/>
                    </a:lnTo>
                    <a:lnTo>
                      <a:pt x="833" y="729"/>
                    </a:lnTo>
                    <a:lnTo>
                      <a:pt x="848" y="729"/>
                    </a:lnTo>
                    <a:lnTo>
                      <a:pt x="861" y="729"/>
                    </a:lnTo>
                    <a:lnTo>
                      <a:pt x="866" y="730"/>
                    </a:lnTo>
                    <a:lnTo>
                      <a:pt x="871" y="731"/>
                    </a:lnTo>
                    <a:lnTo>
                      <a:pt x="875" y="734"/>
                    </a:lnTo>
                    <a:lnTo>
                      <a:pt x="879" y="736"/>
                    </a:lnTo>
                    <a:lnTo>
                      <a:pt x="881" y="740"/>
                    </a:lnTo>
                    <a:lnTo>
                      <a:pt x="883" y="745"/>
                    </a:lnTo>
                    <a:lnTo>
                      <a:pt x="884" y="752"/>
                    </a:lnTo>
                    <a:lnTo>
                      <a:pt x="885" y="761"/>
                    </a:lnTo>
                    <a:lnTo>
                      <a:pt x="885" y="770"/>
                    </a:lnTo>
                    <a:lnTo>
                      <a:pt x="886" y="779"/>
                    </a:lnTo>
                    <a:lnTo>
                      <a:pt x="888" y="786"/>
                    </a:lnTo>
                    <a:lnTo>
                      <a:pt x="890" y="791"/>
                    </a:lnTo>
                    <a:lnTo>
                      <a:pt x="893" y="795"/>
                    </a:lnTo>
                    <a:lnTo>
                      <a:pt x="895" y="797"/>
                    </a:lnTo>
                    <a:lnTo>
                      <a:pt x="898" y="798"/>
                    </a:lnTo>
                    <a:lnTo>
                      <a:pt x="901" y="798"/>
                    </a:lnTo>
                    <a:lnTo>
                      <a:pt x="905" y="798"/>
                    </a:lnTo>
                    <a:lnTo>
                      <a:pt x="907" y="796"/>
                    </a:lnTo>
                    <a:lnTo>
                      <a:pt x="910" y="793"/>
                    </a:lnTo>
                    <a:lnTo>
                      <a:pt x="912" y="789"/>
                    </a:lnTo>
                    <a:lnTo>
                      <a:pt x="915" y="784"/>
                    </a:lnTo>
                    <a:lnTo>
                      <a:pt x="916" y="779"/>
                    </a:lnTo>
                    <a:lnTo>
                      <a:pt x="918" y="773"/>
                    </a:lnTo>
                    <a:lnTo>
                      <a:pt x="918" y="766"/>
                    </a:lnTo>
                    <a:lnTo>
                      <a:pt x="918" y="756"/>
                    </a:lnTo>
                    <a:lnTo>
                      <a:pt x="918" y="748"/>
                    </a:lnTo>
                    <a:lnTo>
                      <a:pt x="918" y="743"/>
                    </a:lnTo>
                    <a:lnTo>
                      <a:pt x="920" y="739"/>
                    </a:lnTo>
                    <a:lnTo>
                      <a:pt x="923" y="738"/>
                    </a:lnTo>
                    <a:lnTo>
                      <a:pt x="929" y="736"/>
                    </a:lnTo>
                    <a:lnTo>
                      <a:pt x="938" y="736"/>
                    </a:lnTo>
                    <a:lnTo>
                      <a:pt x="950" y="736"/>
                    </a:lnTo>
                    <a:lnTo>
                      <a:pt x="952" y="738"/>
                    </a:lnTo>
                    <a:lnTo>
                      <a:pt x="955" y="744"/>
                    </a:lnTo>
                    <a:lnTo>
                      <a:pt x="958" y="753"/>
                    </a:lnTo>
                    <a:lnTo>
                      <a:pt x="962" y="763"/>
                    </a:lnTo>
                    <a:lnTo>
                      <a:pt x="965" y="775"/>
                    </a:lnTo>
                    <a:lnTo>
                      <a:pt x="971" y="786"/>
                    </a:lnTo>
                    <a:lnTo>
                      <a:pt x="975" y="791"/>
                    </a:lnTo>
                    <a:lnTo>
                      <a:pt x="978" y="796"/>
                    </a:lnTo>
                    <a:lnTo>
                      <a:pt x="984" y="800"/>
                    </a:lnTo>
                    <a:lnTo>
                      <a:pt x="989" y="802"/>
                    </a:lnTo>
                    <a:lnTo>
                      <a:pt x="999" y="808"/>
                    </a:lnTo>
                    <a:lnTo>
                      <a:pt x="1015" y="815"/>
                    </a:lnTo>
                    <a:lnTo>
                      <a:pt x="1034" y="823"/>
                    </a:lnTo>
                    <a:lnTo>
                      <a:pt x="1054" y="828"/>
                    </a:lnTo>
                    <a:lnTo>
                      <a:pt x="1063" y="830"/>
                    </a:lnTo>
                    <a:lnTo>
                      <a:pt x="1070" y="830"/>
                    </a:lnTo>
                    <a:lnTo>
                      <a:pt x="1078" y="828"/>
                    </a:lnTo>
                    <a:lnTo>
                      <a:pt x="1083" y="826"/>
                    </a:lnTo>
                    <a:lnTo>
                      <a:pt x="1085" y="824"/>
                    </a:lnTo>
                    <a:lnTo>
                      <a:pt x="1086" y="822"/>
                    </a:lnTo>
                    <a:lnTo>
                      <a:pt x="1087" y="818"/>
                    </a:lnTo>
                    <a:lnTo>
                      <a:pt x="1087" y="814"/>
                    </a:lnTo>
                    <a:lnTo>
                      <a:pt x="1085" y="805"/>
                    </a:lnTo>
                    <a:lnTo>
                      <a:pt x="1079" y="793"/>
                    </a:lnTo>
                    <a:lnTo>
                      <a:pt x="1072" y="778"/>
                    </a:lnTo>
                    <a:lnTo>
                      <a:pt x="1066" y="763"/>
                    </a:lnTo>
                    <a:lnTo>
                      <a:pt x="1061" y="749"/>
                    </a:lnTo>
                    <a:lnTo>
                      <a:pt x="1057" y="736"/>
                    </a:lnTo>
                    <a:lnTo>
                      <a:pt x="1055" y="725"/>
                    </a:lnTo>
                    <a:lnTo>
                      <a:pt x="1052" y="714"/>
                    </a:lnTo>
                    <a:lnTo>
                      <a:pt x="1051" y="703"/>
                    </a:lnTo>
                    <a:lnTo>
                      <a:pt x="1051" y="692"/>
                    </a:lnTo>
                    <a:lnTo>
                      <a:pt x="1054" y="670"/>
                    </a:lnTo>
                    <a:lnTo>
                      <a:pt x="1056" y="646"/>
                    </a:lnTo>
                    <a:lnTo>
                      <a:pt x="1061" y="617"/>
                    </a:lnTo>
                    <a:lnTo>
                      <a:pt x="1066" y="583"/>
                    </a:lnTo>
                    <a:lnTo>
                      <a:pt x="1068" y="565"/>
                    </a:lnTo>
                    <a:lnTo>
                      <a:pt x="1066" y="551"/>
                    </a:lnTo>
                    <a:lnTo>
                      <a:pt x="1064" y="541"/>
                    </a:lnTo>
                    <a:lnTo>
                      <a:pt x="1060" y="532"/>
                    </a:lnTo>
                    <a:lnTo>
                      <a:pt x="1055" y="523"/>
                    </a:lnTo>
                    <a:lnTo>
                      <a:pt x="1052" y="513"/>
                    </a:lnTo>
                    <a:lnTo>
                      <a:pt x="1048" y="503"/>
                    </a:lnTo>
                    <a:lnTo>
                      <a:pt x="1048" y="490"/>
                    </a:lnTo>
                    <a:lnTo>
                      <a:pt x="1046" y="475"/>
                    </a:lnTo>
                    <a:lnTo>
                      <a:pt x="1042" y="455"/>
                    </a:lnTo>
                    <a:lnTo>
                      <a:pt x="1035" y="434"/>
                    </a:lnTo>
                    <a:lnTo>
                      <a:pt x="1029" y="414"/>
                    </a:lnTo>
                    <a:lnTo>
                      <a:pt x="1025" y="393"/>
                    </a:lnTo>
                    <a:lnTo>
                      <a:pt x="1022" y="375"/>
                    </a:lnTo>
                    <a:lnTo>
                      <a:pt x="1024" y="367"/>
                    </a:lnTo>
                    <a:lnTo>
                      <a:pt x="1025" y="361"/>
                    </a:lnTo>
                    <a:lnTo>
                      <a:pt x="1028" y="354"/>
                    </a:lnTo>
                    <a:lnTo>
                      <a:pt x="1032" y="349"/>
                    </a:lnTo>
                    <a:lnTo>
                      <a:pt x="1042" y="341"/>
                    </a:lnTo>
                    <a:lnTo>
                      <a:pt x="1048" y="333"/>
                    </a:lnTo>
                    <a:lnTo>
                      <a:pt x="1052" y="327"/>
                    </a:lnTo>
                    <a:lnTo>
                      <a:pt x="1054" y="320"/>
                    </a:lnTo>
                    <a:lnTo>
                      <a:pt x="1052" y="314"/>
                    </a:lnTo>
                    <a:lnTo>
                      <a:pt x="1050" y="309"/>
                    </a:lnTo>
                    <a:lnTo>
                      <a:pt x="1046" y="302"/>
                    </a:lnTo>
                    <a:lnTo>
                      <a:pt x="1041" y="297"/>
                    </a:lnTo>
                    <a:lnTo>
                      <a:pt x="1028" y="287"/>
                    </a:lnTo>
                    <a:lnTo>
                      <a:pt x="1016" y="276"/>
                    </a:lnTo>
                    <a:lnTo>
                      <a:pt x="1011" y="270"/>
                    </a:lnTo>
                    <a:lnTo>
                      <a:pt x="1006" y="265"/>
                    </a:lnTo>
                    <a:lnTo>
                      <a:pt x="1003" y="257"/>
                    </a:lnTo>
                    <a:lnTo>
                      <a:pt x="1002" y="251"/>
                    </a:lnTo>
                    <a:lnTo>
                      <a:pt x="1009" y="249"/>
                    </a:lnTo>
                    <a:lnTo>
                      <a:pt x="1017" y="249"/>
                    </a:lnTo>
                    <a:lnTo>
                      <a:pt x="1025" y="249"/>
                    </a:lnTo>
                    <a:lnTo>
                      <a:pt x="1034" y="252"/>
                    </a:lnTo>
                    <a:lnTo>
                      <a:pt x="1052" y="257"/>
                    </a:lnTo>
                    <a:lnTo>
                      <a:pt x="1070" y="265"/>
                    </a:lnTo>
                    <a:lnTo>
                      <a:pt x="1105" y="283"/>
                    </a:lnTo>
                    <a:lnTo>
                      <a:pt x="1135" y="296"/>
                    </a:lnTo>
                    <a:lnTo>
                      <a:pt x="1155" y="300"/>
                    </a:lnTo>
                    <a:lnTo>
                      <a:pt x="1180" y="304"/>
                    </a:lnTo>
                    <a:lnTo>
                      <a:pt x="1209" y="308"/>
                    </a:lnTo>
                    <a:lnTo>
                      <a:pt x="1235" y="315"/>
                    </a:lnTo>
                    <a:lnTo>
                      <a:pt x="1247" y="319"/>
                    </a:lnTo>
                    <a:lnTo>
                      <a:pt x="1256" y="326"/>
                    </a:lnTo>
                    <a:lnTo>
                      <a:pt x="1260" y="328"/>
                    </a:lnTo>
                    <a:lnTo>
                      <a:pt x="1262" y="332"/>
                    </a:lnTo>
                    <a:lnTo>
                      <a:pt x="1263" y="336"/>
                    </a:lnTo>
                    <a:lnTo>
                      <a:pt x="1265" y="340"/>
                    </a:lnTo>
                    <a:lnTo>
                      <a:pt x="1266" y="345"/>
                    </a:lnTo>
                    <a:lnTo>
                      <a:pt x="1265" y="349"/>
                    </a:lnTo>
                    <a:lnTo>
                      <a:pt x="1263" y="355"/>
                    </a:lnTo>
                    <a:lnTo>
                      <a:pt x="1260" y="361"/>
                    </a:lnTo>
                    <a:lnTo>
                      <a:pt x="1256" y="367"/>
                    </a:lnTo>
                    <a:lnTo>
                      <a:pt x="1250" y="374"/>
                    </a:lnTo>
                    <a:lnTo>
                      <a:pt x="1244" y="381"/>
                    </a:lnTo>
                    <a:lnTo>
                      <a:pt x="1236" y="388"/>
                    </a:lnTo>
                    <a:lnTo>
                      <a:pt x="1230" y="394"/>
                    </a:lnTo>
                    <a:lnTo>
                      <a:pt x="1226" y="401"/>
                    </a:lnTo>
                    <a:lnTo>
                      <a:pt x="1223" y="406"/>
                    </a:lnTo>
                    <a:lnTo>
                      <a:pt x="1223" y="412"/>
                    </a:lnTo>
                    <a:lnTo>
                      <a:pt x="1223" y="418"/>
                    </a:lnTo>
                    <a:lnTo>
                      <a:pt x="1225" y="423"/>
                    </a:lnTo>
                    <a:lnTo>
                      <a:pt x="1227" y="428"/>
                    </a:lnTo>
                    <a:lnTo>
                      <a:pt x="1230" y="432"/>
                    </a:lnTo>
                    <a:lnTo>
                      <a:pt x="1236" y="442"/>
                    </a:lnTo>
                    <a:lnTo>
                      <a:pt x="1240" y="453"/>
                    </a:lnTo>
                    <a:lnTo>
                      <a:pt x="1241" y="456"/>
                    </a:lnTo>
                    <a:lnTo>
                      <a:pt x="1241" y="462"/>
                    </a:lnTo>
                    <a:lnTo>
                      <a:pt x="1239" y="468"/>
                    </a:lnTo>
                    <a:lnTo>
                      <a:pt x="1236" y="473"/>
                    </a:lnTo>
                    <a:lnTo>
                      <a:pt x="1228" y="484"/>
                    </a:lnTo>
                    <a:lnTo>
                      <a:pt x="1225" y="491"/>
                    </a:lnTo>
                    <a:lnTo>
                      <a:pt x="1223" y="499"/>
                    </a:lnTo>
                    <a:lnTo>
                      <a:pt x="1225" y="504"/>
                    </a:lnTo>
                    <a:lnTo>
                      <a:pt x="1227" y="510"/>
                    </a:lnTo>
                    <a:lnTo>
                      <a:pt x="1232" y="512"/>
                    </a:lnTo>
                    <a:lnTo>
                      <a:pt x="1239" y="515"/>
                    </a:lnTo>
                    <a:lnTo>
                      <a:pt x="1248" y="516"/>
                    </a:lnTo>
                    <a:lnTo>
                      <a:pt x="1266" y="516"/>
                    </a:lnTo>
                    <a:lnTo>
                      <a:pt x="1285" y="515"/>
                    </a:lnTo>
                    <a:lnTo>
                      <a:pt x="1302" y="512"/>
                    </a:lnTo>
                    <a:lnTo>
                      <a:pt x="1317" y="510"/>
                    </a:lnTo>
                    <a:lnTo>
                      <a:pt x="1329" y="511"/>
                    </a:lnTo>
                    <a:lnTo>
                      <a:pt x="1344" y="516"/>
                    </a:lnTo>
                    <a:lnTo>
                      <a:pt x="1359" y="521"/>
                    </a:lnTo>
                    <a:lnTo>
                      <a:pt x="1376" y="529"/>
                    </a:lnTo>
                    <a:lnTo>
                      <a:pt x="1410" y="545"/>
                    </a:lnTo>
                    <a:lnTo>
                      <a:pt x="1436" y="558"/>
                    </a:lnTo>
                    <a:lnTo>
                      <a:pt x="1441" y="560"/>
                    </a:lnTo>
                    <a:lnTo>
                      <a:pt x="1445" y="564"/>
                    </a:lnTo>
                    <a:lnTo>
                      <a:pt x="1449" y="568"/>
                    </a:lnTo>
                    <a:lnTo>
                      <a:pt x="1451" y="573"/>
                    </a:lnTo>
                    <a:lnTo>
                      <a:pt x="1456" y="582"/>
                    </a:lnTo>
                    <a:lnTo>
                      <a:pt x="1460" y="594"/>
                    </a:lnTo>
                    <a:lnTo>
                      <a:pt x="1463" y="603"/>
                    </a:lnTo>
                    <a:lnTo>
                      <a:pt x="1467" y="612"/>
                    </a:lnTo>
                    <a:lnTo>
                      <a:pt x="1468" y="615"/>
                    </a:lnTo>
                    <a:lnTo>
                      <a:pt x="1471" y="617"/>
                    </a:lnTo>
                    <a:lnTo>
                      <a:pt x="1473" y="618"/>
                    </a:lnTo>
                    <a:lnTo>
                      <a:pt x="1476" y="618"/>
                    </a:lnTo>
                    <a:lnTo>
                      <a:pt x="1696" y="612"/>
                    </a:lnTo>
                    <a:lnTo>
                      <a:pt x="1717" y="612"/>
                    </a:lnTo>
                    <a:lnTo>
                      <a:pt x="1748" y="615"/>
                    </a:lnTo>
                    <a:lnTo>
                      <a:pt x="1765" y="615"/>
                    </a:lnTo>
                    <a:lnTo>
                      <a:pt x="1779" y="615"/>
                    </a:lnTo>
                    <a:lnTo>
                      <a:pt x="1784" y="615"/>
                    </a:lnTo>
                    <a:lnTo>
                      <a:pt x="1789" y="613"/>
                    </a:lnTo>
                    <a:lnTo>
                      <a:pt x="1792" y="612"/>
                    </a:lnTo>
                    <a:lnTo>
                      <a:pt x="1793" y="611"/>
                    </a:lnTo>
                    <a:lnTo>
                      <a:pt x="1792" y="611"/>
                    </a:lnTo>
                    <a:lnTo>
                      <a:pt x="1792" y="609"/>
                    </a:lnTo>
                    <a:lnTo>
                      <a:pt x="1774" y="604"/>
                    </a:lnTo>
                    <a:lnTo>
                      <a:pt x="1745" y="596"/>
                    </a:lnTo>
                    <a:lnTo>
                      <a:pt x="1709" y="585"/>
                    </a:lnTo>
                    <a:lnTo>
                      <a:pt x="1673" y="570"/>
                    </a:lnTo>
                    <a:lnTo>
                      <a:pt x="1656" y="561"/>
                    </a:lnTo>
                    <a:lnTo>
                      <a:pt x="1642" y="554"/>
                    </a:lnTo>
                    <a:lnTo>
                      <a:pt x="1629" y="545"/>
                    </a:lnTo>
                    <a:lnTo>
                      <a:pt x="1620" y="534"/>
                    </a:lnTo>
                    <a:lnTo>
                      <a:pt x="1616" y="529"/>
                    </a:lnTo>
                    <a:lnTo>
                      <a:pt x="1613" y="524"/>
                    </a:lnTo>
                    <a:lnTo>
                      <a:pt x="1612" y="519"/>
                    </a:lnTo>
                    <a:lnTo>
                      <a:pt x="1612" y="513"/>
                    </a:lnTo>
                    <a:lnTo>
                      <a:pt x="1613" y="508"/>
                    </a:lnTo>
                    <a:lnTo>
                      <a:pt x="1616" y="503"/>
                    </a:lnTo>
                    <a:lnTo>
                      <a:pt x="1620" y="498"/>
                    </a:lnTo>
                    <a:lnTo>
                      <a:pt x="1625" y="491"/>
                    </a:lnTo>
                    <a:lnTo>
                      <a:pt x="1639" y="481"/>
                    </a:lnTo>
                    <a:lnTo>
                      <a:pt x="1655" y="472"/>
                    </a:lnTo>
                    <a:lnTo>
                      <a:pt x="1671" y="463"/>
                    </a:lnTo>
                    <a:lnTo>
                      <a:pt x="1690" y="456"/>
                    </a:lnTo>
                    <a:lnTo>
                      <a:pt x="1709" y="451"/>
                    </a:lnTo>
                    <a:lnTo>
                      <a:pt x="1730" y="446"/>
                    </a:lnTo>
                    <a:lnTo>
                      <a:pt x="1751" y="442"/>
                    </a:lnTo>
                    <a:lnTo>
                      <a:pt x="1773" y="440"/>
                    </a:lnTo>
                    <a:lnTo>
                      <a:pt x="1815" y="434"/>
                    </a:lnTo>
                    <a:lnTo>
                      <a:pt x="1858" y="431"/>
                    </a:lnTo>
                    <a:lnTo>
                      <a:pt x="1879" y="428"/>
                    </a:lnTo>
                    <a:lnTo>
                      <a:pt x="1898" y="425"/>
                    </a:lnTo>
                    <a:lnTo>
                      <a:pt x="1918" y="422"/>
                    </a:lnTo>
                    <a:lnTo>
                      <a:pt x="1934" y="418"/>
                    </a:lnTo>
                    <a:lnTo>
                      <a:pt x="2011" y="398"/>
                    </a:lnTo>
                    <a:lnTo>
                      <a:pt x="2034" y="389"/>
                    </a:lnTo>
                    <a:lnTo>
                      <a:pt x="2060" y="380"/>
                    </a:lnTo>
                    <a:lnTo>
                      <a:pt x="2073" y="375"/>
                    </a:lnTo>
                    <a:lnTo>
                      <a:pt x="2085" y="370"/>
                    </a:lnTo>
                    <a:lnTo>
                      <a:pt x="2095" y="363"/>
                    </a:lnTo>
                    <a:lnTo>
                      <a:pt x="2104" y="357"/>
                    </a:lnTo>
                    <a:lnTo>
                      <a:pt x="2112" y="348"/>
                    </a:lnTo>
                    <a:lnTo>
                      <a:pt x="2121" y="339"/>
                    </a:lnTo>
                    <a:lnTo>
                      <a:pt x="2126" y="333"/>
                    </a:lnTo>
                    <a:lnTo>
                      <a:pt x="2131" y="331"/>
                    </a:lnTo>
                    <a:lnTo>
                      <a:pt x="2137" y="328"/>
                    </a:lnTo>
                    <a:lnTo>
                      <a:pt x="2140" y="327"/>
                    </a:lnTo>
                    <a:lnTo>
                      <a:pt x="2155" y="330"/>
                    </a:lnTo>
                    <a:lnTo>
                      <a:pt x="2165" y="328"/>
                    </a:lnTo>
                    <a:lnTo>
                      <a:pt x="2164" y="319"/>
                    </a:lnTo>
                    <a:lnTo>
                      <a:pt x="2160" y="310"/>
                    </a:lnTo>
                    <a:lnTo>
                      <a:pt x="2156" y="302"/>
                    </a:lnTo>
                    <a:lnTo>
                      <a:pt x="2151" y="295"/>
                    </a:lnTo>
                    <a:lnTo>
                      <a:pt x="2147" y="284"/>
                    </a:lnTo>
                    <a:lnTo>
                      <a:pt x="2146" y="274"/>
                    </a:lnTo>
                    <a:lnTo>
                      <a:pt x="2147" y="261"/>
                    </a:lnTo>
                    <a:lnTo>
                      <a:pt x="2150" y="247"/>
                    </a:lnTo>
                    <a:lnTo>
                      <a:pt x="2153" y="232"/>
                    </a:lnTo>
                    <a:lnTo>
                      <a:pt x="2157" y="217"/>
                    </a:lnTo>
                    <a:lnTo>
                      <a:pt x="2164" y="201"/>
                    </a:lnTo>
                    <a:lnTo>
                      <a:pt x="2170" y="184"/>
                    </a:lnTo>
                    <a:lnTo>
                      <a:pt x="2186" y="152"/>
                    </a:lnTo>
                    <a:lnTo>
                      <a:pt x="2200" y="121"/>
                    </a:lnTo>
                    <a:lnTo>
                      <a:pt x="2214" y="95"/>
                    </a:lnTo>
                    <a:lnTo>
                      <a:pt x="2223" y="74"/>
                    </a:lnTo>
                    <a:lnTo>
                      <a:pt x="2229" y="64"/>
                    </a:lnTo>
                    <a:lnTo>
                      <a:pt x="2234" y="56"/>
                    </a:lnTo>
                    <a:lnTo>
                      <a:pt x="2238" y="48"/>
                    </a:lnTo>
                    <a:lnTo>
                      <a:pt x="2243" y="43"/>
                    </a:lnTo>
                    <a:lnTo>
                      <a:pt x="2248" y="39"/>
                    </a:lnTo>
                    <a:lnTo>
                      <a:pt x="2253" y="35"/>
                    </a:lnTo>
                    <a:lnTo>
                      <a:pt x="2258" y="34"/>
                    </a:lnTo>
                    <a:lnTo>
                      <a:pt x="2264" y="32"/>
                    </a:lnTo>
                    <a:lnTo>
                      <a:pt x="2291" y="30"/>
                    </a:lnTo>
                    <a:lnTo>
                      <a:pt x="2331" y="29"/>
                    </a:lnTo>
                    <a:lnTo>
                      <a:pt x="2354" y="26"/>
                    </a:lnTo>
                    <a:lnTo>
                      <a:pt x="2380" y="24"/>
                    </a:lnTo>
                    <a:lnTo>
                      <a:pt x="2406" y="21"/>
                    </a:lnTo>
                    <a:lnTo>
                      <a:pt x="2433" y="19"/>
                    </a:lnTo>
                    <a:lnTo>
                      <a:pt x="2459" y="16"/>
                    </a:lnTo>
                    <a:lnTo>
                      <a:pt x="2486" y="12"/>
                    </a:lnTo>
                    <a:lnTo>
                      <a:pt x="2512" y="7"/>
                    </a:lnTo>
                    <a:lnTo>
                      <a:pt x="2537" y="0"/>
                    </a:lnTo>
                    <a:lnTo>
                      <a:pt x="2537" y="0"/>
                    </a:lnTo>
                    <a:lnTo>
                      <a:pt x="2550" y="38"/>
                    </a:lnTo>
                    <a:lnTo>
                      <a:pt x="2538" y="54"/>
                    </a:lnTo>
                    <a:lnTo>
                      <a:pt x="2525" y="68"/>
                    </a:lnTo>
                    <a:lnTo>
                      <a:pt x="2520" y="76"/>
                    </a:lnTo>
                    <a:lnTo>
                      <a:pt x="2516" y="83"/>
                    </a:lnTo>
                    <a:lnTo>
                      <a:pt x="2515" y="92"/>
                    </a:lnTo>
                    <a:lnTo>
                      <a:pt x="2515" y="104"/>
                    </a:lnTo>
                    <a:lnTo>
                      <a:pt x="2519" y="126"/>
                    </a:lnTo>
                    <a:lnTo>
                      <a:pt x="2525" y="144"/>
                    </a:lnTo>
                    <a:lnTo>
                      <a:pt x="2528" y="152"/>
                    </a:lnTo>
                    <a:lnTo>
                      <a:pt x="2532" y="160"/>
                    </a:lnTo>
                    <a:lnTo>
                      <a:pt x="2536" y="165"/>
                    </a:lnTo>
                    <a:lnTo>
                      <a:pt x="2541" y="170"/>
                    </a:lnTo>
                    <a:lnTo>
                      <a:pt x="2546" y="175"/>
                    </a:lnTo>
                    <a:lnTo>
                      <a:pt x="2552" y="178"/>
                    </a:lnTo>
                    <a:lnTo>
                      <a:pt x="2559" y="179"/>
                    </a:lnTo>
                    <a:lnTo>
                      <a:pt x="2567" y="181"/>
                    </a:lnTo>
                    <a:lnTo>
                      <a:pt x="2574" y="179"/>
                    </a:lnTo>
                    <a:lnTo>
                      <a:pt x="2584" y="177"/>
                    </a:lnTo>
                    <a:lnTo>
                      <a:pt x="2594" y="174"/>
                    </a:lnTo>
                    <a:lnTo>
                      <a:pt x="2604" y="169"/>
                    </a:lnTo>
                    <a:lnTo>
                      <a:pt x="2612" y="165"/>
                    </a:lnTo>
                    <a:lnTo>
                      <a:pt x="2620" y="162"/>
                    </a:lnTo>
                    <a:lnTo>
                      <a:pt x="2628" y="161"/>
                    </a:lnTo>
                    <a:lnTo>
                      <a:pt x="2634" y="160"/>
                    </a:lnTo>
                    <a:lnTo>
                      <a:pt x="2639" y="161"/>
                    </a:lnTo>
                    <a:lnTo>
                      <a:pt x="2644" y="161"/>
                    </a:lnTo>
                    <a:lnTo>
                      <a:pt x="2650" y="164"/>
                    </a:lnTo>
                    <a:lnTo>
                      <a:pt x="2653" y="166"/>
                    </a:lnTo>
                    <a:lnTo>
                      <a:pt x="2657" y="170"/>
                    </a:lnTo>
                    <a:lnTo>
                      <a:pt x="2660" y="174"/>
                    </a:lnTo>
                    <a:lnTo>
                      <a:pt x="2661" y="179"/>
                    </a:lnTo>
                    <a:lnTo>
                      <a:pt x="2663" y="186"/>
                    </a:lnTo>
                    <a:lnTo>
                      <a:pt x="2664" y="192"/>
                    </a:lnTo>
                    <a:lnTo>
                      <a:pt x="2664" y="199"/>
                    </a:lnTo>
                    <a:lnTo>
                      <a:pt x="2663" y="206"/>
                    </a:lnTo>
                    <a:lnTo>
                      <a:pt x="2661" y="216"/>
                    </a:lnTo>
                    <a:lnTo>
                      <a:pt x="2657" y="234"/>
                    </a:lnTo>
                    <a:lnTo>
                      <a:pt x="2656" y="249"/>
                    </a:lnTo>
                    <a:lnTo>
                      <a:pt x="2656" y="262"/>
                    </a:lnTo>
                    <a:lnTo>
                      <a:pt x="2659" y="273"/>
                    </a:lnTo>
                    <a:lnTo>
                      <a:pt x="2663" y="282"/>
                    </a:lnTo>
                    <a:lnTo>
                      <a:pt x="2668" y="288"/>
                    </a:lnTo>
                    <a:lnTo>
                      <a:pt x="2673" y="295"/>
                    </a:lnTo>
                    <a:lnTo>
                      <a:pt x="2681" y="300"/>
                    </a:lnTo>
                    <a:lnTo>
                      <a:pt x="2696" y="310"/>
                    </a:lnTo>
                    <a:lnTo>
                      <a:pt x="2712" y="320"/>
                    </a:lnTo>
                    <a:lnTo>
                      <a:pt x="2718" y="327"/>
                    </a:lnTo>
                    <a:lnTo>
                      <a:pt x="2725" y="336"/>
                    </a:lnTo>
                    <a:lnTo>
                      <a:pt x="2731" y="345"/>
                    </a:lnTo>
                    <a:lnTo>
                      <a:pt x="2735" y="357"/>
                    </a:lnTo>
                    <a:lnTo>
                      <a:pt x="2739" y="368"/>
                    </a:lnTo>
                    <a:lnTo>
                      <a:pt x="2743" y="380"/>
                    </a:lnTo>
                    <a:lnTo>
                      <a:pt x="2748" y="390"/>
                    </a:lnTo>
                    <a:lnTo>
                      <a:pt x="2753" y="401"/>
                    </a:lnTo>
                    <a:lnTo>
                      <a:pt x="2760" y="410"/>
                    </a:lnTo>
                    <a:lnTo>
                      <a:pt x="2767" y="419"/>
                    </a:lnTo>
                    <a:lnTo>
                      <a:pt x="2777" y="427"/>
                    </a:lnTo>
                    <a:lnTo>
                      <a:pt x="2787" y="434"/>
                    </a:lnTo>
                    <a:lnTo>
                      <a:pt x="2799" y="438"/>
                    </a:lnTo>
                    <a:lnTo>
                      <a:pt x="2810" y="441"/>
                    </a:lnTo>
                    <a:lnTo>
                      <a:pt x="2821" y="444"/>
                    </a:lnTo>
                    <a:lnTo>
                      <a:pt x="2832" y="445"/>
                    </a:lnTo>
                    <a:lnTo>
                      <a:pt x="2841" y="447"/>
                    </a:lnTo>
                    <a:lnTo>
                      <a:pt x="2850" y="453"/>
                    </a:lnTo>
                    <a:lnTo>
                      <a:pt x="2856" y="456"/>
                    </a:lnTo>
                    <a:lnTo>
                      <a:pt x="2859" y="460"/>
                    </a:lnTo>
                    <a:lnTo>
                      <a:pt x="2863" y="466"/>
                    </a:lnTo>
                    <a:lnTo>
                      <a:pt x="2867" y="473"/>
                    </a:lnTo>
                    <a:lnTo>
                      <a:pt x="2865" y="493"/>
                    </a:lnTo>
                    <a:lnTo>
                      <a:pt x="2865" y="515"/>
                    </a:lnTo>
                    <a:lnTo>
                      <a:pt x="2866" y="538"/>
                    </a:lnTo>
                    <a:lnTo>
                      <a:pt x="2870" y="561"/>
                    </a:lnTo>
                    <a:lnTo>
                      <a:pt x="2875" y="583"/>
                    </a:lnTo>
                    <a:lnTo>
                      <a:pt x="2881" y="605"/>
                    </a:lnTo>
                    <a:lnTo>
                      <a:pt x="2887" y="616"/>
                    </a:lnTo>
                    <a:lnTo>
                      <a:pt x="2891" y="625"/>
                    </a:lnTo>
                    <a:lnTo>
                      <a:pt x="2896" y="634"/>
                    </a:lnTo>
                    <a:lnTo>
                      <a:pt x="2902" y="642"/>
                    </a:lnTo>
                    <a:lnTo>
                      <a:pt x="2905" y="646"/>
                    </a:lnTo>
                    <a:lnTo>
                      <a:pt x="2909" y="648"/>
                    </a:lnTo>
                    <a:lnTo>
                      <a:pt x="2911" y="651"/>
                    </a:lnTo>
                    <a:lnTo>
                      <a:pt x="2915" y="652"/>
                    </a:lnTo>
                    <a:lnTo>
                      <a:pt x="2922" y="652"/>
                    </a:lnTo>
                    <a:lnTo>
                      <a:pt x="2929" y="649"/>
                    </a:lnTo>
                    <a:lnTo>
                      <a:pt x="2936" y="644"/>
                    </a:lnTo>
                    <a:lnTo>
                      <a:pt x="2944" y="639"/>
                    </a:lnTo>
                    <a:lnTo>
                      <a:pt x="2951" y="631"/>
                    </a:lnTo>
                    <a:lnTo>
                      <a:pt x="2959" y="622"/>
                    </a:lnTo>
                    <a:lnTo>
                      <a:pt x="2973" y="605"/>
                    </a:lnTo>
                    <a:lnTo>
                      <a:pt x="2989" y="589"/>
                    </a:lnTo>
                    <a:lnTo>
                      <a:pt x="2995" y="582"/>
                    </a:lnTo>
                    <a:lnTo>
                      <a:pt x="3003" y="578"/>
                    </a:lnTo>
                    <a:lnTo>
                      <a:pt x="3010" y="574"/>
                    </a:lnTo>
                    <a:lnTo>
                      <a:pt x="3016" y="574"/>
                    </a:lnTo>
                    <a:lnTo>
                      <a:pt x="3021" y="577"/>
                    </a:lnTo>
                    <a:lnTo>
                      <a:pt x="3027" y="581"/>
                    </a:lnTo>
                    <a:lnTo>
                      <a:pt x="3030" y="585"/>
                    </a:lnTo>
                    <a:lnTo>
                      <a:pt x="3033" y="591"/>
                    </a:lnTo>
                    <a:lnTo>
                      <a:pt x="3040" y="607"/>
                    </a:lnTo>
                    <a:lnTo>
                      <a:pt x="3043" y="624"/>
                    </a:lnTo>
                    <a:lnTo>
                      <a:pt x="3050" y="660"/>
                    </a:lnTo>
                    <a:lnTo>
                      <a:pt x="3056" y="687"/>
                    </a:lnTo>
                    <a:lnTo>
                      <a:pt x="3063" y="701"/>
                    </a:lnTo>
                    <a:lnTo>
                      <a:pt x="3071" y="714"/>
                    </a:lnTo>
                    <a:lnTo>
                      <a:pt x="3080" y="726"/>
                    </a:lnTo>
                    <a:lnTo>
                      <a:pt x="3089" y="736"/>
                    </a:lnTo>
                    <a:lnTo>
                      <a:pt x="3109" y="757"/>
                    </a:lnTo>
                    <a:lnTo>
                      <a:pt x="3132" y="778"/>
                    </a:lnTo>
                    <a:lnTo>
                      <a:pt x="3137" y="783"/>
                    </a:lnTo>
                    <a:lnTo>
                      <a:pt x="3142" y="789"/>
                    </a:lnTo>
                    <a:lnTo>
                      <a:pt x="3146" y="797"/>
                    </a:lnTo>
                    <a:lnTo>
                      <a:pt x="3150" y="806"/>
                    </a:lnTo>
                    <a:lnTo>
                      <a:pt x="3157" y="823"/>
                    </a:lnTo>
                    <a:lnTo>
                      <a:pt x="3165" y="841"/>
                    </a:lnTo>
                    <a:lnTo>
                      <a:pt x="3169" y="849"/>
                    </a:lnTo>
                    <a:lnTo>
                      <a:pt x="3174" y="857"/>
                    </a:lnTo>
                    <a:lnTo>
                      <a:pt x="3179" y="865"/>
                    </a:lnTo>
                    <a:lnTo>
                      <a:pt x="3185" y="871"/>
                    </a:lnTo>
                    <a:lnTo>
                      <a:pt x="3191" y="876"/>
                    </a:lnTo>
                    <a:lnTo>
                      <a:pt x="3198" y="880"/>
                    </a:lnTo>
                    <a:lnTo>
                      <a:pt x="3205" y="883"/>
                    </a:lnTo>
                    <a:lnTo>
                      <a:pt x="3214" y="883"/>
                    </a:lnTo>
                    <a:lnTo>
                      <a:pt x="3253" y="883"/>
                    </a:lnTo>
                    <a:lnTo>
                      <a:pt x="3279" y="884"/>
                    </a:lnTo>
                    <a:lnTo>
                      <a:pt x="3290" y="887"/>
                    </a:lnTo>
                    <a:lnTo>
                      <a:pt x="3303" y="893"/>
                    </a:lnTo>
                    <a:lnTo>
                      <a:pt x="3318" y="901"/>
                    </a:lnTo>
                    <a:lnTo>
                      <a:pt x="3338" y="914"/>
                    </a:lnTo>
                    <a:lnTo>
                      <a:pt x="3338" y="914"/>
                    </a:lnTo>
                    <a:lnTo>
                      <a:pt x="3347" y="924"/>
                    </a:lnTo>
                    <a:lnTo>
                      <a:pt x="3357" y="934"/>
                    </a:lnTo>
                    <a:lnTo>
                      <a:pt x="3362" y="940"/>
                    </a:lnTo>
                    <a:lnTo>
                      <a:pt x="3367" y="944"/>
                    </a:lnTo>
                    <a:lnTo>
                      <a:pt x="3374" y="947"/>
                    </a:lnTo>
                    <a:lnTo>
                      <a:pt x="3380" y="950"/>
                    </a:lnTo>
                    <a:lnTo>
                      <a:pt x="3393" y="951"/>
                    </a:lnTo>
                    <a:lnTo>
                      <a:pt x="3406" y="950"/>
                    </a:lnTo>
                    <a:lnTo>
                      <a:pt x="3424" y="947"/>
                    </a:lnTo>
                    <a:lnTo>
                      <a:pt x="3442" y="945"/>
                    </a:lnTo>
                    <a:lnTo>
                      <a:pt x="3493" y="950"/>
                    </a:lnTo>
                    <a:lnTo>
                      <a:pt x="3493" y="950"/>
                    </a:lnTo>
                    <a:lnTo>
                      <a:pt x="3507" y="962"/>
                    </a:lnTo>
                    <a:lnTo>
                      <a:pt x="3519" y="975"/>
                    </a:lnTo>
                    <a:lnTo>
                      <a:pt x="3531" y="988"/>
                    </a:lnTo>
                    <a:lnTo>
                      <a:pt x="3542" y="1001"/>
                    </a:lnTo>
                    <a:lnTo>
                      <a:pt x="3562" y="1028"/>
                    </a:lnTo>
                    <a:lnTo>
                      <a:pt x="3582" y="1056"/>
                    </a:lnTo>
                    <a:lnTo>
                      <a:pt x="3588" y="1063"/>
                    </a:lnTo>
                    <a:lnTo>
                      <a:pt x="3593" y="1069"/>
                    </a:lnTo>
                    <a:lnTo>
                      <a:pt x="3599" y="1073"/>
                    </a:lnTo>
                    <a:lnTo>
                      <a:pt x="3606" y="1077"/>
                    </a:lnTo>
                    <a:lnTo>
                      <a:pt x="3619" y="1083"/>
                    </a:lnTo>
                    <a:lnTo>
                      <a:pt x="3633" y="1087"/>
                    </a:lnTo>
                    <a:lnTo>
                      <a:pt x="3648" y="1091"/>
                    </a:lnTo>
                    <a:lnTo>
                      <a:pt x="3664" y="1094"/>
                    </a:lnTo>
                    <a:lnTo>
                      <a:pt x="3680" y="1098"/>
                    </a:lnTo>
                    <a:lnTo>
                      <a:pt x="3694" y="1103"/>
                    </a:lnTo>
                    <a:lnTo>
                      <a:pt x="3703" y="1108"/>
                    </a:lnTo>
                    <a:lnTo>
                      <a:pt x="3712" y="1113"/>
                    </a:lnTo>
                    <a:lnTo>
                      <a:pt x="3720" y="1118"/>
                    </a:lnTo>
                    <a:lnTo>
                      <a:pt x="3727" y="1125"/>
                    </a:lnTo>
                    <a:lnTo>
                      <a:pt x="3743" y="1139"/>
                    </a:lnTo>
                    <a:lnTo>
                      <a:pt x="3756" y="1153"/>
                    </a:lnTo>
                    <a:lnTo>
                      <a:pt x="3771" y="1168"/>
                    </a:lnTo>
                    <a:lnTo>
                      <a:pt x="3787" y="1181"/>
                    </a:lnTo>
                    <a:lnTo>
                      <a:pt x="3796" y="1186"/>
                    </a:lnTo>
                    <a:lnTo>
                      <a:pt x="3806" y="1191"/>
                    </a:lnTo>
                    <a:lnTo>
                      <a:pt x="3817" y="1195"/>
                    </a:lnTo>
                    <a:lnTo>
                      <a:pt x="3830" y="1199"/>
                    </a:lnTo>
                    <a:lnTo>
                      <a:pt x="3851" y="1204"/>
                    </a:lnTo>
                    <a:lnTo>
                      <a:pt x="3871" y="1210"/>
                    </a:lnTo>
                    <a:lnTo>
                      <a:pt x="3892" y="1218"/>
                    </a:lnTo>
                    <a:lnTo>
                      <a:pt x="3913" y="1226"/>
                    </a:lnTo>
                    <a:lnTo>
                      <a:pt x="3932" y="1235"/>
                    </a:lnTo>
                    <a:lnTo>
                      <a:pt x="3953" y="1245"/>
                    </a:lnTo>
                    <a:lnTo>
                      <a:pt x="3971" y="1256"/>
                    </a:lnTo>
                    <a:lnTo>
                      <a:pt x="3989" y="1267"/>
                    </a:lnTo>
                    <a:lnTo>
                      <a:pt x="4019" y="1295"/>
                    </a:lnTo>
                    <a:lnTo>
                      <a:pt x="4005" y="1319"/>
                    </a:lnTo>
                    <a:lnTo>
                      <a:pt x="3989" y="1343"/>
                    </a:lnTo>
                    <a:lnTo>
                      <a:pt x="3971" y="1367"/>
                    </a:lnTo>
                    <a:lnTo>
                      <a:pt x="3952" y="1389"/>
                    </a:lnTo>
                    <a:lnTo>
                      <a:pt x="3930" y="1412"/>
                    </a:lnTo>
                    <a:lnTo>
                      <a:pt x="3908" y="1435"/>
                    </a:lnTo>
                    <a:lnTo>
                      <a:pt x="3888" y="1457"/>
                    </a:lnTo>
                    <a:lnTo>
                      <a:pt x="3870" y="1480"/>
                    </a:lnTo>
                    <a:lnTo>
                      <a:pt x="3862" y="1492"/>
                    </a:lnTo>
                    <a:lnTo>
                      <a:pt x="3854" y="1503"/>
                    </a:lnTo>
                    <a:lnTo>
                      <a:pt x="3847" y="1515"/>
                    </a:lnTo>
                    <a:lnTo>
                      <a:pt x="3840" y="1528"/>
                    </a:lnTo>
                    <a:lnTo>
                      <a:pt x="3834" y="1542"/>
                    </a:lnTo>
                    <a:lnTo>
                      <a:pt x="3829" y="1556"/>
                    </a:lnTo>
                    <a:lnTo>
                      <a:pt x="3825" y="1571"/>
                    </a:lnTo>
                    <a:lnTo>
                      <a:pt x="3821" y="1587"/>
                    </a:lnTo>
                    <a:lnTo>
                      <a:pt x="3816" y="1603"/>
                    </a:lnTo>
                    <a:lnTo>
                      <a:pt x="3810" y="1617"/>
                    </a:lnTo>
                    <a:lnTo>
                      <a:pt x="3803" y="1631"/>
                    </a:lnTo>
                    <a:lnTo>
                      <a:pt x="3795" y="1643"/>
                    </a:lnTo>
                    <a:lnTo>
                      <a:pt x="3778" y="1668"/>
                    </a:lnTo>
                    <a:lnTo>
                      <a:pt x="3761" y="1694"/>
                    </a:lnTo>
                    <a:lnTo>
                      <a:pt x="3752" y="1710"/>
                    </a:lnTo>
                    <a:lnTo>
                      <a:pt x="3746" y="1727"/>
                    </a:lnTo>
                    <a:lnTo>
                      <a:pt x="3742" y="1744"/>
                    </a:lnTo>
                    <a:lnTo>
                      <a:pt x="3739" y="1761"/>
                    </a:lnTo>
                    <a:lnTo>
                      <a:pt x="3734" y="1796"/>
                    </a:lnTo>
                    <a:lnTo>
                      <a:pt x="3726" y="1834"/>
                    </a:lnTo>
                    <a:lnTo>
                      <a:pt x="3725" y="1841"/>
                    </a:lnTo>
                    <a:lnTo>
                      <a:pt x="3724" y="1849"/>
                    </a:lnTo>
                    <a:lnTo>
                      <a:pt x="3724" y="1858"/>
                    </a:lnTo>
                    <a:lnTo>
                      <a:pt x="3725" y="1867"/>
                    </a:lnTo>
                    <a:lnTo>
                      <a:pt x="3726" y="1878"/>
                    </a:lnTo>
                    <a:lnTo>
                      <a:pt x="3727" y="1887"/>
                    </a:lnTo>
                    <a:lnTo>
                      <a:pt x="3730" y="1897"/>
                    </a:lnTo>
                    <a:lnTo>
                      <a:pt x="3734" y="1906"/>
                    </a:lnTo>
                    <a:lnTo>
                      <a:pt x="3734" y="1906"/>
                    </a:lnTo>
                    <a:lnTo>
                      <a:pt x="3673" y="1935"/>
                    </a:lnTo>
                    <a:lnTo>
                      <a:pt x="3667" y="1940"/>
                    </a:lnTo>
                    <a:lnTo>
                      <a:pt x="3660" y="1942"/>
                    </a:lnTo>
                    <a:lnTo>
                      <a:pt x="3652" y="1946"/>
                    </a:lnTo>
                    <a:lnTo>
                      <a:pt x="3646" y="1948"/>
                    </a:lnTo>
                    <a:lnTo>
                      <a:pt x="3637" y="1948"/>
                    </a:lnTo>
                    <a:lnTo>
                      <a:pt x="3629" y="1949"/>
                    </a:lnTo>
                    <a:lnTo>
                      <a:pt x="3620" y="1948"/>
                    </a:lnTo>
                    <a:lnTo>
                      <a:pt x="3612" y="1946"/>
                    </a:lnTo>
                    <a:lnTo>
                      <a:pt x="3594" y="1942"/>
                    </a:lnTo>
                    <a:lnTo>
                      <a:pt x="3577" y="1937"/>
                    </a:lnTo>
                    <a:lnTo>
                      <a:pt x="3562" y="1932"/>
                    </a:lnTo>
                    <a:lnTo>
                      <a:pt x="3547" y="1927"/>
                    </a:lnTo>
                    <a:lnTo>
                      <a:pt x="3533" y="1922"/>
                    </a:lnTo>
                    <a:lnTo>
                      <a:pt x="3521" y="1916"/>
                    </a:lnTo>
                    <a:lnTo>
                      <a:pt x="3511" y="1915"/>
                    </a:lnTo>
                    <a:lnTo>
                      <a:pt x="3502" y="1914"/>
                    </a:lnTo>
                    <a:lnTo>
                      <a:pt x="3494" y="1916"/>
                    </a:lnTo>
                    <a:lnTo>
                      <a:pt x="3486" y="1920"/>
                    </a:lnTo>
                    <a:lnTo>
                      <a:pt x="3479" y="1929"/>
                    </a:lnTo>
                    <a:lnTo>
                      <a:pt x="3470" y="1940"/>
                    </a:lnTo>
                    <a:lnTo>
                      <a:pt x="3457" y="1957"/>
                    </a:lnTo>
                    <a:lnTo>
                      <a:pt x="3446" y="1972"/>
                    </a:lnTo>
                    <a:lnTo>
                      <a:pt x="3445" y="1976"/>
                    </a:lnTo>
                    <a:lnTo>
                      <a:pt x="3444" y="1980"/>
                    </a:lnTo>
                    <a:lnTo>
                      <a:pt x="3444" y="1984"/>
                    </a:lnTo>
                    <a:lnTo>
                      <a:pt x="3445" y="1988"/>
                    </a:lnTo>
                    <a:lnTo>
                      <a:pt x="3446" y="1992"/>
                    </a:lnTo>
                    <a:lnTo>
                      <a:pt x="3450" y="1995"/>
                    </a:lnTo>
                    <a:lnTo>
                      <a:pt x="3454" y="1999"/>
                    </a:lnTo>
                    <a:lnTo>
                      <a:pt x="3459" y="2003"/>
                    </a:lnTo>
                    <a:lnTo>
                      <a:pt x="3475" y="2008"/>
                    </a:lnTo>
                    <a:lnTo>
                      <a:pt x="3492" y="2012"/>
                    </a:lnTo>
                    <a:lnTo>
                      <a:pt x="3494" y="2014"/>
                    </a:lnTo>
                    <a:lnTo>
                      <a:pt x="3498" y="2015"/>
                    </a:lnTo>
                    <a:lnTo>
                      <a:pt x="3499" y="2016"/>
                    </a:lnTo>
                    <a:lnTo>
                      <a:pt x="3501" y="2019"/>
                    </a:lnTo>
                    <a:lnTo>
                      <a:pt x="3502" y="2021"/>
                    </a:lnTo>
                    <a:lnTo>
                      <a:pt x="3501" y="2025"/>
                    </a:lnTo>
                    <a:lnTo>
                      <a:pt x="3499" y="2029"/>
                    </a:lnTo>
                    <a:lnTo>
                      <a:pt x="3497" y="2034"/>
                    </a:lnTo>
                    <a:lnTo>
                      <a:pt x="3486" y="2047"/>
                    </a:lnTo>
                    <a:lnTo>
                      <a:pt x="3475" y="2060"/>
                    </a:lnTo>
                    <a:lnTo>
                      <a:pt x="3459" y="2073"/>
                    </a:lnTo>
                    <a:lnTo>
                      <a:pt x="3444" y="2084"/>
                    </a:lnTo>
                    <a:lnTo>
                      <a:pt x="3428" y="2094"/>
                    </a:lnTo>
                    <a:lnTo>
                      <a:pt x="3410" y="2100"/>
                    </a:lnTo>
                    <a:lnTo>
                      <a:pt x="3402" y="2103"/>
                    </a:lnTo>
                    <a:lnTo>
                      <a:pt x="3393" y="2104"/>
                    </a:lnTo>
                    <a:lnTo>
                      <a:pt x="3385" y="2106"/>
                    </a:lnTo>
                    <a:lnTo>
                      <a:pt x="3378" y="2106"/>
                    </a:lnTo>
                    <a:lnTo>
                      <a:pt x="3365" y="2104"/>
                    </a:lnTo>
                    <a:lnTo>
                      <a:pt x="3353" y="2107"/>
                    </a:lnTo>
                    <a:lnTo>
                      <a:pt x="3341" y="2111"/>
                    </a:lnTo>
                    <a:lnTo>
                      <a:pt x="3331" y="2116"/>
                    </a:lnTo>
                    <a:lnTo>
                      <a:pt x="3322" y="2124"/>
                    </a:lnTo>
                    <a:lnTo>
                      <a:pt x="3313" y="2131"/>
                    </a:lnTo>
                    <a:lnTo>
                      <a:pt x="3304" y="2141"/>
                    </a:lnTo>
                    <a:lnTo>
                      <a:pt x="3295" y="2151"/>
                    </a:lnTo>
                    <a:lnTo>
                      <a:pt x="3279" y="2173"/>
                    </a:lnTo>
                    <a:lnTo>
                      <a:pt x="3261" y="2194"/>
                    </a:lnTo>
                    <a:lnTo>
                      <a:pt x="3252" y="2204"/>
                    </a:lnTo>
                    <a:lnTo>
                      <a:pt x="3243" y="2213"/>
                    </a:lnTo>
                    <a:lnTo>
                      <a:pt x="3233" y="2221"/>
                    </a:lnTo>
                    <a:lnTo>
                      <a:pt x="3222" y="2229"/>
                    </a:lnTo>
                    <a:lnTo>
                      <a:pt x="3209" y="2236"/>
                    </a:lnTo>
                    <a:lnTo>
                      <a:pt x="3199" y="2245"/>
                    </a:lnTo>
                    <a:lnTo>
                      <a:pt x="3190" y="2256"/>
                    </a:lnTo>
                    <a:lnTo>
                      <a:pt x="3182" y="2267"/>
                    </a:lnTo>
                    <a:lnTo>
                      <a:pt x="3168" y="2292"/>
                    </a:lnTo>
                    <a:lnTo>
                      <a:pt x="3154" y="2317"/>
                    </a:lnTo>
                    <a:lnTo>
                      <a:pt x="3146" y="2330"/>
                    </a:lnTo>
                    <a:lnTo>
                      <a:pt x="3137" y="2341"/>
                    </a:lnTo>
                    <a:lnTo>
                      <a:pt x="3128" y="2353"/>
                    </a:lnTo>
                    <a:lnTo>
                      <a:pt x="3117" y="2363"/>
                    </a:lnTo>
                    <a:lnTo>
                      <a:pt x="3094" y="2384"/>
                    </a:lnTo>
                    <a:lnTo>
                      <a:pt x="3072" y="2405"/>
                    </a:lnTo>
                    <a:lnTo>
                      <a:pt x="3064" y="2410"/>
                    </a:lnTo>
                    <a:lnTo>
                      <a:pt x="3056" y="2416"/>
                    </a:lnTo>
                    <a:lnTo>
                      <a:pt x="3050" y="2423"/>
                    </a:lnTo>
                    <a:lnTo>
                      <a:pt x="3046" y="2429"/>
                    </a:lnTo>
                    <a:lnTo>
                      <a:pt x="3043" y="2437"/>
                    </a:lnTo>
                    <a:lnTo>
                      <a:pt x="3043" y="2445"/>
                    </a:lnTo>
                    <a:lnTo>
                      <a:pt x="3046" y="2454"/>
                    </a:lnTo>
                    <a:lnTo>
                      <a:pt x="3051" y="2464"/>
                    </a:lnTo>
                    <a:lnTo>
                      <a:pt x="3060" y="2477"/>
                    </a:lnTo>
                    <a:lnTo>
                      <a:pt x="3071" y="2490"/>
                    </a:lnTo>
                    <a:lnTo>
                      <a:pt x="3076" y="2494"/>
                    </a:lnTo>
                    <a:lnTo>
                      <a:pt x="3082" y="2498"/>
                    </a:lnTo>
                    <a:lnTo>
                      <a:pt x="3090" y="2502"/>
                    </a:lnTo>
                    <a:lnTo>
                      <a:pt x="3099" y="2503"/>
                    </a:lnTo>
                    <a:lnTo>
                      <a:pt x="3112" y="2505"/>
                    </a:lnTo>
                    <a:lnTo>
                      <a:pt x="3124" y="2505"/>
                    </a:lnTo>
                    <a:lnTo>
                      <a:pt x="3135" y="2502"/>
                    </a:lnTo>
                    <a:lnTo>
                      <a:pt x="3147" y="2498"/>
                    </a:lnTo>
                    <a:lnTo>
                      <a:pt x="3156" y="2492"/>
                    </a:lnTo>
                    <a:lnTo>
                      <a:pt x="3164" y="2484"/>
                    </a:lnTo>
                    <a:lnTo>
                      <a:pt x="3168" y="2480"/>
                    </a:lnTo>
                    <a:lnTo>
                      <a:pt x="3170" y="2475"/>
                    </a:lnTo>
                    <a:lnTo>
                      <a:pt x="3173" y="2468"/>
                    </a:lnTo>
                    <a:lnTo>
                      <a:pt x="3174" y="2462"/>
                    </a:lnTo>
                    <a:lnTo>
                      <a:pt x="3177" y="2454"/>
                    </a:lnTo>
                    <a:lnTo>
                      <a:pt x="3181" y="2446"/>
                    </a:lnTo>
                    <a:lnTo>
                      <a:pt x="3183" y="2438"/>
                    </a:lnTo>
                    <a:lnTo>
                      <a:pt x="3189" y="2432"/>
                    </a:lnTo>
                    <a:lnTo>
                      <a:pt x="3192" y="2427"/>
                    </a:lnTo>
                    <a:lnTo>
                      <a:pt x="3198" y="2422"/>
                    </a:lnTo>
                    <a:lnTo>
                      <a:pt x="3203" y="2418"/>
                    </a:lnTo>
                    <a:lnTo>
                      <a:pt x="3208" y="2414"/>
                    </a:lnTo>
                    <a:lnTo>
                      <a:pt x="3220" y="2407"/>
                    </a:lnTo>
                    <a:lnTo>
                      <a:pt x="3234" y="2403"/>
                    </a:lnTo>
                    <a:lnTo>
                      <a:pt x="3248" y="2400"/>
                    </a:lnTo>
                    <a:lnTo>
                      <a:pt x="3265" y="2396"/>
                    </a:lnTo>
                    <a:lnTo>
                      <a:pt x="3279" y="2394"/>
                    </a:lnTo>
                    <a:lnTo>
                      <a:pt x="3293" y="2393"/>
                    </a:lnTo>
                    <a:lnTo>
                      <a:pt x="3305" y="2394"/>
                    </a:lnTo>
                    <a:lnTo>
                      <a:pt x="3315" y="2397"/>
                    </a:lnTo>
                    <a:lnTo>
                      <a:pt x="3325" y="2401"/>
                    </a:lnTo>
                    <a:lnTo>
                      <a:pt x="3334" y="2406"/>
                    </a:lnTo>
                    <a:lnTo>
                      <a:pt x="3341" y="2413"/>
                    </a:lnTo>
                    <a:lnTo>
                      <a:pt x="3347" y="2420"/>
                    </a:lnTo>
                    <a:lnTo>
                      <a:pt x="3352" y="2429"/>
                    </a:lnTo>
                    <a:lnTo>
                      <a:pt x="3357" y="2438"/>
                    </a:lnTo>
                    <a:lnTo>
                      <a:pt x="3361" y="2449"/>
                    </a:lnTo>
                    <a:lnTo>
                      <a:pt x="3363" y="2460"/>
                    </a:lnTo>
                    <a:lnTo>
                      <a:pt x="3366" y="2484"/>
                    </a:lnTo>
                    <a:lnTo>
                      <a:pt x="3367" y="2510"/>
                    </a:lnTo>
                    <a:lnTo>
                      <a:pt x="3363" y="2520"/>
                    </a:lnTo>
                    <a:lnTo>
                      <a:pt x="3360" y="2528"/>
                    </a:lnTo>
                    <a:lnTo>
                      <a:pt x="3358" y="2537"/>
                    </a:lnTo>
                    <a:lnTo>
                      <a:pt x="3358" y="2547"/>
                    </a:lnTo>
                    <a:lnTo>
                      <a:pt x="3358" y="2555"/>
                    </a:lnTo>
                    <a:lnTo>
                      <a:pt x="3360" y="2560"/>
                    </a:lnTo>
                    <a:lnTo>
                      <a:pt x="3361" y="2567"/>
                    </a:lnTo>
                    <a:lnTo>
                      <a:pt x="3365" y="2572"/>
                    </a:lnTo>
                    <a:lnTo>
                      <a:pt x="3370" y="2581"/>
                    </a:lnTo>
                    <a:lnTo>
                      <a:pt x="3374" y="2589"/>
                    </a:lnTo>
                    <a:lnTo>
                      <a:pt x="3378" y="2597"/>
                    </a:lnTo>
                    <a:lnTo>
                      <a:pt x="3380" y="2607"/>
                    </a:lnTo>
                    <a:lnTo>
                      <a:pt x="3380" y="2617"/>
                    </a:lnTo>
                    <a:lnTo>
                      <a:pt x="3380" y="2629"/>
                    </a:lnTo>
                    <a:lnTo>
                      <a:pt x="3382" y="2641"/>
                    </a:lnTo>
                    <a:lnTo>
                      <a:pt x="3382" y="2651"/>
                    </a:lnTo>
                    <a:lnTo>
                      <a:pt x="3382" y="2651"/>
                    </a:lnTo>
                    <a:lnTo>
                      <a:pt x="3323" y="2666"/>
                    </a:lnTo>
                    <a:lnTo>
                      <a:pt x="3325" y="2678"/>
                    </a:lnTo>
                    <a:lnTo>
                      <a:pt x="3325" y="2688"/>
                    </a:lnTo>
                    <a:lnTo>
                      <a:pt x="3325" y="2700"/>
                    </a:lnTo>
                    <a:lnTo>
                      <a:pt x="3326" y="2711"/>
                    </a:lnTo>
                    <a:lnTo>
                      <a:pt x="3330" y="2717"/>
                    </a:lnTo>
                    <a:lnTo>
                      <a:pt x="3334" y="2723"/>
                    </a:lnTo>
                    <a:lnTo>
                      <a:pt x="3339" y="2727"/>
                    </a:lnTo>
                    <a:lnTo>
                      <a:pt x="3343" y="2731"/>
                    </a:lnTo>
                    <a:lnTo>
                      <a:pt x="3348" y="2735"/>
                    </a:lnTo>
                    <a:lnTo>
                      <a:pt x="3350" y="2742"/>
                    </a:lnTo>
                    <a:lnTo>
                      <a:pt x="3353" y="2748"/>
                    </a:lnTo>
                    <a:lnTo>
                      <a:pt x="3354" y="2758"/>
                    </a:lnTo>
                    <a:lnTo>
                      <a:pt x="3353" y="2775"/>
                    </a:lnTo>
                    <a:lnTo>
                      <a:pt x="3353" y="2793"/>
                    </a:lnTo>
                    <a:lnTo>
                      <a:pt x="3354" y="2802"/>
                    </a:lnTo>
                    <a:lnTo>
                      <a:pt x="3356" y="2810"/>
                    </a:lnTo>
                    <a:lnTo>
                      <a:pt x="3360" y="2817"/>
                    </a:lnTo>
                    <a:lnTo>
                      <a:pt x="3366" y="2823"/>
                    </a:lnTo>
                    <a:lnTo>
                      <a:pt x="3374" y="2830"/>
                    </a:lnTo>
                    <a:lnTo>
                      <a:pt x="3380" y="2837"/>
                    </a:lnTo>
                    <a:lnTo>
                      <a:pt x="3385" y="2844"/>
                    </a:lnTo>
                    <a:lnTo>
                      <a:pt x="3389" y="2849"/>
                    </a:lnTo>
                    <a:lnTo>
                      <a:pt x="3392" y="2856"/>
                    </a:lnTo>
                    <a:lnTo>
                      <a:pt x="3393" y="2862"/>
                    </a:lnTo>
                    <a:lnTo>
                      <a:pt x="3393" y="2869"/>
                    </a:lnTo>
                    <a:lnTo>
                      <a:pt x="3393" y="2874"/>
                    </a:lnTo>
                    <a:lnTo>
                      <a:pt x="3392" y="2880"/>
                    </a:lnTo>
                    <a:lnTo>
                      <a:pt x="3389" y="2887"/>
                    </a:lnTo>
                    <a:lnTo>
                      <a:pt x="3385" y="2892"/>
                    </a:lnTo>
                    <a:lnTo>
                      <a:pt x="3382" y="2898"/>
                    </a:lnTo>
                    <a:lnTo>
                      <a:pt x="3372" y="2910"/>
                    </a:lnTo>
                    <a:lnTo>
                      <a:pt x="3360" y="2923"/>
                    </a:lnTo>
                    <a:lnTo>
                      <a:pt x="3350" y="2932"/>
                    </a:lnTo>
                    <a:lnTo>
                      <a:pt x="3341" y="2941"/>
                    </a:lnTo>
                    <a:lnTo>
                      <a:pt x="3331" y="2949"/>
                    </a:lnTo>
                    <a:lnTo>
                      <a:pt x="3321" y="2957"/>
                    </a:lnTo>
                    <a:lnTo>
                      <a:pt x="3310" y="2963"/>
                    </a:lnTo>
                    <a:lnTo>
                      <a:pt x="3299" y="2968"/>
                    </a:lnTo>
                    <a:lnTo>
                      <a:pt x="3286" y="2972"/>
                    </a:lnTo>
                    <a:lnTo>
                      <a:pt x="3273" y="2975"/>
                    </a:lnTo>
                    <a:lnTo>
                      <a:pt x="3256" y="2979"/>
                    </a:lnTo>
                    <a:lnTo>
                      <a:pt x="3242" y="2983"/>
                    </a:lnTo>
                    <a:lnTo>
                      <a:pt x="3235" y="2986"/>
                    </a:lnTo>
                    <a:lnTo>
                      <a:pt x="3230" y="2992"/>
                    </a:lnTo>
                    <a:lnTo>
                      <a:pt x="3227" y="2999"/>
                    </a:lnTo>
                    <a:lnTo>
                      <a:pt x="3227" y="3008"/>
                    </a:lnTo>
                    <a:lnTo>
                      <a:pt x="3227" y="3019"/>
                    </a:lnTo>
                    <a:lnTo>
                      <a:pt x="3229" y="3030"/>
                    </a:lnTo>
                    <a:lnTo>
                      <a:pt x="3231" y="3042"/>
                    </a:lnTo>
                    <a:lnTo>
                      <a:pt x="3234" y="3055"/>
                    </a:lnTo>
                    <a:lnTo>
                      <a:pt x="3238" y="3067"/>
                    </a:lnTo>
                    <a:lnTo>
                      <a:pt x="3243" y="3077"/>
                    </a:lnTo>
                    <a:lnTo>
                      <a:pt x="3249" y="3086"/>
                    </a:lnTo>
                    <a:lnTo>
                      <a:pt x="3257" y="3093"/>
                    </a:lnTo>
                    <a:lnTo>
                      <a:pt x="3270" y="3102"/>
                    </a:lnTo>
                    <a:lnTo>
                      <a:pt x="3282" y="3108"/>
                    </a:lnTo>
                    <a:lnTo>
                      <a:pt x="3292" y="3115"/>
                    </a:lnTo>
                    <a:lnTo>
                      <a:pt x="3300" y="3121"/>
                    </a:lnTo>
                    <a:lnTo>
                      <a:pt x="3305" y="3129"/>
                    </a:lnTo>
                    <a:lnTo>
                      <a:pt x="3309" y="3139"/>
                    </a:lnTo>
                    <a:lnTo>
                      <a:pt x="3312" y="3154"/>
                    </a:lnTo>
                    <a:lnTo>
                      <a:pt x="3312" y="3170"/>
                    </a:lnTo>
                    <a:lnTo>
                      <a:pt x="3306" y="3178"/>
                    </a:lnTo>
                    <a:lnTo>
                      <a:pt x="3300" y="3186"/>
                    </a:lnTo>
                    <a:lnTo>
                      <a:pt x="3293" y="3192"/>
                    </a:lnTo>
                    <a:lnTo>
                      <a:pt x="3287" y="3198"/>
                    </a:lnTo>
                    <a:lnTo>
                      <a:pt x="3274" y="3209"/>
                    </a:lnTo>
                    <a:lnTo>
                      <a:pt x="3262" y="3220"/>
                    </a:lnTo>
                    <a:lnTo>
                      <a:pt x="3257" y="3226"/>
                    </a:lnTo>
                    <a:lnTo>
                      <a:pt x="3252" y="3231"/>
                    </a:lnTo>
                    <a:lnTo>
                      <a:pt x="3248" y="3239"/>
                    </a:lnTo>
                    <a:lnTo>
                      <a:pt x="3246" y="3246"/>
                    </a:lnTo>
                    <a:lnTo>
                      <a:pt x="3244" y="3255"/>
                    </a:lnTo>
                    <a:lnTo>
                      <a:pt x="3244" y="3265"/>
                    </a:lnTo>
                    <a:lnTo>
                      <a:pt x="3246" y="3275"/>
                    </a:lnTo>
                    <a:lnTo>
                      <a:pt x="3248" y="3288"/>
                    </a:lnTo>
                    <a:lnTo>
                      <a:pt x="3252" y="3305"/>
                    </a:lnTo>
                    <a:lnTo>
                      <a:pt x="3255" y="3322"/>
                    </a:lnTo>
                    <a:lnTo>
                      <a:pt x="3256" y="3339"/>
                    </a:lnTo>
                    <a:lnTo>
                      <a:pt x="3257" y="3357"/>
                    </a:lnTo>
                    <a:lnTo>
                      <a:pt x="3260" y="3374"/>
                    </a:lnTo>
                    <a:lnTo>
                      <a:pt x="3262" y="3391"/>
                    </a:lnTo>
                    <a:lnTo>
                      <a:pt x="3268" y="3407"/>
                    </a:lnTo>
                    <a:lnTo>
                      <a:pt x="3274" y="3424"/>
                    </a:lnTo>
                    <a:lnTo>
                      <a:pt x="3281" y="3432"/>
                    </a:lnTo>
                    <a:lnTo>
                      <a:pt x="3288" y="3440"/>
                    </a:lnTo>
                    <a:lnTo>
                      <a:pt x="3297" y="3445"/>
                    </a:lnTo>
                    <a:lnTo>
                      <a:pt x="3308" y="3451"/>
                    </a:lnTo>
                    <a:lnTo>
                      <a:pt x="3332" y="3459"/>
                    </a:lnTo>
                    <a:lnTo>
                      <a:pt x="3357" y="3468"/>
                    </a:lnTo>
                    <a:lnTo>
                      <a:pt x="3370" y="3472"/>
                    </a:lnTo>
                    <a:lnTo>
                      <a:pt x="3382" y="3476"/>
                    </a:lnTo>
                    <a:lnTo>
                      <a:pt x="3392" y="3481"/>
                    </a:lnTo>
                    <a:lnTo>
                      <a:pt x="3402" y="3486"/>
                    </a:lnTo>
                    <a:lnTo>
                      <a:pt x="3410" y="3494"/>
                    </a:lnTo>
                    <a:lnTo>
                      <a:pt x="3417" y="3502"/>
                    </a:lnTo>
                    <a:lnTo>
                      <a:pt x="3419" y="3506"/>
                    </a:lnTo>
                    <a:lnTo>
                      <a:pt x="3422" y="3511"/>
                    </a:lnTo>
                    <a:lnTo>
                      <a:pt x="3422" y="3516"/>
                    </a:lnTo>
                    <a:lnTo>
                      <a:pt x="3423" y="3521"/>
                    </a:lnTo>
                    <a:lnTo>
                      <a:pt x="3423" y="3529"/>
                    </a:lnTo>
                    <a:lnTo>
                      <a:pt x="3420" y="3537"/>
                    </a:lnTo>
                    <a:lnTo>
                      <a:pt x="3418" y="3543"/>
                    </a:lnTo>
                    <a:lnTo>
                      <a:pt x="3415" y="3549"/>
                    </a:lnTo>
                    <a:lnTo>
                      <a:pt x="3407" y="3560"/>
                    </a:lnTo>
                    <a:lnTo>
                      <a:pt x="3401" y="3575"/>
                    </a:lnTo>
                    <a:lnTo>
                      <a:pt x="3398" y="3586"/>
                    </a:lnTo>
                    <a:lnTo>
                      <a:pt x="3398" y="3600"/>
                    </a:lnTo>
                    <a:lnTo>
                      <a:pt x="3398" y="3615"/>
                    </a:lnTo>
                    <a:lnTo>
                      <a:pt x="3400" y="3629"/>
                    </a:lnTo>
                    <a:lnTo>
                      <a:pt x="3406" y="3657"/>
                    </a:lnTo>
                    <a:lnTo>
                      <a:pt x="3413" y="3683"/>
                    </a:lnTo>
                    <a:lnTo>
                      <a:pt x="3413" y="3683"/>
                    </a:lnTo>
                    <a:lnTo>
                      <a:pt x="3404" y="3685"/>
                    </a:lnTo>
                    <a:lnTo>
                      <a:pt x="3393" y="3687"/>
                    </a:lnTo>
                    <a:lnTo>
                      <a:pt x="3393" y="3687"/>
                    </a:lnTo>
                    <a:lnTo>
                      <a:pt x="3388" y="3676"/>
                    </a:lnTo>
                    <a:lnTo>
                      <a:pt x="3382" y="3664"/>
                    </a:lnTo>
                    <a:lnTo>
                      <a:pt x="3365" y="3661"/>
                    </a:lnTo>
                    <a:lnTo>
                      <a:pt x="3348" y="3660"/>
                    </a:lnTo>
                    <a:lnTo>
                      <a:pt x="3339" y="3661"/>
                    </a:lnTo>
                    <a:lnTo>
                      <a:pt x="3331" y="3664"/>
                    </a:lnTo>
                    <a:lnTo>
                      <a:pt x="3323" y="3668"/>
                    </a:lnTo>
                    <a:lnTo>
                      <a:pt x="3315" y="3673"/>
                    </a:lnTo>
                    <a:lnTo>
                      <a:pt x="3309" y="3712"/>
                    </a:lnTo>
                    <a:lnTo>
                      <a:pt x="3309" y="3712"/>
                    </a:lnTo>
                    <a:lnTo>
                      <a:pt x="3282" y="3721"/>
                    </a:lnTo>
                    <a:lnTo>
                      <a:pt x="3256" y="3730"/>
                    </a:lnTo>
                    <a:lnTo>
                      <a:pt x="3235" y="3739"/>
                    </a:lnTo>
                    <a:lnTo>
                      <a:pt x="3221" y="3748"/>
                    </a:lnTo>
                    <a:lnTo>
                      <a:pt x="3212" y="3756"/>
                    </a:lnTo>
                    <a:lnTo>
                      <a:pt x="3201" y="3762"/>
                    </a:lnTo>
                    <a:lnTo>
                      <a:pt x="3192" y="3768"/>
                    </a:lnTo>
                    <a:lnTo>
                      <a:pt x="3183" y="3771"/>
                    </a:lnTo>
                    <a:lnTo>
                      <a:pt x="3165" y="3778"/>
                    </a:lnTo>
                    <a:lnTo>
                      <a:pt x="3147" y="3783"/>
                    </a:lnTo>
                    <a:lnTo>
                      <a:pt x="3129" y="3788"/>
                    </a:lnTo>
                    <a:lnTo>
                      <a:pt x="3109" y="3793"/>
                    </a:lnTo>
                    <a:lnTo>
                      <a:pt x="3091" y="3800"/>
                    </a:lnTo>
                    <a:lnTo>
                      <a:pt x="3071" y="3810"/>
                    </a:lnTo>
                    <a:lnTo>
                      <a:pt x="3065" y="3814"/>
                    </a:lnTo>
                    <a:lnTo>
                      <a:pt x="3062" y="3819"/>
                    </a:lnTo>
                    <a:lnTo>
                      <a:pt x="3059" y="3823"/>
                    </a:lnTo>
                    <a:lnTo>
                      <a:pt x="3058" y="3828"/>
                    </a:lnTo>
                    <a:lnTo>
                      <a:pt x="3058" y="3840"/>
                    </a:lnTo>
                    <a:lnTo>
                      <a:pt x="3060" y="3850"/>
                    </a:lnTo>
                    <a:lnTo>
                      <a:pt x="3064" y="3860"/>
                    </a:lnTo>
                    <a:lnTo>
                      <a:pt x="3064" y="3869"/>
                    </a:lnTo>
                    <a:lnTo>
                      <a:pt x="3064" y="3871"/>
                    </a:lnTo>
                    <a:lnTo>
                      <a:pt x="3062" y="3874"/>
                    </a:lnTo>
                    <a:lnTo>
                      <a:pt x="3058" y="3875"/>
                    </a:lnTo>
                    <a:lnTo>
                      <a:pt x="3052" y="3876"/>
                    </a:lnTo>
                    <a:lnTo>
                      <a:pt x="3023" y="3876"/>
                    </a:lnTo>
                    <a:lnTo>
                      <a:pt x="2994" y="3875"/>
                    </a:lnTo>
                    <a:lnTo>
                      <a:pt x="2980" y="3874"/>
                    </a:lnTo>
                    <a:lnTo>
                      <a:pt x="2966" y="3874"/>
                    </a:lnTo>
                    <a:lnTo>
                      <a:pt x="2950" y="3874"/>
                    </a:lnTo>
                    <a:lnTo>
                      <a:pt x="2935" y="3876"/>
                    </a:lnTo>
                    <a:lnTo>
                      <a:pt x="2905" y="3880"/>
                    </a:lnTo>
                    <a:lnTo>
                      <a:pt x="2863" y="3883"/>
                    </a:lnTo>
                    <a:lnTo>
                      <a:pt x="2843" y="3883"/>
                    </a:lnTo>
                    <a:lnTo>
                      <a:pt x="2823" y="3880"/>
                    </a:lnTo>
                    <a:lnTo>
                      <a:pt x="2814" y="3879"/>
                    </a:lnTo>
                    <a:lnTo>
                      <a:pt x="2806" y="3876"/>
                    </a:lnTo>
                    <a:lnTo>
                      <a:pt x="2800" y="3874"/>
                    </a:lnTo>
                    <a:lnTo>
                      <a:pt x="2793" y="3870"/>
                    </a:lnTo>
                    <a:lnTo>
                      <a:pt x="2786" y="3862"/>
                    </a:lnTo>
                    <a:lnTo>
                      <a:pt x="2779" y="3854"/>
                    </a:lnTo>
                    <a:lnTo>
                      <a:pt x="2774" y="3847"/>
                    </a:lnTo>
                    <a:lnTo>
                      <a:pt x="2769" y="3839"/>
                    </a:lnTo>
                    <a:lnTo>
                      <a:pt x="2764" y="3831"/>
                    </a:lnTo>
                    <a:lnTo>
                      <a:pt x="2756" y="3826"/>
                    </a:lnTo>
                    <a:lnTo>
                      <a:pt x="2747" y="3819"/>
                    </a:lnTo>
                    <a:lnTo>
                      <a:pt x="2734" y="3815"/>
                    </a:lnTo>
                    <a:lnTo>
                      <a:pt x="2701" y="3809"/>
                    </a:lnTo>
                    <a:lnTo>
                      <a:pt x="2676" y="3801"/>
                    </a:lnTo>
                    <a:lnTo>
                      <a:pt x="2670" y="3799"/>
                    </a:lnTo>
                    <a:lnTo>
                      <a:pt x="2665" y="3795"/>
                    </a:lnTo>
                    <a:lnTo>
                      <a:pt x="2660" y="3791"/>
                    </a:lnTo>
                    <a:lnTo>
                      <a:pt x="2656" y="3786"/>
                    </a:lnTo>
                    <a:lnTo>
                      <a:pt x="2652" y="3779"/>
                    </a:lnTo>
                    <a:lnTo>
                      <a:pt x="2650" y="3771"/>
                    </a:lnTo>
                    <a:lnTo>
                      <a:pt x="2646" y="3764"/>
                    </a:lnTo>
                    <a:lnTo>
                      <a:pt x="2643" y="3753"/>
                    </a:lnTo>
                    <a:lnTo>
                      <a:pt x="2641" y="3744"/>
                    </a:lnTo>
                    <a:lnTo>
                      <a:pt x="2635" y="3736"/>
                    </a:lnTo>
                    <a:lnTo>
                      <a:pt x="2630" y="3730"/>
                    </a:lnTo>
                    <a:lnTo>
                      <a:pt x="2622" y="3726"/>
                    </a:lnTo>
                    <a:lnTo>
                      <a:pt x="2615" y="3722"/>
                    </a:lnTo>
                    <a:lnTo>
                      <a:pt x="2607" y="3720"/>
                    </a:lnTo>
                    <a:lnTo>
                      <a:pt x="2598" y="3717"/>
                    </a:lnTo>
                    <a:lnTo>
                      <a:pt x="2589" y="3716"/>
                    </a:lnTo>
                    <a:lnTo>
                      <a:pt x="2572" y="3712"/>
                    </a:lnTo>
                    <a:lnTo>
                      <a:pt x="2558" y="3708"/>
                    </a:lnTo>
                    <a:lnTo>
                      <a:pt x="2551" y="3704"/>
                    </a:lnTo>
                    <a:lnTo>
                      <a:pt x="2546" y="3700"/>
                    </a:lnTo>
                    <a:lnTo>
                      <a:pt x="2543" y="3695"/>
                    </a:lnTo>
                    <a:lnTo>
                      <a:pt x="2542" y="3689"/>
                    </a:lnTo>
                    <a:lnTo>
                      <a:pt x="2539" y="3677"/>
                    </a:lnTo>
                    <a:lnTo>
                      <a:pt x="2537" y="3672"/>
                    </a:lnTo>
                    <a:lnTo>
                      <a:pt x="2536" y="3670"/>
                    </a:lnTo>
                    <a:lnTo>
                      <a:pt x="2534" y="3669"/>
                    </a:lnTo>
                    <a:lnTo>
                      <a:pt x="2532" y="3669"/>
                    </a:lnTo>
                    <a:lnTo>
                      <a:pt x="2529" y="3670"/>
                    </a:lnTo>
                    <a:lnTo>
                      <a:pt x="2516" y="3678"/>
                    </a:lnTo>
                    <a:lnTo>
                      <a:pt x="2498" y="3686"/>
                    </a:lnTo>
                    <a:lnTo>
                      <a:pt x="2490" y="3690"/>
                    </a:lnTo>
                    <a:lnTo>
                      <a:pt x="2482" y="3694"/>
                    </a:lnTo>
                    <a:lnTo>
                      <a:pt x="2476" y="3695"/>
                    </a:lnTo>
                    <a:lnTo>
                      <a:pt x="2468" y="3696"/>
                    </a:lnTo>
                    <a:lnTo>
                      <a:pt x="2460" y="3696"/>
                    </a:lnTo>
                    <a:lnTo>
                      <a:pt x="2453" y="3696"/>
                    </a:lnTo>
                    <a:lnTo>
                      <a:pt x="2445" y="3694"/>
                    </a:lnTo>
                    <a:lnTo>
                      <a:pt x="2436" y="3691"/>
                    </a:lnTo>
                    <a:lnTo>
                      <a:pt x="2428" y="3687"/>
                    </a:lnTo>
                    <a:lnTo>
                      <a:pt x="2423" y="3683"/>
                    </a:lnTo>
                    <a:lnTo>
                      <a:pt x="2422" y="3678"/>
                    </a:lnTo>
                    <a:lnTo>
                      <a:pt x="2422" y="3673"/>
                    </a:lnTo>
                    <a:lnTo>
                      <a:pt x="2423" y="3668"/>
                    </a:lnTo>
                    <a:lnTo>
                      <a:pt x="2423" y="3661"/>
                    </a:lnTo>
                    <a:lnTo>
                      <a:pt x="2423" y="3656"/>
                    </a:lnTo>
                    <a:lnTo>
                      <a:pt x="2420" y="3650"/>
                    </a:lnTo>
                    <a:lnTo>
                      <a:pt x="2416" y="3646"/>
                    </a:lnTo>
                    <a:lnTo>
                      <a:pt x="2411" y="3642"/>
                    </a:lnTo>
                    <a:lnTo>
                      <a:pt x="2403" y="3638"/>
                    </a:lnTo>
                    <a:lnTo>
                      <a:pt x="2396" y="3634"/>
                    </a:lnTo>
                    <a:lnTo>
                      <a:pt x="2376" y="3628"/>
                    </a:lnTo>
                    <a:lnTo>
                      <a:pt x="2356" y="3621"/>
                    </a:lnTo>
                    <a:lnTo>
                      <a:pt x="2333" y="3615"/>
                    </a:lnTo>
                    <a:lnTo>
                      <a:pt x="2313" y="3610"/>
                    </a:lnTo>
                    <a:lnTo>
                      <a:pt x="2295" y="3603"/>
                    </a:lnTo>
                    <a:lnTo>
                      <a:pt x="2280" y="3597"/>
                    </a:lnTo>
                    <a:lnTo>
                      <a:pt x="2276" y="3594"/>
                    </a:lnTo>
                    <a:lnTo>
                      <a:pt x="2274" y="3590"/>
                    </a:lnTo>
                    <a:lnTo>
                      <a:pt x="2273" y="3585"/>
                    </a:lnTo>
                    <a:lnTo>
                      <a:pt x="2271" y="3580"/>
                    </a:lnTo>
                    <a:lnTo>
                      <a:pt x="2271" y="3569"/>
                    </a:lnTo>
                    <a:lnTo>
                      <a:pt x="2273" y="3558"/>
                    </a:lnTo>
                    <a:lnTo>
                      <a:pt x="2273" y="3546"/>
                    </a:lnTo>
                    <a:lnTo>
                      <a:pt x="2270" y="3537"/>
                    </a:lnTo>
                    <a:lnTo>
                      <a:pt x="2269" y="3533"/>
                    </a:lnTo>
                    <a:lnTo>
                      <a:pt x="2265" y="3531"/>
                    </a:lnTo>
                    <a:lnTo>
                      <a:pt x="2260" y="3529"/>
                    </a:lnTo>
                    <a:lnTo>
                      <a:pt x="2253" y="3528"/>
                    </a:lnTo>
                    <a:lnTo>
                      <a:pt x="2244" y="3529"/>
                    </a:lnTo>
                    <a:lnTo>
                      <a:pt x="2234" y="3531"/>
                    </a:lnTo>
                    <a:lnTo>
                      <a:pt x="2223" y="3533"/>
                    </a:lnTo>
                    <a:lnTo>
                      <a:pt x="2213" y="3537"/>
                    </a:lnTo>
                    <a:lnTo>
                      <a:pt x="2191" y="3545"/>
                    </a:lnTo>
                    <a:lnTo>
                      <a:pt x="2169" y="3556"/>
                    </a:lnTo>
                    <a:lnTo>
                      <a:pt x="2126" y="3581"/>
                    </a:lnTo>
                    <a:lnTo>
                      <a:pt x="2089" y="3602"/>
                    </a:lnTo>
                    <a:lnTo>
                      <a:pt x="2077" y="3607"/>
                    </a:lnTo>
                    <a:lnTo>
                      <a:pt x="2064" y="3612"/>
                    </a:lnTo>
                    <a:lnTo>
                      <a:pt x="2051" y="3616"/>
                    </a:lnTo>
                    <a:lnTo>
                      <a:pt x="2037" y="3620"/>
                    </a:lnTo>
                    <a:lnTo>
                      <a:pt x="2024" y="3622"/>
                    </a:lnTo>
                    <a:lnTo>
                      <a:pt x="2011" y="3626"/>
                    </a:lnTo>
                    <a:lnTo>
                      <a:pt x="1998" y="3632"/>
                    </a:lnTo>
                    <a:lnTo>
                      <a:pt x="1985" y="3638"/>
                    </a:lnTo>
                    <a:lnTo>
                      <a:pt x="1968" y="3647"/>
                    </a:lnTo>
                    <a:lnTo>
                      <a:pt x="1957" y="3657"/>
                    </a:lnTo>
                    <a:lnTo>
                      <a:pt x="1946" y="3668"/>
                    </a:lnTo>
                    <a:lnTo>
                      <a:pt x="1938" y="3678"/>
                    </a:lnTo>
                    <a:lnTo>
                      <a:pt x="1931" y="3690"/>
                    </a:lnTo>
                    <a:lnTo>
                      <a:pt x="1923" y="3701"/>
                    </a:lnTo>
                    <a:lnTo>
                      <a:pt x="1914" y="3713"/>
                    </a:lnTo>
                    <a:lnTo>
                      <a:pt x="1902" y="3725"/>
                    </a:lnTo>
                    <a:lnTo>
                      <a:pt x="1898" y="3726"/>
                    </a:lnTo>
                    <a:lnTo>
                      <a:pt x="1889" y="3725"/>
                    </a:lnTo>
                    <a:lnTo>
                      <a:pt x="1880" y="3722"/>
                    </a:lnTo>
                    <a:lnTo>
                      <a:pt x="1870" y="3721"/>
                    </a:lnTo>
                    <a:lnTo>
                      <a:pt x="1866" y="3721"/>
                    </a:lnTo>
                    <a:lnTo>
                      <a:pt x="1861" y="3721"/>
                    </a:lnTo>
                    <a:lnTo>
                      <a:pt x="1857" y="3724"/>
                    </a:lnTo>
                    <a:lnTo>
                      <a:pt x="1854" y="3726"/>
                    </a:lnTo>
                    <a:lnTo>
                      <a:pt x="1853" y="3730"/>
                    </a:lnTo>
                    <a:lnTo>
                      <a:pt x="1852" y="3735"/>
                    </a:lnTo>
                    <a:lnTo>
                      <a:pt x="1852" y="3743"/>
                    </a:lnTo>
                    <a:lnTo>
                      <a:pt x="1854" y="3752"/>
                    </a:lnTo>
                    <a:lnTo>
                      <a:pt x="1858" y="3765"/>
                    </a:lnTo>
                    <a:lnTo>
                      <a:pt x="1863" y="3775"/>
                    </a:lnTo>
                    <a:lnTo>
                      <a:pt x="1867" y="3783"/>
                    </a:lnTo>
                    <a:lnTo>
                      <a:pt x="1872" y="3791"/>
                    </a:lnTo>
                    <a:lnTo>
                      <a:pt x="1875" y="3799"/>
                    </a:lnTo>
                    <a:lnTo>
                      <a:pt x="1876" y="3808"/>
                    </a:lnTo>
                    <a:lnTo>
                      <a:pt x="1876" y="3821"/>
                    </a:lnTo>
                    <a:lnTo>
                      <a:pt x="1874" y="3839"/>
                    </a:lnTo>
                    <a:lnTo>
                      <a:pt x="1871" y="3856"/>
                    </a:lnTo>
                    <a:lnTo>
                      <a:pt x="1870" y="3872"/>
                    </a:lnTo>
                    <a:lnTo>
                      <a:pt x="1868" y="3889"/>
                    </a:lnTo>
                    <a:lnTo>
                      <a:pt x="1868" y="3906"/>
                    </a:lnTo>
                    <a:lnTo>
                      <a:pt x="1870" y="3941"/>
                    </a:lnTo>
                    <a:lnTo>
                      <a:pt x="1872" y="3975"/>
                    </a:lnTo>
                    <a:lnTo>
                      <a:pt x="1872" y="3975"/>
                    </a:lnTo>
                    <a:lnTo>
                      <a:pt x="1845" y="3964"/>
                    </a:lnTo>
                    <a:lnTo>
                      <a:pt x="1815" y="3952"/>
                    </a:lnTo>
                    <a:lnTo>
                      <a:pt x="1800" y="3946"/>
                    </a:lnTo>
                    <a:lnTo>
                      <a:pt x="1785" y="3941"/>
                    </a:lnTo>
                    <a:lnTo>
                      <a:pt x="1770" y="3937"/>
                    </a:lnTo>
                    <a:lnTo>
                      <a:pt x="1756" y="3935"/>
                    </a:lnTo>
                    <a:lnTo>
                      <a:pt x="1743" y="3933"/>
                    </a:lnTo>
                    <a:lnTo>
                      <a:pt x="1730" y="3935"/>
                    </a:lnTo>
                    <a:lnTo>
                      <a:pt x="1716" y="3936"/>
                    </a:lnTo>
                    <a:lnTo>
                      <a:pt x="1703" y="3939"/>
                    </a:lnTo>
                    <a:lnTo>
                      <a:pt x="1690" y="3941"/>
                    </a:lnTo>
                    <a:lnTo>
                      <a:pt x="1675" y="3942"/>
                    </a:lnTo>
                    <a:lnTo>
                      <a:pt x="1664" y="3944"/>
                    </a:lnTo>
                    <a:lnTo>
                      <a:pt x="1651" y="3942"/>
                    </a:lnTo>
                    <a:lnTo>
                      <a:pt x="1642" y="3940"/>
                    </a:lnTo>
                    <a:lnTo>
                      <a:pt x="1635" y="3937"/>
                    </a:lnTo>
                    <a:lnTo>
                      <a:pt x="1629" y="3933"/>
                    </a:lnTo>
                    <a:lnTo>
                      <a:pt x="1624" y="3928"/>
                    </a:lnTo>
                    <a:lnTo>
                      <a:pt x="1613" y="3918"/>
                    </a:lnTo>
                    <a:lnTo>
                      <a:pt x="1600" y="3909"/>
                    </a:lnTo>
                    <a:lnTo>
                      <a:pt x="1589" y="3902"/>
                    </a:lnTo>
                    <a:lnTo>
                      <a:pt x="1576" y="3898"/>
                    </a:lnTo>
                    <a:lnTo>
                      <a:pt x="1565" y="3897"/>
                    </a:lnTo>
                    <a:lnTo>
                      <a:pt x="1554" y="3896"/>
                    </a:lnTo>
                    <a:lnTo>
                      <a:pt x="1529" y="3897"/>
                    </a:lnTo>
                    <a:lnTo>
                      <a:pt x="1503" y="3900"/>
                    </a:lnTo>
                    <a:lnTo>
                      <a:pt x="1494" y="3901"/>
                    </a:lnTo>
                    <a:lnTo>
                      <a:pt x="1485" y="3900"/>
                    </a:lnTo>
                    <a:lnTo>
                      <a:pt x="1476" y="3897"/>
                    </a:lnTo>
                    <a:lnTo>
                      <a:pt x="1469" y="3895"/>
                    </a:lnTo>
                    <a:lnTo>
                      <a:pt x="1462" y="3891"/>
                    </a:lnTo>
                    <a:lnTo>
                      <a:pt x="1456" y="3887"/>
                    </a:lnTo>
                    <a:lnTo>
                      <a:pt x="1450" y="3880"/>
                    </a:lnTo>
                    <a:lnTo>
                      <a:pt x="1445" y="3875"/>
                    </a:lnTo>
                    <a:lnTo>
                      <a:pt x="1427" y="3848"/>
                    </a:lnTo>
                    <a:lnTo>
                      <a:pt x="1407" y="3819"/>
                    </a:lnTo>
                    <a:lnTo>
                      <a:pt x="1407" y="3819"/>
                    </a:lnTo>
                    <a:lnTo>
                      <a:pt x="1411" y="3800"/>
                    </a:lnTo>
                    <a:lnTo>
                      <a:pt x="1405" y="3781"/>
                    </a:lnTo>
                    <a:lnTo>
                      <a:pt x="1397" y="3762"/>
                    </a:lnTo>
                    <a:lnTo>
                      <a:pt x="1393" y="3753"/>
                    </a:lnTo>
                    <a:lnTo>
                      <a:pt x="1386" y="3746"/>
                    </a:lnTo>
                    <a:lnTo>
                      <a:pt x="1380" y="3739"/>
                    </a:lnTo>
                    <a:lnTo>
                      <a:pt x="1372" y="3733"/>
                    </a:lnTo>
                    <a:lnTo>
                      <a:pt x="1362" y="3727"/>
                    </a:lnTo>
                    <a:lnTo>
                      <a:pt x="1352" y="3724"/>
                    </a:lnTo>
                    <a:lnTo>
                      <a:pt x="1341" y="3721"/>
                    </a:lnTo>
                    <a:lnTo>
                      <a:pt x="1331" y="3720"/>
                    </a:lnTo>
                    <a:lnTo>
                      <a:pt x="1311" y="3718"/>
                    </a:lnTo>
                    <a:lnTo>
                      <a:pt x="1289" y="3718"/>
                    </a:lnTo>
                    <a:lnTo>
                      <a:pt x="1289" y="3720"/>
                    </a:lnTo>
                    <a:lnTo>
                      <a:pt x="1289" y="3721"/>
                    </a:lnTo>
                    <a:lnTo>
                      <a:pt x="1289" y="3721"/>
                    </a:lnTo>
                    <a:lnTo>
                      <a:pt x="1283" y="3699"/>
                    </a:lnTo>
                    <a:lnTo>
                      <a:pt x="1276" y="3678"/>
                    </a:lnTo>
                    <a:lnTo>
                      <a:pt x="1272" y="3669"/>
                    </a:lnTo>
                    <a:lnTo>
                      <a:pt x="1266" y="3661"/>
                    </a:lnTo>
                    <a:lnTo>
                      <a:pt x="1262" y="3657"/>
                    </a:lnTo>
                    <a:lnTo>
                      <a:pt x="1258" y="3655"/>
                    </a:lnTo>
                    <a:lnTo>
                      <a:pt x="1253" y="3652"/>
                    </a:lnTo>
                    <a:lnTo>
                      <a:pt x="1247" y="3651"/>
                    </a:lnTo>
                    <a:lnTo>
                      <a:pt x="1234" y="3647"/>
                    </a:lnTo>
                    <a:lnTo>
                      <a:pt x="1222" y="3642"/>
                    </a:lnTo>
                    <a:lnTo>
                      <a:pt x="1212" y="3637"/>
                    </a:lnTo>
                    <a:lnTo>
                      <a:pt x="1201" y="3629"/>
                    </a:lnTo>
                    <a:lnTo>
                      <a:pt x="1180" y="3615"/>
                    </a:lnTo>
                    <a:lnTo>
                      <a:pt x="1158" y="3600"/>
                    </a:lnTo>
                    <a:lnTo>
                      <a:pt x="1138" y="3591"/>
                    </a:lnTo>
                    <a:lnTo>
                      <a:pt x="1116" y="3581"/>
                    </a:lnTo>
                    <a:lnTo>
                      <a:pt x="1105" y="3576"/>
                    </a:lnTo>
                    <a:lnTo>
                      <a:pt x="1095" y="3571"/>
                    </a:lnTo>
                    <a:lnTo>
                      <a:pt x="1086" y="3564"/>
                    </a:lnTo>
                    <a:lnTo>
                      <a:pt x="1077" y="3558"/>
                    </a:lnTo>
                    <a:lnTo>
                      <a:pt x="1070" y="3553"/>
                    </a:lnTo>
                    <a:lnTo>
                      <a:pt x="1065" y="3550"/>
                    </a:lnTo>
                    <a:lnTo>
                      <a:pt x="1060" y="3549"/>
                    </a:lnTo>
                    <a:lnTo>
                      <a:pt x="1056" y="3549"/>
                    </a:lnTo>
                    <a:lnTo>
                      <a:pt x="1054" y="3551"/>
                    </a:lnTo>
                    <a:lnTo>
                      <a:pt x="1051" y="3554"/>
                    </a:lnTo>
                    <a:lnTo>
                      <a:pt x="1050" y="3558"/>
                    </a:lnTo>
                    <a:lnTo>
                      <a:pt x="1048" y="3563"/>
                    </a:lnTo>
                    <a:lnTo>
                      <a:pt x="1048" y="3575"/>
                    </a:lnTo>
                    <a:lnTo>
                      <a:pt x="1048" y="3588"/>
                    </a:lnTo>
                    <a:lnTo>
                      <a:pt x="1050" y="3599"/>
                    </a:lnTo>
                    <a:lnTo>
                      <a:pt x="1051" y="3608"/>
                    </a:lnTo>
                    <a:lnTo>
                      <a:pt x="1051" y="3615"/>
                    </a:lnTo>
                    <a:lnTo>
                      <a:pt x="1048" y="3620"/>
                    </a:lnTo>
                    <a:lnTo>
                      <a:pt x="1044" y="3622"/>
                    </a:lnTo>
                    <a:lnTo>
                      <a:pt x="1039" y="3624"/>
                    </a:lnTo>
                    <a:lnTo>
                      <a:pt x="1032" y="3624"/>
                    </a:lnTo>
                    <a:lnTo>
                      <a:pt x="1024" y="3622"/>
                    </a:lnTo>
                    <a:lnTo>
                      <a:pt x="1015" y="3620"/>
                    </a:lnTo>
                    <a:lnTo>
                      <a:pt x="1006" y="3617"/>
                    </a:lnTo>
                    <a:lnTo>
                      <a:pt x="968" y="3600"/>
                    </a:lnTo>
                    <a:lnTo>
                      <a:pt x="942" y="3589"/>
                    </a:lnTo>
                    <a:lnTo>
                      <a:pt x="929" y="3586"/>
                    </a:lnTo>
                    <a:lnTo>
                      <a:pt x="916" y="3584"/>
                    </a:lnTo>
                    <a:lnTo>
                      <a:pt x="902" y="3584"/>
                    </a:lnTo>
                    <a:lnTo>
                      <a:pt x="889" y="3584"/>
                    </a:lnTo>
                    <a:lnTo>
                      <a:pt x="864" y="3585"/>
                    </a:lnTo>
                    <a:lnTo>
                      <a:pt x="840" y="3586"/>
                    </a:lnTo>
                    <a:lnTo>
                      <a:pt x="829" y="3586"/>
                    </a:lnTo>
                    <a:lnTo>
                      <a:pt x="818" y="3585"/>
                    </a:lnTo>
                    <a:lnTo>
                      <a:pt x="807" y="3581"/>
                    </a:lnTo>
                    <a:lnTo>
                      <a:pt x="797" y="3576"/>
                    </a:lnTo>
                    <a:lnTo>
                      <a:pt x="788" y="3569"/>
                    </a:lnTo>
                    <a:lnTo>
                      <a:pt x="779" y="3559"/>
                    </a:lnTo>
                    <a:lnTo>
                      <a:pt x="770" y="3546"/>
                    </a:lnTo>
                    <a:lnTo>
                      <a:pt x="762" y="3531"/>
                    </a:lnTo>
                    <a:lnTo>
                      <a:pt x="756" y="3515"/>
                    </a:lnTo>
                    <a:lnTo>
                      <a:pt x="750" y="3503"/>
                    </a:lnTo>
                    <a:lnTo>
                      <a:pt x="745" y="3496"/>
                    </a:lnTo>
                    <a:lnTo>
                      <a:pt x="740" y="3490"/>
                    </a:lnTo>
                    <a:lnTo>
                      <a:pt x="734" y="3485"/>
                    </a:lnTo>
                    <a:lnTo>
                      <a:pt x="724" y="3483"/>
                    </a:lnTo>
                    <a:lnTo>
                      <a:pt x="713" y="3479"/>
                    </a:lnTo>
                    <a:lnTo>
                      <a:pt x="697" y="3475"/>
                    </a:lnTo>
                    <a:lnTo>
                      <a:pt x="675" y="3471"/>
                    </a:lnTo>
                    <a:lnTo>
                      <a:pt x="653" y="3468"/>
                    </a:lnTo>
                    <a:lnTo>
                      <a:pt x="648" y="3467"/>
                    </a:lnTo>
                    <a:lnTo>
                      <a:pt x="643" y="3464"/>
                    </a:lnTo>
                    <a:lnTo>
                      <a:pt x="639" y="3462"/>
                    </a:lnTo>
                    <a:lnTo>
                      <a:pt x="635" y="3459"/>
                    </a:lnTo>
                    <a:lnTo>
                      <a:pt x="633" y="3454"/>
                    </a:lnTo>
                    <a:lnTo>
                      <a:pt x="629" y="3450"/>
                    </a:lnTo>
                    <a:lnTo>
                      <a:pt x="627" y="3444"/>
                    </a:lnTo>
                    <a:lnTo>
                      <a:pt x="625" y="3437"/>
                    </a:lnTo>
                    <a:lnTo>
                      <a:pt x="622" y="3420"/>
                    </a:lnTo>
                    <a:lnTo>
                      <a:pt x="618" y="3404"/>
                    </a:lnTo>
                    <a:lnTo>
                      <a:pt x="614" y="3396"/>
                    </a:lnTo>
                    <a:lnTo>
                      <a:pt x="610" y="3389"/>
                    </a:lnTo>
                    <a:lnTo>
                      <a:pt x="608" y="3387"/>
                    </a:lnTo>
                    <a:lnTo>
                      <a:pt x="604" y="3384"/>
                    </a:lnTo>
                    <a:lnTo>
                      <a:pt x="600" y="3383"/>
                    </a:lnTo>
                    <a:lnTo>
                      <a:pt x="596" y="3382"/>
                    </a:lnTo>
                    <a:lnTo>
                      <a:pt x="585" y="3379"/>
                    </a:lnTo>
                    <a:lnTo>
                      <a:pt x="576" y="3375"/>
                    </a:lnTo>
                    <a:lnTo>
                      <a:pt x="566" y="3370"/>
                    </a:lnTo>
                    <a:lnTo>
                      <a:pt x="557" y="3363"/>
                    </a:lnTo>
                    <a:lnTo>
                      <a:pt x="550" y="3357"/>
                    </a:lnTo>
                    <a:lnTo>
                      <a:pt x="542" y="3349"/>
                    </a:lnTo>
                    <a:lnTo>
                      <a:pt x="535" y="3341"/>
                    </a:lnTo>
                    <a:lnTo>
                      <a:pt x="530" y="3332"/>
                    </a:lnTo>
                    <a:lnTo>
                      <a:pt x="520" y="3312"/>
                    </a:lnTo>
                    <a:lnTo>
                      <a:pt x="511" y="3292"/>
                    </a:lnTo>
                    <a:lnTo>
                      <a:pt x="504" y="3270"/>
                    </a:lnTo>
                    <a:lnTo>
                      <a:pt x="498" y="3251"/>
                    </a:lnTo>
                    <a:lnTo>
                      <a:pt x="496" y="3246"/>
                    </a:lnTo>
                    <a:lnTo>
                      <a:pt x="493" y="3243"/>
                    </a:lnTo>
                    <a:lnTo>
                      <a:pt x="487" y="3242"/>
                    </a:lnTo>
                    <a:lnTo>
                      <a:pt x="482" y="3240"/>
                    </a:lnTo>
                    <a:lnTo>
                      <a:pt x="468" y="3242"/>
                    </a:lnTo>
                    <a:lnTo>
                      <a:pt x="454" y="3243"/>
                    </a:lnTo>
                    <a:lnTo>
                      <a:pt x="439" y="3246"/>
                    </a:lnTo>
                    <a:lnTo>
                      <a:pt x="429" y="3246"/>
                    </a:lnTo>
                    <a:lnTo>
                      <a:pt x="425" y="3244"/>
                    </a:lnTo>
                    <a:lnTo>
                      <a:pt x="423" y="3242"/>
                    </a:lnTo>
                    <a:lnTo>
                      <a:pt x="423" y="3238"/>
                    </a:lnTo>
                    <a:lnTo>
                      <a:pt x="424" y="3233"/>
                    </a:lnTo>
                    <a:lnTo>
                      <a:pt x="430" y="3221"/>
                    </a:lnTo>
                    <a:lnTo>
                      <a:pt x="437" y="3208"/>
                    </a:lnTo>
                    <a:lnTo>
                      <a:pt x="439" y="3200"/>
                    </a:lnTo>
                    <a:lnTo>
                      <a:pt x="441" y="3194"/>
                    </a:lnTo>
                    <a:lnTo>
                      <a:pt x="441" y="3186"/>
                    </a:lnTo>
                    <a:lnTo>
                      <a:pt x="438" y="3179"/>
                    </a:lnTo>
                    <a:lnTo>
                      <a:pt x="434" y="3176"/>
                    </a:lnTo>
                    <a:lnTo>
                      <a:pt x="427" y="3170"/>
                    </a:lnTo>
                    <a:lnTo>
                      <a:pt x="417" y="3166"/>
                    </a:lnTo>
                    <a:lnTo>
                      <a:pt x="407" y="3161"/>
                    </a:lnTo>
                    <a:lnTo>
                      <a:pt x="386" y="3154"/>
                    </a:lnTo>
                    <a:lnTo>
                      <a:pt x="371" y="3148"/>
                    </a:lnTo>
                    <a:lnTo>
                      <a:pt x="324" y="3097"/>
                    </a:lnTo>
                    <a:lnTo>
                      <a:pt x="324" y="309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dirty="0">
                  <a:solidFill>
                    <a:prstClr val="black"/>
                  </a:solidFill>
                  <a:latin typeface="Calibri"/>
                </a:endParaRPr>
              </a:p>
            </p:txBody>
          </p:sp>
          <p:sp>
            <p:nvSpPr>
              <p:cNvPr id="173" name="Freeform 234"/>
              <p:cNvSpPr>
                <a:spLocks noEditPoints="1"/>
              </p:cNvSpPr>
              <p:nvPr/>
            </p:nvSpPr>
            <p:spPr bwMode="auto">
              <a:xfrm>
                <a:off x="4001589" y="4606208"/>
                <a:ext cx="2027542" cy="1717796"/>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4" name="Freeform 235"/>
              <p:cNvSpPr>
                <a:spLocks/>
              </p:cNvSpPr>
              <p:nvPr/>
            </p:nvSpPr>
            <p:spPr bwMode="auto">
              <a:xfrm>
                <a:off x="5504483" y="6083765"/>
                <a:ext cx="30969" cy="25288"/>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5" name="Freeform 236"/>
              <p:cNvSpPr>
                <a:spLocks/>
              </p:cNvSpPr>
              <p:nvPr/>
            </p:nvSpPr>
            <p:spPr bwMode="auto">
              <a:xfrm>
                <a:off x="5471693" y="5984419"/>
                <a:ext cx="83798" cy="68640"/>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6" name="Freeform 237"/>
              <p:cNvSpPr>
                <a:spLocks/>
              </p:cNvSpPr>
              <p:nvPr/>
            </p:nvSpPr>
            <p:spPr bwMode="auto">
              <a:xfrm>
                <a:off x="5684831" y="5892297"/>
                <a:ext cx="182169" cy="124636"/>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7" name="Freeform 238"/>
              <p:cNvSpPr>
                <a:spLocks/>
              </p:cNvSpPr>
              <p:nvPr/>
            </p:nvSpPr>
            <p:spPr bwMode="auto">
              <a:xfrm>
                <a:off x="5932581" y="5881459"/>
                <a:ext cx="96550" cy="75865"/>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8" name="Freeform 239"/>
              <p:cNvSpPr>
                <a:spLocks/>
              </p:cNvSpPr>
              <p:nvPr/>
            </p:nvSpPr>
            <p:spPr bwMode="auto">
              <a:xfrm>
                <a:off x="4001589" y="4606208"/>
                <a:ext cx="1941922" cy="1717796"/>
              </a:xfrm>
              <a:custGeom>
                <a:avLst/>
                <a:gdLst/>
                <a:ahLst/>
                <a:cxnLst>
                  <a:cxn ang="0">
                    <a:pos x="2845" y="971"/>
                  </a:cxn>
                  <a:cxn ang="0">
                    <a:pos x="2981" y="1135"/>
                  </a:cxn>
                  <a:cxn ang="0">
                    <a:pos x="3142" y="1290"/>
                  </a:cxn>
                  <a:cxn ang="0">
                    <a:pos x="3414" y="1339"/>
                  </a:cxn>
                  <a:cxn ang="0">
                    <a:pos x="3585" y="1373"/>
                  </a:cxn>
                  <a:cxn ang="0">
                    <a:pos x="3633" y="1546"/>
                  </a:cxn>
                  <a:cxn ang="0">
                    <a:pos x="3819" y="1618"/>
                  </a:cxn>
                  <a:cxn ang="0">
                    <a:pos x="4066" y="1670"/>
                  </a:cxn>
                  <a:cxn ang="0">
                    <a:pos x="4231" y="1782"/>
                  </a:cxn>
                  <a:cxn ang="0">
                    <a:pos x="4211" y="1948"/>
                  </a:cxn>
                  <a:cxn ang="0">
                    <a:pos x="3869" y="2057"/>
                  </a:cxn>
                  <a:cxn ang="0">
                    <a:pos x="3374" y="2154"/>
                  </a:cxn>
                  <a:cxn ang="0">
                    <a:pos x="3266" y="2295"/>
                  </a:cxn>
                  <a:cxn ang="0">
                    <a:pos x="2881" y="2588"/>
                  </a:cxn>
                  <a:cxn ang="0">
                    <a:pos x="2779" y="3001"/>
                  </a:cxn>
                  <a:cxn ang="0">
                    <a:pos x="2796" y="3168"/>
                  </a:cxn>
                  <a:cxn ang="0">
                    <a:pos x="2505" y="3317"/>
                  </a:cxn>
                  <a:cxn ang="0">
                    <a:pos x="2384" y="3464"/>
                  </a:cxn>
                  <a:cxn ang="0">
                    <a:pos x="2197" y="3512"/>
                  </a:cxn>
                  <a:cxn ang="0">
                    <a:pos x="1903" y="3721"/>
                  </a:cxn>
                  <a:cxn ang="0">
                    <a:pos x="1739" y="3725"/>
                  </a:cxn>
                  <a:cxn ang="0">
                    <a:pos x="1587" y="3763"/>
                  </a:cxn>
                  <a:cxn ang="0">
                    <a:pos x="1449" y="3672"/>
                  </a:cxn>
                  <a:cxn ang="0">
                    <a:pos x="1270" y="3632"/>
                  </a:cxn>
                  <a:cxn ang="0">
                    <a:pos x="1006" y="3545"/>
                  </a:cxn>
                  <a:cxn ang="0">
                    <a:pos x="783" y="3575"/>
                  </a:cxn>
                  <a:cxn ang="0">
                    <a:pos x="577" y="3679"/>
                  </a:cxn>
                  <a:cxn ang="0">
                    <a:pos x="368" y="3575"/>
                  </a:cxn>
                  <a:cxn ang="0">
                    <a:pos x="363" y="3422"/>
                  </a:cxn>
                  <a:cxn ang="0">
                    <a:pos x="349" y="3264"/>
                  </a:cxn>
                  <a:cxn ang="0">
                    <a:pos x="288" y="3152"/>
                  </a:cxn>
                  <a:cxn ang="0">
                    <a:pos x="12" y="2815"/>
                  </a:cxn>
                  <a:cxn ang="0">
                    <a:pos x="164" y="2601"/>
                  </a:cxn>
                  <a:cxn ang="0">
                    <a:pos x="250" y="2525"/>
                  </a:cxn>
                  <a:cxn ang="0">
                    <a:pos x="379" y="2162"/>
                  </a:cxn>
                  <a:cxn ang="0">
                    <a:pos x="332" y="1907"/>
                  </a:cxn>
                  <a:cxn ang="0">
                    <a:pos x="538" y="1624"/>
                  </a:cxn>
                  <a:cxn ang="0">
                    <a:pos x="680" y="1443"/>
                  </a:cxn>
                  <a:cxn ang="0">
                    <a:pos x="888" y="1263"/>
                  </a:cxn>
                  <a:cxn ang="0">
                    <a:pos x="890" y="1085"/>
                  </a:cxn>
                  <a:cxn ang="0">
                    <a:pos x="775" y="900"/>
                  </a:cxn>
                  <a:cxn ang="0">
                    <a:pos x="509" y="825"/>
                  </a:cxn>
                  <a:cxn ang="0">
                    <a:pos x="438" y="698"/>
                  </a:cxn>
                  <a:cxn ang="0">
                    <a:pos x="197" y="712"/>
                  </a:cxn>
                  <a:cxn ang="0">
                    <a:pos x="345" y="558"/>
                  </a:cxn>
                  <a:cxn ang="0">
                    <a:pos x="349" y="502"/>
                  </a:cxn>
                  <a:cxn ang="0">
                    <a:pos x="285" y="438"/>
                  </a:cxn>
                  <a:cxn ang="0">
                    <a:pos x="267" y="400"/>
                  </a:cxn>
                  <a:cxn ang="0">
                    <a:pos x="315" y="302"/>
                  </a:cxn>
                  <a:cxn ang="0">
                    <a:pos x="248" y="248"/>
                  </a:cxn>
                  <a:cxn ang="0">
                    <a:pos x="249" y="145"/>
                  </a:cxn>
                  <a:cxn ang="0">
                    <a:pos x="368" y="115"/>
                  </a:cxn>
                  <a:cxn ang="0">
                    <a:pos x="541" y="129"/>
                  </a:cxn>
                  <a:cxn ang="0">
                    <a:pos x="636" y="112"/>
                  </a:cxn>
                  <a:cxn ang="0">
                    <a:pos x="712" y="27"/>
                  </a:cxn>
                  <a:cxn ang="0">
                    <a:pos x="848" y="65"/>
                  </a:cxn>
                  <a:cxn ang="0">
                    <a:pos x="1070" y="226"/>
                  </a:cxn>
                  <a:cxn ang="0">
                    <a:pos x="1375" y="295"/>
                  </a:cxn>
                  <a:cxn ang="0">
                    <a:pos x="1608" y="435"/>
                  </a:cxn>
                  <a:cxn ang="0">
                    <a:pos x="2048" y="597"/>
                  </a:cxn>
                  <a:cxn ang="0">
                    <a:pos x="2156" y="675"/>
                  </a:cxn>
                  <a:cxn ang="0">
                    <a:pos x="2328" y="702"/>
                  </a:cxn>
                  <a:cxn ang="0">
                    <a:pos x="2568" y="846"/>
                  </a:cxn>
                </a:cxnLst>
                <a:rect l="0" t="0" r="r" b="b"/>
                <a:pathLst>
                  <a:path w="4263" h="3803">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lnTo>
                      <a:pt x="2687" y="8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9" name="Freeform 240"/>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0" name="Freeform 241"/>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1" name="Freeform 242"/>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2" name="Freeform 243"/>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grpSp>
        <p:sp>
          <p:nvSpPr>
            <p:cNvPr id="10" name="Freeform 9"/>
            <p:cNvSpPr>
              <a:spLocks noChangeAspect="1"/>
            </p:cNvSpPr>
            <p:nvPr/>
          </p:nvSpPr>
          <p:spPr>
            <a:xfrm rot="2197702">
              <a:off x="4969656" y="965013"/>
              <a:ext cx="708839" cy="503991"/>
            </a:xfrm>
            <a:custGeom>
              <a:avLst/>
              <a:gdLst>
                <a:gd name="connsiteX0" fmla="*/ 449385 w 2555631"/>
                <a:gd name="connsiteY0" fmla="*/ 1582616 h 1817077"/>
                <a:gd name="connsiteX1" fmla="*/ 449385 w 2555631"/>
                <a:gd name="connsiteY1" fmla="*/ 1582616 h 1817077"/>
                <a:gd name="connsiteX2" fmla="*/ 613508 w 2555631"/>
                <a:gd name="connsiteY2" fmla="*/ 1574800 h 1817077"/>
                <a:gd name="connsiteX3" fmla="*/ 629138 w 2555631"/>
                <a:gd name="connsiteY3" fmla="*/ 1570893 h 1817077"/>
                <a:gd name="connsiteX4" fmla="*/ 633046 w 2555631"/>
                <a:gd name="connsiteY4" fmla="*/ 1555262 h 1817077"/>
                <a:gd name="connsiteX5" fmla="*/ 719015 w 2555631"/>
                <a:gd name="connsiteY5" fmla="*/ 1555262 h 1817077"/>
                <a:gd name="connsiteX6" fmla="*/ 765908 w 2555631"/>
                <a:gd name="connsiteY6" fmla="*/ 1543539 h 1817077"/>
                <a:gd name="connsiteX7" fmla="*/ 769815 w 2555631"/>
                <a:gd name="connsiteY7" fmla="*/ 1531816 h 1817077"/>
                <a:gd name="connsiteX8" fmla="*/ 789354 w 2555631"/>
                <a:gd name="connsiteY8" fmla="*/ 1547446 h 1817077"/>
                <a:gd name="connsiteX9" fmla="*/ 793262 w 2555631"/>
                <a:gd name="connsiteY9" fmla="*/ 1559170 h 1817077"/>
                <a:gd name="connsiteX10" fmla="*/ 828431 w 2555631"/>
                <a:gd name="connsiteY10" fmla="*/ 1578708 h 1817077"/>
                <a:gd name="connsiteX11" fmla="*/ 847969 w 2555631"/>
                <a:gd name="connsiteY11" fmla="*/ 1594339 h 1817077"/>
                <a:gd name="connsiteX12" fmla="*/ 875323 w 2555631"/>
                <a:gd name="connsiteY12" fmla="*/ 1609970 h 1817077"/>
                <a:gd name="connsiteX13" fmla="*/ 887046 w 2555631"/>
                <a:gd name="connsiteY13" fmla="*/ 1621693 h 1817077"/>
                <a:gd name="connsiteX14" fmla="*/ 910492 w 2555631"/>
                <a:gd name="connsiteY14" fmla="*/ 1629508 h 1817077"/>
                <a:gd name="connsiteX15" fmla="*/ 926123 w 2555631"/>
                <a:gd name="connsiteY15" fmla="*/ 1649046 h 1817077"/>
                <a:gd name="connsiteX16" fmla="*/ 941754 w 2555631"/>
                <a:gd name="connsiteY16" fmla="*/ 1664677 h 1817077"/>
                <a:gd name="connsiteX17" fmla="*/ 949569 w 2555631"/>
                <a:gd name="connsiteY17" fmla="*/ 1672493 h 1817077"/>
                <a:gd name="connsiteX18" fmla="*/ 957385 w 2555631"/>
                <a:gd name="connsiteY18" fmla="*/ 1680308 h 1817077"/>
                <a:gd name="connsiteX19" fmla="*/ 976923 w 2555631"/>
                <a:gd name="connsiteY19" fmla="*/ 1699846 h 1817077"/>
                <a:gd name="connsiteX20" fmla="*/ 988646 w 2555631"/>
                <a:gd name="connsiteY20" fmla="*/ 1723293 h 1817077"/>
                <a:gd name="connsiteX21" fmla="*/ 1012092 w 2555631"/>
                <a:gd name="connsiteY21" fmla="*/ 1731108 h 1817077"/>
                <a:gd name="connsiteX22" fmla="*/ 1137138 w 2555631"/>
                <a:gd name="connsiteY22" fmla="*/ 1738923 h 1817077"/>
                <a:gd name="connsiteX23" fmla="*/ 1176215 w 2555631"/>
                <a:gd name="connsiteY23" fmla="*/ 1754554 h 1817077"/>
                <a:gd name="connsiteX24" fmla="*/ 1180123 w 2555631"/>
                <a:gd name="connsiteY24" fmla="*/ 1770185 h 1817077"/>
                <a:gd name="connsiteX25" fmla="*/ 1191846 w 2555631"/>
                <a:gd name="connsiteY25" fmla="*/ 1778000 h 1817077"/>
                <a:gd name="connsiteX26" fmla="*/ 1199662 w 2555631"/>
                <a:gd name="connsiteY26" fmla="*/ 1785816 h 1817077"/>
                <a:gd name="connsiteX27" fmla="*/ 1215292 w 2555631"/>
                <a:gd name="connsiteY27" fmla="*/ 1789723 h 1817077"/>
                <a:gd name="connsiteX28" fmla="*/ 1227015 w 2555631"/>
                <a:gd name="connsiteY28" fmla="*/ 1793631 h 1817077"/>
                <a:gd name="connsiteX29" fmla="*/ 1250462 w 2555631"/>
                <a:gd name="connsiteY29" fmla="*/ 1805354 h 1817077"/>
                <a:gd name="connsiteX30" fmla="*/ 1266092 w 2555631"/>
                <a:gd name="connsiteY30" fmla="*/ 1809262 h 1817077"/>
                <a:gd name="connsiteX31" fmla="*/ 1281723 w 2555631"/>
                <a:gd name="connsiteY31" fmla="*/ 1817077 h 1817077"/>
                <a:gd name="connsiteX32" fmla="*/ 1426308 w 2555631"/>
                <a:gd name="connsiteY32" fmla="*/ 1805354 h 1817077"/>
                <a:gd name="connsiteX33" fmla="*/ 1516185 w 2555631"/>
                <a:gd name="connsiteY33" fmla="*/ 1762370 h 1817077"/>
                <a:gd name="connsiteX34" fmla="*/ 1551354 w 2555631"/>
                <a:gd name="connsiteY34" fmla="*/ 1711570 h 1817077"/>
                <a:gd name="connsiteX35" fmla="*/ 1598246 w 2555631"/>
                <a:gd name="connsiteY35" fmla="*/ 1637323 h 1817077"/>
                <a:gd name="connsiteX36" fmla="*/ 1672492 w 2555631"/>
                <a:gd name="connsiteY36" fmla="*/ 1602154 h 1817077"/>
                <a:gd name="connsiteX37" fmla="*/ 1731108 w 2555631"/>
                <a:gd name="connsiteY37" fmla="*/ 1598246 h 1817077"/>
                <a:gd name="connsiteX38" fmla="*/ 1727200 w 2555631"/>
                <a:gd name="connsiteY38" fmla="*/ 1551354 h 1817077"/>
                <a:gd name="connsiteX39" fmla="*/ 1774092 w 2555631"/>
                <a:gd name="connsiteY39" fmla="*/ 1563077 h 1817077"/>
                <a:gd name="connsiteX40" fmla="*/ 1820985 w 2555631"/>
                <a:gd name="connsiteY40" fmla="*/ 1574800 h 1817077"/>
                <a:gd name="connsiteX41" fmla="*/ 1985108 w 2555631"/>
                <a:gd name="connsiteY41" fmla="*/ 1395046 h 1817077"/>
                <a:gd name="connsiteX42" fmla="*/ 2098431 w 2555631"/>
                <a:gd name="connsiteY42" fmla="*/ 1359877 h 1817077"/>
                <a:gd name="connsiteX43" fmla="*/ 2129692 w 2555631"/>
                <a:gd name="connsiteY43" fmla="*/ 1312985 h 1817077"/>
                <a:gd name="connsiteX44" fmla="*/ 2207846 w 2555631"/>
                <a:gd name="connsiteY44" fmla="*/ 1359877 h 1817077"/>
                <a:gd name="connsiteX45" fmla="*/ 2239108 w 2555631"/>
                <a:gd name="connsiteY45" fmla="*/ 1305170 h 1817077"/>
                <a:gd name="connsiteX46" fmla="*/ 2286000 w 2555631"/>
                <a:gd name="connsiteY46" fmla="*/ 1254370 h 1817077"/>
                <a:gd name="connsiteX47" fmla="*/ 2336800 w 2555631"/>
                <a:gd name="connsiteY47" fmla="*/ 1238739 h 1817077"/>
                <a:gd name="connsiteX48" fmla="*/ 2332892 w 2555631"/>
                <a:gd name="connsiteY48" fmla="*/ 1184031 h 1817077"/>
                <a:gd name="connsiteX49" fmla="*/ 2332892 w 2555631"/>
                <a:gd name="connsiteY49" fmla="*/ 1184031 h 1817077"/>
                <a:gd name="connsiteX50" fmla="*/ 2340708 w 2555631"/>
                <a:gd name="connsiteY50" fmla="*/ 1113693 h 1817077"/>
                <a:gd name="connsiteX51" fmla="*/ 2379785 w 2555631"/>
                <a:gd name="connsiteY51" fmla="*/ 1109785 h 1817077"/>
                <a:gd name="connsiteX52" fmla="*/ 2348523 w 2555631"/>
                <a:gd name="connsiteY52" fmla="*/ 1062893 h 1817077"/>
                <a:gd name="connsiteX53" fmla="*/ 2430585 w 2555631"/>
                <a:gd name="connsiteY53" fmla="*/ 1090246 h 1817077"/>
                <a:gd name="connsiteX54" fmla="*/ 2446215 w 2555631"/>
                <a:gd name="connsiteY54" fmla="*/ 1039446 h 1817077"/>
                <a:gd name="connsiteX55" fmla="*/ 2481385 w 2555631"/>
                <a:gd name="connsiteY55" fmla="*/ 1016000 h 1817077"/>
                <a:gd name="connsiteX56" fmla="*/ 2481385 w 2555631"/>
                <a:gd name="connsiteY56" fmla="*/ 1016000 h 1817077"/>
                <a:gd name="connsiteX57" fmla="*/ 2457938 w 2555631"/>
                <a:gd name="connsiteY57" fmla="*/ 976923 h 1817077"/>
                <a:gd name="connsiteX58" fmla="*/ 2504831 w 2555631"/>
                <a:gd name="connsiteY58" fmla="*/ 961293 h 1817077"/>
                <a:gd name="connsiteX59" fmla="*/ 2430585 w 2555631"/>
                <a:gd name="connsiteY59" fmla="*/ 906585 h 1817077"/>
                <a:gd name="connsiteX60" fmla="*/ 2454031 w 2555631"/>
                <a:gd name="connsiteY60" fmla="*/ 871416 h 1817077"/>
                <a:gd name="connsiteX61" fmla="*/ 2508738 w 2555631"/>
                <a:gd name="connsiteY61" fmla="*/ 898770 h 1817077"/>
                <a:gd name="connsiteX62" fmla="*/ 2555631 w 2555631"/>
                <a:gd name="connsiteY62" fmla="*/ 890954 h 1817077"/>
                <a:gd name="connsiteX63" fmla="*/ 2555631 w 2555631"/>
                <a:gd name="connsiteY63" fmla="*/ 890954 h 1817077"/>
                <a:gd name="connsiteX64" fmla="*/ 2520462 w 2555631"/>
                <a:gd name="connsiteY64" fmla="*/ 836246 h 1817077"/>
                <a:gd name="connsiteX65" fmla="*/ 2500923 w 2555631"/>
                <a:gd name="connsiteY65" fmla="*/ 804985 h 1817077"/>
                <a:gd name="connsiteX66" fmla="*/ 2540000 w 2555631"/>
                <a:gd name="connsiteY66" fmla="*/ 777631 h 1817077"/>
                <a:gd name="connsiteX67" fmla="*/ 2500923 w 2555631"/>
                <a:gd name="connsiteY67" fmla="*/ 746370 h 1817077"/>
                <a:gd name="connsiteX68" fmla="*/ 2457938 w 2555631"/>
                <a:gd name="connsiteY68" fmla="*/ 750277 h 1817077"/>
                <a:gd name="connsiteX69" fmla="*/ 2520462 w 2555631"/>
                <a:gd name="connsiteY69" fmla="*/ 687754 h 1817077"/>
                <a:gd name="connsiteX70" fmla="*/ 2540000 w 2555631"/>
                <a:gd name="connsiteY70" fmla="*/ 629139 h 1817077"/>
                <a:gd name="connsiteX71" fmla="*/ 2528277 w 2555631"/>
                <a:gd name="connsiteY71" fmla="*/ 597877 h 1817077"/>
                <a:gd name="connsiteX72" fmla="*/ 2481385 w 2555631"/>
                <a:gd name="connsiteY72" fmla="*/ 597877 h 1817077"/>
                <a:gd name="connsiteX73" fmla="*/ 2481385 w 2555631"/>
                <a:gd name="connsiteY73" fmla="*/ 597877 h 1817077"/>
                <a:gd name="connsiteX74" fmla="*/ 2446215 w 2555631"/>
                <a:gd name="connsiteY74" fmla="*/ 562708 h 1817077"/>
                <a:gd name="connsiteX75" fmla="*/ 2379785 w 2555631"/>
                <a:gd name="connsiteY75" fmla="*/ 519723 h 1817077"/>
                <a:gd name="connsiteX76" fmla="*/ 2364154 w 2555631"/>
                <a:gd name="connsiteY76" fmla="*/ 488462 h 1817077"/>
                <a:gd name="connsiteX77" fmla="*/ 2356338 w 2555631"/>
                <a:gd name="connsiteY77" fmla="*/ 449385 h 1817077"/>
                <a:gd name="connsiteX78" fmla="*/ 2278185 w 2555631"/>
                <a:gd name="connsiteY78" fmla="*/ 484554 h 1817077"/>
                <a:gd name="connsiteX79" fmla="*/ 2278185 w 2555631"/>
                <a:gd name="connsiteY79" fmla="*/ 484554 h 1817077"/>
                <a:gd name="connsiteX80" fmla="*/ 2258646 w 2555631"/>
                <a:gd name="connsiteY80" fmla="*/ 422031 h 1817077"/>
                <a:gd name="connsiteX81" fmla="*/ 2305538 w 2555631"/>
                <a:gd name="connsiteY81" fmla="*/ 371231 h 1817077"/>
                <a:gd name="connsiteX82" fmla="*/ 2297723 w 2555631"/>
                <a:gd name="connsiteY82" fmla="*/ 324339 h 1817077"/>
                <a:gd name="connsiteX83" fmla="*/ 2274277 w 2555631"/>
                <a:gd name="connsiteY83" fmla="*/ 289170 h 1817077"/>
                <a:gd name="connsiteX84" fmla="*/ 2219569 w 2555631"/>
                <a:gd name="connsiteY84" fmla="*/ 304800 h 1817077"/>
                <a:gd name="connsiteX85" fmla="*/ 2188308 w 2555631"/>
                <a:gd name="connsiteY85" fmla="*/ 273539 h 1817077"/>
                <a:gd name="connsiteX86" fmla="*/ 2188308 w 2555631"/>
                <a:gd name="connsiteY86" fmla="*/ 273539 h 1817077"/>
                <a:gd name="connsiteX87" fmla="*/ 2235200 w 2555631"/>
                <a:gd name="connsiteY87" fmla="*/ 207108 h 1817077"/>
                <a:gd name="connsiteX88" fmla="*/ 2231292 w 2555631"/>
                <a:gd name="connsiteY88" fmla="*/ 156308 h 1817077"/>
                <a:gd name="connsiteX89" fmla="*/ 2293815 w 2555631"/>
                <a:gd name="connsiteY89" fmla="*/ 136770 h 1817077"/>
                <a:gd name="connsiteX90" fmla="*/ 2250831 w 2555631"/>
                <a:gd name="connsiteY90" fmla="*/ 89877 h 1817077"/>
                <a:gd name="connsiteX91" fmla="*/ 2196123 w 2555631"/>
                <a:gd name="connsiteY91" fmla="*/ 113323 h 1817077"/>
                <a:gd name="connsiteX92" fmla="*/ 2176585 w 2555631"/>
                <a:gd name="connsiteY92" fmla="*/ 160216 h 1817077"/>
                <a:gd name="connsiteX93" fmla="*/ 2133600 w 2555631"/>
                <a:gd name="connsiteY93" fmla="*/ 164123 h 1817077"/>
                <a:gd name="connsiteX94" fmla="*/ 2133600 w 2555631"/>
                <a:gd name="connsiteY94" fmla="*/ 222739 h 1817077"/>
                <a:gd name="connsiteX95" fmla="*/ 2055446 w 2555631"/>
                <a:gd name="connsiteY95" fmla="*/ 175846 h 1817077"/>
                <a:gd name="connsiteX96" fmla="*/ 2063262 w 2555631"/>
                <a:gd name="connsiteY96" fmla="*/ 113323 h 1817077"/>
                <a:gd name="connsiteX97" fmla="*/ 2028092 w 2555631"/>
                <a:gd name="connsiteY97" fmla="*/ 78154 h 1817077"/>
                <a:gd name="connsiteX98" fmla="*/ 2028092 w 2555631"/>
                <a:gd name="connsiteY98" fmla="*/ 78154 h 1817077"/>
                <a:gd name="connsiteX99" fmla="*/ 2028092 w 2555631"/>
                <a:gd name="connsiteY99" fmla="*/ 78154 h 1817077"/>
                <a:gd name="connsiteX100" fmla="*/ 1985108 w 2555631"/>
                <a:gd name="connsiteY100" fmla="*/ 74246 h 1817077"/>
                <a:gd name="connsiteX101" fmla="*/ 1977292 w 2555631"/>
                <a:gd name="connsiteY101" fmla="*/ 3908 h 1817077"/>
                <a:gd name="connsiteX102" fmla="*/ 1934308 w 2555631"/>
                <a:gd name="connsiteY102" fmla="*/ 0 h 1817077"/>
                <a:gd name="connsiteX103" fmla="*/ 1906954 w 2555631"/>
                <a:gd name="connsiteY103" fmla="*/ 39077 h 1817077"/>
                <a:gd name="connsiteX104" fmla="*/ 1856154 w 2555631"/>
                <a:gd name="connsiteY104" fmla="*/ 19539 h 1817077"/>
                <a:gd name="connsiteX105" fmla="*/ 1824892 w 2555631"/>
                <a:gd name="connsiteY105" fmla="*/ 54708 h 1817077"/>
                <a:gd name="connsiteX106" fmla="*/ 1860062 w 2555631"/>
                <a:gd name="connsiteY106" fmla="*/ 109416 h 1817077"/>
                <a:gd name="connsiteX107" fmla="*/ 1871785 w 2555631"/>
                <a:gd name="connsiteY107" fmla="*/ 160216 h 1817077"/>
                <a:gd name="connsiteX108" fmla="*/ 1875692 w 2555631"/>
                <a:gd name="connsiteY108" fmla="*/ 207108 h 1817077"/>
                <a:gd name="connsiteX109" fmla="*/ 1762369 w 2555631"/>
                <a:gd name="connsiteY109" fmla="*/ 265723 h 1817077"/>
                <a:gd name="connsiteX110" fmla="*/ 1742831 w 2555631"/>
                <a:gd name="connsiteY110" fmla="*/ 211016 h 1817077"/>
                <a:gd name="connsiteX111" fmla="*/ 1707662 w 2555631"/>
                <a:gd name="connsiteY111" fmla="*/ 214923 h 1817077"/>
                <a:gd name="connsiteX112" fmla="*/ 1680308 w 2555631"/>
                <a:gd name="connsiteY112" fmla="*/ 254000 h 1817077"/>
                <a:gd name="connsiteX113" fmla="*/ 1664677 w 2555631"/>
                <a:gd name="connsiteY113" fmla="*/ 320431 h 1817077"/>
                <a:gd name="connsiteX114" fmla="*/ 1606062 w 2555631"/>
                <a:gd name="connsiteY114" fmla="*/ 336062 h 1817077"/>
                <a:gd name="connsiteX115" fmla="*/ 1582615 w 2555631"/>
                <a:gd name="connsiteY115" fmla="*/ 289170 h 1817077"/>
                <a:gd name="connsiteX116" fmla="*/ 1547446 w 2555631"/>
                <a:gd name="connsiteY116" fmla="*/ 246185 h 1817077"/>
                <a:gd name="connsiteX117" fmla="*/ 1500554 w 2555631"/>
                <a:gd name="connsiteY117" fmla="*/ 238370 h 1817077"/>
                <a:gd name="connsiteX118" fmla="*/ 1461477 w 2555631"/>
                <a:gd name="connsiteY118" fmla="*/ 226646 h 1817077"/>
                <a:gd name="connsiteX119" fmla="*/ 1434123 w 2555631"/>
                <a:gd name="connsiteY119" fmla="*/ 257908 h 1817077"/>
                <a:gd name="connsiteX120" fmla="*/ 1445846 w 2555631"/>
                <a:gd name="connsiteY120" fmla="*/ 304800 h 1817077"/>
                <a:gd name="connsiteX121" fmla="*/ 1457569 w 2555631"/>
                <a:gd name="connsiteY121" fmla="*/ 351693 h 1817077"/>
                <a:gd name="connsiteX122" fmla="*/ 1504462 w 2555631"/>
                <a:gd name="connsiteY122" fmla="*/ 394677 h 1817077"/>
                <a:gd name="connsiteX123" fmla="*/ 1508369 w 2555631"/>
                <a:gd name="connsiteY123" fmla="*/ 445477 h 1817077"/>
                <a:gd name="connsiteX124" fmla="*/ 1508369 w 2555631"/>
                <a:gd name="connsiteY124" fmla="*/ 492370 h 1817077"/>
                <a:gd name="connsiteX125" fmla="*/ 1508369 w 2555631"/>
                <a:gd name="connsiteY125" fmla="*/ 492370 h 1817077"/>
                <a:gd name="connsiteX126" fmla="*/ 1465385 w 2555631"/>
                <a:gd name="connsiteY126" fmla="*/ 422031 h 1817077"/>
                <a:gd name="connsiteX127" fmla="*/ 1441938 w 2555631"/>
                <a:gd name="connsiteY127" fmla="*/ 371231 h 1817077"/>
                <a:gd name="connsiteX128" fmla="*/ 1414585 w 2555631"/>
                <a:gd name="connsiteY128" fmla="*/ 343877 h 1817077"/>
                <a:gd name="connsiteX129" fmla="*/ 1395046 w 2555631"/>
                <a:gd name="connsiteY129" fmla="*/ 281354 h 1817077"/>
                <a:gd name="connsiteX130" fmla="*/ 1367692 w 2555631"/>
                <a:gd name="connsiteY130" fmla="*/ 250093 h 1817077"/>
                <a:gd name="connsiteX131" fmla="*/ 1367692 w 2555631"/>
                <a:gd name="connsiteY131" fmla="*/ 250093 h 1817077"/>
                <a:gd name="connsiteX132" fmla="*/ 1293446 w 2555631"/>
                <a:gd name="connsiteY132" fmla="*/ 214923 h 1817077"/>
                <a:gd name="connsiteX133" fmla="*/ 1293446 w 2555631"/>
                <a:gd name="connsiteY133" fmla="*/ 214923 h 1817077"/>
                <a:gd name="connsiteX134" fmla="*/ 1258277 w 2555631"/>
                <a:gd name="connsiteY134" fmla="*/ 265723 h 1817077"/>
                <a:gd name="connsiteX135" fmla="*/ 1195754 w 2555631"/>
                <a:gd name="connsiteY135" fmla="*/ 285262 h 1817077"/>
                <a:gd name="connsiteX136" fmla="*/ 1195754 w 2555631"/>
                <a:gd name="connsiteY136" fmla="*/ 285262 h 1817077"/>
                <a:gd name="connsiteX137" fmla="*/ 1199662 w 2555631"/>
                <a:gd name="connsiteY137" fmla="*/ 332154 h 1817077"/>
                <a:gd name="connsiteX138" fmla="*/ 1160585 w 2555631"/>
                <a:gd name="connsiteY138" fmla="*/ 351693 h 1817077"/>
                <a:gd name="connsiteX139" fmla="*/ 1168400 w 2555631"/>
                <a:gd name="connsiteY139" fmla="*/ 386862 h 1817077"/>
                <a:gd name="connsiteX140" fmla="*/ 1199662 w 2555631"/>
                <a:gd name="connsiteY140" fmla="*/ 418123 h 1817077"/>
                <a:gd name="connsiteX141" fmla="*/ 1203569 w 2555631"/>
                <a:gd name="connsiteY141" fmla="*/ 457200 h 1817077"/>
                <a:gd name="connsiteX142" fmla="*/ 1203569 w 2555631"/>
                <a:gd name="connsiteY142" fmla="*/ 457200 h 1817077"/>
                <a:gd name="connsiteX143" fmla="*/ 1144954 w 2555631"/>
                <a:gd name="connsiteY143" fmla="*/ 484554 h 1817077"/>
                <a:gd name="connsiteX144" fmla="*/ 1129323 w 2555631"/>
                <a:gd name="connsiteY144" fmla="*/ 422031 h 1817077"/>
                <a:gd name="connsiteX145" fmla="*/ 1109785 w 2555631"/>
                <a:gd name="connsiteY145" fmla="*/ 379046 h 1817077"/>
                <a:gd name="connsiteX146" fmla="*/ 1109785 w 2555631"/>
                <a:gd name="connsiteY146" fmla="*/ 379046 h 1817077"/>
                <a:gd name="connsiteX147" fmla="*/ 1062892 w 2555631"/>
                <a:gd name="connsiteY147" fmla="*/ 379046 h 1817077"/>
                <a:gd name="connsiteX148" fmla="*/ 1062892 w 2555631"/>
                <a:gd name="connsiteY148" fmla="*/ 289170 h 1817077"/>
                <a:gd name="connsiteX149" fmla="*/ 1019908 w 2555631"/>
                <a:gd name="connsiteY149" fmla="*/ 250093 h 1817077"/>
                <a:gd name="connsiteX150" fmla="*/ 969108 w 2555631"/>
                <a:gd name="connsiteY150" fmla="*/ 265723 h 1817077"/>
                <a:gd name="connsiteX151" fmla="*/ 949569 w 2555631"/>
                <a:gd name="connsiteY151" fmla="*/ 304800 h 1817077"/>
                <a:gd name="connsiteX152" fmla="*/ 957385 w 2555631"/>
                <a:gd name="connsiteY152" fmla="*/ 363416 h 1817077"/>
                <a:gd name="connsiteX153" fmla="*/ 957385 w 2555631"/>
                <a:gd name="connsiteY153" fmla="*/ 363416 h 1817077"/>
                <a:gd name="connsiteX154" fmla="*/ 984738 w 2555631"/>
                <a:gd name="connsiteY154" fmla="*/ 433754 h 1817077"/>
                <a:gd name="connsiteX155" fmla="*/ 992554 w 2555631"/>
                <a:gd name="connsiteY155" fmla="*/ 484554 h 1817077"/>
                <a:gd name="connsiteX156" fmla="*/ 984738 w 2555631"/>
                <a:gd name="connsiteY156" fmla="*/ 531446 h 1817077"/>
                <a:gd name="connsiteX157" fmla="*/ 980831 w 2555631"/>
                <a:gd name="connsiteY157" fmla="*/ 570523 h 1817077"/>
                <a:gd name="connsiteX158" fmla="*/ 949569 w 2555631"/>
                <a:gd name="connsiteY158" fmla="*/ 625231 h 1817077"/>
                <a:gd name="connsiteX159" fmla="*/ 949569 w 2555631"/>
                <a:gd name="connsiteY159" fmla="*/ 625231 h 1817077"/>
                <a:gd name="connsiteX160" fmla="*/ 894862 w 2555631"/>
                <a:gd name="connsiteY160" fmla="*/ 550985 h 1817077"/>
                <a:gd name="connsiteX161" fmla="*/ 898769 w 2555631"/>
                <a:gd name="connsiteY161" fmla="*/ 500185 h 1817077"/>
                <a:gd name="connsiteX162" fmla="*/ 847969 w 2555631"/>
                <a:gd name="connsiteY162" fmla="*/ 593970 h 1817077"/>
                <a:gd name="connsiteX163" fmla="*/ 820615 w 2555631"/>
                <a:gd name="connsiteY163" fmla="*/ 636954 h 1817077"/>
                <a:gd name="connsiteX164" fmla="*/ 840154 w 2555631"/>
                <a:gd name="connsiteY164" fmla="*/ 691662 h 1817077"/>
                <a:gd name="connsiteX165" fmla="*/ 820615 w 2555631"/>
                <a:gd name="connsiteY165" fmla="*/ 738554 h 1817077"/>
                <a:gd name="connsiteX166" fmla="*/ 816708 w 2555631"/>
                <a:gd name="connsiteY166" fmla="*/ 793262 h 1817077"/>
                <a:gd name="connsiteX167" fmla="*/ 793262 w 2555631"/>
                <a:gd name="connsiteY167" fmla="*/ 746370 h 1817077"/>
                <a:gd name="connsiteX168" fmla="*/ 793262 w 2555631"/>
                <a:gd name="connsiteY168" fmla="*/ 746370 h 1817077"/>
                <a:gd name="connsiteX169" fmla="*/ 781538 w 2555631"/>
                <a:gd name="connsiteY169" fmla="*/ 664308 h 1817077"/>
                <a:gd name="connsiteX170" fmla="*/ 746369 w 2555631"/>
                <a:gd name="connsiteY170" fmla="*/ 640862 h 1817077"/>
                <a:gd name="connsiteX171" fmla="*/ 781538 w 2555631"/>
                <a:gd name="connsiteY171" fmla="*/ 578339 h 1817077"/>
                <a:gd name="connsiteX172" fmla="*/ 722923 w 2555631"/>
                <a:gd name="connsiteY172" fmla="*/ 543170 h 1817077"/>
                <a:gd name="connsiteX173" fmla="*/ 679938 w 2555631"/>
                <a:gd name="connsiteY173" fmla="*/ 539262 h 1817077"/>
                <a:gd name="connsiteX174" fmla="*/ 652585 w 2555631"/>
                <a:gd name="connsiteY174" fmla="*/ 492370 h 1817077"/>
                <a:gd name="connsiteX175" fmla="*/ 652585 w 2555631"/>
                <a:gd name="connsiteY175" fmla="*/ 492370 h 1817077"/>
                <a:gd name="connsiteX176" fmla="*/ 719015 w 2555631"/>
                <a:gd name="connsiteY176" fmla="*/ 508000 h 1817077"/>
                <a:gd name="connsiteX177" fmla="*/ 746369 w 2555631"/>
                <a:gd name="connsiteY177" fmla="*/ 472831 h 1817077"/>
                <a:gd name="connsiteX178" fmla="*/ 777631 w 2555631"/>
                <a:gd name="connsiteY178" fmla="*/ 445477 h 1817077"/>
                <a:gd name="connsiteX179" fmla="*/ 758092 w 2555631"/>
                <a:gd name="connsiteY179" fmla="*/ 351693 h 1817077"/>
                <a:gd name="connsiteX180" fmla="*/ 719015 w 2555631"/>
                <a:gd name="connsiteY180" fmla="*/ 312616 h 1817077"/>
                <a:gd name="connsiteX181" fmla="*/ 715108 w 2555631"/>
                <a:gd name="connsiteY181" fmla="*/ 265723 h 1817077"/>
                <a:gd name="connsiteX182" fmla="*/ 676031 w 2555631"/>
                <a:gd name="connsiteY182" fmla="*/ 281354 h 1817077"/>
                <a:gd name="connsiteX183" fmla="*/ 652585 w 2555631"/>
                <a:gd name="connsiteY183" fmla="*/ 218831 h 1817077"/>
                <a:gd name="connsiteX184" fmla="*/ 621323 w 2555631"/>
                <a:gd name="connsiteY184" fmla="*/ 207108 h 1817077"/>
                <a:gd name="connsiteX185" fmla="*/ 578338 w 2555631"/>
                <a:gd name="connsiteY185" fmla="*/ 175846 h 1817077"/>
                <a:gd name="connsiteX186" fmla="*/ 578338 w 2555631"/>
                <a:gd name="connsiteY186" fmla="*/ 175846 h 1817077"/>
                <a:gd name="connsiteX187" fmla="*/ 496277 w 2555631"/>
                <a:gd name="connsiteY187" fmla="*/ 70339 h 1817077"/>
                <a:gd name="connsiteX188" fmla="*/ 461108 w 2555631"/>
                <a:gd name="connsiteY188" fmla="*/ 31262 h 1817077"/>
                <a:gd name="connsiteX189" fmla="*/ 437662 w 2555631"/>
                <a:gd name="connsiteY189" fmla="*/ 66431 h 1817077"/>
                <a:gd name="connsiteX190" fmla="*/ 379046 w 2555631"/>
                <a:gd name="connsiteY190" fmla="*/ 39077 h 1817077"/>
                <a:gd name="connsiteX191" fmla="*/ 339969 w 2555631"/>
                <a:gd name="connsiteY191" fmla="*/ 54708 h 1817077"/>
                <a:gd name="connsiteX192" fmla="*/ 324338 w 2555631"/>
                <a:gd name="connsiteY192" fmla="*/ 109416 h 1817077"/>
                <a:gd name="connsiteX193" fmla="*/ 363415 w 2555631"/>
                <a:gd name="connsiteY193" fmla="*/ 160216 h 1817077"/>
                <a:gd name="connsiteX194" fmla="*/ 425938 w 2555631"/>
                <a:gd name="connsiteY194" fmla="*/ 144585 h 1817077"/>
                <a:gd name="connsiteX195" fmla="*/ 468923 w 2555631"/>
                <a:gd name="connsiteY195" fmla="*/ 175846 h 1817077"/>
                <a:gd name="connsiteX196" fmla="*/ 410308 w 2555631"/>
                <a:gd name="connsiteY196" fmla="*/ 183662 h 1817077"/>
                <a:gd name="connsiteX197" fmla="*/ 375138 w 2555631"/>
                <a:gd name="connsiteY197" fmla="*/ 214923 h 1817077"/>
                <a:gd name="connsiteX198" fmla="*/ 418123 w 2555631"/>
                <a:gd name="connsiteY198" fmla="*/ 254000 h 1817077"/>
                <a:gd name="connsiteX199" fmla="*/ 480646 w 2555631"/>
                <a:gd name="connsiteY199" fmla="*/ 281354 h 1817077"/>
                <a:gd name="connsiteX200" fmla="*/ 488462 w 2555631"/>
                <a:gd name="connsiteY200" fmla="*/ 324339 h 1817077"/>
                <a:gd name="connsiteX201" fmla="*/ 488462 w 2555631"/>
                <a:gd name="connsiteY201" fmla="*/ 324339 h 1817077"/>
                <a:gd name="connsiteX202" fmla="*/ 508000 w 2555631"/>
                <a:gd name="connsiteY202" fmla="*/ 422031 h 1817077"/>
                <a:gd name="connsiteX203" fmla="*/ 457200 w 2555631"/>
                <a:gd name="connsiteY203" fmla="*/ 332154 h 1817077"/>
                <a:gd name="connsiteX204" fmla="*/ 433754 w 2555631"/>
                <a:gd name="connsiteY204" fmla="*/ 289170 h 1817077"/>
                <a:gd name="connsiteX205" fmla="*/ 394677 w 2555631"/>
                <a:gd name="connsiteY205" fmla="*/ 336062 h 1817077"/>
                <a:gd name="connsiteX206" fmla="*/ 394677 w 2555631"/>
                <a:gd name="connsiteY206" fmla="*/ 336062 h 1817077"/>
                <a:gd name="connsiteX207" fmla="*/ 316523 w 2555631"/>
                <a:gd name="connsiteY207" fmla="*/ 222739 h 1817077"/>
                <a:gd name="connsiteX208" fmla="*/ 277446 w 2555631"/>
                <a:gd name="connsiteY208" fmla="*/ 218831 h 1817077"/>
                <a:gd name="connsiteX209" fmla="*/ 214923 w 2555631"/>
                <a:gd name="connsiteY209" fmla="*/ 242277 h 1817077"/>
                <a:gd name="connsiteX210" fmla="*/ 214923 w 2555631"/>
                <a:gd name="connsiteY210" fmla="*/ 242277 h 1817077"/>
                <a:gd name="connsiteX211" fmla="*/ 250092 w 2555631"/>
                <a:gd name="connsiteY211" fmla="*/ 300893 h 1817077"/>
                <a:gd name="connsiteX212" fmla="*/ 187569 w 2555631"/>
                <a:gd name="connsiteY212" fmla="*/ 304800 h 1817077"/>
                <a:gd name="connsiteX213" fmla="*/ 175846 w 2555631"/>
                <a:gd name="connsiteY213" fmla="*/ 351693 h 1817077"/>
                <a:gd name="connsiteX214" fmla="*/ 250092 w 2555631"/>
                <a:gd name="connsiteY214" fmla="*/ 402493 h 1817077"/>
                <a:gd name="connsiteX215" fmla="*/ 293077 w 2555631"/>
                <a:gd name="connsiteY215" fmla="*/ 422031 h 1817077"/>
                <a:gd name="connsiteX216" fmla="*/ 160215 w 2555631"/>
                <a:gd name="connsiteY216" fmla="*/ 390770 h 1817077"/>
                <a:gd name="connsiteX217" fmla="*/ 171938 w 2555631"/>
                <a:gd name="connsiteY217" fmla="*/ 441570 h 1817077"/>
                <a:gd name="connsiteX218" fmla="*/ 257908 w 2555631"/>
                <a:gd name="connsiteY218" fmla="*/ 476739 h 1817077"/>
                <a:gd name="connsiteX219" fmla="*/ 308708 w 2555631"/>
                <a:gd name="connsiteY219" fmla="*/ 476739 h 1817077"/>
                <a:gd name="connsiteX220" fmla="*/ 308708 w 2555631"/>
                <a:gd name="connsiteY220" fmla="*/ 476739 h 1817077"/>
                <a:gd name="connsiteX221" fmla="*/ 242277 w 2555631"/>
                <a:gd name="connsiteY221" fmla="*/ 504093 h 1817077"/>
                <a:gd name="connsiteX222" fmla="*/ 281354 w 2555631"/>
                <a:gd name="connsiteY222" fmla="*/ 539262 h 1817077"/>
                <a:gd name="connsiteX223" fmla="*/ 281354 w 2555631"/>
                <a:gd name="connsiteY223" fmla="*/ 539262 h 1817077"/>
                <a:gd name="connsiteX224" fmla="*/ 160215 w 2555631"/>
                <a:gd name="connsiteY224" fmla="*/ 484554 h 1817077"/>
                <a:gd name="connsiteX225" fmla="*/ 113323 w 2555631"/>
                <a:gd name="connsiteY225" fmla="*/ 449385 h 1817077"/>
                <a:gd name="connsiteX226" fmla="*/ 97692 w 2555631"/>
                <a:gd name="connsiteY226" fmla="*/ 504093 h 1817077"/>
                <a:gd name="connsiteX227" fmla="*/ 132862 w 2555631"/>
                <a:gd name="connsiteY227" fmla="*/ 543170 h 1817077"/>
                <a:gd name="connsiteX228" fmla="*/ 128954 w 2555631"/>
                <a:gd name="connsiteY228" fmla="*/ 586154 h 1817077"/>
                <a:gd name="connsiteX229" fmla="*/ 46892 w 2555631"/>
                <a:gd name="connsiteY229" fmla="*/ 554893 h 1817077"/>
                <a:gd name="connsiteX230" fmla="*/ 35169 w 2555631"/>
                <a:gd name="connsiteY230" fmla="*/ 597877 h 1817077"/>
                <a:gd name="connsiteX231" fmla="*/ 0 w 2555631"/>
                <a:gd name="connsiteY231" fmla="*/ 625231 h 1817077"/>
                <a:gd name="connsiteX232" fmla="*/ 121138 w 2555631"/>
                <a:gd name="connsiteY232" fmla="*/ 648677 h 1817077"/>
                <a:gd name="connsiteX233" fmla="*/ 160215 w 2555631"/>
                <a:gd name="connsiteY233" fmla="*/ 699477 h 1817077"/>
                <a:gd name="connsiteX234" fmla="*/ 222738 w 2555631"/>
                <a:gd name="connsiteY234" fmla="*/ 676031 h 1817077"/>
                <a:gd name="connsiteX235" fmla="*/ 269631 w 2555631"/>
                <a:gd name="connsiteY235" fmla="*/ 640862 h 1817077"/>
                <a:gd name="connsiteX236" fmla="*/ 375138 w 2555631"/>
                <a:gd name="connsiteY236" fmla="*/ 593970 h 1817077"/>
                <a:gd name="connsiteX237" fmla="*/ 418123 w 2555631"/>
                <a:gd name="connsiteY237" fmla="*/ 562708 h 1817077"/>
                <a:gd name="connsiteX238" fmla="*/ 418123 w 2555631"/>
                <a:gd name="connsiteY238" fmla="*/ 625231 h 1817077"/>
                <a:gd name="connsiteX239" fmla="*/ 511908 w 2555631"/>
                <a:gd name="connsiteY239" fmla="*/ 601785 h 1817077"/>
                <a:gd name="connsiteX240" fmla="*/ 515815 w 2555631"/>
                <a:gd name="connsiteY240" fmla="*/ 660400 h 1817077"/>
                <a:gd name="connsiteX241" fmla="*/ 566615 w 2555631"/>
                <a:gd name="connsiteY241" fmla="*/ 660400 h 1817077"/>
                <a:gd name="connsiteX242" fmla="*/ 566615 w 2555631"/>
                <a:gd name="connsiteY242" fmla="*/ 660400 h 1817077"/>
                <a:gd name="connsiteX243" fmla="*/ 617415 w 2555631"/>
                <a:gd name="connsiteY243" fmla="*/ 629139 h 1817077"/>
                <a:gd name="connsiteX244" fmla="*/ 664308 w 2555631"/>
                <a:gd name="connsiteY244" fmla="*/ 660400 h 1817077"/>
                <a:gd name="connsiteX245" fmla="*/ 488462 w 2555631"/>
                <a:gd name="connsiteY245" fmla="*/ 769816 h 1817077"/>
                <a:gd name="connsiteX246" fmla="*/ 453292 w 2555631"/>
                <a:gd name="connsiteY246" fmla="*/ 797170 h 1817077"/>
                <a:gd name="connsiteX247" fmla="*/ 492369 w 2555631"/>
                <a:gd name="connsiteY247" fmla="*/ 832339 h 1817077"/>
                <a:gd name="connsiteX248" fmla="*/ 566615 w 2555631"/>
                <a:gd name="connsiteY248" fmla="*/ 851877 h 1817077"/>
                <a:gd name="connsiteX249" fmla="*/ 613508 w 2555631"/>
                <a:gd name="connsiteY249" fmla="*/ 859693 h 1817077"/>
                <a:gd name="connsiteX250" fmla="*/ 629138 w 2555631"/>
                <a:gd name="connsiteY250" fmla="*/ 797170 h 1817077"/>
                <a:gd name="connsiteX251" fmla="*/ 672123 w 2555631"/>
                <a:gd name="connsiteY251" fmla="*/ 801077 h 1817077"/>
                <a:gd name="connsiteX252" fmla="*/ 672123 w 2555631"/>
                <a:gd name="connsiteY252" fmla="*/ 855785 h 1817077"/>
                <a:gd name="connsiteX253" fmla="*/ 625231 w 2555631"/>
                <a:gd name="connsiteY253" fmla="*/ 910493 h 1817077"/>
                <a:gd name="connsiteX254" fmla="*/ 484554 w 2555631"/>
                <a:gd name="connsiteY254" fmla="*/ 871416 h 1817077"/>
                <a:gd name="connsiteX255" fmla="*/ 461108 w 2555631"/>
                <a:gd name="connsiteY255" fmla="*/ 902677 h 1817077"/>
                <a:gd name="connsiteX256" fmla="*/ 418123 w 2555631"/>
                <a:gd name="connsiteY256" fmla="*/ 902677 h 1817077"/>
                <a:gd name="connsiteX257" fmla="*/ 343877 w 2555631"/>
                <a:gd name="connsiteY257" fmla="*/ 910493 h 1817077"/>
                <a:gd name="connsiteX258" fmla="*/ 324338 w 2555631"/>
                <a:gd name="connsiteY258" fmla="*/ 945662 h 1817077"/>
                <a:gd name="connsiteX259" fmla="*/ 250092 w 2555631"/>
                <a:gd name="connsiteY259" fmla="*/ 941754 h 1817077"/>
                <a:gd name="connsiteX260" fmla="*/ 207108 w 2555631"/>
                <a:gd name="connsiteY260" fmla="*/ 984739 h 1817077"/>
                <a:gd name="connsiteX261" fmla="*/ 156308 w 2555631"/>
                <a:gd name="connsiteY261" fmla="*/ 953477 h 1817077"/>
                <a:gd name="connsiteX262" fmla="*/ 117231 w 2555631"/>
                <a:gd name="connsiteY262" fmla="*/ 996462 h 1817077"/>
                <a:gd name="connsiteX263" fmla="*/ 156308 w 2555631"/>
                <a:gd name="connsiteY263" fmla="*/ 1058985 h 1817077"/>
                <a:gd name="connsiteX264" fmla="*/ 218831 w 2555631"/>
                <a:gd name="connsiteY264" fmla="*/ 1098062 h 1817077"/>
                <a:gd name="connsiteX265" fmla="*/ 246185 w 2555631"/>
                <a:gd name="connsiteY265" fmla="*/ 1039446 h 1817077"/>
                <a:gd name="connsiteX266" fmla="*/ 293077 w 2555631"/>
                <a:gd name="connsiteY266" fmla="*/ 1043354 h 1817077"/>
                <a:gd name="connsiteX267" fmla="*/ 375138 w 2555631"/>
                <a:gd name="connsiteY267" fmla="*/ 1023816 h 1817077"/>
                <a:gd name="connsiteX268" fmla="*/ 433754 w 2555631"/>
                <a:gd name="connsiteY268" fmla="*/ 1039446 h 1817077"/>
                <a:gd name="connsiteX269" fmla="*/ 492369 w 2555631"/>
                <a:gd name="connsiteY269" fmla="*/ 1031631 h 1817077"/>
                <a:gd name="connsiteX270" fmla="*/ 511908 w 2555631"/>
                <a:gd name="connsiteY270" fmla="*/ 1094154 h 1817077"/>
                <a:gd name="connsiteX271" fmla="*/ 500185 w 2555631"/>
                <a:gd name="connsiteY271" fmla="*/ 1144954 h 1817077"/>
                <a:gd name="connsiteX272" fmla="*/ 531446 w 2555631"/>
                <a:gd name="connsiteY272" fmla="*/ 1184031 h 1817077"/>
                <a:gd name="connsiteX273" fmla="*/ 656492 w 2555631"/>
                <a:gd name="connsiteY273" fmla="*/ 1160585 h 1817077"/>
                <a:gd name="connsiteX274" fmla="*/ 586154 w 2555631"/>
                <a:gd name="connsiteY274" fmla="*/ 1215293 h 1817077"/>
                <a:gd name="connsiteX275" fmla="*/ 586154 w 2555631"/>
                <a:gd name="connsiteY275" fmla="*/ 1266093 h 1817077"/>
                <a:gd name="connsiteX276" fmla="*/ 586154 w 2555631"/>
                <a:gd name="connsiteY276" fmla="*/ 1266093 h 1817077"/>
                <a:gd name="connsiteX277" fmla="*/ 609600 w 2555631"/>
                <a:gd name="connsiteY277" fmla="*/ 1305170 h 1817077"/>
                <a:gd name="connsiteX278" fmla="*/ 672123 w 2555631"/>
                <a:gd name="connsiteY278" fmla="*/ 1254370 h 1817077"/>
                <a:gd name="connsiteX279" fmla="*/ 750277 w 2555631"/>
                <a:gd name="connsiteY279" fmla="*/ 1270000 h 1817077"/>
                <a:gd name="connsiteX280" fmla="*/ 668215 w 2555631"/>
                <a:gd name="connsiteY280" fmla="*/ 1289539 h 1817077"/>
                <a:gd name="connsiteX281" fmla="*/ 633046 w 2555631"/>
                <a:gd name="connsiteY281" fmla="*/ 1312985 h 1817077"/>
                <a:gd name="connsiteX282" fmla="*/ 644769 w 2555631"/>
                <a:gd name="connsiteY282" fmla="*/ 1363785 h 1817077"/>
                <a:gd name="connsiteX283" fmla="*/ 593969 w 2555631"/>
                <a:gd name="connsiteY283" fmla="*/ 1426308 h 1817077"/>
                <a:gd name="connsiteX284" fmla="*/ 558800 w 2555631"/>
                <a:gd name="connsiteY284" fmla="*/ 1461477 h 1817077"/>
                <a:gd name="connsiteX285" fmla="*/ 515815 w 2555631"/>
                <a:gd name="connsiteY285" fmla="*/ 1481016 h 1817077"/>
                <a:gd name="connsiteX286" fmla="*/ 480646 w 2555631"/>
                <a:gd name="connsiteY286" fmla="*/ 1488831 h 1817077"/>
                <a:gd name="connsiteX287" fmla="*/ 441569 w 2555631"/>
                <a:gd name="connsiteY287" fmla="*/ 1438031 h 1817077"/>
                <a:gd name="connsiteX288" fmla="*/ 418123 w 2555631"/>
                <a:gd name="connsiteY288" fmla="*/ 1488831 h 1817077"/>
                <a:gd name="connsiteX289" fmla="*/ 449385 w 2555631"/>
                <a:gd name="connsiteY289" fmla="*/ 1582616 h 18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2555631" h="1817077">
                  <a:moveTo>
                    <a:pt x="449385" y="1582616"/>
                  </a:moveTo>
                  <a:lnTo>
                    <a:pt x="449385" y="1582616"/>
                  </a:lnTo>
                  <a:cubicBezTo>
                    <a:pt x="518133" y="1580706"/>
                    <a:pt x="557277" y="1586046"/>
                    <a:pt x="613508" y="1574800"/>
                  </a:cubicBezTo>
                  <a:cubicBezTo>
                    <a:pt x="618774" y="1573747"/>
                    <a:pt x="623928" y="1572195"/>
                    <a:pt x="629138" y="1570893"/>
                  </a:cubicBezTo>
                  <a:cubicBezTo>
                    <a:pt x="630441" y="1565683"/>
                    <a:pt x="628351" y="1557870"/>
                    <a:pt x="633046" y="1555262"/>
                  </a:cubicBezTo>
                  <a:cubicBezTo>
                    <a:pt x="648524" y="1546663"/>
                    <a:pt x="712891" y="1554825"/>
                    <a:pt x="719015" y="1555262"/>
                  </a:cubicBezTo>
                  <a:cubicBezTo>
                    <a:pt x="735940" y="1553569"/>
                    <a:pt x="756101" y="1559883"/>
                    <a:pt x="765908" y="1543539"/>
                  </a:cubicBezTo>
                  <a:cubicBezTo>
                    <a:pt x="768027" y="1540007"/>
                    <a:pt x="768513" y="1535724"/>
                    <a:pt x="769815" y="1531816"/>
                  </a:cubicBezTo>
                  <a:cubicBezTo>
                    <a:pt x="775138" y="1535365"/>
                    <a:pt x="785643" y="1541261"/>
                    <a:pt x="789354" y="1547446"/>
                  </a:cubicBezTo>
                  <a:cubicBezTo>
                    <a:pt x="791473" y="1550978"/>
                    <a:pt x="790349" y="1556257"/>
                    <a:pt x="793262" y="1559170"/>
                  </a:cubicBezTo>
                  <a:cubicBezTo>
                    <a:pt x="806697" y="1572605"/>
                    <a:pt x="813691" y="1573794"/>
                    <a:pt x="828431" y="1578708"/>
                  </a:cubicBezTo>
                  <a:cubicBezTo>
                    <a:pt x="845908" y="1604925"/>
                    <a:pt x="825320" y="1579239"/>
                    <a:pt x="847969" y="1594339"/>
                  </a:cubicBezTo>
                  <a:cubicBezTo>
                    <a:pt x="875906" y="1612964"/>
                    <a:pt x="842264" y="1601705"/>
                    <a:pt x="875323" y="1609970"/>
                  </a:cubicBezTo>
                  <a:cubicBezTo>
                    <a:pt x="879231" y="1613878"/>
                    <a:pt x="882215" y="1619009"/>
                    <a:pt x="887046" y="1621693"/>
                  </a:cubicBezTo>
                  <a:cubicBezTo>
                    <a:pt x="894247" y="1625694"/>
                    <a:pt x="910492" y="1629508"/>
                    <a:pt x="910492" y="1629508"/>
                  </a:cubicBezTo>
                  <a:cubicBezTo>
                    <a:pt x="937086" y="1656099"/>
                    <a:pt x="896561" y="1614557"/>
                    <a:pt x="926123" y="1649046"/>
                  </a:cubicBezTo>
                  <a:cubicBezTo>
                    <a:pt x="930918" y="1654641"/>
                    <a:pt x="936544" y="1659467"/>
                    <a:pt x="941754" y="1664677"/>
                  </a:cubicBezTo>
                  <a:lnTo>
                    <a:pt x="949569" y="1672493"/>
                  </a:lnTo>
                  <a:cubicBezTo>
                    <a:pt x="952174" y="1675098"/>
                    <a:pt x="955341" y="1677242"/>
                    <a:pt x="957385" y="1680308"/>
                  </a:cubicBezTo>
                  <a:cubicBezTo>
                    <a:pt x="967805" y="1695939"/>
                    <a:pt x="961292" y="1689426"/>
                    <a:pt x="976923" y="1699846"/>
                  </a:cubicBezTo>
                  <a:cubicBezTo>
                    <a:pt x="979052" y="1706233"/>
                    <a:pt x="982267" y="1719306"/>
                    <a:pt x="988646" y="1723293"/>
                  </a:cubicBezTo>
                  <a:cubicBezTo>
                    <a:pt x="995632" y="1727659"/>
                    <a:pt x="1003870" y="1730594"/>
                    <a:pt x="1012092" y="1731108"/>
                  </a:cubicBezTo>
                  <a:lnTo>
                    <a:pt x="1137138" y="1738923"/>
                  </a:lnTo>
                  <a:cubicBezTo>
                    <a:pt x="1151189" y="1741733"/>
                    <a:pt x="1165774" y="1742372"/>
                    <a:pt x="1176215" y="1754554"/>
                  </a:cubicBezTo>
                  <a:cubicBezTo>
                    <a:pt x="1179710" y="1758632"/>
                    <a:pt x="1177144" y="1765716"/>
                    <a:pt x="1180123" y="1770185"/>
                  </a:cubicBezTo>
                  <a:cubicBezTo>
                    <a:pt x="1182728" y="1774093"/>
                    <a:pt x="1188179" y="1775066"/>
                    <a:pt x="1191846" y="1778000"/>
                  </a:cubicBezTo>
                  <a:cubicBezTo>
                    <a:pt x="1194723" y="1780302"/>
                    <a:pt x="1196366" y="1784168"/>
                    <a:pt x="1199662" y="1785816"/>
                  </a:cubicBezTo>
                  <a:cubicBezTo>
                    <a:pt x="1204465" y="1788218"/>
                    <a:pt x="1210128" y="1788248"/>
                    <a:pt x="1215292" y="1789723"/>
                  </a:cubicBezTo>
                  <a:cubicBezTo>
                    <a:pt x="1219253" y="1790855"/>
                    <a:pt x="1223331" y="1791789"/>
                    <a:pt x="1227015" y="1793631"/>
                  </a:cubicBezTo>
                  <a:cubicBezTo>
                    <a:pt x="1249851" y="1805049"/>
                    <a:pt x="1227541" y="1798805"/>
                    <a:pt x="1250462" y="1805354"/>
                  </a:cubicBezTo>
                  <a:cubicBezTo>
                    <a:pt x="1255626" y="1806829"/>
                    <a:pt x="1261064" y="1807376"/>
                    <a:pt x="1266092" y="1809262"/>
                  </a:cubicBezTo>
                  <a:cubicBezTo>
                    <a:pt x="1271546" y="1811307"/>
                    <a:pt x="1281723" y="1817077"/>
                    <a:pt x="1281723" y="1817077"/>
                  </a:cubicBezTo>
                  <a:lnTo>
                    <a:pt x="1426308" y="1805354"/>
                  </a:lnTo>
                  <a:lnTo>
                    <a:pt x="1516185" y="1762370"/>
                  </a:lnTo>
                  <a:lnTo>
                    <a:pt x="1551354" y="1711570"/>
                  </a:lnTo>
                  <a:lnTo>
                    <a:pt x="1598246" y="1637323"/>
                  </a:lnTo>
                  <a:lnTo>
                    <a:pt x="1672492" y="1602154"/>
                  </a:lnTo>
                  <a:lnTo>
                    <a:pt x="1731108" y="1598246"/>
                  </a:lnTo>
                  <a:lnTo>
                    <a:pt x="1727200" y="1551354"/>
                  </a:lnTo>
                  <a:lnTo>
                    <a:pt x="1774092" y="1563077"/>
                  </a:lnTo>
                  <a:lnTo>
                    <a:pt x="1820985" y="1574800"/>
                  </a:lnTo>
                  <a:lnTo>
                    <a:pt x="1985108" y="1395046"/>
                  </a:lnTo>
                  <a:lnTo>
                    <a:pt x="2098431" y="1359877"/>
                  </a:lnTo>
                  <a:lnTo>
                    <a:pt x="2129692" y="1312985"/>
                  </a:lnTo>
                  <a:lnTo>
                    <a:pt x="2207846" y="1359877"/>
                  </a:lnTo>
                  <a:lnTo>
                    <a:pt x="2239108" y="1305170"/>
                  </a:lnTo>
                  <a:lnTo>
                    <a:pt x="2286000" y="1254370"/>
                  </a:lnTo>
                  <a:lnTo>
                    <a:pt x="2336800" y="1238739"/>
                  </a:lnTo>
                  <a:lnTo>
                    <a:pt x="2332892" y="1184031"/>
                  </a:lnTo>
                  <a:lnTo>
                    <a:pt x="2332892" y="1184031"/>
                  </a:lnTo>
                  <a:lnTo>
                    <a:pt x="2340708" y="1113693"/>
                  </a:lnTo>
                  <a:lnTo>
                    <a:pt x="2379785" y="1109785"/>
                  </a:lnTo>
                  <a:lnTo>
                    <a:pt x="2348523" y="1062893"/>
                  </a:lnTo>
                  <a:lnTo>
                    <a:pt x="2430585" y="1090246"/>
                  </a:lnTo>
                  <a:lnTo>
                    <a:pt x="2446215" y="1039446"/>
                  </a:lnTo>
                  <a:lnTo>
                    <a:pt x="2481385" y="1016000"/>
                  </a:lnTo>
                  <a:lnTo>
                    <a:pt x="2481385" y="1016000"/>
                  </a:lnTo>
                  <a:lnTo>
                    <a:pt x="2457938" y="976923"/>
                  </a:lnTo>
                  <a:lnTo>
                    <a:pt x="2504831" y="961293"/>
                  </a:lnTo>
                  <a:lnTo>
                    <a:pt x="2430585" y="906585"/>
                  </a:lnTo>
                  <a:lnTo>
                    <a:pt x="2454031" y="871416"/>
                  </a:lnTo>
                  <a:lnTo>
                    <a:pt x="2508738" y="898770"/>
                  </a:lnTo>
                  <a:lnTo>
                    <a:pt x="2555631" y="890954"/>
                  </a:lnTo>
                  <a:lnTo>
                    <a:pt x="2555631" y="890954"/>
                  </a:lnTo>
                  <a:lnTo>
                    <a:pt x="2520462" y="836246"/>
                  </a:lnTo>
                  <a:lnTo>
                    <a:pt x="2500923" y="804985"/>
                  </a:lnTo>
                  <a:lnTo>
                    <a:pt x="2540000" y="777631"/>
                  </a:lnTo>
                  <a:lnTo>
                    <a:pt x="2500923" y="746370"/>
                  </a:lnTo>
                  <a:lnTo>
                    <a:pt x="2457938" y="750277"/>
                  </a:lnTo>
                  <a:lnTo>
                    <a:pt x="2520462" y="687754"/>
                  </a:lnTo>
                  <a:lnTo>
                    <a:pt x="2540000" y="629139"/>
                  </a:lnTo>
                  <a:lnTo>
                    <a:pt x="2528277" y="597877"/>
                  </a:lnTo>
                  <a:lnTo>
                    <a:pt x="2481385" y="597877"/>
                  </a:lnTo>
                  <a:lnTo>
                    <a:pt x="2481385" y="597877"/>
                  </a:lnTo>
                  <a:lnTo>
                    <a:pt x="2446215" y="562708"/>
                  </a:lnTo>
                  <a:lnTo>
                    <a:pt x="2379785" y="519723"/>
                  </a:lnTo>
                  <a:lnTo>
                    <a:pt x="2364154" y="488462"/>
                  </a:lnTo>
                  <a:lnTo>
                    <a:pt x="2356338" y="449385"/>
                  </a:lnTo>
                  <a:lnTo>
                    <a:pt x="2278185" y="484554"/>
                  </a:lnTo>
                  <a:lnTo>
                    <a:pt x="2278185" y="484554"/>
                  </a:lnTo>
                  <a:lnTo>
                    <a:pt x="2258646" y="422031"/>
                  </a:lnTo>
                  <a:lnTo>
                    <a:pt x="2305538" y="371231"/>
                  </a:lnTo>
                  <a:lnTo>
                    <a:pt x="2297723" y="324339"/>
                  </a:lnTo>
                  <a:lnTo>
                    <a:pt x="2274277" y="289170"/>
                  </a:lnTo>
                  <a:lnTo>
                    <a:pt x="2219569" y="304800"/>
                  </a:lnTo>
                  <a:lnTo>
                    <a:pt x="2188308" y="273539"/>
                  </a:lnTo>
                  <a:lnTo>
                    <a:pt x="2188308" y="273539"/>
                  </a:lnTo>
                  <a:lnTo>
                    <a:pt x="2235200" y="207108"/>
                  </a:lnTo>
                  <a:lnTo>
                    <a:pt x="2231292" y="156308"/>
                  </a:lnTo>
                  <a:lnTo>
                    <a:pt x="2293815" y="136770"/>
                  </a:lnTo>
                  <a:lnTo>
                    <a:pt x="2250831" y="89877"/>
                  </a:lnTo>
                  <a:lnTo>
                    <a:pt x="2196123" y="113323"/>
                  </a:lnTo>
                  <a:lnTo>
                    <a:pt x="2176585" y="160216"/>
                  </a:lnTo>
                  <a:lnTo>
                    <a:pt x="2133600" y="164123"/>
                  </a:lnTo>
                  <a:lnTo>
                    <a:pt x="2133600" y="222739"/>
                  </a:lnTo>
                  <a:lnTo>
                    <a:pt x="2055446" y="175846"/>
                  </a:lnTo>
                  <a:lnTo>
                    <a:pt x="2063262" y="113323"/>
                  </a:lnTo>
                  <a:lnTo>
                    <a:pt x="2028092" y="78154"/>
                  </a:lnTo>
                  <a:lnTo>
                    <a:pt x="2028092" y="78154"/>
                  </a:lnTo>
                  <a:lnTo>
                    <a:pt x="2028092" y="78154"/>
                  </a:lnTo>
                  <a:lnTo>
                    <a:pt x="1985108" y="74246"/>
                  </a:lnTo>
                  <a:lnTo>
                    <a:pt x="1977292" y="3908"/>
                  </a:lnTo>
                  <a:lnTo>
                    <a:pt x="1934308" y="0"/>
                  </a:lnTo>
                  <a:lnTo>
                    <a:pt x="1906954" y="39077"/>
                  </a:lnTo>
                  <a:lnTo>
                    <a:pt x="1856154" y="19539"/>
                  </a:lnTo>
                  <a:lnTo>
                    <a:pt x="1824892" y="54708"/>
                  </a:lnTo>
                  <a:lnTo>
                    <a:pt x="1860062" y="109416"/>
                  </a:lnTo>
                  <a:lnTo>
                    <a:pt x="1871785" y="160216"/>
                  </a:lnTo>
                  <a:lnTo>
                    <a:pt x="1875692" y="207108"/>
                  </a:lnTo>
                  <a:lnTo>
                    <a:pt x="1762369" y="265723"/>
                  </a:lnTo>
                  <a:lnTo>
                    <a:pt x="1742831" y="211016"/>
                  </a:lnTo>
                  <a:lnTo>
                    <a:pt x="1707662" y="214923"/>
                  </a:lnTo>
                  <a:lnTo>
                    <a:pt x="1680308" y="254000"/>
                  </a:lnTo>
                  <a:lnTo>
                    <a:pt x="1664677" y="320431"/>
                  </a:lnTo>
                  <a:lnTo>
                    <a:pt x="1606062" y="336062"/>
                  </a:lnTo>
                  <a:lnTo>
                    <a:pt x="1582615" y="289170"/>
                  </a:lnTo>
                  <a:lnTo>
                    <a:pt x="1547446" y="246185"/>
                  </a:lnTo>
                  <a:lnTo>
                    <a:pt x="1500554" y="238370"/>
                  </a:lnTo>
                  <a:lnTo>
                    <a:pt x="1461477" y="226646"/>
                  </a:lnTo>
                  <a:lnTo>
                    <a:pt x="1434123" y="257908"/>
                  </a:lnTo>
                  <a:lnTo>
                    <a:pt x="1445846" y="304800"/>
                  </a:lnTo>
                  <a:lnTo>
                    <a:pt x="1457569" y="351693"/>
                  </a:lnTo>
                  <a:lnTo>
                    <a:pt x="1504462" y="394677"/>
                  </a:lnTo>
                  <a:lnTo>
                    <a:pt x="1508369" y="445477"/>
                  </a:lnTo>
                  <a:lnTo>
                    <a:pt x="1508369" y="492370"/>
                  </a:lnTo>
                  <a:lnTo>
                    <a:pt x="1508369" y="492370"/>
                  </a:lnTo>
                  <a:lnTo>
                    <a:pt x="1465385" y="422031"/>
                  </a:lnTo>
                  <a:lnTo>
                    <a:pt x="1441938" y="371231"/>
                  </a:lnTo>
                  <a:lnTo>
                    <a:pt x="1414585" y="343877"/>
                  </a:lnTo>
                  <a:lnTo>
                    <a:pt x="1395046" y="281354"/>
                  </a:lnTo>
                  <a:lnTo>
                    <a:pt x="1367692" y="250093"/>
                  </a:lnTo>
                  <a:lnTo>
                    <a:pt x="1367692" y="250093"/>
                  </a:lnTo>
                  <a:lnTo>
                    <a:pt x="1293446" y="214923"/>
                  </a:lnTo>
                  <a:lnTo>
                    <a:pt x="1293446" y="214923"/>
                  </a:lnTo>
                  <a:lnTo>
                    <a:pt x="1258277" y="265723"/>
                  </a:lnTo>
                  <a:lnTo>
                    <a:pt x="1195754" y="285262"/>
                  </a:lnTo>
                  <a:lnTo>
                    <a:pt x="1195754" y="285262"/>
                  </a:lnTo>
                  <a:lnTo>
                    <a:pt x="1199662" y="332154"/>
                  </a:lnTo>
                  <a:lnTo>
                    <a:pt x="1160585" y="351693"/>
                  </a:lnTo>
                  <a:lnTo>
                    <a:pt x="1168400" y="386862"/>
                  </a:lnTo>
                  <a:lnTo>
                    <a:pt x="1199662" y="418123"/>
                  </a:lnTo>
                  <a:lnTo>
                    <a:pt x="1203569" y="457200"/>
                  </a:lnTo>
                  <a:lnTo>
                    <a:pt x="1203569" y="457200"/>
                  </a:lnTo>
                  <a:lnTo>
                    <a:pt x="1144954" y="484554"/>
                  </a:lnTo>
                  <a:lnTo>
                    <a:pt x="1129323" y="422031"/>
                  </a:lnTo>
                  <a:lnTo>
                    <a:pt x="1109785" y="379046"/>
                  </a:lnTo>
                  <a:lnTo>
                    <a:pt x="1109785" y="379046"/>
                  </a:lnTo>
                  <a:lnTo>
                    <a:pt x="1062892" y="379046"/>
                  </a:lnTo>
                  <a:lnTo>
                    <a:pt x="1062892" y="289170"/>
                  </a:lnTo>
                  <a:lnTo>
                    <a:pt x="1019908" y="250093"/>
                  </a:lnTo>
                  <a:lnTo>
                    <a:pt x="969108" y="265723"/>
                  </a:lnTo>
                  <a:lnTo>
                    <a:pt x="949569" y="304800"/>
                  </a:lnTo>
                  <a:lnTo>
                    <a:pt x="957385" y="363416"/>
                  </a:lnTo>
                  <a:lnTo>
                    <a:pt x="957385" y="363416"/>
                  </a:lnTo>
                  <a:lnTo>
                    <a:pt x="984738" y="433754"/>
                  </a:lnTo>
                  <a:lnTo>
                    <a:pt x="992554" y="484554"/>
                  </a:lnTo>
                  <a:lnTo>
                    <a:pt x="984738" y="531446"/>
                  </a:lnTo>
                  <a:lnTo>
                    <a:pt x="980831" y="570523"/>
                  </a:lnTo>
                  <a:lnTo>
                    <a:pt x="949569" y="625231"/>
                  </a:lnTo>
                  <a:lnTo>
                    <a:pt x="949569" y="625231"/>
                  </a:lnTo>
                  <a:lnTo>
                    <a:pt x="894862" y="550985"/>
                  </a:lnTo>
                  <a:lnTo>
                    <a:pt x="898769" y="500185"/>
                  </a:lnTo>
                  <a:lnTo>
                    <a:pt x="847969" y="593970"/>
                  </a:lnTo>
                  <a:lnTo>
                    <a:pt x="820615" y="636954"/>
                  </a:lnTo>
                  <a:lnTo>
                    <a:pt x="840154" y="691662"/>
                  </a:lnTo>
                  <a:lnTo>
                    <a:pt x="820615" y="738554"/>
                  </a:lnTo>
                  <a:lnTo>
                    <a:pt x="816708" y="793262"/>
                  </a:lnTo>
                  <a:lnTo>
                    <a:pt x="793262" y="746370"/>
                  </a:lnTo>
                  <a:lnTo>
                    <a:pt x="793262" y="746370"/>
                  </a:lnTo>
                  <a:lnTo>
                    <a:pt x="781538" y="664308"/>
                  </a:lnTo>
                  <a:lnTo>
                    <a:pt x="746369" y="640862"/>
                  </a:lnTo>
                  <a:lnTo>
                    <a:pt x="781538" y="578339"/>
                  </a:lnTo>
                  <a:lnTo>
                    <a:pt x="722923" y="543170"/>
                  </a:lnTo>
                  <a:lnTo>
                    <a:pt x="679938" y="539262"/>
                  </a:lnTo>
                  <a:lnTo>
                    <a:pt x="652585" y="492370"/>
                  </a:lnTo>
                  <a:lnTo>
                    <a:pt x="652585" y="492370"/>
                  </a:lnTo>
                  <a:lnTo>
                    <a:pt x="719015" y="508000"/>
                  </a:lnTo>
                  <a:lnTo>
                    <a:pt x="746369" y="472831"/>
                  </a:lnTo>
                  <a:lnTo>
                    <a:pt x="777631" y="445477"/>
                  </a:lnTo>
                  <a:lnTo>
                    <a:pt x="758092" y="351693"/>
                  </a:lnTo>
                  <a:lnTo>
                    <a:pt x="719015" y="312616"/>
                  </a:lnTo>
                  <a:lnTo>
                    <a:pt x="715108" y="265723"/>
                  </a:lnTo>
                  <a:lnTo>
                    <a:pt x="676031" y="281354"/>
                  </a:lnTo>
                  <a:lnTo>
                    <a:pt x="652585" y="218831"/>
                  </a:lnTo>
                  <a:lnTo>
                    <a:pt x="621323" y="207108"/>
                  </a:lnTo>
                  <a:lnTo>
                    <a:pt x="578338" y="175846"/>
                  </a:lnTo>
                  <a:lnTo>
                    <a:pt x="578338" y="175846"/>
                  </a:lnTo>
                  <a:lnTo>
                    <a:pt x="496277" y="70339"/>
                  </a:lnTo>
                  <a:lnTo>
                    <a:pt x="461108" y="31262"/>
                  </a:lnTo>
                  <a:lnTo>
                    <a:pt x="437662" y="66431"/>
                  </a:lnTo>
                  <a:lnTo>
                    <a:pt x="379046" y="39077"/>
                  </a:lnTo>
                  <a:lnTo>
                    <a:pt x="339969" y="54708"/>
                  </a:lnTo>
                  <a:lnTo>
                    <a:pt x="324338" y="109416"/>
                  </a:lnTo>
                  <a:lnTo>
                    <a:pt x="363415" y="160216"/>
                  </a:lnTo>
                  <a:lnTo>
                    <a:pt x="425938" y="144585"/>
                  </a:lnTo>
                  <a:lnTo>
                    <a:pt x="468923" y="175846"/>
                  </a:lnTo>
                  <a:lnTo>
                    <a:pt x="410308" y="183662"/>
                  </a:lnTo>
                  <a:lnTo>
                    <a:pt x="375138" y="214923"/>
                  </a:lnTo>
                  <a:lnTo>
                    <a:pt x="418123" y="254000"/>
                  </a:lnTo>
                  <a:lnTo>
                    <a:pt x="480646" y="281354"/>
                  </a:lnTo>
                  <a:lnTo>
                    <a:pt x="488462" y="324339"/>
                  </a:lnTo>
                  <a:lnTo>
                    <a:pt x="488462" y="324339"/>
                  </a:lnTo>
                  <a:lnTo>
                    <a:pt x="508000" y="422031"/>
                  </a:lnTo>
                  <a:lnTo>
                    <a:pt x="457200" y="332154"/>
                  </a:lnTo>
                  <a:lnTo>
                    <a:pt x="433754" y="289170"/>
                  </a:lnTo>
                  <a:lnTo>
                    <a:pt x="394677" y="336062"/>
                  </a:lnTo>
                  <a:lnTo>
                    <a:pt x="394677" y="336062"/>
                  </a:lnTo>
                  <a:lnTo>
                    <a:pt x="316523" y="222739"/>
                  </a:lnTo>
                  <a:lnTo>
                    <a:pt x="277446" y="218831"/>
                  </a:lnTo>
                  <a:lnTo>
                    <a:pt x="214923" y="242277"/>
                  </a:lnTo>
                  <a:lnTo>
                    <a:pt x="214923" y="242277"/>
                  </a:lnTo>
                  <a:lnTo>
                    <a:pt x="250092" y="300893"/>
                  </a:lnTo>
                  <a:lnTo>
                    <a:pt x="187569" y="304800"/>
                  </a:lnTo>
                  <a:lnTo>
                    <a:pt x="175846" y="351693"/>
                  </a:lnTo>
                  <a:lnTo>
                    <a:pt x="250092" y="402493"/>
                  </a:lnTo>
                  <a:lnTo>
                    <a:pt x="293077" y="422031"/>
                  </a:lnTo>
                  <a:lnTo>
                    <a:pt x="160215" y="390770"/>
                  </a:lnTo>
                  <a:lnTo>
                    <a:pt x="171938" y="441570"/>
                  </a:lnTo>
                  <a:lnTo>
                    <a:pt x="257908" y="476739"/>
                  </a:lnTo>
                  <a:lnTo>
                    <a:pt x="308708" y="476739"/>
                  </a:lnTo>
                  <a:lnTo>
                    <a:pt x="308708" y="476739"/>
                  </a:lnTo>
                  <a:lnTo>
                    <a:pt x="242277" y="504093"/>
                  </a:lnTo>
                  <a:lnTo>
                    <a:pt x="281354" y="539262"/>
                  </a:lnTo>
                  <a:lnTo>
                    <a:pt x="281354" y="539262"/>
                  </a:lnTo>
                  <a:lnTo>
                    <a:pt x="160215" y="484554"/>
                  </a:lnTo>
                  <a:lnTo>
                    <a:pt x="113323" y="449385"/>
                  </a:lnTo>
                  <a:lnTo>
                    <a:pt x="97692" y="504093"/>
                  </a:lnTo>
                  <a:lnTo>
                    <a:pt x="132862" y="543170"/>
                  </a:lnTo>
                  <a:lnTo>
                    <a:pt x="128954" y="586154"/>
                  </a:lnTo>
                  <a:lnTo>
                    <a:pt x="46892" y="554893"/>
                  </a:lnTo>
                  <a:lnTo>
                    <a:pt x="35169" y="597877"/>
                  </a:lnTo>
                  <a:lnTo>
                    <a:pt x="0" y="625231"/>
                  </a:lnTo>
                  <a:lnTo>
                    <a:pt x="121138" y="648677"/>
                  </a:lnTo>
                  <a:lnTo>
                    <a:pt x="160215" y="699477"/>
                  </a:lnTo>
                  <a:lnTo>
                    <a:pt x="222738" y="676031"/>
                  </a:lnTo>
                  <a:lnTo>
                    <a:pt x="269631" y="640862"/>
                  </a:lnTo>
                  <a:lnTo>
                    <a:pt x="375138" y="593970"/>
                  </a:lnTo>
                  <a:lnTo>
                    <a:pt x="418123" y="562708"/>
                  </a:lnTo>
                  <a:lnTo>
                    <a:pt x="418123" y="625231"/>
                  </a:lnTo>
                  <a:lnTo>
                    <a:pt x="511908" y="601785"/>
                  </a:lnTo>
                  <a:lnTo>
                    <a:pt x="515815" y="660400"/>
                  </a:lnTo>
                  <a:lnTo>
                    <a:pt x="566615" y="660400"/>
                  </a:lnTo>
                  <a:lnTo>
                    <a:pt x="566615" y="660400"/>
                  </a:lnTo>
                  <a:lnTo>
                    <a:pt x="617415" y="629139"/>
                  </a:lnTo>
                  <a:lnTo>
                    <a:pt x="664308" y="660400"/>
                  </a:lnTo>
                  <a:lnTo>
                    <a:pt x="488462" y="769816"/>
                  </a:lnTo>
                  <a:lnTo>
                    <a:pt x="453292" y="797170"/>
                  </a:lnTo>
                  <a:lnTo>
                    <a:pt x="492369" y="832339"/>
                  </a:lnTo>
                  <a:lnTo>
                    <a:pt x="566615" y="851877"/>
                  </a:lnTo>
                  <a:lnTo>
                    <a:pt x="613508" y="859693"/>
                  </a:lnTo>
                  <a:lnTo>
                    <a:pt x="629138" y="797170"/>
                  </a:lnTo>
                  <a:lnTo>
                    <a:pt x="672123" y="801077"/>
                  </a:lnTo>
                  <a:lnTo>
                    <a:pt x="672123" y="855785"/>
                  </a:lnTo>
                  <a:lnTo>
                    <a:pt x="625231" y="910493"/>
                  </a:lnTo>
                  <a:lnTo>
                    <a:pt x="484554" y="871416"/>
                  </a:lnTo>
                  <a:lnTo>
                    <a:pt x="461108" y="902677"/>
                  </a:lnTo>
                  <a:lnTo>
                    <a:pt x="418123" y="902677"/>
                  </a:lnTo>
                  <a:lnTo>
                    <a:pt x="343877" y="910493"/>
                  </a:lnTo>
                  <a:lnTo>
                    <a:pt x="324338" y="945662"/>
                  </a:lnTo>
                  <a:lnTo>
                    <a:pt x="250092" y="941754"/>
                  </a:lnTo>
                  <a:lnTo>
                    <a:pt x="207108" y="984739"/>
                  </a:lnTo>
                  <a:lnTo>
                    <a:pt x="156308" y="953477"/>
                  </a:lnTo>
                  <a:lnTo>
                    <a:pt x="117231" y="996462"/>
                  </a:lnTo>
                  <a:lnTo>
                    <a:pt x="156308" y="1058985"/>
                  </a:lnTo>
                  <a:lnTo>
                    <a:pt x="218831" y="1098062"/>
                  </a:lnTo>
                  <a:lnTo>
                    <a:pt x="246185" y="1039446"/>
                  </a:lnTo>
                  <a:lnTo>
                    <a:pt x="293077" y="1043354"/>
                  </a:lnTo>
                  <a:lnTo>
                    <a:pt x="375138" y="1023816"/>
                  </a:lnTo>
                  <a:lnTo>
                    <a:pt x="433754" y="1039446"/>
                  </a:lnTo>
                  <a:lnTo>
                    <a:pt x="492369" y="1031631"/>
                  </a:lnTo>
                  <a:lnTo>
                    <a:pt x="511908" y="1094154"/>
                  </a:lnTo>
                  <a:lnTo>
                    <a:pt x="500185" y="1144954"/>
                  </a:lnTo>
                  <a:lnTo>
                    <a:pt x="531446" y="1184031"/>
                  </a:lnTo>
                  <a:lnTo>
                    <a:pt x="656492" y="1160585"/>
                  </a:lnTo>
                  <a:lnTo>
                    <a:pt x="586154" y="1215293"/>
                  </a:lnTo>
                  <a:lnTo>
                    <a:pt x="586154" y="1266093"/>
                  </a:lnTo>
                  <a:lnTo>
                    <a:pt x="586154" y="1266093"/>
                  </a:lnTo>
                  <a:lnTo>
                    <a:pt x="609600" y="1305170"/>
                  </a:lnTo>
                  <a:lnTo>
                    <a:pt x="672123" y="1254370"/>
                  </a:lnTo>
                  <a:lnTo>
                    <a:pt x="750277" y="1270000"/>
                  </a:lnTo>
                  <a:lnTo>
                    <a:pt x="668215" y="1289539"/>
                  </a:lnTo>
                  <a:lnTo>
                    <a:pt x="633046" y="1312985"/>
                  </a:lnTo>
                  <a:lnTo>
                    <a:pt x="644769" y="1363785"/>
                  </a:lnTo>
                  <a:lnTo>
                    <a:pt x="593969" y="1426308"/>
                  </a:lnTo>
                  <a:lnTo>
                    <a:pt x="558800" y="1461477"/>
                  </a:lnTo>
                  <a:lnTo>
                    <a:pt x="515815" y="1481016"/>
                  </a:lnTo>
                  <a:lnTo>
                    <a:pt x="480646" y="1488831"/>
                  </a:lnTo>
                  <a:lnTo>
                    <a:pt x="441569" y="1438031"/>
                  </a:lnTo>
                  <a:lnTo>
                    <a:pt x="418123" y="1488831"/>
                  </a:lnTo>
                  <a:lnTo>
                    <a:pt x="449385" y="1582616"/>
                  </a:lnTo>
                  <a:close/>
                </a:path>
              </a:pathLst>
            </a:custGeom>
            <a:solidFill>
              <a:srgbClr val="A6A6A6"/>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360" name="Donut 359"/>
          <p:cNvSpPr/>
          <p:nvPr/>
        </p:nvSpPr>
        <p:spPr>
          <a:xfrm>
            <a:off x="3123409" y="3110851"/>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9" name="Donut 368"/>
          <p:cNvSpPr/>
          <p:nvPr/>
        </p:nvSpPr>
        <p:spPr>
          <a:xfrm>
            <a:off x="3659279" y="3067395"/>
            <a:ext cx="187075" cy="187075"/>
          </a:xfrm>
          <a:prstGeom prst="donu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9" name="Donut 378"/>
          <p:cNvSpPr/>
          <p:nvPr/>
        </p:nvSpPr>
        <p:spPr>
          <a:xfrm>
            <a:off x="5546572" y="2993298"/>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91" name="Donut 390"/>
          <p:cNvSpPr/>
          <p:nvPr/>
        </p:nvSpPr>
        <p:spPr>
          <a:xfrm>
            <a:off x="5518877" y="5587190"/>
            <a:ext cx="187075" cy="187075"/>
          </a:xfrm>
          <a:prstGeom prst="donut">
            <a:avLst>
              <a:gd name="adj" fmla="val 27618"/>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92" name="Donut 391"/>
          <p:cNvSpPr/>
          <p:nvPr/>
        </p:nvSpPr>
        <p:spPr>
          <a:xfrm>
            <a:off x="5528926" y="4607493"/>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4" name="Donut 213"/>
          <p:cNvSpPr/>
          <p:nvPr/>
        </p:nvSpPr>
        <p:spPr>
          <a:xfrm>
            <a:off x="4253914" y="3209435"/>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5" name="Donut 214"/>
          <p:cNvSpPr/>
          <p:nvPr/>
        </p:nvSpPr>
        <p:spPr>
          <a:xfrm>
            <a:off x="5499577" y="5873828"/>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2" name="Donut 211"/>
          <p:cNvSpPr/>
          <p:nvPr/>
        </p:nvSpPr>
        <p:spPr>
          <a:xfrm>
            <a:off x="2541326" y="4718064"/>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3" name="Donut 212"/>
          <p:cNvSpPr/>
          <p:nvPr/>
        </p:nvSpPr>
        <p:spPr>
          <a:xfrm>
            <a:off x="2613174" y="4777629"/>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7" name="Donut 216"/>
          <p:cNvSpPr/>
          <p:nvPr/>
        </p:nvSpPr>
        <p:spPr>
          <a:xfrm>
            <a:off x="5521631" y="4285331"/>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8" name="Donut 217"/>
          <p:cNvSpPr/>
          <p:nvPr/>
        </p:nvSpPr>
        <p:spPr>
          <a:xfrm>
            <a:off x="5551273" y="2645308"/>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9" name="Donut 218"/>
          <p:cNvSpPr/>
          <p:nvPr/>
        </p:nvSpPr>
        <p:spPr>
          <a:xfrm>
            <a:off x="1978302" y="4487615"/>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0" name="Donut 219"/>
          <p:cNvSpPr/>
          <p:nvPr/>
        </p:nvSpPr>
        <p:spPr>
          <a:xfrm>
            <a:off x="1046209" y="4957980"/>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1" name="Donut 220"/>
          <p:cNvSpPr/>
          <p:nvPr/>
        </p:nvSpPr>
        <p:spPr>
          <a:xfrm>
            <a:off x="5505747" y="3637824"/>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6" name="Donut 225"/>
          <p:cNvSpPr/>
          <p:nvPr/>
        </p:nvSpPr>
        <p:spPr>
          <a:xfrm>
            <a:off x="5521631" y="4916728"/>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7" name="Donut 391">
            <a:extLst>
              <a:ext uri="{FF2B5EF4-FFF2-40B4-BE49-F238E27FC236}">
                <a16:creationId xmlns:a16="http://schemas.microsoft.com/office/drawing/2014/main" id="{3D4B45EF-6C02-4DB2-BBE6-9301DD40DDE9}"/>
              </a:ext>
            </a:extLst>
          </p:cNvPr>
          <p:cNvSpPr/>
          <p:nvPr/>
        </p:nvSpPr>
        <p:spPr>
          <a:xfrm>
            <a:off x="3795372" y="4158182"/>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0" name="Donut 220">
            <a:extLst>
              <a:ext uri="{FF2B5EF4-FFF2-40B4-BE49-F238E27FC236}">
                <a16:creationId xmlns:a16="http://schemas.microsoft.com/office/drawing/2014/main" id="{2B016557-1CCB-4F5C-8112-ECB93F6222D9}"/>
              </a:ext>
            </a:extLst>
          </p:cNvPr>
          <p:cNvSpPr/>
          <p:nvPr/>
        </p:nvSpPr>
        <p:spPr>
          <a:xfrm>
            <a:off x="1708728" y="3788440"/>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2" name="Donut 216">
            <a:extLst>
              <a:ext uri="{FF2B5EF4-FFF2-40B4-BE49-F238E27FC236}">
                <a16:creationId xmlns:a16="http://schemas.microsoft.com/office/drawing/2014/main" id="{1C050660-4156-4A45-9D9A-E8BC417C40E6}"/>
              </a:ext>
            </a:extLst>
          </p:cNvPr>
          <p:cNvSpPr/>
          <p:nvPr/>
        </p:nvSpPr>
        <p:spPr>
          <a:xfrm>
            <a:off x="5660504" y="4517504"/>
            <a:ext cx="187075" cy="187075"/>
          </a:xfrm>
          <a:prstGeom prst="donut">
            <a:avLst>
              <a:gd name="adj" fmla="val 0"/>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5" name="Donut 391">
            <a:extLst>
              <a:ext uri="{FF2B5EF4-FFF2-40B4-BE49-F238E27FC236}">
                <a16:creationId xmlns:a16="http://schemas.microsoft.com/office/drawing/2014/main" id="{B15B30D3-6D9A-4E59-B064-28E30F9FEF46}"/>
              </a:ext>
            </a:extLst>
          </p:cNvPr>
          <p:cNvSpPr/>
          <p:nvPr/>
        </p:nvSpPr>
        <p:spPr>
          <a:xfrm>
            <a:off x="3947772" y="4310582"/>
            <a:ext cx="187075" cy="187075"/>
          </a:xfrm>
          <a:prstGeom prst="donut">
            <a:avLst>
              <a:gd name="adj" fmla="val 0"/>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6" name="Donut 225">
            <a:extLst>
              <a:ext uri="{FF2B5EF4-FFF2-40B4-BE49-F238E27FC236}">
                <a16:creationId xmlns:a16="http://schemas.microsoft.com/office/drawing/2014/main" id="{5489FE0F-AE76-4C04-AA7E-497957EB8031}"/>
              </a:ext>
            </a:extLst>
          </p:cNvPr>
          <p:cNvSpPr/>
          <p:nvPr/>
        </p:nvSpPr>
        <p:spPr>
          <a:xfrm>
            <a:off x="5642190" y="5739590"/>
            <a:ext cx="187075" cy="187075"/>
          </a:xfrm>
          <a:prstGeom prst="donut">
            <a:avLst>
              <a:gd name="adj" fmla="val 0"/>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2" name="Donut 216">
            <a:extLst>
              <a:ext uri="{FF2B5EF4-FFF2-40B4-BE49-F238E27FC236}">
                <a16:creationId xmlns:a16="http://schemas.microsoft.com/office/drawing/2014/main" id="{60CDEB76-41CC-41EE-9B47-D7C1CE1C7D25}"/>
              </a:ext>
            </a:extLst>
          </p:cNvPr>
          <p:cNvSpPr/>
          <p:nvPr/>
        </p:nvSpPr>
        <p:spPr>
          <a:xfrm>
            <a:off x="5505746" y="3291773"/>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3" name="Donut 216">
            <a:extLst>
              <a:ext uri="{FF2B5EF4-FFF2-40B4-BE49-F238E27FC236}">
                <a16:creationId xmlns:a16="http://schemas.microsoft.com/office/drawing/2014/main" id="{CB4F6E30-3AFB-4C7F-B864-601D85FAD79A}"/>
              </a:ext>
            </a:extLst>
          </p:cNvPr>
          <p:cNvSpPr/>
          <p:nvPr/>
        </p:nvSpPr>
        <p:spPr>
          <a:xfrm>
            <a:off x="5518877" y="5243280"/>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0" name="Donut 216">
            <a:extLst>
              <a:ext uri="{FF2B5EF4-FFF2-40B4-BE49-F238E27FC236}">
                <a16:creationId xmlns:a16="http://schemas.microsoft.com/office/drawing/2014/main" id="{9B4DC3F7-7677-4128-A3F2-1E191BD45B8D}"/>
              </a:ext>
            </a:extLst>
          </p:cNvPr>
          <p:cNvSpPr/>
          <p:nvPr/>
        </p:nvSpPr>
        <p:spPr>
          <a:xfrm>
            <a:off x="2901497" y="5033195"/>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1" name="Donut 216">
            <a:extLst>
              <a:ext uri="{FF2B5EF4-FFF2-40B4-BE49-F238E27FC236}">
                <a16:creationId xmlns:a16="http://schemas.microsoft.com/office/drawing/2014/main" id="{DACAEE2C-B1CC-4BF3-84F7-5F9954EF67DF}"/>
              </a:ext>
            </a:extLst>
          </p:cNvPr>
          <p:cNvSpPr/>
          <p:nvPr/>
        </p:nvSpPr>
        <p:spPr>
          <a:xfrm>
            <a:off x="5505745" y="3955013"/>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7" name="Bildobjekt 6">
            <a:extLst>
              <a:ext uri="{FF2B5EF4-FFF2-40B4-BE49-F238E27FC236}">
                <a16:creationId xmlns:a16="http://schemas.microsoft.com/office/drawing/2014/main" id="{7FEB2310-7E0C-4267-903C-B487E72DA214}"/>
              </a:ext>
            </a:extLst>
          </p:cNvPr>
          <p:cNvPicPr>
            <a:picLocks noChangeAspect="1"/>
          </p:cNvPicPr>
          <p:nvPr/>
        </p:nvPicPr>
        <p:blipFill>
          <a:blip r:embed="rId3"/>
          <a:stretch>
            <a:fillRect/>
          </a:stretch>
        </p:blipFill>
        <p:spPr>
          <a:xfrm>
            <a:off x="2412291" y="4176995"/>
            <a:ext cx="493819" cy="499915"/>
          </a:xfrm>
          <a:prstGeom prst="rect">
            <a:avLst/>
          </a:prstGeom>
        </p:spPr>
      </p:pic>
      <p:pic>
        <p:nvPicPr>
          <p:cNvPr id="9" name="Bildobjekt 8">
            <a:extLst>
              <a:ext uri="{FF2B5EF4-FFF2-40B4-BE49-F238E27FC236}">
                <a16:creationId xmlns:a16="http://schemas.microsoft.com/office/drawing/2014/main" id="{87F68BB4-D0DB-4B81-B868-CC9E548D83D2}"/>
              </a:ext>
            </a:extLst>
          </p:cNvPr>
          <p:cNvPicPr>
            <a:picLocks noChangeAspect="1"/>
          </p:cNvPicPr>
          <p:nvPr/>
        </p:nvPicPr>
        <p:blipFill>
          <a:blip r:embed="rId4"/>
          <a:stretch>
            <a:fillRect/>
          </a:stretch>
        </p:blipFill>
        <p:spPr>
          <a:xfrm>
            <a:off x="1007848" y="4867104"/>
            <a:ext cx="493819" cy="499915"/>
          </a:xfrm>
          <a:prstGeom prst="rect">
            <a:avLst/>
          </a:prstGeom>
        </p:spPr>
      </p:pic>
      <p:pic>
        <p:nvPicPr>
          <p:cNvPr id="183" name="Bildobjekt 182">
            <a:extLst>
              <a:ext uri="{FF2B5EF4-FFF2-40B4-BE49-F238E27FC236}">
                <a16:creationId xmlns:a16="http://schemas.microsoft.com/office/drawing/2014/main" id="{A88EDED2-9533-455C-A557-F7BB6178A55A}"/>
              </a:ext>
            </a:extLst>
          </p:cNvPr>
          <p:cNvPicPr>
            <a:picLocks noChangeAspect="1"/>
          </p:cNvPicPr>
          <p:nvPr/>
        </p:nvPicPr>
        <p:blipFill>
          <a:blip r:embed="rId4"/>
          <a:stretch>
            <a:fillRect/>
          </a:stretch>
        </p:blipFill>
        <p:spPr>
          <a:xfrm>
            <a:off x="2568199" y="4647673"/>
            <a:ext cx="493819" cy="499915"/>
          </a:xfrm>
          <a:prstGeom prst="rect">
            <a:avLst/>
          </a:prstGeom>
        </p:spPr>
      </p:pic>
      <p:sp>
        <p:nvSpPr>
          <p:cNvPr id="216" name="Donut 215"/>
          <p:cNvSpPr/>
          <p:nvPr/>
        </p:nvSpPr>
        <p:spPr>
          <a:xfrm>
            <a:off x="5338210" y="3299633"/>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8" name="Donut 227"/>
          <p:cNvSpPr/>
          <p:nvPr/>
        </p:nvSpPr>
        <p:spPr>
          <a:xfrm>
            <a:off x="5319352" y="5889549"/>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3" name="Bildobjekt 2">
            <a:extLst>
              <a:ext uri="{FF2B5EF4-FFF2-40B4-BE49-F238E27FC236}">
                <a16:creationId xmlns:a16="http://schemas.microsoft.com/office/drawing/2014/main" id="{D5DE2716-5B3C-420A-BB1C-99B67A0C8710}"/>
              </a:ext>
            </a:extLst>
          </p:cNvPr>
          <p:cNvPicPr>
            <a:picLocks noChangeAspect="1"/>
          </p:cNvPicPr>
          <p:nvPr/>
        </p:nvPicPr>
        <p:blipFill>
          <a:blip r:embed="rId5"/>
          <a:stretch>
            <a:fillRect/>
          </a:stretch>
        </p:blipFill>
        <p:spPr>
          <a:xfrm>
            <a:off x="5847578" y="2283647"/>
            <a:ext cx="3044011" cy="3826831"/>
          </a:xfrm>
          <a:prstGeom prst="rect">
            <a:avLst/>
          </a:prstGeom>
        </p:spPr>
      </p:pic>
    </p:spTree>
    <p:extLst>
      <p:ext uri="{BB962C8B-B14F-4D97-AF65-F5344CB8AC3E}">
        <p14:creationId xmlns:p14="http://schemas.microsoft.com/office/powerpoint/2010/main" val="217456684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3EE588-2F83-419E-8334-61CF182025EF}"/>
              </a:ext>
            </a:extLst>
          </p:cNvPr>
          <p:cNvSpPr>
            <a:spLocks noGrp="1"/>
          </p:cNvSpPr>
          <p:nvPr>
            <p:ph type="title"/>
          </p:nvPr>
        </p:nvSpPr>
        <p:spPr/>
        <p:txBody>
          <a:bodyPr/>
          <a:lstStyle/>
          <a:p>
            <a:r>
              <a:rPr lang="sv-SE" dirty="0"/>
              <a:t>ICS in-kind </a:t>
            </a:r>
            <a:r>
              <a:rPr lang="sv-SE" dirty="0" smtClean="0"/>
              <a:t>status</a:t>
            </a:r>
            <a:endParaRPr lang="sv-SE" dirty="0"/>
          </a:p>
        </p:txBody>
      </p:sp>
      <p:sp>
        <p:nvSpPr>
          <p:cNvPr id="34" name="Content Placeholder 2">
            <a:extLst>
              <a:ext uri="{FF2B5EF4-FFF2-40B4-BE49-F238E27FC236}">
                <a16:creationId xmlns:a16="http://schemas.microsoft.com/office/drawing/2014/main" id="{1F529B9B-9797-4F47-BB4E-3C897FC30687}"/>
              </a:ext>
            </a:extLst>
          </p:cNvPr>
          <p:cNvSpPr txBox="1">
            <a:spLocks/>
          </p:cNvSpPr>
          <p:nvPr/>
        </p:nvSpPr>
        <p:spPr>
          <a:xfrm>
            <a:off x="179512" y="1505224"/>
            <a:ext cx="8964488" cy="53297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pPr>
            <a:r>
              <a:rPr lang="sv-SE" sz="1500" b="1" dirty="0">
                <a:solidFill>
                  <a:schemeClr val="tx1"/>
                </a:solidFill>
              </a:rPr>
              <a:t>PSI</a:t>
            </a:r>
            <a:r>
              <a:rPr lang="sv-SE" sz="1500" dirty="0">
                <a:solidFill>
                  <a:schemeClr val="tx1"/>
                </a:solidFill>
              </a:rPr>
              <a:t>: </a:t>
            </a:r>
            <a:r>
              <a:rPr lang="sv-SE" sz="1500" dirty="0" err="1" smtClean="0">
                <a:solidFill>
                  <a:schemeClr val="tx1"/>
                </a:solidFill>
              </a:rPr>
              <a:t>First</a:t>
            </a:r>
            <a:r>
              <a:rPr lang="sv-SE" sz="1500" dirty="0" smtClean="0">
                <a:solidFill>
                  <a:schemeClr val="tx1"/>
                </a:solidFill>
              </a:rPr>
              <a:t> </a:t>
            </a:r>
            <a:r>
              <a:rPr lang="sv-SE" sz="1500" dirty="0" err="1" smtClean="0">
                <a:solidFill>
                  <a:schemeClr val="tx1"/>
                </a:solidFill>
              </a:rPr>
              <a:t>batch</a:t>
            </a:r>
            <a:r>
              <a:rPr lang="sv-SE" sz="1500" dirty="0" smtClean="0">
                <a:solidFill>
                  <a:schemeClr val="tx1"/>
                </a:solidFill>
              </a:rPr>
              <a:t> </a:t>
            </a:r>
            <a:r>
              <a:rPr lang="sv-SE" sz="1500" dirty="0" err="1" smtClean="0">
                <a:solidFill>
                  <a:schemeClr val="tx1"/>
                </a:solidFill>
              </a:rPr>
              <a:t>of</a:t>
            </a:r>
            <a:r>
              <a:rPr lang="sv-SE" sz="1500" dirty="0" smtClean="0">
                <a:solidFill>
                  <a:schemeClr val="tx1"/>
                </a:solidFill>
              </a:rPr>
              <a:t> hardware </a:t>
            </a:r>
            <a:r>
              <a:rPr lang="sv-SE" sz="1500" dirty="0" err="1" smtClean="0">
                <a:solidFill>
                  <a:schemeClr val="tx1"/>
                </a:solidFill>
              </a:rPr>
              <a:t>platforms</a:t>
            </a:r>
            <a:r>
              <a:rPr lang="sv-SE" sz="1500" dirty="0" smtClean="0">
                <a:solidFill>
                  <a:schemeClr val="tx1"/>
                </a:solidFill>
              </a:rPr>
              <a:t> </a:t>
            </a:r>
            <a:r>
              <a:rPr lang="sv-SE" sz="1500" dirty="0" err="1" smtClean="0">
                <a:solidFill>
                  <a:schemeClr val="tx1"/>
                </a:solidFill>
              </a:rPr>
              <a:t>delivered</a:t>
            </a:r>
            <a:endParaRPr lang="sv-SE" sz="1500" dirty="0">
              <a:solidFill>
                <a:schemeClr val="tx1"/>
              </a:solidFill>
            </a:endParaRPr>
          </a:p>
          <a:p>
            <a:pPr lvl="1">
              <a:spcBef>
                <a:spcPts val="0"/>
              </a:spcBef>
            </a:pPr>
            <a:endParaRPr lang="sv-SE" sz="1500" dirty="0">
              <a:solidFill>
                <a:schemeClr val="tx1"/>
              </a:solidFill>
            </a:endParaRPr>
          </a:p>
          <a:p>
            <a:pPr lvl="1">
              <a:spcBef>
                <a:spcPts val="0"/>
              </a:spcBef>
            </a:pPr>
            <a:r>
              <a:rPr lang="sv-SE" sz="1500" b="1" dirty="0">
                <a:solidFill>
                  <a:schemeClr val="tx1"/>
                </a:solidFill>
              </a:rPr>
              <a:t>TUT:</a:t>
            </a:r>
            <a:r>
              <a:rPr lang="sv-SE" sz="1500" dirty="0">
                <a:solidFill>
                  <a:schemeClr val="tx1"/>
                </a:solidFill>
              </a:rPr>
              <a:t> Ethercat</a:t>
            </a:r>
            <a:r>
              <a:rPr lang="sv-SE" sz="1500" dirty="0" smtClean="0">
                <a:solidFill>
                  <a:schemeClr val="tx1"/>
                </a:solidFill>
              </a:rPr>
              <a:t>: Good progress. </a:t>
            </a:r>
            <a:r>
              <a:rPr lang="sv-SE" sz="1500" dirty="0">
                <a:solidFill>
                  <a:schemeClr val="tx1"/>
                </a:solidFill>
              </a:rPr>
              <a:t>FPGA-IOC: </a:t>
            </a:r>
            <a:r>
              <a:rPr lang="sv-SE" sz="1500" dirty="0" err="1" smtClean="0">
                <a:solidFill>
                  <a:schemeClr val="tx1"/>
                </a:solidFill>
              </a:rPr>
              <a:t>getting</a:t>
            </a:r>
            <a:r>
              <a:rPr lang="sv-SE" sz="1500" dirty="0" smtClean="0">
                <a:solidFill>
                  <a:schemeClr val="tx1"/>
                </a:solidFill>
              </a:rPr>
              <a:t> back on </a:t>
            </a:r>
            <a:r>
              <a:rPr lang="sv-SE" sz="1500" dirty="0" err="1" smtClean="0">
                <a:solidFill>
                  <a:schemeClr val="tx1"/>
                </a:solidFill>
              </a:rPr>
              <a:t>track</a:t>
            </a:r>
            <a:endParaRPr lang="sv-SE" sz="1500" dirty="0" smtClean="0">
              <a:solidFill>
                <a:schemeClr val="tx1"/>
              </a:solidFill>
            </a:endParaRPr>
          </a:p>
          <a:p>
            <a:pPr lvl="1">
              <a:spcBef>
                <a:spcPts val="0"/>
              </a:spcBef>
            </a:pPr>
            <a:endParaRPr lang="sv-SE" sz="1500" dirty="0" smtClean="0">
              <a:solidFill>
                <a:schemeClr val="tx1"/>
              </a:solidFill>
            </a:endParaRPr>
          </a:p>
          <a:p>
            <a:pPr lvl="1">
              <a:spcBef>
                <a:spcPts val="0"/>
              </a:spcBef>
            </a:pPr>
            <a:r>
              <a:rPr lang="sv-SE" sz="1500" b="1" dirty="0" smtClean="0">
                <a:solidFill>
                  <a:schemeClr val="tx1"/>
                </a:solidFill>
              </a:rPr>
              <a:t>IPNO</a:t>
            </a:r>
            <a:r>
              <a:rPr lang="sv-SE" sz="1500" dirty="0">
                <a:solidFill>
                  <a:schemeClr val="tx1"/>
                </a:solidFill>
              </a:rPr>
              <a:t>: </a:t>
            </a:r>
            <a:r>
              <a:rPr lang="sv-SE" sz="1500" b="1" dirty="0" smtClean="0">
                <a:solidFill>
                  <a:srgbClr val="FF0000"/>
                </a:solidFill>
              </a:rPr>
              <a:t>Closed - to be </a:t>
            </a:r>
            <a:r>
              <a:rPr lang="sv-SE" sz="1500" b="1" dirty="0" err="1" smtClean="0">
                <a:solidFill>
                  <a:srgbClr val="FF0000"/>
                </a:solidFill>
              </a:rPr>
              <a:t>self-performed</a:t>
            </a:r>
            <a:endParaRPr lang="sv-SE" sz="1500" b="1" dirty="0">
              <a:solidFill>
                <a:srgbClr val="FF0000"/>
              </a:solidFill>
            </a:endParaRPr>
          </a:p>
          <a:p>
            <a:pPr lvl="1">
              <a:spcBef>
                <a:spcPts val="0"/>
              </a:spcBef>
            </a:pPr>
            <a:endParaRPr lang="sv-SE" sz="1500" b="1" dirty="0">
              <a:solidFill>
                <a:schemeClr val="tx1"/>
              </a:solidFill>
            </a:endParaRPr>
          </a:p>
          <a:p>
            <a:pPr lvl="1">
              <a:spcBef>
                <a:spcPts val="0"/>
              </a:spcBef>
            </a:pPr>
            <a:r>
              <a:rPr lang="sv-SE" sz="1500" b="1" dirty="0">
                <a:solidFill>
                  <a:schemeClr val="tx1"/>
                </a:solidFill>
              </a:rPr>
              <a:t>CEA</a:t>
            </a:r>
            <a:r>
              <a:rPr lang="sv-SE" sz="1500" dirty="0">
                <a:solidFill>
                  <a:schemeClr val="tx1"/>
                </a:solidFill>
              </a:rPr>
              <a:t>: </a:t>
            </a:r>
            <a:r>
              <a:rPr lang="sv-SE" sz="1500" dirty="0" err="1" smtClean="0">
                <a:solidFill>
                  <a:schemeClr val="tx1"/>
                </a:solidFill>
              </a:rPr>
              <a:t>Good</a:t>
            </a:r>
            <a:r>
              <a:rPr lang="sv-SE" sz="1500" dirty="0" smtClean="0">
                <a:solidFill>
                  <a:schemeClr val="tx1"/>
                </a:solidFill>
              </a:rPr>
              <a:t> progress - </a:t>
            </a:r>
            <a:r>
              <a:rPr lang="sv-SE" sz="1500" dirty="0" err="1" smtClean="0">
                <a:solidFill>
                  <a:schemeClr val="tx1"/>
                </a:solidFill>
              </a:rPr>
              <a:t>delays</a:t>
            </a:r>
            <a:r>
              <a:rPr lang="sv-SE" sz="1500" dirty="0" smtClean="0">
                <a:solidFill>
                  <a:schemeClr val="tx1"/>
                </a:solidFill>
              </a:rPr>
              <a:t> </a:t>
            </a:r>
            <a:r>
              <a:rPr lang="sv-SE" sz="1500" dirty="0" err="1" smtClean="0">
                <a:solidFill>
                  <a:schemeClr val="tx1"/>
                </a:solidFill>
              </a:rPr>
              <a:t>of</a:t>
            </a:r>
            <a:r>
              <a:rPr lang="sv-SE" sz="1500" dirty="0" smtClean="0">
                <a:solidFill>
                  <a:schemeClr val="tx1"/>
                </a:solidFill>
              </a:rPr>
              <a:t> hardware </a:t>
            </a:r>
            <a:r>
              <a:rPr lang="sv-SE" sz="1500" dirty="0" err="1" smtClean="0">
                <a:solidFill>
                  <a:schemeClr val="tx1"/>
                </a:solidFill>
              </a:rPr>
              <a:t>may</a:t>
            </a:r>
            <a:r>
              <a:rPr lang="sv-SE" sz="1500" dirty="0" smtClean="0">
                <a:solidFill>
                  <a:schemeClr val="tx1"/>
                </a:solidFill>
              </a:rPr>
              <a:t> </a:t>
            </a:r>
            <a:r>
              <a:rPr lang="sv-SE" sz="1500" dirty="0" err="1" smtClean="0">
                <a:solidFill>
                  <a:schemeClr val="tx1"/>
                </a:solidFill>
              </a:rPr>
              <a:t>create</a:t>
            </a:r>
            <a:r>
              <a:rPr lang="sv-SE" sz="1500" dirty="0" smtClean="0">
                <a:solidFill>
                  <a:schemeClr val="tx1"/>
                </a:solidFill>
              </a:rPr>
              <a:t> </a:t>
            </a:r>
            <a:r>
              <a:rPr lang="sv-SE" sz="1500" dirty="0" err="1" smtClean="0">
                <a:solidFill>
                  <a:schemeClr val="tx1"/>
                </a:solidFill>
              </a:rPr>
              <a:t>resource</a:t>
            </a:r>
            <a:r>
              <a:rPr lang="sv-SE" sz="1500" dirty="0" smtClean="0">
                <a:solidFill>
                  <a:schemeClr val="tx1"/>
                </a:solidFill>
              </a:rPr>
              <a:t> </a:t>
            </a:r>
            <a:r>
              <a:rPr lang="sv-SE" sz="1500" dirty="0" err="1" smtClean="0">
                <a:solidFill>
                  <a:schemeClr val="tx1"/>
                </a:solidFill>
              </a:rPr>
              <a:t>issues</a:t>
            </a:r>
            <a:endParaRPr lang="sv-SE" sz="1500" dirty="0">
              <a:solidFill>
                <a:schemeClr val="tx1"/>
              </a:solidFill>
            </a:endParaRPr>
          </a:p>
          <a:p>
            <a:pPr lvl="1">
              <a:spcBef>
                <a:spcPts val="0"/>
              </a:spcBef>
            </a:pPr>
            <a:endParaRPr lang="sv-SE" sz="1500" dirty="0">
              <a:solidFill>
                <a:schemeClr val="tx1"/>
              </a:solidFill>
            </a:endParaRPr>
          </a:p>
          <a:p>
            <a:pPr lvl="1">
              <a:spcBef>
                <a:spcPts val="0"/>
              </a:spcBef>
            </a:pPr>
            <a:r>
              <a:rPr lang="sv-SE" sz="1500" b="1" dirty="0">
                <a:solidFill>
                  <a:schemeClr val="tx1"/>
                </a:solidFill>
              </a:rPr>
              <a:t>ESS Bilbao</a:t>
            </a:r>
            <a:r>
              <a:rPr lang="sv-SE" sz="1500" dirty="0" smtClean="0">
                <a:solidFill>
                  <a:schemeClr val="tx1"/>
                </a:solidFill>
              </a:rPr>
              <a:t>: </a:t>
            </a:r>
            <a:r>
              <a:rPr lang="sv-SE" sz="1500" dirty="0" err="1" smtClean="0">
                <a:solidFill>
                  <a:schemeClr val="tx1"/>
                </a:solidFill>
              </a:rPr>
              <a:t>Discussing</a:t>
            </a:r>
            <a:r>
              <a:rPr lang="sv-SE" sz="1500" dirty="0" smtClean="0">
                <a:solidFill>
                  <a:schemeClr val="tx1"/>
                </a:solidFill>
              </a:rPr>
              <a:t> installation </a:t>
            </a:r>
            <a:r>
              <a:rPr lang="sv-SE" sz="1500" dirty="0" err="1" smtClean="0">
                <a:solidFill>
                  <a:schemeClr val="tx1"/>
                </a:solidFill>
              </a:rPr>
              <a:t>contribution</a:t>
            </a:r>
            <a:endParaRPr lang="sv-SE" sz="1500" dirty="0">
              <a:solidFill>
                <a:schemeClr val="tx1"/>
              </a:solidFill>
            </a:endParaRPr>
          </a:p>
          <a:p>
            <a:pPr lvl="1">
              <a:spcBef>
                <a:spcPts val="0"/>
              </a:spcBef>
            </a:pPr>
            <a:endParaRPr lang="sv-SE" sz="1500" b="1" dirty="0" smtClean="0">
              <a:solidFill>
                <a:schemeClr val="tx1"/>
              </a:solidFill>
            </a:endParaRPr>
          </a:p>
          <a:p>
            <a:pPr lvl="1">
              <a:spcBef>
                <a:spcPts val="0"/>
              </a:spcBef>
            </a:pPr>
            <a:r>
              <a:rPr lang="sv-SE" sz="1500" b="1" dirty="0" smtClean="0">
                <a:solidFill>
                  <a:schemeClr val="tx1"/>
                </a:solidFill>
              </a:rPr>
              <a:t>ZHAW</a:t>
            </a:r>
            <a:r>
              <a:rPr lang="sv-SE" sz="1500" dirty="0">
                <a:solidFill>
                  <a:schemeClr val="tx1"/>
                </a:solidFill>
              </a:rPr>
              <a:t>: On track - </a:t>
            </a:r>
            <a:r>
              <a:rPr lang="sv-SE" sz="1500" dirty="0" smtClean="0">
                <a:solidFill>
                  <a:schemeClr val="tx1"/>
                </a:solidFill>
              </a:rPr>
              <a:t>excellent progress</a:t>
            </a:r>
            <a:r>
              <a:rPr lang="sv-SE" sz="1500" dirty="0">
                <a:solidFill>
                  <a:schemeClr val="tx1"/>
                </a:solidFill>
              </a:rPr>
              <a:t>. </a:t>
            </a:r>
            <a:r>
              <a:rPr lang="sv-SE" sz="1500" dirty="0" smtClean="0">
                <a:solidFill>
                  <a:schemeClr val="tx1"/>
                </a:solidFill>
              </a:rPr>
              <a:t> </a:t>
            </a:r>
            <a:r>
              <a:rPr lang="sv-SE" sz="1500" dirty="0" err="1" smtClean="0">
                <a:solidFill>
                  <a:schemeClr val="tx1"/>
                </a:solidFill>
              </a:rPr>
              <a:t>Looking</a:t>
            </a:r>
            <a:r>
              <a:rPr lang="sv-SE" sz="1500" dirty="0" smtClean="0">
                <a:solidFill>
                  <a:schemeClr val="tx1"/>
                </a:solidFill>
              </a:rPr>
              <a:t> to </a:t>
            </a:r>
            <a:r>
              <a:rPr lang="sv-SE" sz="1500" dirty="0" err="1" smtClean="0">
                <a:solidFill>
                  <a:schemeClr val="tx1"/>
                </a:solidFill>
              </a:rPr>
              <a:t>extend</a:t>
            </a:r>
            <a:r>
              <a:rPr lang="sv-SE" sz="1500" dirty="0" smtClean="0">
                <a:solidFill>
                  <a:schemeClr val="tx1"/>
                </a:solidFill>
              </a:rPr>
              <a:t> </a:t>
            </a:r>
            <a:r>
              <a:rPr lang="sv-SE" sz="1500" dirty="0" err="1" smtClean="0">
                <a:solidFill>
                  <a:schemeClr val="tx1"/>
                </a:solidFill>
              </a:rPr>
              <a:t>collaboration</a:t>
            </a:r>
            <a:endParaRPr lang="sv-SE" sz="1500" dirty="0" smtClean="0">
              <a:solidFill>
                <a:schemeClr val="tx1"/>
              </a:solidFill>
            </a:endParaRPr>
          </a:p>
          <a:p>
            <a:pPr lvl="1">
              <a:spcBef>
                <a:spcPts val="0"/>
              </a:spcBef>
            </a:pPr>
            <a:endParaRPr lang="sv-SE" sz="1500" b="1" dirty="0">
              <a:solidFill>
                <a:schemeClr val="tx1"/>
              </a:solidFill>
            </a:endParaRPr>
          </a:p>
          <a:p>
            <a:pPr lvl="1">
              <a:spcBef>
                <a:spcPts val="0"/>
              </a:spcBef>
            </a:pPr>
            <a:r>
              <a:rPr lang="sv-SE" sz="1500" b="1" dirty="0">
                <a:solidFill>
                  <a:schemeClr val="tx1"/>
                </a:solidFill>
              </a:rPr>
              <a:t>INFN Legnaro</a:t>
            </a:r>
            <a:r>
              <a:rPr lang="sv-SE" sz="1500" dirty="0">
                <a:solidFill>
                  <a:schemeClr val="tx1"/>
                </a:solidFill>
              </a:rPr>
              <a:t>: </a:t>
            </a:r>
            <a:r>
              <a:rPr lang="sv-SE" sz="1500" dirty="0" err="1" smtClean="0">
                <a:solidFill>
                  <a:schemeClr val="tx1"/>
                </a:solidFill>
              </a:rPr>
              <a:t>Good</a:t>
            </a:r>
            <a:r>
              <a:rPr lang="sv-SE" sz="1500" dirty="0" smtClean="0">
                <a:solidFill>
                  <a:schemeClr val="tx1"/>
                </a:solidFill>
              </a:rPr>
              <a:t> progress </a:t>
            </a:r>
            <a:r>
              <a:rPr lang="sv-SE" sz="1500" dirty="0" err="1" smtClean="0">
                <a:solidFill>
                  <a:schemeClr val="tx1"/>
                </a:solidFill>
              </a:rPr>
              <a:t>of</a:t>
            </a:r>
            <a:r>
              <a:rPr lang="sv-SE" sz="1500" dirty="0" smtClean="0">
                <a:solidFill>
                  <a:schemeClr val="tx1"/>
                </a:solidFill>
              </a:rPr>
              <a:t> </a:t>
            </a:r>
            <a:r>
              <a:rPr lang="sv-SE" sz="1500" dirty="0" err="1" smtClean="0">
                <a:solidFill>
                  <a:schemeClr val="tx1"/>
                </a:solidFill>
              </a:rPr>
              <a:t>controls</a:t>
            </a:r>
            <a:r>
              <a:rPr lang="sv-SE" sz="1500" dirty="0" smtClean="0">
                <a:solidFill>
                  <a:schemeClr val="tx1"/>
                </a:solidFill>
              </a:rPr>
              <a:t> </a:t>
            </a:r>
            <a:r>
              <a:rPr lang="sv-SE" sz="1500" dirty="0" err="1" smtClean="0">
                <a:solidFill>
                  <a:schemeClr val="tx1"/>
                </a:solidFill>
              </a:rPr>
              <a:t>scope</a:t>
            </a:r>
            <a:endParaRPr lang="sv-SE" sz="1500" dirty="0">
              <a:solidFill>
                <a:schemeClr val="tx1"/>
              </a:solidFill>
            </a:endParaRPr>
          </a:p>
          <a:p>
            <a:pPr lvl="1">
              <a:spcBef>
                <a:spcPts val="0"/>
              </a:spcBef>
            </a:pPr>
            <a:endParaRPr lang="sv-SE" sz="1500" dirty="0">
              <a:solidFill>
                <a:schemeClr val="tx1"/>
              </a:solidFill>
            </a:endParaRPr>
          </a:p>
          <a:p>
            <a:pPr lvl="1">
              <a:spcBef>
                <a:spcPts val="0"/>
              </a:spcBef>
            </a:pPr>
            <a:r>
              <a:rPr lang="sv-SE" sz="1500" b="1" dirty="0">
                <a:solidFill>
                  <a:schemeClr val="tx1"/>
                </a:solidFill>
              </a:rPr>
              <a:t>IFE</a:t>
            </a:r>
            <a:r>
              <a:rPr lang="sv-SE" sz="1500" b="1" dirty="0" smtClean="0">
                <a:solidFill>
                  <a:schemeClr val="tx1"/>
                </a:solidFill>
              </a:rPr>
              <a:t>: </a:t>
            </a:r>
            <a:r>
              <a:rPr lang="sv-SE" sz="1500" dirty="0" smtClean="0">
                <a:solidFill>
                  <a:schemeClr val="tx1"/>
                </a:solidFill>
              </a:rPr>
              <a:t>Data centre </a:t>
            </a:r>
            <a:r>
              <a:rPr lang="sv-SE" sz="1500" dirty="0" err="1" smtClean="0">
                <a:solidFill>
                  <a:schemeClr val="tx1"/>
                </a:solidFill>
              </a:rPr>
              <a:t>equipment</a:t>
            </a:r>
            <a:r>
              <a:rPr lang="sv-SE" sz="1500" dirty="0" smtClean="0">
                <a:solidFill>
                  <a:schemeClr val="tx1"/>
                </a:solidFill>
              </a:rPr>
              <a:t> </a:t>
            </a:r>
            <a:r>
              <a:rPr lang="sv-SE" sz="1500" dirty="0" err="1" smtClean="0">
                <a:solidFill>
                  <a:schemeClr val="tx1"/>
                </a:solidFill>
              </a:rPr>
              <a:t>project</a:t>
            </a:r>
            <a:r>
              <a:rPr lang="sv-SE" sz="1500" dirty="0" smtClean="0">
                <a:solidFill>
                  <a:schemeClr val="tx1"/>
                </a:solidFill>
              </a:rPr>
              <a:t> </a:t>
            </a:r>
            <a:r>
              <a:rPr lang="sv-SE" sz="1500" dirty="0" err="1" smtClean="0">
                <a:solidFill>
                  <a:schemeClr val="tx1"/>
                </a:solidFill>
              </a:rPr>
              <a:t>ongoing</a:t>
            </a:r>
            <a:r>
              <a:rPr lang="sv-SE" sz="1500" dirty="0" smtClean="0">
                <a:solidFill>
                  <a:schemeClr val="tx1"/>
                </a:solidFill>
              </a:rPr>
              <a:t>. </a:t>
            </a:r>
            <a:r>
              <a:rPr lang="sv-SE" sz="1500" b="1" dirty="0" err="1" smtClean="0">
                <a:solidFill>
                  <a:srgbClr val="FF0000"/>
                </a:solidFill>
              </a:rPr>
              <a:t>Issue</a:t>
            </a:r>
            <a:r>
              <a:rPr lang="sv-SE" sz="1500" b="1" dirty="0" smtClean="0">
                <a:solidFill>
                  <a:srgbClr val="FF0000"/>
                </a:solidFill>
              </a:rPr>
              <a:t> </a:t>
            </a:r>
            <a:r>
              <a:rPr lang="sv-SE" sz="1500" b="1" dirty="0" err="1" smtClean="0">
                <a:solidFill>
                  <a:srgbClr val="FF0000"/>
                </a:solidFill>
              </a:rPr>
              <a:t>with</a:t>
            </a:r>
            <a:r>
              <a:rPr lang="sv-SE" sz="1500" b="1" dirty="0" smtClean="0">
                <a:solidFill>
                  <a:srgbClr val="FF0000"/>
                </a:solidFill>
              </a:rPr>
              <a:t> MCR installation</a:t>
            </a:r>
            <a:endParaRPr lang="sv-SE" sz="1500" b="1" dirty="0">
              <a:solidFill>
                <a:srgbClr val="FF0000"/>
              </a:solidFill>
            </a:endParaRPr>
          </a:p>
          <a:p>
            <a:pPr lvl="1">
              <a:spcBef>
                <a:spcPts val="0"/>
              </a:spcBef>
            </a:pPr>
            <a:endParaRPr lang="sv-SE" sz="1500" dirty="0">
              <a:solidFill>
                <a:schemeClr val="tx1"/>
              </a:solidFill>
            </a:endParaRPr>
          </a:p>
          <a:p>
            <a:pPr lvl="1">
              <a:spcBef>
                <a:spcPts val="0"/>
              </a:spcBef>
            </a:pPr>
            <a:r>
              <a:rPr lang="sv-SE" sz="1500" b="1" dirty="0" smtClean="0">
                <a:solidFill>
                  <a:schemeClr val="tx1"/>
                </a:solidFill>
              </a:rPr>
              <a:t>Atomki</a:t>
            </a:r>
            <a:r>
              <a:rPr lang="sv-SE" sz="1500" b="1" dirty="0">
                <a:solidFill>
                  <a:schemeClr val="tx1"/>
                </a:solidFill>
              </a:rPr>
              <a:t>: </a:t>
            </a:r>
            <a:r>
              <a:rPr lang="sv-SE" sz="1500" dirty="0" err="1" smtClean="0">
                <a:solidFill>
                  <a:schemeClr val="tx1"/>
                </a:solidFill>
              </a:rPr>
              <a:t>Closed</a:t>
            </a:r>
            <a:endParaRPr lang="sv-SE" sz="1500" dirty="0">
              <a:solidFill>
                <a:schemeClr val="tx1"/>
              </a:solidFill>
            </a:endParaRPr>
          </a:p>
          <a:p>
            <a:pPr lvl="1">
              <a:spcBef>
                <a:spcPts val="0"/>
              </a:spcBef>
            </a:pPr>
            <a:endParaRPr lang="sv-SE" sz="1500" dirty="0">
              <a:solidFill>
                <a:schemeClr val="tx1"/>
              </a:solidFill>
            </a:endParaRPr>
          </a:p>
          <a:p>
            <a:pPr lvl="1">
              <a:spcBef>
                <a:spcPts val="0"/>
              </a:spcBef>
            </a:pPr>
            <a:r>
              <a:rPr lang="sv-SE" sz="1500" b="1" dirty="0">
                <a:solidFill>
                  <a:schemeClr val="tx1"/>
                </a:solidFill>
              </a:rPr>
              <a:t>STFC</a:t>
            </a:r>
            <a:r>
              <a:rPr lang="sv-SE" sz="1500" dirty="0">
                <a:solidFill>
                  <a:schemeClr val="tx1"/>
                </a:solidFill>
              </a:rPr>
              <a:t>: </a:t>
            </a:r>
            <a:r>
              <a:rPr lang="sv-SE" sz="1500" dirty="0" smtClean="0">
                <a:solidFill>
                  <a:schemeClr val="tx1"/>
                </a:solidFill>
              </a:rPr>
              <a:t>Project almost completed</a:t>
            </a:r>
            <a:endParaRPr lang="sv-SE" sz="1500" dirty="0">
              <a:solidFill>
                <a:schemeClr val="tx1"/>
              </a:solidFill>
            </a:endParaRPr>
          </a:p>
          <a:p>
            <a:pPr lvl="1">
              <a:spcBef>
                <a:spcPts val="0"/>
              </a:spcBef>
            </a:pPr>
            <a:endParaRPr lang="sv-SE" sz="1500" dirty="0">
              <a:solidFill>
                <a:schemeClr val="tx1"/>
              </a:solidFill>
            </a:endParaRPr>
          </a:p>
          <a:p>
            <a:pPr lvl="1">
              <a:spcBef>
                <a:spcPts val="0"/>
              </a:spcBef>
            </a:pPr>
            <a:r>
              <a:rPr lang="sv-SE" sz="1500" b="1" dirty="0">
                <a:solidFill>
                  <a:schemeClr val="tx1"/>
                </a:solidFill>
              </a:rPr>
              <a:t>Łódź</a:t>
            </a:r>
            <a:r>
              <a:rPr lang="sv-SE" sz="1500" dirty="0">
                <a:solidFill>
                  <a:schemeClr val="tx1"/>
                </a:solidFill>
              </a:rPr>
              <a:t>: </a:t>
            </a:r>
            <a:r>
              <a:rPr lang="sv-SE" sz="1500" dirty="0" err="1" smtClean="0">
                <a:solidFill>
                  <a:schemeClr val="tx1"/>
                </a:solidFill>
              </a:rPr>
              <a:t>Work</a:t>
            </a:r>
            <a:r>
              <a:rPr lang="sv-SE" sz="1500" dirty="0" smtClean="0">
                <a:solidFill>
                  <a:schemeClr val="tx1"/>
                </a:solidFill>
              </a:rPr>
              <a:t> </a:t>
            </a:r>
            <a:r>
              <a:rPr lang="sv-SE" sz="1500" dirty="0" err="1" smtClean="0">
                <a:solidFill>
                  <a:schemeClr val="tx1"/>
                </a:solidFill>
              </a:rPr>
              <a:t>ongoing</a:t>
            </a:r>
            <a:r>
              <a:rPr lang="sv-SE" sz="1500" dirty="0">
                <a:solidFill>
                  <a:schemeClr val="tx1"/>
                </a:solidFill>
              </a:rPr>
              <a:t> </a:t>
            </a:r>
            <a:r>
              <a:rPr lang="sv-SE" sz="1500" dirty="0" smtClean="0">
                <a:solidFill>
                  <a:schemeClr val="tx1"/>
                </a:solidFill>
              </a:rPr>
              <a:t>on </a:t>
            </a:r>
            <a:r>
              <a:rPr lang="sv-SE" sz="1500" dirty="0" err="1" smtClean="0">
                <a:solidFill>
                  <a:schemeClr val="tx1"/>
                </a:solidFill>
              </a:rPr>
              <a:t>two</a:t>
            </a:r>
            <a:r>
              <a:rPr lang="sv-SE" sz="1500" dirty="0" smtClean="0">
                <a:solidFill>
                  <a:schemeClr val="tx1"/>
                </a:solidFill>
              </a:rPr>
              <a:t> </a:t>
            </a:r>
            <a:r>
              <a:rPr lang="sv-SE" sz="1500" dirty="0" err="1" smtClean="0">
                <a:solidFill>
                  <a:schemeClr val="tx1"/>
                </a:solidFill>
              </a:rPr>
              <a:t>of</a:t>
            </a:r>
            <a:r>
              <a:rPr lang="sv-SE" sz="1500" dirty="0" smtClean="0">
                <a:solidFill>
                  <a:schemeClr val="tx1"/>
                </a:solidFill>
              </a:rPr>
              <a:t> </a:t>
            </a:r>
            <a:r>
              <a:rPr lang="sv-SE" sz="1500" dirty="0" err="1" smtClean="0">
                <a:solidFill>
                  <a:schemeClr val="tx1"/>
                </a:solidFill>
              </a:rPr>
              <a:t>three</a:t>
            </a:r>
            <a:r>
              <a:rPr lang="sv-SE" sz="1500" dirty="0" smtClean="0">
                <a:solidFill>
                  <a:schemeClr val="tx1"/>
                </a:solidFill>
              </a:rPr>
              <a:t> </a:t>
            </a:r>
            <a:r>
              <a:rPr lang="sv-SE" sz="1500" dirty="0" err="1" smtClean="0">
                <a:solidFill>
                  <a:schemeClr val="tx1"/>
                </a:solidFill>
              </a:rPr>
              <a:t>work</a:t>
            </a:r>
            <a:r>
              <a:rPr lang="sv-SE" sz="1500" dirty="0" smtClean="0">
                <a:solidFill>
                  <a:schemeClr val="tx1"/>
                </a:solidFill>
              </a:rPr>
              <a:t> </a:t>
            </a:r>
            <a:r>
              <a:rPr lang="sv-SE" sz="1500" dirty="0" err="1" smtClean="0">
                <a:solidFill>
                  <a:schemeClr val="tx1"/>
                </a:solidFill>
              </a:rPr>
              <a:t>units</a:t>
            </a:r>
            <a:r>
              <a:rPr lang="sv-SE" sz="1500" dirty="0" smtClean="0">
                <a:solidFill>
                  <a:schemeClr val="tx1"/>
                </a:solidFill>
              </a:rPr>
              <a:t> (as </a:t>
            </a:r>
            <a:r>
              <a:rPr lang="sv-SE" sz="1500" dirty="0" err="1" smtClean="0">
                <a:solidFill>
                  <a:schemeClr val="tx1"/>
                </a:solidFill>
              </a:rPr>
              <a:t>planned</a:t>
            </a:r>
            <a:r>
              <a:rPr lang="sv-SE" sz="1500" dirty="0" smtClean="0">
                <a:solidFill>
                  <a:schemeClr val="tx1"/>
                </a:solidFill>
              </a:rPr>
              <a:t>). </a:t>
            </a:r>
            <a:r>
              <a:rPr lang="sv-SE" sz="1500" dirty="0" err="1" smtClean="0">
                <a:solidFill>
                  <a:schemeClr val="tx1"/>
                </a:solidFill>
              </a:rPr>
              <a:t>Good</a:t>
            </a:r>
            <a:r>
              <a:rPr lang="sv-SE" sz="1500" dirty="0" smtClean="0">
                <a:solidFill>
                  <a:schemeClr val="tx1"/>
                </a:solidFill>
              </a:rPr>
              <a:t> progress</a:t>
            </a:r>
          </a:p>
          <a:p>
            <a:pPr lvl="1">
              <a:spcBef>
                <a:spcPts val="0"/>
              </a:spcBef>
            </a:pPr>
            <a:r>
              <a:rPr lang="sv-SE" sz="1500" dirty="0">
                <a:solidFill>
                  <a:schemeClr val="tx1"/>
                </a:solidFill>
              </a:rPr>
              <a:t/>
            </a:r>
            <a:br>
              <a:rPr lang="sv-SE" sz="1500" dirty="0">
                <a:solidFill>
                  <a:schemeClr val="tx1"/>
                </a:solidFill>
              </a:rPr>
            </a:br>
            <a:r>
              <a:rPr lang="sv-SE" sz="1500" b="1" dirty="0" err="1" smtClean="0">
                <a:solidFill>
                  <a:schemeClr val="tx1"/>
                </a:solidFill>
              </a:rPr>
              <a:t>Jülich</a:t>
            </a:r>
            <a:r>
              <a:rPr lang="sv-SE" sz="1500" b="1" dirty="0" smtClean="0">
                <a:solidFill>
                  <a:schemeClr val="tx1"/>
                </a:solidFill>
              </a:rPr>
              <a:t>: </a:t>
            </a:r>
            <a:r>
              <a:rPr lang="sv-SE" sz="1500" dirty="0" err="1" smtClean="0">
                <a:solidFill>
                  <a:schemeClr val="tx1"/>
                </a:solidFill>
              </a:rPr>
              <a:t>Defining</a:t>
            </a:r>
            <a:r>
              <a:rPr lang="sv-SE" sz="1500" dirty="0" smtClean="0">
                <a:solidFill>
                  <a:schemeClr val="tx1"/>
                </a:solidFill>
              </a:rPr>
              <a:t> Target </a:t>
            </a:r>
            <a:r>
              <a:rPr lang="sv-SE" sz="1500" dirty="0" err="1" smtClean="0">
                <a:solidFill>
                  <a:schemeClr val="tx1"/>
                </a:solidFill>
              </a:rPr>
              <a:t>monitoring</a:t>
            </a:r>
            <a:r>
              <a:rPr lang="sv-SE" sz="1500" dirty="0" smtClean="0">
                <a:solidFill>
                  <a:schemeClr val="tx1"/>
                </a:solidFill>
              </a:rPr>
              <a:t> </a:t>
            </a:r>
            <a:r>
              <a:rPr lang="sv-SE" sz="1500" dirty="0" err="1" smtClean="0">
                <a:solidFill>
                  <a:schemeClr val="tx1"/>
                </a:solidFill>
              </a:rPr>
              <a:t>controls</a:t>
            </a:r>
            <a:r>
              <a:rPr lang="sv-SE" sz="1500" dirty="0" smtClean="0">
                <a:solidFill>
                  <a:schemeClr val="tx1"/>
                </a:solidFill>
              </a:rPr>
              <a:t> </a:t>
            </a:r>
            <a:r>
              <a:rPr lang="sv-SE" sz="1500" dirty="0" err="1" smtClean="0">
                <a:solidFill>
                  <a:schemeClr val="tx1"/>
                </a:solidFill>
              </a:rPr>
              <a:t>contribution</a:t>
            </a:r>
            <a:endParaRPr lang="sv-SE" sz="1500" b="1" dirty="0">
              <a:solidFill>
                <a:schemeClr val="tx1"/>
              </a:solidFill>
            </a:endParaRPr>
          </a:p>
        </p:txBody>
      </p:sp>
      <p:pic>
        <p:nvPicPr>
          <p:cNvPr id="35" name="Bildobjekt 2">
            <a:extLst>
              <a:ext uri="{FF2B5EF4-FFF2-40B4-BE49-F238E27FC236}">
                <a16:creationId xmlns:a16="http://schemas.microsoft.com/office/drawing/2014/main" id="{BD09CE64-0920-4324-B744-2C614C6A0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53" y="3332850"/>
            <a:ext cx="537230" cy="360000"/>
          </a:xfrm>
          <a:prstGeom prst="rect">
            <a:avLst/>
          </a:prstGeom>
          <a:effectLst>
            <a:outerShdw blurRad="50800" dist="38100" dir="2700000" algn="tl" rotWithShape="0">
              <a:prstClr val="black">
                <a:alpha val="40000"/>
              </a:prstClr>
            </a:outerShdw>
          </a:effectLst>
        </p:spPr>
      </p:pic>
      <p:pic>
        <p:nvPicPr>
          <p:cNvPr id="36" name="Bildobjekt 5">
            <a:extLst>
              <a:ext uri="{FF2B5EF4-FFF2-40B4-BE49-F238E27FC236}">
                <a16:creationId xmlns:a16="http://schemas.microsoft.com/office/drawing/2014/main" id="{4BFD847F-88B1-4A9E-9CF4-87B1776847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751" y="5586408"/>
            <a:ext cx="600000" cy="360000"/>
          </a:xfrm>
          <a:prstGeom prst="rect">
            <a:avLst/>
          </a:prstGeom>
          <a:effectLst>
            <a:outerShdw blurRad="50800" dist="38100" dir="2700000" algn="tl" rotWithShape="0">
              <a:prstClr val="black">
                <a:alpha val="40000"/>
              </a:prstClr>
            </a:outerShdw>
          </a:effectLst>
        </p:spPr>
      </p:pic>
      <p:pic>
        <p:nvPicPr>
          <p:cNvPr id="37" name="Picture 2">
            <a:extLst>
              <a:ext uri="{FF2B5EF4-FFF2-40B4-BE49-F238E27FC236}">
                <a16:creationId xmlns:a16="http://schemas.microsoft.com/office/drawing/2014/main" id="{0B74352A-3DF4-4D28-AC65-411253A88B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973" y="2845938"/>
            <a:ext cx="540210" cy="36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a:extLst>
              <a:ext uri="{FF2B5EF4-FFF2-40B4-BE49-F238E27FC236}">
                <a16:creationId xmlns:a16="http://schemas.microsoft.com/office/drawing/2014/main" id="{645FEE0C-F1E9-4EE8-B41D-BC3D8688B1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973" y="2373536"/>
            <a:ext cx="540210" cy="36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9">
            <a:extLst>
              <a:ext uri="{FF2B5EF4-FFF2-40B4-BE49-F238E27FC236}">
                <a16:creationId xmlns:a16="http://schemas.microsoft.com/office/drawing/2014/main" id="{D3590526-8BD2-4B97-B826-3EBC326C75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476" y="4674122"/>
            <a:ext cx="495707" cy="36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a:extLst>
              <a:ext uri="{FF2B5EF4-FFF2-40B4-BE49-F238E27FC236}">
                <a16:creationId xmlns:a16="http://schemas.microsoft.com/office/drawing/2014/main" id="{CF57587D-3801-414D-8306-E8D7E99111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488" y="3774322"/>
            <a:ext cx="360000" cy="36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descr="http://www.drodd.com/images15/italy-flag11.gif">
            <a:extLst>
              <a:ext uri="{FF2B5EF4-FFF2-40B4-BE49-F238E27FC236}">
                <a16:creationId xmlns:a16="http://schemas.microsoft.com/office/drawing/2014/main" id="{4645C7F1-E6F9-4383-A57E-91B8D4714E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3729" y="4233522"/>
            <a:ext cx="538759" cy="36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 name="Picture 6" descr="Image result for hungary flag">
            <a:extLst>
              <a:ext uri="{FF2B5EF4-FFF2-40B4-BE49-F238E27FC236}">
                <a16:creationId xmlns:a16="http://schemas.microsoft.com/office/drawing/2014/main" id="{4C47A6BC-E90B-46E2-B954-9E5ED58BDED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372" y="5144616"/>
            <a:ext cx="529811" cy="36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 name="Picture 2" descr="http://www.flags.net/images/largeflags/POLA0001.GIF">
            <a:extLst>
              <a:ext uri="{FF2B5EF4-FFF2-40B4-BE49-F238E27FC236}">
                <a16:creationId xmlns:a16="http://schemas.microsoft.com/office/drawing/2014/main" id="{781B6732-A793-491E-B3F8-269EF01A48F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2143" y="6057090"/>
            <a:ext cx="522223" cy="3287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Bildobjekt 44">
            <a:extLst>
              <a:ext uri="{FF2B5EF4-FFF2-40B4-BE49-F238E27FC236}">
                <a16:creationId xmlns:a16="http://schemas.microsoft.com/office/drawing/2014/main" id="{2EAC5303-0729-4139-BF68-5C720DC5668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6673" y="1935026"/>
            <a:ext cx="565815" cy="360000"/>
          </a:xfrm>
          <a:prstGeom prst="rect">
            <a:avLst/>
          </a:prstGeom>
          <a:effectLst>
            <a:outerShdw blurRad="50800" dist="38100" dir="2700000" algn="tl" rotWithShape="0">
              <a:prstClr val="black">
                <a:alpha val="40000"/>
              </a:prstClr>
            </a:outerShdw>
          </a:effectLst>
        </p:spPr>
      </p:pic>
      <p:pic>
        <p:nvPicPr>
          <p:cNvPr id="46" name="Picture 2">
            <a:extLst>
              <a:ext uri="{FF2B5EF4-FFF2-40B4-BE49-F238E27FC236}">
                <a16:creationId xmlns:a16="http://schemas.microsoft.com/office/drawing/2014/main" id="{C7DF8C1E-241D-4581-89FE-F633DADA6D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317" y="1489230"/>
            <a:ext cx="360000" cy="36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69625" y="1477584"/>
            <a:ext cx="1574375" cy="1501806"/>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56199" y="2980984"/>
            <a:ext cx="1587801" cy="2117482"/>
          </a:xfrm>
          <a:prstGeom prst="rect">
            <a:avLst/>
          </a:prstGeom>
        </p:spPr>
      </p:pic>
      <p:pic>
        <p:nvPicPr>
          <p:cNvPr id="3076" name="Picture 4" descr="Image result for germany fla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8372" y="6456798"/>
            <a:ext cx="558483" cy="3723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23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ICS in-kind activities</a:t>
            </a:r>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pic>
        <p:nvPicPr>
          <p:cNvPr id="5" name="Picture 4"/>
          <p:cNvPicPr>
            <a:picLocks noChangeAspect="1"/>
          </p:cNvPicPr>
          <p:nvPr/>
        </p:nvPicPr>
        <p:blipFill>
          <a:blip r:embed="rId3"/>
          <a:stretch>
            <a:fillRect/>
          </a:stretch>
        </p:blipFill>
        <p:spPr>
          <a:xfrm>
            <a:off x="35496" y="1628800"/>
            <a:ext cx="8956278" cy="4104456"/>
          </a:xfrm>
          <a:prstGeom prst="rect">
            <a:avLst/>
          </a:prstGeom>
        </p:spPr>
      </p:pic>
    </p:spTree>
    <p:extLst>
      <p:ext uri="{BB962C8B-B14F-4D97-AF65-F5344CB8AC3E}">
        <p14:creationId xmlns:p14="http://schemas.microsoft.com/office/powerpoint/2010/main" val="2298304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778650-F111-4C49-B02C-0F6FC197B6FA}"/>
              </a:ext>
            </a:extLst>
          </p:cNvPr>
          <p:cNvSpPr>
            <a:spLocks noGrp="1"/>
          </p:cNvSpPr>
          <p:nvPr>
            <p:ph type="title"/>
          </p:nvPr>
        </p:nvSpPr>
        <p:spPr/>
        <p:txBody>
          <a:bodyPr/>
          <a:lstStyle/>
          <a:p>
            <a:r>
              <a:rPr lang="en-US" dirty="0"/>
              <a:t>Examples </a:t>
            </a:r>
            <a:r>
              <a:rPr lang="en-US" dirty="0" smtClean="0"/>
              <a:t>of </a:t>
            </a:r>
            <a:r>
              <a:rPr lang="en-US" dirty="0"/>
              <a:t>ongoing </a:t>
            </a:r>
            <a:r>
              <a:rPr lang="en-US" dirty="0" smtClean="0"/>
              <a:t>in-kind activities</a:t>
            </a:r>
            <a:endParaRPr lang="en-US" dirty="0"/>
          </a:p>
        </p:txBody>
      </p:sp>
      <p:sp>
        <p:nvSpPr>
          <p:cNvPr id="4" name="Platshållare för bildnummer 3">
            <a:extLst>
              <a:ext uri="{FF2B5EF4-FFF2-40B4-BE49-F238E27FC236}">
                <a16:creationId xmlns:a16="http://schemas.microsoft.com/office/drawing/2014/main" id="{4FD145FC-B9AB-47F9-90EC-38FC21A2A563}"/>
              </a:ext>
            </a:extLst>
          </p:cNvPr>
          <p:cNvSpPr>
            <a:spLocks noGrp="1"/>
          </p:cNvSpPr>
          <p:nvPr>
            <p:ph type="sldNum" sz="quarter" idx="12"/>
          </p:nvPr>
        </p:nvSpPr>
        <p:spPr/>
        <p:txBody>
          <a:bodyPr/>
          <a:lstStyle/>
          <a:p>
            <a:fld id="{551115BC-487E-4422-894C-CB7CD3E79223}" type="slidenum">
              <a:rPr lang="sv-SE" smtClean="0"/>
              <a:t>15</a:t>
            </a:fld>
            <a:endParaRPr lang="sv-SE"/>
          </a:p>
        </p:txBody>
      </p:sp>
      <p:pic>
        <p:nvPicPr>
          <p:cNvPr id="8" name="Bildobjekt 7">
            <a:extLst>
              <a:ext uri="{FF2B5EF4-FFF2-40B4-BE49-F238E27FC236}">
                <a16:creationId xmlns:a16="http://schemas.microsoft.com/office/drawing/2014/main" id="{10E37D94-72D1-4F32-86B1-9FC8C4DA9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7333" y="1556792"/>
            <a:ext cx="4211960" cy="3158970"/>
          </a:xfrm>
          <a:prstGeom prst="rect">
            <a:avLst/>
          </a:prstGeom>
        </p:spPr>
      </p:pic>
      <p:pic>
        <p:nvPicPr>
          <p:cNvPr id="10" name="Bildobjekt 9">
            <a:extLst>
              <a:ext uri="{FF2B5EF4-FFF2-40B4-BE49-F238E27FC236}">
                <a16:creationId xmlns:a16="http://schemas.microsoft.com/office/drawing/2014/main" id="{30F9F641-D35D-49E9-A2E9-948572F3B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861048"/>
            <a:ext cx="4155939" cy="2337716"/>
          </a:xfrm>
          <a:prstGeom prst="rect">
            <a:avLst/>
          </a:prstGeom>
        </p:spPr>
      </p:pic>
      <p:sp>
        <p:nvSpPr>
          <p:cNvPr id="11" name="textruta 10">
            <a:extLst>
              <a:ext uri="{FF2B5EF4-FFF2-40B4-BE49-F238E27FC236}">
                <a16:creationId xmlns:a16="http://schemas.microsoft.com/office/drawing/2014/main" id="{007CAFF9-E68E-43ED-9389-6B641B575437}"/>
              </a:ext>
            </a:extLst>
          </p:cNvPr>
          <p:cNvSpPr txBox="1"/>
          <p:nvPr/>
        </p:nvSpPr>
        <p:spPr>
          <a:xfrm>
            <a:off x="5017577" y="4715762"/>
            <a:ext cx="3960440" cy="369332"/>
          </a:xfrm>
          <a:prstGeom prst="rect">
            <a:avLst/>
          </a:prstGeom>
          <a:noFill/>
        </p:spPr>
        <p:txBody>
          <a:bodyPr wrap="square" rtlCol="0">
            <a:spAutoFit/>
          </a:bodyPr>
          <a:lstStyle/>
          <a:p>
            <a:r>
              <a:rPr lang="en-US" dirty="0"/>
              <a:t>PSI IFC card family contribution</a:t>
            </a:r>
          </a:p>
        </p:txBody>
      </p:sp>
      <p:sp>
        <p:nvSpPr>
          <p:cNvPr id="12" name="textruta 11">
            <a:extLst>
              <a:ext uri="{FF2B5EF4-FFF2-40B4-BE49-F238E27FC236}">
                <a16:creationId xmlns:a16="http://schemas.microsoft.com/office/drawing/2014/main" id="{CBE8326C-ED96-4804-B254-BA58C778BB1C}"/>
              </a:ext>
            </a:extLst>
          </p:cNvPr>
          <p:cNvSpPr txBox="1"/>
          <p:nvPr/>
        </p:nvSpPr>
        <p:spPr>
          <a:xfrm>
            <a:off x="27434" y="6211669"/>
            <a:ext cx="5472609" cy="369332"/>
          </a:xfrm>
          <a:prstGeom prst="rect">
            <a:avLst/>
          </a:prstGeom>
          <a:noFill/>
        </p:spPr>
        <p:txBody>
          <a:bodyPr wrap="square" rtlCol="0">
            <a:spAutoFit/>
          </a:bodyPr>
          <a:lstStyle/>
          <a:p>
            <a:r>
              <a:rPr lang="en-US" dirty="0"/>
              <a:t>Testing Tallinn University of </a:t>
            </a:r>
            <a:r>
              <a:rPr lang="en-US" dirty="0" smtClean="0"/>
              <a:t>Technology </a:t>
            </a:r>
            <a:r>
              <a:rPr lang="en-US" dirty="0"/>
              <a:t>contribution</a:t>
            </a:r>
          </a:p>
        </p:txBody>
      </p:sp>
      <p:sp>
        <p:nvSpPr>
          <p:cNvPr id="14" name="textruta 13">
            <a:extLst>
              <a:ext uri="{FF2B5EF4-FFF2-40B4-BE49-F238E27FC236}">
                <a16:creationId xmlns:a16="http://schemas.microsoft.com/office/drawing/2014/main" id="{C2169F69-1231-4090-A73C-280941319A4F}"/>
              </a:ext>
            </a:extLst>
          </p:cNvPr>
          <p:cNvSpPr txBox="1"/>
          <p:nvPr/>
        </p:nvSpPr>
        <p:spPr>
          <a:xfrm>
            <a:off x="471477" y="3416189"/>
            <a:ext cx="3200631" cy="369332"/>
          </a:xfrm>
          <a:prstGeom prst="rect">
            <a:avLst/>
          </a:prstGeom>
          <a:noFill/>
        </p:spPr>
        <p:txBody>
          <a:bodyPr wrap="square" rtlCol="0">
            <a:spAutoFit/>
          </a:bodyPr>
          <a:lstStyle/>
          <a:p>
            <a:r>
              <a:rPr lang="en-US" dirty="0"/>
              <a:t>IFE control room contribution</a:t>
            </a:r>
          </a:p>
        </p:txBody>
      </p:sp>
      <p:pic>
        <p:nvPicPr>
          <p:cNvPr id="13" name="Picture 12"/>
          <p:cNvPicPr/>
          <p:nvPr/>
        </p:nvPicPr>
        <p:blipFill>
          <a:blip r:embed="rId4"/>
          <a:stretch>
            <a:fillRect/>
          </a:stretch>
        </p:blipFill>
        <p:spPr>
          <a:xfrm>
            <a:off x="179512" y="1473326"/>
            <a:ext cx="3888432" cy="199649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6693" y="5031224"/>
            <a:ext cx="1882207" cy="1209318"/>
          </a:xfrm>
          <a:prstGeom prst="rect">
            <a:avLst/>
          </a:prstGeom>
        </p:spPr>
      </p:pic>
      <p:sp>
        <p:nvSpPr>
          <p:cNvPr id="16" name="TextBox 15"/>
          <p:cNvSpPr txBox="1"/>
          <p:nvPr/>
        </p:nvSpPr>
        <p:spPr>
          <a:xfrm>
            <a:off x="6072296" y="6240563"/>
            <a:ext cx="1882207" cy="369332"/>
          </a:xfrm>
          <a:prstGeom prst="rect">
            <a:avLst/>
          </a:prstGeom>
          <a:noFill/>
        </p:spPr>
        <p:txBody>
          <a:bodyPr wrap="square" rtlCol="0">
            <a:spAutoFit/>
          </a:bodyPr>
          <a:lstStyle/>
          <a:p>
            <a:pPr algn="ctr"/>
            <a:r>
              <a:rPr lang="sv-SE" sz="900" b="1" dirty="0" smtClean="0"/>
              <a:t>An engineering team from Swiss in-kind partner PSI visited ESS</a:t>
            </a:r>
            <a:endParaRPr lang="sv-SE" sz="900" b="1" dirty="0"/>
          </a:p>
        </p:txBody>
      </p:sp>
    </p:spTree>
    <p:extLst>
      <p:ext uri="{BB962C8B-B14F-4D97-AF65-F5344CB8AC3E}">
        <p14:creationId xmlns:p14="http://schemas.microsoft.com/office/powerpoint/2010/main" val="2351647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800" dirty="0" smtClean="0"/>
              <a:t>ICS re-</a:t>
            </a:r>
            <a:r>
              <a:rPr lang="sv-SE" sz="2800" dirty="0" err="1" smtClean="0"/>
              <a:t>baselining</a:t>
            </a:r>
            <a:r>
              <a:rPr lang="sv-SE" sz="2800" dirty="0" smtClean="0"/>
              <a:t> - </a:t>
            </a:r>
            <a:r>
              <a:rPr lang="sv-SE" sz="2800" dirty="0" err="1" smtClean="0"/>
              <a:t>overview</a:t>
            </a:r>
            <a:endParaRPr lang="sv-SE" sz="2800" dirty="0"/>
          </a:p>
        </p:txBody>
      </p:sp>
      <p:sp>
        <p:nvSpPr>
          <p:cNvPr id="3" name="Content Placeholder 2"/>
          <p:cNvSpPr>
            <a:spLocks noGrp="1"/>
          </p:cNvSpPr>
          <p:nvPr>
            <p:ph idx="1"/>
          </p:nvPr>
        </p:nvSpPr>
        <p:spPr>
          <a:xfrm>
            <a:off x="107504" y="1556792"/>
            <a:ext cx="8229600" cy="4525963"/>
          </a:xfrm>
        </p:spPr>
        <p:txBody>
          <a:bodyPr>
            <a:normAutofit/>
          </a:bodyPr>
          <a:lstStyle/>
          <a:p>
            <a:r>
              <a:rPr lang="sv-SE" sz="1800" dirty="0" smtClean="0"/>
              <a:t>The transition for ICS from Construction to Initial operations phase is defined by four major milestones</a:t>
            </a:r>
          </a:p>
          <a:p>
            <a:pPr lvl="1"/>
            <a:r>
              <a:rPr lang="en-US" sz="1600" dirty="0"/>
              <a:t>ICS Components ready for initial operations	</a:t>
            </a:r>
            <a:r>
              <a:rPr lang="en-US" sz="1600" dirty="0" smtClean="0"/>
              <a:t>2018-12-21 -&gt; </a:t>
            </a:r>
            <a:r>
              <a:rPr lang="en-US" sz="1600" dirty="0" smtClean="0">
                <a:solidFill>
                  <a:srgbClr val="FF0000"/>
                </a:solidFill>
              </a:rPr>
              <a:t>2018-12-21</a:t>
            </a:r>
            <a:endParaRPr lang="en-US" sz="1600" dirty="0">
              <a:solidFill>
                <a:srgbClr val="FF0000"/>
              </a:solidFill>
            </a:endParaRPr>
          </a:p>
          <a:p>
            <a:pPr lvl="1"/>
            <a:r>
              <a:rPr lang="en-US" sz="1600" dirty="0"/>
              <a:t>ICS ready for Accelerator RBOT		</a:t>
            </a:r>
            <a:r>
              <a:rPr lang="en-US" sz="1600" dirty="0" smtClean="0"/>
              <a:t>2019-06-23 -&gt; </a:t>
            </a:r>
            <a:r>
              <a:rPr lang="en-US" sz="1600" dirty="0" smtClean="0">
                <a:solidFill>
                  <a:srgbClr val="FF0000"/>
                </a:solidFill>
              </a:rPr>
              <a:t>2020-11-30</a:t>
            </a:r>
            <a:endParaRPr lang="en-US" sz="1600" dirty="0">
              <a:solidFill>
                <a:srgbClr val="FF0000"/>
              </a:solidFill>
            </a:endParaRPr>
          </a:p>
          <a:p>
            <a:pPr lvl="1"/>
            <a:r>
              <a:rPr lang="en-US" sz="1600" dirty="0"/>
              <a:t>ICS ready for Target RBOT		</a:t>
            </a:r>
            <a:r>
              <a:rPr lang="en-US" sz="1600" dirty="0" smtClean="0"/>
              <a:t>2020-03-31 -&gt; </a:t>
            </a:r>
            <a:r>
              <a:rPr lang="en-US" sz="1600" dirty="0" smtClean="0">
                <a:solidFill>
                  <a:srgbClr val="FF0000"/>
                </a:solidFill>
              </a:rPr>
              <a:t>2022-01-30</a:t>
            </a:r>
            <a:endParaRPr lang="en-US" sz="1600" dirty="0">
              <a:solidFill>
                <a:srgbClr val="FF0000"/>
              </a:solidFill>
            </a:endParaRPr>
          </a:p>
          <a:p>
            <a:pPr lvl="1"/>
            <a:r>
              <a:rPr lang="en-US" sz="1600" dirty="0"/>
              <a:t>ICS ready for NSS Test Beamline		</a:t>
            </a:r>
            <a:r>
              <a:rPr lang="en-US" sz="1600" dirty="0" smtClean="0"/>
              <a:t>2020-10-15 -&gt; </a:t>
            </a:r>
            <a:r>
              <a:rPr lang="en-US" sz="1600" dirty="0" smtClean="0">
                <a:solidFill>
                  <a:srgbClr val="FF0000"/>
                </a:solidFill>
              </a:rPr>
              <a:t>2022-05-31</a:t>
            </a:r>
            <a:endParaRPr lang="sv-SE" sz="1600" dirty="0">
              <a:solidFill>
                <a:srgbClr val="FF0000"/>
              </a:solidFill>
            </a:endParaRPr>
          </a:p>
        </p:txBody>
      </p:sp>
      <p:sp>
        <p:nvSpPr>
          <p:cNvPr id="5" name="Slide Number Placeholder 4"/>
          <p:cNvSpPr>
            <a:spLocks noGrp="1"/>
          </p:cNvSpPr>
          <p:nvPr>
            <p:ph type="sldNum" sz="quarter" idx="12"/>
          </p:nvPr>
        </p:nvSpPr>
        <p:spPr/>
        <p:txBody>
          <a:bodyPr/>
          <a:lstStyle/>
          <a:p>
            <a:fld id="{551115BC-487E-4422-894C-CB7CD3E79223}" type="slidenum">
              <a:rPr lang="sv-SE" smtClean="0"/>
              <a:t>16</a:t>
            </a:fld>
            <a:endParaRPr lang="sv-S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43" y="3413330"/>
            <a:ext cx="6853349" cy="321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666" y="3789040"/>
            <a:ext cx="2796406" cy="168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882" y="3789040"/>
            <a:ext cx="2796405" cy="168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amond 5"/>
          <p:cNvSpPr/>
          <p:nvPr/>
        </p:nvSpPr>
        <p:spPr>
          <a:xfrm>
            <a:off x="3365163" y="4033752"/>
            <a:ext cx="144016" cy="172895"/>
          </a:xfrm>
          <a:prstGeom prst="diamon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Diamond 9"/>
          <p:cNvSpPr/>
          <p:nvPr/>
        </p:nvSpPr>
        <p:spPr>
          <a:xfrm>
            <a:off x="4249666" y="4376744"/>
            <a:ext cx="144016" cy="172895"/>
          </a:xfrm>
          <a:prstGeom prst="diamon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Diamond 10"/>
          <p:cNvSpPr/>
          <p:nvPr/>
        </p:nvSpPr>
        <p:spPr>
          <a:xfrm>
            <a:off x="5004048" y="4785354"/>
            <a:ext cx="144016" cy="172895"/>
          </a:xfrm>
          <a:prstGeom prst="diamon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Diamond 11"/>
          <p:cNvSpPr/>
          <p:nvPr/>
        </p:nvSpPr>
        <p:spPr>
          <a:xfrm>
            <a:off x="5148064" y="5127697"/>
            <a:ext cx="144016" cy="172895"/>
          </a:xfrm>
          <a:prstGeom prst="diamon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7108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0-#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fill="hold"/>
                                        <p:tgtEl>
                                          <p:spTgt spid="12"/>
                                        </p:tgtEl>
                                        <p:attrNameLst>
                                          <p:attrName>ppt_x</p:attrName>
                                        </p:attrNameLst>
                                      </p:cBhvr>
                                      <p:tavLst>
                                        <p:tav tm="0">
                                          <p:val>
                                            <p:strVal val="0-#ppt_w/2"/>
                                          </p:val>
                                        </p:tav>
                                        <p:tav tm="100000">
                                          <p:val>
                                            <p:strVal val="#ppt_x"/>
                                          </p:val>
                                        </p:tav>
                                      </p:tavLst>
                                    </p:anim>
                                    <p:anim calcmode="lin" valueType="num">
                                      <p:cBhvr additive="base">
                                        <p:cTn id="2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218"/>
                                        </p:tgtEl>
                                        <p:attrNameLst>
                                          <p:attrName>style.visibility</p:attrName>
                                        </p:attrNameLst>
                                      </p:cBhvr>
                                      <p:to>
                                        <p:strVal val="visible"/>
                                      </p:to>
                                    </p:set>
                                    <p:animEffect transition="in" filter="fade">
                                      <p:cBhvr>
                                        <p:cTn id="28" dur="500"/>
                                        <p:tgtEl>
                                          <p:spTgt spid="92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219"/>
                                        </p:tgtEl>
                                        <p:attrNameLst>
                                          <p:attrName>style.visibility</p:attrName>
                                        </p:attrNameLst>
                                      </p:cBhvr>
                                      <p:to>
                                        <p:strVal val="visible"/>
                                      </p:to>
                                    </p:set>
                                    <p:animEffect transition="in" filter="fade">
                                      <p:cBhvr>
                                        <p:cTn id="33"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2018</a:t>
            </a:r>
          </a:p>
        </p:txBody>
      </p:sp>
      <p:sp>
        <p:nvSpPr>
          <p:cNvPr id="3" name="Content Placeholder 2"/>
          <p:cNvSpPr>
            <a:spLocks noGrp="1"/>
          </p:cNvSpPr>
          <p:nvPr>
            <p:ph idx="1"/>
          </p:nvPr>
        </p:nvSpPr>
        <p:spPr>
          <a:xfrm>
            <a:off x="107504" y="1556792"/>
            <a:ext cx="8856984" cy="4799558"/>
          </a:xfrm>
        </p:spPr>
        <p:txBody>
          <a:bodyPr>
            <a:noAutofit/>
          </a:bodyPr>
          <a:lstStyle/>
          <a:p>
            <a:r>
              <a:rPr lang="en-US" sz="1600" dirty="0" smtClean="0"/>
              <a:t>Several activities are moved in time with the re-baselined plan</a:t>
            </a:r>
          </a:p>
          <a:p>
            <a:pPr lvl="1"/>
            <a:r>
              <a:rPr lang="en-US" sz="1400" dirty="0" smtClean="0"/>
              <a:t>Much of the installation services will be distributed from 2018 onto 2019 - 2021 and even further</a:t>
            </a:r>
          </a:p>
          <a:p>
            <a:pPr lvl="1"/>
            <a:r>
              <a:rPr lang="en-US" sz="1400" dirty="0" smtClean="0"/>
              <a:t>Some of the compute/electronic equipment can be purchased later to reduce cost/increase performance</a:t>
            </a:r>
          </a:p>
          <a:p>
            <a:pPr lvl="1"/>
            <a:r>
              <a:rPr lang="en-US" sz="1400" dirty="0" smtClean="0"/>
              <a:t>In-kind activities are </a:t>
            </a:r>
            <a:r>
              <a:rPr lang="en-US" sz="1400" b="1" u="sng" dirty="0" smtClean="0"/>
              <a:t>not</a:t>
            </a:r>
            <a:r>
              <a:rPr lang="en-US" sz="1400" dirty="0" smtClean="0"/>
              <a:t> heavily impacted - the main control room delivery being one significant exception</a:t>
            </a:r>
          </a:p>
          <a:p>
            <a:pPr lvl="1"/>
            <a:r>
              <a:rPr lang="en-US" sz="1400" dirty="0" smtClean="0"/>
              <a:t>Hiring of staff will continue according to the staffing plan, but consultants will be postponed/canceled in 2018</a:t>
            </a:r>
          </a:p>
          <a:p>
            <a:endParaRPr lang="en-US" sz="1600" dirty="0" smtClean="0"/>
          </a:p>
          <a:p>
            <a:endParaRPr lang="en-US" sz="16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17</a:t>
            </a:fld>
            <a:endParaRPr lang="en-GB" noProof="0"/>
          </a:p>
        </p:txBody>
      </p:sp>
      <p:pic>
        <p:nvPicPr>
          <p:cNvPr id="5" name="Picture 4"/>
          <p:cNvPicPr>
            <a:picLocks noChangeAspect="1"/>
          </p:cNvPicPr>
          <p:nvPr/>
        </p:nvPicPr>
        <p:blipFill>
          <a:blip r:embed="rId2"/>
          <a:stretch>
            <a:fillRect/>
          </a:stretch>
        </p:blipFill>
        <p:spPr>
          <a:xfrm>
            <a:off x="1691680" y="3166294"/>
            <a:ext cx="5362810" cy="3190056"/>
          </a:xfrm>
          <a:prstGeom prst="rect">
            <a:avLst/>
          </a:prstGeom>
        </p:spPr>
      </p:pic>
    </p:spTree>
    <p:extLst>
      <p:ext uri="{BB962C8B-B14F-4D97-AF65-F5344CB8AC3E}">
        <p14:creationId xmlns:p14="http://schemas.microsoft.com/office/powerpoint/2010/main" val="3068965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a:t>
            </a:r>
            <a:r>
              <a:rPr lang="en-US" dirty="0" smtClean="0"/>
              <a:t>Major </a:t>
            </a:r>
            <a:r>
              <a:rPr lang="en-US" dirty="0" err="1" smtClean="0"/>
              <a:t>activitiies</a:t>
            </a:r>
            <a:endParaRPr lang="en-US" dirty="0"/>
          </a:p>
        </p:txBody>
      </p:sp>
      <p:sp>
        <p:nvSpPr>
          <p:cNvPr id="3" name="Content Placeholder 2"/>
          <p:cNvSpPr>
            <a:spLocks noGrp="1"/>
          </p:cNvSpPr>
          <p:nvPr>
            <p:ph idx="1"/>
          </p:nvPr>
        </p:nvSpPr>
        <p:spPr/>
        <p:txBody>
          <a:bodyPr>
            <a:normAutofit lnSpcReduction="10000"/>
          </a:bodyPr>
          <a:lstStyle/>
          <a:p>
            <a:r>
              <a:rPr lang="en-US" sz="1800" dirty="0" smtClean="0"/>
              <a:t>Supporting and working with Accelerator </a:t>
            </a:r>
          </a:p>
          <a:p>
            <a:pPr lvl="1"/>
            <a:r>
              <a:rPr lang="en-US" sz="1400" dirty="0"/>
              <a:t>Personnel safety and machine protection systems for accelerator </a:t>
            </a:r>
            <a:r>
              <a:rPr lang="en-US" sz="1400" dirty="0" smtClean="0"/>
              <a:t>commissioning</a:t>
            </a:r>
            <a:endParaRPr lang="en-US" sz="1400" dirty="0"/>
          </a:p>
          <a:p>
            <a:pPr lvl="1"/>
            <a:r>
              <a:rPr lang="en-US" sz="1400" dirty="0"/>
              <a:t>RF systems for normal conducting, spoke and medium beta parts</a:t>
            </a:r>
          </a:p>
          <a:p>
            <a:pPr lvl="1"/>
            <a:r>
              <a:rPr lang="en-US" sz="1400" dirty="0"/>
              <a:t>Delivery and installation, commissioning of MEBT, RFQ and</a:t>
            </a:r>
          </a:p>
          <a:p>
            <a:pPr lvl="1"/>
            <a:r>
              <a:rPr lang="en-US" sz="1400" dirty="0"/>
              <a:t>Controls for Cryogenic distribution systems</a:t>
            </a:r>
          </a:p>
          <a:p>
            <a:pPr lvl="1"/>
            <a:r>
              <a:rPr lang="en-US" sz="1400" dirty="0"/>
              <a:t>Beam instrumentation systems</a:t>
            </a:r>
          </a:p>
          <a:p>
            <a:pPr lvl="1"/>
            <a:endParaRPr lang="en-US" sz="1800" dirty="0"/>
          </a:p>
          <a:p>
            <a:r>
              <a:rPr lang="en-US" sz="1800" dirty="0" smtClean="0"/>
              <a:t>Supporting and working with Target, NSS and CF</a:t>
            </a:r>
            <a:endParaRPr lang="en-US" sz="1800" dirty="0"/>
          </a:p>
          <a:p>
            <a:pPr lvl="1"/>
            <a:r>
              <a:rPr lang="en-US" sz="1400" dirty="0" smtClean="0"/>
              <a:t>Continue working with process control systems and overall target systems</a:t>
            </a:r>
          </a:p>
          <a:p>
            <a:pPr lvl="1"/>
            <a:r>
              <a:rPr lang="en-US" sz="1400" dirty="0" smtClean="0"/>
              <a:t>Continue working with technology development for instruments while supporting integration efforts</a:t>
            </a:r>
          </a:p>
          <a:p>
            <a:pPr lvl="1"/>
            <a:r>
              <a:rPr lang="en-US" sz="1400" dirty="0" smtClean="0"/>
              <a:t>Continue integrating CF systems according to plan</a:t>
            </a:r>
          </a:p>
          <a:p>
            <a:pPr lvl="1"/>
            <a:endParaRPr lang="en-US" sz="1400" dirty="0"/>
          </a:p>
          <a:p>
            <a:r>
              <a:rPr lang="en-US" sz="1800" dirty="0" smtClean="0"/>
              <a:t>ICS internal</a:t>
            </a:r>
          </a:p>
          <a:p>
            <a:pPr lvl="1"/>
            <a:r>
              <a:rPr lang="en-US" sz="1400" dirty="0" smtClean="0"/>
              <a:t>Timing system deployment</a:t>
            </a:r>
          </a:p>
          <a:p>
            <a:pPr lvl="1"/>
            <a:r>
              <a:rPr lang="en-US" sz="1400" dirty="0" smtClean="0"/>
              <a:t>Finalize control system infrastructure except main control room</a:t>
            </a:r>
          </a:p>
          <a:p>
            <a:pPr lvl="1"/>
            <a:r>
              <a:rPr lang="en-US" sz="1400" dirty="0" smtClean="0"/>
              <a:t>Continue adapting and enhancing controls configuration management software</a:t>
            </a:r>
          </a:p>
          <a:p>
            <a:pPr lvl="1"/>
            <a:r>
              <a:rPr lang="en-US" sz="1400" dirty="0" smtClean="0"/>
              <a:t>Continue adapting and enhancing software infrastructure (EPICS, CSS, Alarm, Logbook …)</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18</a:t>
            </a:fld>
            <a:endParaRPr lang="en-GB" noProof="0" dirty="0"/>
          </a:p>
        </p:txBody>
      </p:sp>
    </p:spTree>
    <p:extLst>
      <p:ext uri="{BB962C8B-B14F-4D97-AF65-F5344CB8AC3E}">
        <p14:creationId xmlns:p14="http://schemas.microsoft.com/office/powerpoint/2010/main" val="1991281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4784"/>
            <a:ext cx="9144000" cy="5256584"/>
          </a:xfrm>
        </p:spPr>
        <p:txBody>
          <a:bodyPr>
            <a:normAutofit/>
          </a:bodyPr>
          <a:lstStyle/>
          <a:p>
            <a:r>
              <a:rPr lang="sv-SE" sz="2000" dirty="0" smtClean="0"/>
              <a:t>ESS is </a:t>
            </a:r>
            <a:r>
              <a:rPr lang="sv-SE" sz="2000" dirty="0" err="1" smtClean="0"/>
              <a:t>driving</a:t>
            </a:r>
            <a:r>
              <a:rPr lang="sv-SE" sz="2000" dirty="0" smtClean="0"/>
              <a:t> </a:t>
            </a:r>
            <a:r>
              <a:rPr lang="sv-SE" sz="2000" dirty="0" err="1" smtClean="0"/>
              <a:t>activities</a:t>
            </a:r>
            <a:r>
              <a:rPr lang="sv-SE" sz="2000" dirty="0" smtClean="0"/>
              <a:t> to </a:t>
            </a:r>
            <a:r>
              <a:rPr lang="sv-SE" sz="2000" dirty="0" err="1" smtClean="0"/>
              <a:t>increase</a:t>
            </a:r>
            <a:r>
              <a:rPr lang="sv-SE" sz="2000" dirty="0" smtClean="0"/>
              <a:t> </a:t>
            </a:r>
            <a:r>
              <a:rPr lang="sv-SE" sz="2000" dirty="0" err="1" smtClean="0"/>
              <a:t>community</a:t>
            </a:r>
            <a:r>
              <a:rPr lang="sv-SE" sz="2000" dirty="0" smtClean="0"/>
              <a:t> and </a:t>
            </a:r>
            <a:r>
              <a:rPr lang="sv-SE" sz="2000" dirty="0" err="1" smtClean="0"/>
              <a:t>industry</a:t>
            </a:r>
            <a:r>
              <a:rPr lang="sv-SE" sz="2000" dirty="0" smtClean="0"/>
              <a:t> </a:t>
            </a:r>
            <a:r>
              <a:rPr lang="sv-SE" sz="2000" dirty="0" err="1" smtClean="0"/>
              <a:t>interest</a:t>
            </a:r>
            <a:r>
              <a:rPr lang="sv-SE" sz="2000" dirty="0" smtClean="0"/>
              <a:t> in </a:t>
            </a:r>
            <a:r>
              <a:rPr lang="sv-SE" sz="2000" dirty="0" err="1" smtClean="0"/>
              <a:t>MicroTCA</a:t>
            </a:r>
            <a:endParaRPr lang="sv-SE" sz="2000" dirty="0" smtClean="0"/>
          </a:p>
          <a:p>
            <a:pPr lvl="1"/>
            <a:r>
              <a:rPr lang="sv-SE" sz="1800" dirty="0" smtClean="0"/>
              <a:t>ESS is investing significantly in MicroTCA technology </a:t>
            </a:r>
          </a:p>
          <a:p>
            <a:pPr lvl="1"/>
            <a:r>
              <a:rPr lang="sv-SE" sz="1800" dirty="0" smtClean="0"/>
              <a:t>ESS will be around for many years to come</a:t>
            </a:r>
          </a:p>
          <a:p>
            <a:pPr lvl="1"/>
            <a:r>
              <a:rPr lang="sv-SE" sz="1800" dirty="0" smtClean="0"/>
              <a:t>MicroTCA is a hardware platform generating a lot </a:t>
            </a:r>
            <a:r>
              <a:rPr lang="sv-SE" sz="1800" dirty="0" err="1" smtClean="0"/>
              <a:t>of</a:t>
            </a:r>
            <a:r>
              <a:rPr lang="sv-SE" sz="1800" dirty="0" smtClean="0"/>
              <a:t> </a:t>
            </a:r>
            <a:r>
              <a:rPr lang="sv-SE" sz="1800" dirty="0" err="1" smtClean="0"/>
              <a:t>interest</a:t>
            </a:r>
            <a:endParaRPr lang="sv-SE" sz="2400" dirty="0"/>
          </a:p>
        </p:txBody>
      </p:sp>
      <p:sp>
        <p:nvSpPr>
          <p:cNvPr id="2" name="Title 1"/>
          <p:cNvSpPr>
            <a:spLocks noGrp="1"/>
          </p:cNvSpPr>
          <p:nvPr>
            <p:ph type="title"/>
          </p:nvPr>
        </p:nvSpPr>
        <p:spPr/>
        <p:txBody>
          <a:bodyPr/>
          <a:lstStyle/>
          <a:p>
            <a:r>
              <a:rPr lang="sv-SE" dirty="0" err="1" smtClean="0"/>
              <a:t>Initiatives</a:t>
            </a:r>
            <a:r>
              <a:rPr lang="sv-SE" dirty="0" smtClean="0"/>
              <a:t> on </a:t>
            </a:r>
            <a:r>
              <a:rPr lang="sv-SE" dirty="0" err="1" smtClean="0"/>
              <a:t>MicroTCA</a:t>
            </a:r>
            <a:endParaRPr lang="sv-SE" dirty="0"/>
          </a:p>
        </p:txBody>
      </p:sp>
      <p:pic>
        <p:nvPicPr>
          <p:cNvPr id="11" name="Picture 10"/>
          <p:cNvPicPr>
            <a:picLocks noChangeAspect="1"/>
          </p:cNvPicPr>
          <p:nvPr/>
        </p:nvPicPr>
        <p:blipFill>
          <a:blip r:embed="rId2"/>
          <a:stretch>
            <a:fillRect/>
          </a:stretch>
        </p:blipFill>
        <p:spPr>
          <a:xfrm>
            <a:off x="-1" y="3183059"/>
            <a:ext cx="9234925" cy="3674941"/>
          </a:xfrm>
          <a:prstGeom prst="rect">
            <a:avLst/>
          </a:prstGeom>
        </p:spPr>
      </p:pic>
      <p:pic>
        <p:nvPicPr>
          <p:cNvPr id="6" name="Picture 4" descr="http://asis-pro.com/wp-content/uploads/2015/08/MicroTCA_Logo_Final_version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599" y="2430945"/>
            <a:ext cx="2051720" cy="752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33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ESS integrated control system</a:t>
            </a:r>
            <a:endParaRPr lang="sv-SE" dirty="0"/>
          </a:p>
        </p:txBody>
      </p:sp>
      <p:sp>
        <p:nvSpPr>
          <p:cNvPr id="3" name="Content Placeholder 2"/>
          <p:cNvSpPr>
            <a:spLocks noGrp="1"/>
          </p:cNvSpPr>
          <p:nvPr>
            <p:ph idx="1"/>
          </p:nvPr>
        </p:nvSpPr>
        <p:spPr>
          <a:xfrm>
            <a:off x="107504" y="1435038"/>
            <a:ext cx="8856984" cy="5257800"/>
          </a:xfrm>
        </p:spPr>
        <p:txBody>
          <a:bodyPr>
            <a:normAutofit/>
          </a:bodyPr>
          <a:lstStyle/>
          <a:p>
            <a:pPr>
              <a:spcBef>
                <a:spcPts val="200"/>
              </a:spcBef>
            </a:pPr>
            <a:r>
              <a:rPr lang="sv-SE" sz="1800" dirty="0" smtClean="0">
                <a:solidFill>
                  <a:schemeClr val="tx1"/>
                </a:solidFill>
              </a:rPr>
              <a:t>The ESS facility is a large and complex machine with very much and diverse equipment that needs to work in synchronization  and with well-known configurations</a:t>
            </a:r>
          </a:p>
          <a:p>
            <a:pPr>
              <a:spcBef>
                <a:spcPts val="200"/>
              </a:spcBef>
            </a:pPr>
            <a:endParaRPr lang="sv-SE" sz="1800" dirty="0" smtClean="0">
              <a:solidFill>
                <a:schemeClr val="tx1"/>
              </a:solidFill>
            </a:endParaRPr>
          </a:p>
          <a:p>
            <a:pPr>
              <a:spcBef>
                <a:spcPts val="200"/>
              </a:spcBef>
            </a:pPr>
            <a:r>
              <a:rPr lang="en-US" sz="1800" dirty="0"/>
              <a:t>The Integrated Control System Division (ICS division) is responsible for the control systems within the ESS facility including controls for </a:t>
            </a:r>
            <a:endParaRPr lang="en-US" sz="1800" dirty="0" smtClean="0"/>
          </a:p>
          <a:p>
            <a:pPr lvl="1">
              <a:spcBef>
                <a:spcPts val="200"/>
              </a:spcBef>
            </a:pPr>
            <a:r>
              <a:rPr lang="en-US" sz="1600" b="1" dirty="0" smtClean="0"/>
              <a:t>Accelerator</a:t>
            </a:r>
          </a:p>
          <a:p>
            <a:pPr lvl="1">
              <a:spcBef>
                <a:spcPts val="200"/>
              </a:spcBef>
            </a:pPr>
            <a:r>
              <a:rPr lang="en-US" sz="1600" b="1" dirty="0" smtClean="0"/>
              <a:t>Target</a:t>
            </a:r>
          </a:p>
          <a:p>
            <a:pPr lvl="1">
              <a:spcBef>
                <a:spcPts val="200"/>
              </a:spcBef>
            </a:pPr>
            <a:r>
              <a:rPr lang="en-US" sz="1600" b="1" dirty="0" smtClean="0"/>
              <a:t>Neutron Scattering </a:t>
            </a:r>
            <a:r>
              <a:rPr lang="en-US" sz="1600" b="1" dirty="0"/>
              <a:t>S</a:t>
            </a:r>
            <a:r>
              <a:rPr lang="en-US" sz="1600" b="1" dirty="0" smtClean="0"/>
              <a:t>ystems</a:t>
            </a:r>
          </a:p>
          <a:p>
            <a:pPr lvl="1">
              <a:spcBef>
                <a:spcPts val="200"/>
              </a:spcBef>
            </a:pPr>
            <a:r>
              <a:rPr lang="en-US" sz="1600" b="1" dirty="0" smtClean="0"/>
              <a:t>Conventional Facilities</a:t>
            </a:r>
            <a:endParaRPr lang="en-US" sz="1600" dirty="0" smtClean="0"/>
          </a:p>
          <a:p>
            <a:pPr>
              <a:spcBef>
                <a:spcPts val="200"/>
              </a:spcBef>
            </a:pPr>
            <a:endParaRPr lang="en-US" sz="1800" dirty="0"/>
          </a:p>
          <a:p>
            <a:pPr>
              <a:spcBef>
                <a:spcPts val="200"/>
              </a:spcBef>
            </a:pPr>
            <a:r>
              <a:rPr lang="en-US" sz="1800" dirty="0" smtClean="0"/>
              <a:t>In addition, ICS will implement</a:t>
            </a:r>
          </a:p>
          <a:p>
            <a:pPr lvl="1">
              <a:spcBef>
                <a:spcPts val="200"/>
              </a:spcBef>
            </a:pPr>
            <a:r>
              <a:rPr lang="en-US" sz="1600" b="1" dirty="0"/>
              <a:t>Machine  Protection System </a:t>
            </a:r>
          </a:p>
          <a:p>
            <a:pPr lvl="1">
              <a:spcBef>
                <a:spcPts val="200"/>
              </a:spcBef>
            </a:pPr>
            <a:r>
              <a:rPr lang="en-US" sz="1600" b="1" dirty="0"/>
              <a:t>Personnel Safety System</a:t>
            </a:r>
          </a:p>
          <a:p>
            <a:pPr lvl="1">
              <a:spcBef>
                <a:spcPts val="200"/>
              </a:spcBef>
            </a:pPr>
            <a:endParaRPr lang="sv-SE" sz="1400" dirty="0">
              <a:solidFill>
                <a:schemeClr val="tx1"/>
              </a:solidFill>
            </a:endParaRPr>
          </a:p>
          <a:p>
            <a:pPr>
              <a:spcBef>
                <a:spcPts val="200"/>
              </a:spcBef>
            </a:pPr>
            <a:r>
              <a:rPr lang="sv-SE" sz="1800" dirty="0" smtClean="0">
                <a:solidFill>
                  <a:schemeClr val="tx1"/>
                </a:solidFill>
              </a:rPr>
              <a:t>To build a distributed control</a:t>
            </a:r>
            <a:br>
              <a:rPr lang="sv-SE" sz="1800" dirty="0" smtClean="0">
                <a:solidFill>
                  <a:schemeClr val="tx1"/>
                </a:solidFill>
              </a:rPr>
            </a:br>
            <a:r>
              <a:rPr lang="sv-SE" sz="1800" dirty="0" smtClean="0">
                <a:solidFill>
                  <a:schemeClr val="tx1"/>
                </a:solidFill>
              </a:rPr>
              <a:t>system of this size is a major </a:t>
            </a:r>
            <a:br>
              <a:rPr lang="sv-SE" sz="1800" dirty="0" smtClean="0">
                <a:solidFill>
                  <a:schemeClr val="tx1"/>
                </a:solidFill>
              </a:rPr>
            </a:br>
            <a:r>
              <a:rPr lang="sv-SE" sz="1800" dirty="0" smtClean="0">
                <a:solidFill>
                  <a:schemeClr val="tx1"/>
                </a:solidFill>
              </a:rPr>
              <a:t>undertaking</a:t>
            </a:r>
            <a:endParaRPr lang="sv-SE" sz="18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779912" y="3104084"/>
            <a:ext cx="5364088" cy="371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81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Initiatives for EPICS development</a:t>
            </a:r>
            <a:endParaRPr lang="en-GB" dirty="0"/>
          </a:p>
        </p:txBody>
      </p:sp>
      <p:sp>
        <p:nvSpPr>
          <p:cNvPr id="3" name="Content Placeholder 2"/>
          <p:cNvSpPr>
            <a:spLocks noGrp="1"/>
          </p:cNvSpPr>
          <p:nvPr>
            <p:ph idx="1"/>
          </p:nvPr>
        </p:nvSpPr>
        <p:spPr>
          <a:xfrm>
            <a:off x="35496" y="1600200"/>
            <a:ext cx="9001000" cy="4525963"/>
          </a:xfrm>
        </p:spPr>
        <p:txBody>
          <a:bodyPr>
            <a:normAutofit/>
          </a:bodyPr>
          <a:lstStyle/>
          <a:p>
            <a:r>
              <a:rPr lang="en-GB" sz="1800" dirty="0" smtClean="0"/>
              <a:t>ESS/ICS is contributing to the open-source EPICS community working on prioritized functionality enhancements for EPICS 7</a:t>
            </a:r>
          </a:p>
          <a:p>
            <a:r>
              <a:rPr lang="en-GB" sz="1800" dirty="0" smtClean="0"/>
              <a:t>ESS is an active participant in the EPICS council that coordinates facilities’ contributions</a:t>
            </a:r>
          </a:p>
          <a:p>
            <a:r>
              <a:rPr lang="en-GB" sz="1800" dirty="0" smtClean="0"/>
              <a:t>ESS has delivered a refurbishment of the official EPICS web-site in 2018</a:t>
            </a:r>
          </a:p>
          <a:p>
            <a:r>
              <a:rPr lang="en-GB" sz="1800" dirty="0" smtClean="0"/>
              <a:t>The community interaction has proven to be very beneficial for rapidly expanding knowledge inside ESS and learning from the experiences of others</a:t>
            </a:r>
          </a:p>
          <a:p>
            <a:pPr marL="0" indent="0">
              <a:buNone/>
            </a:pPr>
            <a:endParaRPr lang="en-GB" sz="18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20</a:t>
            </a:fld>
            <a:endParaRPr lang="en-GB" noProof="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9378" y="4437112"/>
            <a:ext cx="2337061" cy="1471681"/>
          </a:xfrm>
          <a:prstGeom prst="rect">
            <a:avLst/>
          </a:prstGeom>
        </p:spPr>
      </p:pic>
      <p:pic>
        <p:nvPicPr>
          <p:cNvPr id="7" name="Picture 6"/>
          <p:cNvPicPr>
            <a:picLocks noChangeAspect="1"/>
          </p:cNvPicPr>
          <p:nvPr/>
        </p:nvPicPr>
        <p:blipFill>
          <a:blip r:embed="rId3"/>
          <a:stretch>
            <a:fillRect/>
          </a:stretch>
        </p:blipFill>
        <p:spPr>
          <a:xfrm>
            <a:off x="178888" y="3628918"/>
            <a:ext cx="6439218" cy="1512168"/>
          </a:xfrm>
          <a:prstGeom prst="rect">
            <a:avLst/>
          </a:prstGeom>
        </p:spPr>
      </p:pic>
    </p:spTree>
    <p:extLst>
      <p:ext uri="{BB962C8B-B14F-4D97-AF65-F5344CB8AC3E}">
        <p14:creationId xmlns:p14="http://schemas.microsoft.com/office/powerpoint/2010/main" val="238428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Initiative on machine learning</a:t>
            </a:r>
            <a:endParaRPr lang="en-GB" sz="2800" dirty="0"/>
          </a:p>
        </p:txBody>
      </p:sp>
      <p:sp>
        <p:nvSpPr>
          <p:cNvPr id="3" name="Content Placeholder 2"/>
          <p:cNvSpPr>
            <a:spLocks noGrp="1"/>
          </p:cNvSpPr>
          <p:nvPr>
            <p:ph idx="1"/>
          </p:nvPr>
        </p:nvSpPr>
        <p:spPr>
          <a:xfrm>
            <a:off x="35496" y="1412776"/>
            <a:ext cx="5904656" cy="4525963"/>
          </a:xfrm>
        </p:spPr>
        <p:txBody>
          <a:bodyPr>
            <a:normAutofit/>
          </a:bodyPr>
          <a:lstStyle/>
          <a:p>
            <a:r>
              <a:rPr lang="en-GB" sz="2400" dirty="0" smtClean="0"/>
              <a:t>We want to explore if modern AI/Machine learning technologies can be used to augment the ESS control system</a:t>
            </a:r>
          </a:p>
          <a:p>
            <a:pPr lvl="1"/>
            <a:r>
              <a:rPr lang="en-GB" sz="2000" dirty="0" smtClean="0"/>
              <a:t>Decrease commissioning time and effort</a:t>
            </a:r>
          </a:p>
          <a:p>
            <a:pPr lvl="1"/>
            <a:r>
              <a:rPr lang="en-GB" sz="2000" dirty="0" smtClean="0"/>
              <a:t>Increased facility availability (95% goal)</a:t>
            </a:r>
          </a:p>
          <a:p>
            <a:pPr lvl="1"/>
            <a:r>
              <a:rPr lang="en-GB" sz="2000" dirty="0" smtClean="0"/>
              <a:t>Increased efficiency of operation</a:t>
            </a:r>
          </a:p>
          <a:p>
            <a:pPr lvl="1"/>
            <a:r>
              <a:rPr lang="en-GB" sz="2000" dirty="0" smtClean="0"/>
              <a:t>Improved human/machine interaction</a:t>
            </a:r>
          </a:p>
          <a:p>
            <a:pPr lvl="1"/>
            <a:r>
              <a:rPr lang="en-GB" sz="2000" dirty="0" smtClean="0"/>
              <a:t>Lowered operational and maintenance costs</a:t>
            </a:r>
            <a:endParaRPr lang="en-GB" sz="2000"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pic>
        <p:nvPicPr>
          <p:cNvPr id="1026" name="Picture 2" descr="Amoktime Gort/Klaatu action fig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8475" y="1412776"/>
            <a:ext cx="3422684" cy="5445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284698" y="4509120"/>
            <a:ext cx="5184576" cy="1774949"/>
          </a:xfrm>
          <a:prstGeom prst="rect">
            <a:avLst/>
          </a:prstGeom>
        </p:spPr>
      </p:pic>
    </p:spTree>
    <p:extLst>
      <p:ext uri="{BB962C8B-B14F-4D97-AF65-F5344CB8AC3E}">
        <p14:creationId xmlns:p14="http://schemas.microsoft.com/office/powerpoint/2010/main" val="1721210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Control system </a:t>
            </a:r>
            <a:r>
              <a:rPr lang="sv-SE" dirty="0" err="1" smtClean="0"/>
              <a:t>overview</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22</a:t>
            </a:fld>
            <a:endParaRPr lang="en-GB" noProof="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8" y="1466854"/>
            <a:ext cx="9036496" cy="4338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F4A89FA0-E947-6545-B644-D3F1056E0648}"/>
              </a:ext>
            </a:extLst>
          </p:cNvPr>
          <p:cNvSpPr txBox="1">
            <a:spLocks/>
          </p:cNvSpPr>
          <p:nvPr/>
        </p:nvSpPr>
        <p:spPr>
          <a:xfrm>
            <a:off x="179512" y="5875843"/>
            <a:ext cx="8229600" cy="84563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ICS overview document available [</a:t>
            </a:r>
            <a:r>
              <a:rPr lang="en-US" dirty="0" smtClean="0">
                <a:hlinkClick r:id="rId3"/>
              </a:rPr>
              <a:t>link</a:t>
            </a:r>
            <a:r>
              <a:rPr lang="en-US" dirty="0" smtClean="0"/>
              <a:t>]</a:t>
            </a:r>
          </a:p>
          <a:p>
            <a:r>
              <a:rPr lang="en-US" dirty="0" smtClean="0"/>
              <a:t>ICS weekly reports (130+ recipients)</a:t>
            </a:r>
            <a:endParaRPr lang="en-US" dirty="0"/>
          </a:p>
        </p:txBody>
      </p:sp>
    </p:spTree>
    <p:extLst>
      <p:ext uri="{BB962C8B-B14F-4D97-AF65-F5344CB8AC3E}">
        <p14:creationId xmlns:p14="http://schemas.microsoft.com/office/powerpoint/2010/main" val="251716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from TAC 17</a:t>
            </a:r>
            <a:endParaRPr lang="en-GB" dirty="0"/>
          </a:p>
        </p:txBody>
      </p:sp>
      <p:sp>
        <p:nvSpPr>
          <p:cNvPr id="3" name="Content Placeholder 2"/>
          <p:cNvSpPr>
            <a:spLocks noGrp="1"/>
          </p:cNvSpPr>
          <p:nvPr>
            <p:ph idx="1"/>
          </p:nvPr>
        </p:nvSpPr>
        <p:spPr>
          <a:xfrm>
            <a:off x="-1520" y="1412776"/>
            <a:ext cx="8821992" cy="5184576"/>
          </a:xfrm>
        </p:spPr>
        <p:txBody>
          <a:bodyPr>
            <a:normAutofit lnSpcReduction="10000"/>
          </a:bodyPr>
          <a:lstStyle/>
          <a:p>
            <a:r>
              <a:rPr lang="en-GB" sz="1400" dirty="0"/>
              <a:t>In considering the restructuring of the Hardware Integration Group ICS Management should think about how to ensure good customer engagement and the development of long term relationships between ICS staff and their customer </a:t>
            </a:r>
            <a:r>
              <a:rPr lang="en-GB" sz="1400" dirty="0" smtClean="0"/>
              <a:t>groups</a:t>
            </a:r>
          </a:p>
          <a:p>
            <a:pPr lvl="1"/>
            <a:r>
              <a:rPr lang="en-GB" sz="1200" i="1" dirty="0" smtClean="0">
                <a:solidFill>
                  <a:srgbClr val="0000FF"/>
                </a:solidFill>
              </a:rPr>
              <a:t>The actual restructuring of the hardware and integration group has not yet happened. During the period, we have matured the resource request/allocation methodology in order to test the prioritization mechanisms together with stakeholders. From what we can see now, we have good stakeholder buy-in for this methodology.</a:t>
            </a:r>
          </a:p>
          <a:p>
            <a:pPr lvl="1"/>
            <a:r>
              <a:rPr lang="en-GB" sz="1200" i="1" dirty="0" smtClean="0">
                <a:solidFill>
                  <a:srgbClr val="0000FF"/>
                </a:solidFill>
              </a:rPr>
              <a:t>The problem of how to restructure the hardware and integration group (because it is/will be too large for a single group) has not yet been resolved. A few proposals have been reviewed and discussed with employees and stakeholders, but so far no solution has been adopted</a:t>
            </a:r>
          </a:p>
          <a:p>
            <a:endParaRPr lang="en-GB" sz="1400" dirty="0"/>
          </a:p>
          <a:p>
            <a:r>
              <a:rPr lang="en-GB" sz="1400" dirty="0"/>
              <a:t>Complete the local vertical integration project, continue to elaborate on demonstration (V20) and testing (lab instrument beamline) capabilities</a:t>
            </a:r>
            <a:r>
              <a:rPr lang="en-GB" sz="1400" dirty="0" smtClean="0"/>
              <a:t>.</a:t>
            </a:r>
          </a:p>
          <a:p>
            <a:pPr lvl="1"/>
            <a:r>
              <a:rPr lang="en-GB" sz="1200" i="1" dirty="0" smtClean="0">
                <a:solidFill>
                  <a:srgbClr val="0000FF"/>
                </a:solidFill>
              </a:rPr>
              <a:t>The vertical integration project for NSS integration has successfully continued.</a:t>
            </a:r>
          </a:p>
          <a:p>
            <a:pPr lvl="1"/>
            <a:r>
              <a:rPr lang="en-GB" sz="1200" i="1" dirty="0" smtClean="0">
                <a:solidFill>
                  <a:srgbClr val="0000FF"/>
                </a:solidFill>
              </a:rPr>
              <a:t>However, it is very clear that the need for ICS support to NSS has not been sufficiently met, despite some resource build-up for this specific purpose.</a:t>
            </a:r>
            <a:endParaRPr lang="en-GB" sz="1200" i="1" dirty="0">
              <a:solidFill>
                <a:srgbClr val="0000FF"/>
              </a:solidFill>
            </a:endParaRPr>
          </a:p>
          <a:p>
            <a:endParaRPr lang="en-GB" sz="1400" dirty="0"/>
          </a:p>
          <a:p>
            <a:r>
              <a:rPr lang="en-GB" sz="1400" dirty="0"/>
              <a:t>Division Heads for Accelerator and ICS need to conduct and oversee an internal review of IOXOS platform for all BI systems. Out of which a decision should be made and documented setting out the hardware platform of choice for each subsystem and all parties should move forward on that basis</a:t>
            </a:r>
            <a:r>
              <a:rPr lang="en-GB" sz="1400" dirty="0" smtClean="0"/>
              <a:t>.</a:t>
            </a:r>
          </a:p>
          <a:p>
            <a:pPr lvl="1"/>
            <a:r>
              <a:rPr lang="en-GB" sz="1200" i="1" dirty="0" smtClean="0">
                <a:solidFill>
                  <a:srgbClr val="0000FF"/>
                </a:solidFill>
              </a:rPr>
              <a:t>An attempt to answer this recommendation has been made in the break-out presentation by Simone Farina</a:t>
            </a:r>
            <a:endParaRPr lang="en-GB" sz="1200" i="1" dirty="0">
              <a:solidFill>
                <a:srgbClr val="0000FF"/>
              </a:solidFill>
            </a:endParaRPr>
          </a:p>
          <a:p>
            <a:endParaRPr lang="en-GB" sz="1400" dirty="0"/>
          </a:p>
          <a:p>
            <a:r>
              <a:rPr lang="en-GB" sz="1400" dirty="0"/>
              <a:t>The Infrastructure Group should </a:t>
            </a:r>
            <a:r>
              <a:rPr lang="en-GB" sz="1400" dirty="0" smtClean="0"/>
              <a:t>consider </a:t>
            </a:r>
            <a:r>
              <a:rPr lang="en-GB" sz="1400" dirty="0"/>
              <a:t>implementing single sign-on access all ESS systems and help to develop ESS-wide cyber security </a:t>
            </a:r>
            <a:r>
              <a:rPr lang="en-GB" sz="1400" dirty="0" smtClean="0"/>
              <a:t>policies</a:t>
            </a:r>
          </a:p>
          <a:p>
            <a:pPr lvl="1"/>
            <a:r>
              <a:rPr lang="en-GB" sz="1200" i="1" dirty="0" smtClean="0">
                <a:solidFill>
                  <a:srgbClr val="0000FF"/>
                </a:solidFill>
              </a:rPr>
              <a:t>Since TAC 17, the ESS chief information security officer has started. This has meant a much better ESS-wide focus on cyber security and ICS is now working with the CISO to coordinate and align cyber security policies</a:t>
            </a:r>
            <a:endParaRPr lang="en-GB" sz="1200" i="1" dirty="0">
              <a:solidFill>
                <a:srgbClr val="0000FF"/>
              </a:solidFill>
            </a:endParaRPr>
          </a:p>
        </p:txBody>
      </p:sp>
      <p:sp>
        <p:nvSpPr>
          <p:cNvPr id="4" name="Slide Number Placeholder 3"/>
          <p:cNvSpPr>
            <a:spLocks noGrp="1"/>
          </p:cNvSpPr>
          <p:nvPr>
            <p:ph type="sldNum" sz="quarter" idx="12"/>
          </p:nvPr>
        </p:nvSpPr>
        <p:spPr/>
        <p:txBody>
          <a:bodyPr/>
          <a:lstStyle/>
          <a:p>
            <a:fld id="{551115BC-487E-4422-894C-CB7CD3E79223}" type="slidenum">
              <a:rPr lang="en-GB" noProof="0" smtClean="0"/>
              <a:t>23</a:t>
            </a:fld>
            <a:endParaRPr lang="en-GB" noProof="0"/>
          </a:p>
        </p:txBody>
      </p:sp>
    </p:spTree>
    <p:extLst>
      <p:ext uri="{BB962C8B-B14F-4D97-AF65-F5344CB8AC3E}">
        <p14:creationId xmlns:p14="http://schemas.microsoft.com/office/powerpoint/2010/main" val="2912655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ICS vision and mission statements</a:t>
            </a:r>
            <a:endParaRPr lang="sv-SE" dirty="0"/>
          </a:p>
        </p:txBody>
      </p:sp>
      <p:sp>
        <p:nvSpPr>
          <p:cNvPr id="3" name="Content Placeholder 2"/>
          <p:cNvSpPr>
            <a:spLocks noGrp="1"/>
          </p:cNvSpPr>
          <p:nvPr>
            <p:ph idx="1"/>
          </p:nvPr>
        </p:nvSpPr>
        <p:spPr/>
        <p:txBody>
          <a:bodyPr/>
          <a:lstStyle/>
          <a:p>
            <a:r>
              <a:rPr lang="sv-SE" sz="1600" dirty="0" smtClean="0"/>
              <a:t>ICS vision statement</a:t>
            </a:r>
          </a:p>
          <a:p>
            <a:pPr marL="0" indent="0" algn="ctr">
              <a:buNone/>
            </a:pPr>
            <a:r>
              <a:rPr lang="en-US" dirty="0">
                <a:solidFill>
                  <a:schemeClr val="tx1"/>
                </a:solidFill>
              </a:rPr>
              <a:t>ESS operated efficiently, reliably and safely, with a control system that everyone loves</a:t>
            </a:r>
          </a:p>
          <a:p>
            <a:endParaRPr lang="en-US" dirty="0" smtClean="0"/>
          </a:p>
          <a:p>
            <a:r>
              <a:rPr lang="en-US" sz="1600" dirty="0" smtClean="0"/>
              <a:t>ICS mission</a:t>
            </a:r>
          </a:p>
          <a:p>
            <a:pPr marL="0" indent="0" algn="ctr">
              <a:buNone/>
            </a:pPr>
            <a:r>
              <a:rPr lang="en-US" sz="2400" dirty="0" smtClean="0">
                <a:solidFill>
                  <a:schemeClr val="tx1"/>
                </a:solidFill>
              </a:rPr>
              <a:t>The </a:t>
            </a:r>
            <a:r>
              <a:rPr lang="en-US" sz="2400" dirty="0">
                <a:solidFill>
                  <a:schemeClr val="tx1"/>
                </a:solidFill>
              </a:rPr>
              <a:t>ICS division shall provide and maintain world-class and cost-efficient control, protection and safety systems and services for the ESS facility.</a:t>
            </a:r>
          </a:p>
          <a:p>
            <a:pPr marL="0" indent="0" algn="ctr">
              <a:buNone/>
            </a:pPr>
            <a:r>
              <a:rPr lang="en-US" sz="2400" dirty="0">
                <a:solidFill>
                  <a:schemeClr val="tx1"/>
                </a:solidFill>
              </a:rPr>
              <a:t>The division shall develop competence and innovative solutions that can be shared in the community through open processes</a:t>
            </a:r>
          </a:p>
          <a:p>
            <a:endParaRPr lang="sv-SE" dirty="0"/>
          </a:p>
        </p:txBody>
      </p:sp>
    </p:spTree>
    <p:extLst>
      <p:ext uri="{BB962C8B-B14F-4D97-AF65-F5344CB8AC3E}">
        <p14:creationId xmlns:p14="http://schemas.microsoft.com/office/powerpoint/2010/main" val="2685081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ESS/ICS challenges</a:t>
            </a:r>
            <a:endParaRPr lang="en-GB" noProof="0" dirty="0"/>
          </a:p>
        </p:txBody>
      </p:sp>
      <p:sp>
        <p:nvSpPr>
          <p:cNvPr id="3" name="Content Placeholder 2"/>
          <p:cNvSpPr>
            <a:spLocks noGrp="1"/>
          </p:cNvSpPr>
          <p:nvPr>
            <p:ph idx="1"/>
          </p:nvPr>
        </p:nvSpPr>
        <p:spPr>
          <a:xfrm>
            <a:off x="35496" y="1384176"/>
            <a:ext cx="8507288" cy="5357192"/>
          </a:xfrm>
        </p:spPr>
        <p:txBody>
          <a:bodyPr>
            <a:noAutofit/>
          </a:bodyPr>
          <a:lstStyle/>
          <a:p>
            <a:r>
              <a:rPr lang="en-GB" sz="2400" dirty="0" smtClean="0">
                <a:solidFill>
                  <a:schemeClr val="tx1"/>
                </a:solidFill>
              </a:rPr>
              <a:t>The ESS control </a:t>
            </a:r>
            <a:r>
              <a:rPr lang="en-GB" sz="2400" dirty="0">
                <a:solidFill>
                  <a:schemeClr val="tx1"/>
                </a:solidFill>
              </a:rPr>
              <a:t>system complexity is very </a:t>
            </a:r>
            <a:r>
              <a:rPr lang="en-GB" sz="2400" dirty="0" smtClean="0">
                <a:solidFill>
                  <a:schemeClr val="tx1"/>
                </a:solidFill>
              </a:rPr>
              <a:t>high</a:t>
            </a:r>
          </a:p>
          <a:p>
            <a:pPr lvl="1"/>
            <a:r>
              <a:rPr lang="en-GB" sz="1800" dirty="0" smtClean="0">
                <a:solidFill>
                  <a:schemeClr val="tx1"/>
                </a:solidFill>
              </a:rPr>
              <a:t>About 1 600 000 “process values”</a:t>
            </a:r>
          </a:p>
          <a:p>
            <a:pPr lvl="1"/>
            <a:r>
              <a:rPr lang="en-US" sz="1800" dirty="0"/>
              <a:t>Ambitious approach to automation of control system configuration</a:t>
            </a:r>
          </a:p>
          <a:p>
            <a:pPr lvl="1"/>
            <a:endParaRPr lang="en-GB" sz="1800" dirty="0" smtClean="0">
              <a:solidFill>
                <a:schemeClr val="tx1"/>
              </a:solidFill>
            </a:endParaRPr>
          </a:p>
          <a:p>
            <a:r>
              <a:rPr lang="en-GB" sz="2400" dirty="0" smtClean="0">
                <a:solidFill>
                  <a:schemeClr val="tx1"/>
                </a:solidFill>
              </a:rPr>
              <a:t>Facility </a:t>
            </a:r>
            <a:r>
              <a:rPr lang="en-GB" sz="2400" dirty="0">
                <a:solidFill>
                  <a:schemeClr val="tx1"/>
                </a:solidFill>
              </a:rPr>
              <a:t>availability goals are very </a:t>
            </a:r>
            <a:r>
              <a:rPr lang="en-GB" sz="2400" dirty="0" smtClean="0">
                <a:solidFill>
                  <a:schemeClr val="tx1"/>
                </a:solidFill>
              </a:rPr>
              <a:t>high</a:t>
            </a:r>
          </a:p>
          <a:p>
            <a:pPr lvl="1"/>
            <a:r>
              <a:rPr lang="en-GB" sz="1800" dirty="0" smtClean="0">
                <a:solidFill>
                  <a:schemeClr val="tx1"/>
                </a:solidFill>
              </a:rPr>
              <a:t>ICS </a:t>
            </a:r>
            <a:r>
              <a:rPr lang="en-GB" sz="1800" dirty="0">
                <a:solidFill>
                  <a:schemeClr val="tx1"/>
                </a:solidFill>
              </a:rPr>
              <a:t>plays a key role </a:t>
            </a:r>
            <a:r>
              <a:rPr lang="en-GB" sz="1800" dirty="0" smtClean="0">
                <a:solidFill>
                  <a:schemeClr val="tx1"/>
                </a:solidFill>
              </a:rPr>
              <a:t>for the availability of the facility - 95% availability</a:t>
            </a:r>
          </a:p>
          <a:p>
            <a:pPr lvl="1"/>
            <a:r>
              <a:rPr lang="en-US" sz="1800" dirty="0" smtClean="0"/>
              <a:t>High performance and availability </a:t>
            </a:r>
            <a:r>
              <a:rPr lang="en-US" sz="1800" dirty="0"/>
              <a:t>requirements </a:t>
            </a:r>
            <a:r>
              <a:rPr lang="en-US" sz="1800" dirty="0" smtClean="0"/>
              <a:t>on equipment used</a:t>
            </a:r>
          </a:p>
          <a:p>
            <a:pPr lvl="1"/>
            <a:endParaRPr lang="en-US" sz="1800" dirty="0" smtClean="0">
              <a:solidFill>
                <a:schemeClr val="tx1"/>
              </a:solidFill>
            </a:endParaRPr>
          </a:p>
          <a:p>
            <a:r>
              <a:rPr lang="en-US" sz="2400" dirty="0"/>
              <a:t>Some new approaches will be implemented at ESS/ICS</a:t>
            </a:r>
          </a:p>
          <a:p>
            <a:pPr lvl="1"/>
            <a:r>
              <a:rPr lang="en-US" sz="1800" dirty="0">
                <a:solidFill>
                  <a:schemeClr val="tx1"/>
                </a:solidFill>
              </a:rPr>
              <a:t>Full scale deployment of EPICS </a:t>
            </a:r>
            <a:r>
              <a:rPr lang="en-US" sz="1800" dirty="0" smtClean="0">
                <a:solidFill>
                  <a:schemeClr val="tx1"/>
                </a:solidFill>
              </a:rPr>
              <a:t>7</a:t>
            </a:r>
          </a:p>
          <a:p>
            <a:pPr lvl="2"/>
            <a:r>
              <a:rPr lang="en-US" sz="1400" dirty="0" smtClean="0"/>
              <a:t>ESS is committed to contributing to the EPICS community</a:t>
            </a:r>
            <a:endParaRPr lang="en-US" sz="1400" dirty="0">
              <a:solidFill>
                <a:schemeClr val="tx1"/>
              </a:solidFill>
            </a:endParaRPr>
          </a:p>
          <a:p>
            <a:pPr lvl="1"/>
            <a:r>
              <a:rPr lang="en-US" sz="1800" dirty="0">
                <a:solidFill>
                  <a:schemeClr val="tx1"/>
                </a:solidFill>
              </a:rPr>
              <a:t>Full scale deployment of </a:t>
            </a:r>
            <a:r>
              <a:rPr lang="en-US" sz="1800" dirty="0" smtClean="0">
                <a:solidFill>
                  <a:schemeClr val="tx1"/>
                </a:solidFill>
              </a:rPr>
              <a:t>MicroTCA.4</a:t>
            </a:r>
          </a:p>
          <a:p>
            <a:pPr lvl="2"/>
            <a:r>
              <a:rPr lang="en-US" sz="1400" dirty="0" smtClean="0"/>
              <a:t>ESS is involved in a public procurement for innovation initiative</a:t>
            </a:r>
          </a:p>
          <a:p>
            <a:pPr lvl="1"/>
            <a:r>
              <a:rPr lang="en-US" sz="1800" dirty="0" smtClean="0">
                <a:solidFill>
                  <a:schemeClr val="tx1"/>
                </a:solidFill>
              </a:rPr>
              <a:t>Machine learning/Artificial intelligence assisted control system</a:t>
            </a:r>
          </a:p>
          <a:p>
            <a:pPr lvl="2"/>
            <a:r>
              <a:rPr lang="en-US" sz="1400" dirty="0" smtClean="0"/>
              <a:t>Project started to explore how machine learning technologies can be applied</a:t>
            </a:r>
            <a:endParaRPr lang="en-US" sz="14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581127"/>
            <a:ext cx="1616224" cy="86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asis-pro.com/wp-content/uploads/2015/08/MicroTCA_Logo_Final_version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445224"/>
            <a:ext cx="1616224" cy="5924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tensorfl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5941640"/>
            <a:ext cx="799728" cy="79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52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2" presetClass="entr" presetSubtype="1"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additive="base">
                                        <p:cTn id="35" dur="500" fill="hold"/>
                                        <p:tgtEl>
                                          <p:spTgt spid="1026"/>
                                        </p:tgtEl>
                                        <p:attrNameLst>
                                          <p:attrName>ppt_x</p:attrName>
                                        </p:attrNameLst>
                                      </p:cBhvr>
                                      <p:tavLst>
                                        <p:tav tm="0">
                                          <p:val>
                                            <p:strVal val="#ppt_x"/>
                                          </p:val>
                                        </p:tav>
                                        <p:tav tm="100000">
                                          <p:val>
                                            <p:strVal val="#ppt_x"/>
                                          </p:val>
                                        </p:tav>
                                      </p:tavLst>
                                    </p:anim>
                                    <p:anim calcmode="lin" valueType="num">
                                      <p:cBhvr additive="base">
                                        <p:cTn id="36" dur="500" fill="hold"/>
                                        <p:tgtEl>
                                          <p:spTgt spid="1026"/>
                                        </p:tgtEl>
                                        <p:attrNameLst>
                                          <p:attrName>ppt_y</p:attrName>
                                        </p:attrNameLst>
                                      </p:cBhvr>
                                      <p:tavLst>
                                        <p:tav tm="0">
                                          <p:val>
                                            <p:strVal val="0-#ppt_h/2"/>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2" presetClass="entr" presetSubtype="4"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anim calcmode="lin" valueType="num">
                                      <p:cBhvr additive="base">
                                        <p:cTn id="47" dur="500" fill="hold"/>
                                        <p:tgtEl>
                                          <p:spTgt spid="1028"/>
                                        </p:tgtEl>
                                        <p:attrNameLst>
                                          <p:attrName>ppt_x</p:attrName>
                                        </p:attrNameLst>
                                      </p:cBhvr>
                                      <p:tavLst>
                                        <p:tav tm="0">
                                          <p:val>
                                            <p:strVal val="#ppt_x"/>
                                          </p:val>
                                        </p:tav>
                                        <p:tav tm="100000">
                                          <p:val>
                                            <p:strVal val="#ppt_x"/>
                                          </p:val>
                                        </p:tav>
                                      </p:tavLst>
                                    </p:anim>
                                    <p:anim calcmode="lin" valueType="num">
                                      <p:cBhvr additive="base">
                                        <p:cTn id="48" dur="500" fill="hold"/>
                                        <p:tgtEl>
                                          <p:spTgt spid="1028"/>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cTn>
                              </p:par>
                              <p:par>
                                <p:cTn id="60" presetID="2" presetClass="entr" presetSubtype="4"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ICS Project scope</a:t>
            </a:r>
            <a:endParaRPr lang="en-GB" noProof="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p:cNvSpPr txBox="1"/>
          <p:nvPr/>
        </p:nvSpPr>
        <p:spPr>
          <a:xfrm>
            <a:off x="251520" y="1874343"/>
            <a:ext cx="532859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01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Management </a:t>
            </a:r>
            <a:r>
              <a:rPr kumimoji="0" lang="sv-SE" sz="1800" b="0" i="0" u="none" strike="noStrike" kern="1200" cap="none" spc="0" normalizeH="0" baseline="0" noProof="0" dirty="0">
                <a:ln>
                  <a:noFill/>
                </a:ln>
                <a:solidFill>
                  <a:prstClr val="black"/>
                </a:solidFill>
                <a:effectLst/>
                <a:uLnTx/>
                <a:uFillTx/>
                <a:latin typeface="Calibri"/>
                <a:ea typeface="+mn-ea"/>
                <a:cs typeface="+mn-cs"/>
              </a:rPr>
              <a:t>and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smtClean="0">
                <a:ln>
                  <a:noFill/>
                </a:ln>
                <a:solidFill>
                  <a:prstClr val="black"/>
                </a:solidFill>
                <a:effectLst/>
                <a:uLnTx/>
                <a:uFillTx/>
                <a:latin typeface="Calibri"/>
                <a:ea typeface="+mn-ea"/>
                <a:cs typeface="+mn-cs"/>
              </a:rPr>
              <a:t>Work</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03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Software </a:t>
            </a:r>
            <a:r>
              <a:rPr kumimoji="0" lang="sv-SE" sz="1800" b="0" i="0" u="none" strike="noStrike" kern="1200" cap="none" spc="0" normalizeH="0" baseline="0" noProof="0" dirty="0">
                <a:ln>
                  <a:noFill/>
                </a:ln>
                <a:solidFill>
                  <a:prstClr val="black"/>
                </a:solidFill>
                <a:effectLst/>
                <a:uLnTx/>
                <a:uFillTx/>
                <a:latin typeface="Calibri"/>
                <a:ea typeface="+mn-ea"/>
                <a:cs typeface="+mn-cs"/>
              </a:rPr>
              <a:t>core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04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Hardware </a:t>
            </a:r>
            <a:r>
              <a:rPr kumimoji="0" lang="sv-SE" sz="1800" b="0" i="0" u="none" strike="noStrike" kern="1200" cap="none" spc="0" normalizeH="0" baseline="0" noProof="0" dirty="0">
                <a:ln>
                  <a:noFill/>
                </a:ln>
                <a:solidFill>
                  <a:prstClr val="black"/>
                </a:solidFill>
                <a:effectLst/>
                <a:uLnTx/>
                <a:uFillTx/>
                <a:latin typeface="Calibri"/>
                <a:ea typeface="+mn-ea"/>
                <a:cs typeface="+mn-cs"/>
              </a:rPr>
              <a:t>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05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Machine protection </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06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Equipment </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07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Control </a:t>
            </a:r>
            <a:r>
              <a:rPr kumimoji="0" lang="sv-SE" sz="1800" b="0" i="0" u="none" strike="noStrike" kern="1200" cap="none" spc="0" normalizeH="0" baseline="0" noProof="0" dirty="0">
                <a:ln>
                  <a:noFill/>
                </a:ln>
                <a:solidFill>
                  <a:prstClr val="black"/>
                </a:solidFill>
                <a:effectLst/>
                <a:uLnTx/>
                <a:uFillTx/>
                <a:latin typeface="Calibri"/>
                <a:ea typeface="+mn-ea"/>
                <a:cs typeface="+mn-cs"/>
              </a:rPr>
              <a:t>system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08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Physics </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09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Personnel </a:t>
            </a:r>
            <a:r>
              <a:rPr kumimoji="0" lang="sv-SE" sz="1800" b="0" i="0" u="none" strike="noStrike" kern="1200" cap="none" spc="0" normalizeH="0" baseline="0" noProof="0" dirty="0">
                <a:ln>
                  <a:noFill/>
                </a:ln>
                <a:solidFill>
                  <a:prstClr val="black"/>
                </a:solidFill>
                <a:effectLst/>
                <a:uLnTx/>
                <a:uFillTx/>
                <a:latin typeface="Calibri"/>
                <a:ea typeface="+mn-ea"/>
                <a:cs typeface="+mn-cs"/>
              </a:rPr>
              <a:t>safety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systems</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10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Integration </a:t>
            </a:r>
            <a:r>
              <a:rPr kumimoji="0" lang="sv-SE" sz="1800" b="0" i="0" u="none" strike="noStrike" kern="1200" cap="none" spc="0" normalizeH="0" baseline="0" noProof="0" dirty="0">
                <a:ln>
                  <a:noFill/>
                </a:ln>
                <a:solidFill>
                  <a:prstClr val="black"/>
                </a:solidFill>
                <a:effectLst/>
                <a:uLnTx/>
                <a:uFillTx/>
                <a:latin typeface="Calibri"/>
                <a:ea typeface="+mn-ea"/>
                <a:cs typeface="+mn-cs"/>
              </a:rPr>
              <a:t>- Accelerator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11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Integration </a:t>
            </a:r>
            <a:r>
              <a:rPr kumimoji="0" lang="sv-SE" sz="1800" b="0" i="0" u="none" strike="noStrike" kern="1200" cap="none" spc="0" normalizeH="0" baseline="0" noProof="0" dirty="0">
                <a:ln>
                  <a:noFill/>
                </a:ln>
                <a:solidFill>
                  <a:prstClr val="black"/>
                </a:solidFill>
                <a:effectLst/>
                <a:uLnTx/>
                <a:uFillTx/>
                <a:latin typeface="Calibri"/>
                <a:ea typeface="+mn-ea"/>
                <a:cs typeface="+mn-cs"/>
              </a:rPr>
              <a:t>- Target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12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Integration </a:t>
            </a:r>
            <a:r>
              <a:rPr kumimoji="0" lang="sv-SE" sz="1800" b="0" i="0" u="none" strike="noStrike" kern="1200" cap="none" spc="0" normalizeH="0" baseline="0" noProof="0" dirty="0">
                <a:ln>
                  <a:noFill/>
                </a:ln>
                <a:solidFill>
                  <a:prstClr val="black"/>
                </a:solidFill>
                <a:effectLst/>
                <a:uLnTx/>
                <a:uFillTx/>
                <a:latin typeface="Calibri"/>
                <a:ea typeface="+mn-ea"/>
                <a:cs typeface="+mn-cs"/>
              </a:rPr>
              <a:t>- Instruments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13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Integration </a:t>
            </a:r>
            <a:r>
              <a:rPr kumimoji="0" lang="sv-SE" sz="1800" b="0" i="0" u="none" strike="noStrike" kern="1200" cap="none" spc="0" normalizeH="0" baseline="0" noProof="0" dirty="0">
                <a:ln>
                  <a:noFill/>
                </a:ln>
                <a:solidFill>
                  <a:prstClr val="black"/>
                </a:solidFill>
                <a:effectLst/>
                <a:uLnTx/>
                <a:uFillTx/>
                <a:latin typeface="Calibri"/>
                <a:ea typeface="+mn-ea"/>
                <a:cs typeface="+mn-cs"/>
              </a:rPr>
              <a:t>- Conventional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a:t>
            </a:r>
            <a:r>
              <a:rPr kumimoji="0" lang="sv-SE" sz="1800" b="0" i="0" u="none" strike="noStrike" kern="1200" cap="none" spc="0" normalizeH="0" baseline="0" noProof="0" dirty="0">
                <a:ln>
                  <a:noFill/>
                </a:ln>
                <a:solidFill>
                  <a:prstClr val="black"/>
                </a:solidFill>
                <a:effectLst/>
                <a:uLnTx/>
                <a:uFillTx/>
                <a:latin typeface="Calibri"/>
                <a:ea typeface="+mn-ea"/>
                <a:cs typeface="+mn-cs"/>
              </a:rPr>
              <a:t>package 14 </a:t>
            </a: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	Test Stands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a:ea typeface="+mn-ea"/>
                <a:cs typeface="+mn-cs"/>
              </a:rPr>
              <a:t>Work package 20	Installation</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5310" y="1498677"/>
            <a:ext cx="1838450" cy="121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92280" y="3068960"/>
            <a:ext cx="1838450" cy="122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79457" y="4691349"/>
            <a:ext cx="1844535" cy="103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13398" y="5569564"/>
            <a:ext cx="1844535" cy="61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208075" y="2617747"/>
            <a:ext cx="1532919"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Software</a:t>
            </a:r>
            <a:endPar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p:txBody>
      </p:sp>
      <p:sp>
        <p:nvSpPr>
          <p:cNvPr id="12" name="Rectangle 11"/>
          <p:cNvSpPr/>
          <p:nvPr/>
        </p:nvSpPr>
        <p:spPr>
          <a:xfrm>
            <a:off x="7118551" y="4201924"/>
            <a:ext cx="179453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Electronics</a:t>
            </a:r>
            <a:endPar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p:txBody>
      </p:sp>
      <p:sp>
        <p:nvSpPr>
          <p:cNvPr id="13" name="Rectangle 12"/>
          <p:cNvSpPr/>
          <p:nvPr/>
        </p:nvSpPr>
        <p:spPr>
          <a:xfrm>
            <a:off x="6388874" y="5643362"/>
            <a:ext cx="2241063"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Infrastructure</a:t>
            </a:r>
            <a:endPar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p:txBody>
      </p:sp>
      <p:sp>
        <p:nvSpPr>
          <p:cNvPr id="14" name="Rectangle 13"/>
          <p:cNvSpPr/>
          <p:nvPr/>
        </p:nvSpPr>
        <p:spPr>
          <a:xfrm>
            <a:off x="3491880" y="6146140"/>
            <a:ext cx="3087577"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Safety &amp; protection</a:t>
            </a:r>
            <a:endPar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endParaRPr>
          </a:p>
        </p:txBody>
      </p:sp>
      <p:cxnSp>
        <p:nvCxnSpPr>
          <p:cNvPr id="17" name="Straight Arrow Connector 16"/>
          <p:cNvCxnSpPr/>
          <p:nvPr/>
        </p:nvCxnSpPr>
        <p:spPr>
          <a:xfrm>
            <a:off x="3526819" y="2343518"/>
            <a:ext cx="2431114" cy="85753"/>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915816" y="2564904"/>
            <a:ext cx="3042117" cy="1162097"/>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14243" y="2630333"/>
            <a:ext cx="3478037" cy="561062"/>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67944" y="2910864"/>
            <a:ext cx="3024336" cy="446128"/>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905492" y="3492595"/>
            <a:ext cx="1610724" cy="1304557"/>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276415" y="4869160"/>
            <a:ext cx="3303042" cy="774202"/>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067944" y="2996952"/>
            <a:ext cx="967724" cy="2520280"/>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211960" y="4144874"/>
            <a:ext cx="693532" cy="1372358"/>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pic>
        <p:nvPicPr>
          <p:cNvPr id="1026" name="Picture 2" descr="http://esuitetools.com/sites/default/files/integration_0_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62696" y="3541149"/>
            <a:ext cx="3272880" cy="143188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V="1">
            <a:off x="4478903" y="4201924"/>
            <a:ext cx="449033" cy="116765"/>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995936" y="4463534"/>
            <a:ext cx="1224136" cy="79977"/>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558726" y="4653136"/>
            <a:ext cx="877370" cy="177918"/>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353261" y="4691349"/>
            <a:ext cx="702049" cy="393835"/>
          </a:xfrm>
          <a:prstGeom prst="straightConnector1">
            <a:avLst/>
          </a:prstGeom>
          <a:ln w="50800">
            <a:tailEnd type="triangl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43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xit" presetSubtype="0" fill="hold" nodeType="with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027"/>
                                        </p:tgtEl>
                                      </p:cBhvr>
                                    </p:animEffect>
                                    <p:set>
                                      <p:cBhvr>
                                        <p:cTn id="39" dur="1" fill="hold">
                                          <p:stCondLst>
                                            <p:cond delay="499"/>
                                          </p:stCondLst>
                                        </p:cTn>
                                        <p:tgtEl>
                                          <p:spTgt spid="102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fade">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xit" presetSubtype="0" fill="hold" nodeType="withEffect">
                                  <p:stCondLst>
                                    <p:cond delay="0"/>
                                  </p:stCondLst>
                                  <p:childTnLst>
                                    <p:animEffect transition="out" filter="fade">
                                      <p:cBhvr>
                                        <p:cTn id="58" dur="500"/>
                                        <p:tgtEl>
                                          <p:spTgt spid="21"/>
                                        </p:tgtEl>
                                      </p:cBhvr>
                                    </p:animEffect>
                                    <p:set>
                                      <p:cBhvr>
                                        <p:cTn id="59" dur="1" fill="hold">
                                          <p:stCondLst>
                                            <p:cond delay="499"/>
                                          </p:stCondLst>
                                        </p:cTn>
                                        <p:tgtEl>
                                          <p:spTgt spid="21"/>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028"/>
                                        </p:tgtEl>
                                      </p:cBhvr>
                                    </p:animEffect>
                                    <p:set>
                                      <p:cBhvr>
                                        <p:cTn id="65" dur="1" fill="hold">
                                          <p:stCondLst>
                                            <p:cond delay="499"/>
                                          </p:stCondLst>
                                        </p:cTn>
                                        <p:tgtEl>
                                          <p:spTgt spid="102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31"/>
                                        </p:tgtEl>
                                        <p:attrNameLst>
                                          <p:attrName>style.visibility</p:attrName>
                                        </p:attrNameLst>
                                      </p:cBhvr>
                                      <p:to>
                                        <p:strVal val="visible"/>
                                      </p:to>
                                    </p:set>
                                    <p:animEffect transition="in" filter="fade">
                                      <p:cBhvr>
                                        <p:cTn id="73" dur="500"/>
                                        <p:tgtEl>
                                          <p:spTgt spid="1031"/>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xit" presetSubtype="0" fill="hold" nodeType="withEffect">
                                  <p:stCondLst>
                                    <p:cond delay="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9"/>
                                        </p:tgtEl>
                                      </p:cBhvr>
                                    </p:animEffect>
                                    <p:set>
                                      <p:cBhvr>
                                        <p:cTn id="88" dur="1" fill="hold">
                                          <p:stCondLst>
                                            <p:cond delay="499"/>
                                          </p:stCondLst>
                                        </p:cTn>
                                        <p:tgtEl>
                                          <p:spTgt spid="29"/>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030"/>
                                        </p:tgtEl>
                                      </p:cBhvr>
                                    </p:animEffect>
                                    <p:set>
                                      <p:cBhvr>
                                        <p:cTn id="91" dur="1" fill="hold">
                                          <p:stCondLst>
                                            <p:cond delay="499"/>
                                          </p:stCondLst>
                                        </p:cTn>
                                        <p:tgtEl>
                                          <p:spTgt spid="1030"/>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3"/>
                                        </p:tgtEl>
                                      </p:cBhvr>
                                    </p:animEffect>
                                    <p:set>
                                      <p:cBhvr>
                                        <p:cTn id="94" dur="1" fill="hold">
                                          <p:stCondLst>
                                            <p:cond delay="499"/>
                                          </p:stCondLst>
                                        </p:cTn>
                                        <p:tgtEl>
                                          <p:spTgt spid="1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par>
                                <p:cTn id="100" presetID="10" presetClass="entr" presetSubtype="0" fill="hold"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par>
                                <p:cTn id="103" presetID="10" presetClass="entr" presetSubtype="0" fill="hold"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par>
                                <p:cTn id="106" presetID="10" presetClass="entr" presetSubtype="0" fill="hold"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par>
                                <p:cTn id="109" presetID="10" presetClass="entr" presetSubtype="0" fill="hold" nodeType="withEffect">
                                  <p:stCondLst>
                                    <p:cond delay="0"/>
                                  </p:stCondLst>
                                  <p:childTnLst>
                                    <p:set>
                                      <p:cBhvr>
                                        <p:cTn id="110" dur="1" fill="hold">
                                          <p:stCondLst>
                                            <p:cond delay="0"/>
                                          </p:stCondLst>
                                        </p:cTn>
                                        <p:tgtEl>
                                          <p:spTgt spid="1026"/>
                                        </p:tgtEl>
                                        <p:attrNameLst>
                                          <p:attrName>style.visibility</p:attrName>
                                        </p:attrNameLst>
                                      </p:cBhvr>
                                      <p:to>
                                        <p:strVal val="visible"/>
                                      </p:to>
                                    </p:set>
                                    <p:animEffect transition="in" filter="fade">
                                      <p:cBhvr>
                                        <p:cTn id="111" dur="500"/>
                                        <p:tgtEl>
                                          <p:spTgt spid="1026"/>
                                        </p:tgtEl>
                                      </p:cBhvr>
                                    </p:animEffect>
                                  </p:childTnLst>
                                </p:cTn>
                              </p:par>
                              <p:par>
                                <p:cTn id="112" presetID="10" presetClass="exit" presetSubtype="0" fill="hold" nodeType="withEffect">
                                  <p:stCondLst>
                                    <p:cond delay="0"/>
                                  </p:stCondLst>
                                  <p:childTnLst>
                                    <p:animEffect transition="out" filter="fade">
                                      <p:cBhvr>
                                        <p:cTn id="113" dur="500"/>
                                        <p:tgtEl>
                                          <p:spTgt spid="1031"/>
                                        </p:tgtEl>
                                      </p:cBhvr>
                                    </p:animEffect>
                                    <p:set>
                                      <p:cBhvr>
                                        <p:cTn id="114" dur="1" fill="hold">
                                          <p:stCondLst>
                                            <p:cond delay="499"/>
                                          </p:stCondLst>
                                        </p:cTn>
                                        <p:tgtEl>
                                          <p:spTgt spid="1031"/>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31"/>
                                        </p:tgtEl>
                                      </p:cBhvr>
                                    </p:animEffect>
                                    <p:set>
                                      <p:cBhvr>
                                        <p:cTn id="117" dur="1" fill="hold">
                                          <p:stCondLst>
                                            <p:cond delay="499"/>
                                          </p:stCondLst>
                                        </p:cTn>
                                        <p:tgtEl>
                                          <p:spTgt spid="31"/>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33"/>
                                        </p:tgtEl>
                                      </p:cBhvr>
                                    </p:animEffect>
                                    <p:set>
                                      <p:cBhvr>
                                        <p:cTn id="120" dur="1" fill="hold">
                                          <p:stCondLst>
                                            <p:cond delay="499"/>
                                          </p:stCondLst>
                                        </p:cTn>
                                        <p:tgtEl>
                                          <p:spTgt spid="33"/>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14"/>
                                        </p:tgtEl>
                                      </p:cBhvr>
                                    </p:animEffect>
                                    <p:set>
                                      <p:cBhvr>
                                        <p:cTn id="12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2" grpId="0"/>
      <p:bldP spid="12" grpId="1"/>
      <p:bldP spid="13" grpId="0"/>
      <p:bldP spid="13" grpId="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 name="Straight Connector 203"/>
          <p:cNvCxnSpPr/>
          <p:nvPr/>
        </p:nvCxnSpPr>
        <p:spPr>
          <a:xfrm flipH="1">
            <a:off x="1205898" y="529022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3816177" y="6394980"/>
            <a:ext cx="356857" cy="2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2265553" y="5655259"/>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2272721" y="6022258"/>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2272721" y="530617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107504" y="4869160"/>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7645746" y="4977042"/>
            <a:ext cx="361289" cy="6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3770484" y="6017499"/>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3779912" y="564803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3779911" y="5281973"/>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5071077" y="6363344"/>
            <a:ext cx="356857" cy="2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7687995" y="4597456"/>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5087161" y="6022258"/>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115267" y="4526184"/>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105332" y="4164503"/>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416739" y="270113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2411760" y="490116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2413925" y="4551711"/>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2416739" y="4180309"/>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2452742" y="380918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2416738" y="3458335"/>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2416738" y="3064431"/>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095699" y="5649422"/>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5909282" y="1484784"/>
            <a:ext cx="1" cy="120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5076056" y="269406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110188" y="3802386"/>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111332" y="3040797"/>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105333" y="2713824"/>
            <a:ext cx="16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5092634" y="5286507"/>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0"/>
          </p:cNvCxnSpPr>
          <p:nvPr/>
        </p:nvCxnSpPr>
        <p:spPr>
          <a:xfrm flipV="1">
            <a:off x="1840776" y="1993921"/>
            <a:ext cx="0" cy="74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63513" y="1996483"/>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35944" y="2385275"/>
            <a:ext cx="0" cy="3636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338747" y="1988840"/>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316416" y="1986317"/>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161380" y="1992714"/>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60032" y="1808784"/>
            <a:ext cx="0" cy="180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7624594" y="3794843"/>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7662782" y="3446040"/>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7699671" y="3052939"/>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645746" y="267851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5071077" y="4894196"/>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253264" y="2385280"/>
            <a:ext cx="2812" cy="3978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88024" y="1988841"/>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45148" y="1992715"/>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5073242" y="4527705"/>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5076056" y="4156303"/>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5112059" y="3785174"/>
            <a:ext cx="360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5076055" y="3434329"/>
            <a:ext cx="36004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139952" y="1484784"/>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Henrik Carling</a:t>
            </a:r>
          </a:p>
          <a:p>
            <a:pPr algn="ctr"/>
            <a:r>
              <a:rPr lang="sv-SE" sz="700" dirty="0" smtClean="0"/>
              <a:t>Division head</a:t>
            </a:r>
            <a:endParaRPr lang="sv-SE" sz="700" dirty="0"/>
          </a:p>
        </p:txBody>
      </p:sp>
      <p:sp>
        <p:nvSpPr>
          <p:cNvPr id="9" name="Rounded Rectangle 8"/>
          <p:cNvSpPr/>
          <p:nvPr/>
        </p:nvSpPr>
        <p:spPr>
          <a:xfrm>
            <a:off x="1264712" y="2068451"/>
            <a:ext cx="1152128" cy="324000"/>
          </a:xfrm>
          <a:prstGeom prst="round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Anna Gillberg</a:t>
            </a:r>
          </a:p>
          <a:p>
            <a:pPr algn="ctr"/>
            <a:r>
              <a:rPr lang="sv-SE" sz="700" dirty="0" smtClean="0"/>
              <a:t>Team assistant</a:t>
            </a:r>
            <a:endParaRPr lang="sv-SE" sz="700" dirty="0"/>
          </a:p>
        </p:txBody>
      </p:sp>
      <p:sp>
        <p:nvSpPr>
          <p:cNvPr id="10" name="Rounded Rectangle 9"/>
          <p:cNvSpPr/>
          <p:nvPr/>
        </p:nvSpPr>
        <p:spPr>
          <a:xfrm>
            <a:off x="2580906" y="206337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Annika Nordt</a:t>
            </a:r>
            <a:br>
              <a:rPr lang="sv-SE" sz="900" dirty="0" smtClean="0"/>
            </a:br>
            <a:r>
              <a:rPr lang="sv-SE" sz="900" dirty="0" err="1" smtClean="0"/>
              <a:t>P</a:t>
            </a:r>
            <a:r>
              <a:rPr lang="sv-SE" sz="700" dirty="0" err="1" smtClean="0"/>
              <a:t>rotection</a:t>
            </a:r>
            <a:r>
              <a:rPr lang="sv-SE" sz="700" dirty="0" smtClean="0"/>
              <a:t> systems</a:t>
            </a:r>
            <a:endParaRPr lang="sv-SE" sz="800" dirty="0"/>
          </a:p>
        </p:txBody>
      </p:sp>
      <p:sp>
        <p:nvSpPr>
          <p:cNvPr id="12" name="Rounded Rectangle 11"/>
          <p:cNvSpPr/>
          <p:nvPr/>
        </p:nvSpPr>
        <p:spPr>
          <a:xfrm>
            <a:off x="5464674" y="2056615"/>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Hector Novella</a:t>
            </a:r>
            <a:endParaRPr lang="sv-SE" sz="900" dirty="0"/>
          </a:p>
          <a:p>
            <a:pPr algn="ctr"/>
            <a:r>
              <a:rPr lang="sv-SE" sz="700" dirty="0" smtClean="0"/>
              <a:t>Deputy project manager</a:t>
            </a:r>
          </a:p>
        </p:txBody>
      </p:sp>
      <p:sp>
        <p:nvSpPr>
          <p:cNvPr id="13" name="Rounded Rectangle 12"/>
          <p:cNvSpPr/>
          <p:nvPr/>
        </p:nvSpPr>
        <p:spPr>
          <a:xfrm>
            <a:off x="6690675" y="2063371"/>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Susanne Regnell</a:t>
            </a:r>
          </a:p>
          <a:p>
            <a:pPr algn="ctr"/>
            <a:r>
              <a:rPr lang="sv-SE" sz="700" dirty="0" smtClean="0"/>
              <a:t>Controls Software</a:t>
            </a:r>
            <a:endParaRPr lang="sv-SE" sz="700" dirty="0"/>
          </a:p>
        </p:txBody>
      </p:sp>
      <p:sp>
        <p:nvSpPr>
          <p:cNvPr id="14" name="Rounded Rectangle 13"/>
          <p:cNvSpPr/>
          <p:nvPr/>
        </p:nvSpPr>
        <p:spPr>
          <a:xfrm>
            <a:off x="7884368" y="2063371"/>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Timo Korhonen</a:t>
            </a:r>
            <a:br>
              <a:rPr lang="sv-SE" sz="900" dirty="0" smtClean="0"/>
            </a:br>
            <a:r>
              <a:rPr lang="sv-SE" sz="700" dirty="0" smtClean="0"/>
              <a:t>Chief engineer</a:t>
            </a:r>
            <a:endParaRPr lang="sv-SE" sz="700" dirty="0"/>
          </a:p>
        </p:txBody>
      </p:sp>
      <p:cxnSp>
        <p:nvCxnSpPr>
          <p:cNvPr id="17" name="Straight Connector 16"/>
          <p:cNvCxnSpPr/>
          <p:nvPr/>
        </p:nvCxnSpPr>
        <p:spPr>
          <a:xfrm flipV="1">
            <a:off x="663513" y="1988840"/>
            <a:ext cx="7652903" cy="3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824048" y="2387373"/>
            <a:ext cx="0" cy="2589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076055" y="3065823"/>
            <a:ext cx="360041"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6631557" y="327429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Emanuele Laface</a:t>
            </a:r>
          </a:p>
          <a:p>
            <a:pPr algn="ctr"/>
            <a:r>
              <a:rPr lang="sv-SE" sz="700" dirty="0" smtClean="0"/>
              <a:t>Accelerator physicist</a:t>
            </a:r>
            <a:endParaRPr lang="sv-SE" sz="800" dirty="0"/>
          </a:p>
        </p:txBody>
      </p:sp>
      <p:sp>
        <p:nvSpPr>
          <p:cNvPr id="50" name="Rounded Rectangle 49"/>
          <p:cNvSpPr/>
          <p:nvPr/>
        </p:nvSpPr>
        <p:spPr>
          <a:xfrm>
            <a:off x="6629722" y="403719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50" dirty="0" smtClean="0"/>
              <a:t>Juan Esteban Müller</a:t>
            </a:r>
          </a:p>
          <a:p>
            <a:pPr algn="ctr"/>
            <a:r>
              <a:rPr lang="sv-SE" sz="700" dirty="0" smtClean="0"/>
              <a:t>Software scientist</a:t>
            </a:r>
            <a:endParaRPr lang="sv-SE" sz="700" dirty="0"/>
          </a:p>
        </p:txBody>
      </p:sp>
      <p:sp>
        <p:nvSpPr>
          <p:cNvPr id="52" name="Rounded Rectangle 51"/>
          <p:cNvSpPr/>
          <p:nvPr/>
        </p:nvSpPr>
        <p:spPr>
          <a:xfrm>
            <a:off x="6629722" y="442942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Ricardo Fernandes</a:t>
            </a:r>
            <a:br>
              <a:rPr lang="sv-SE" sz="900" dirty="0" smtClean="0"/>
            </a:br>
            <a:r>
              <a:rPr lang="sv-SE" sz="500" dirty="0" smtClean="0"/>
              <a:t>Control system software architect</a:t>
            </a:r>
            <a:endParaRPr lang="sv-SE" sz="700" dirty="0"/>
          </a:p>
        </p:txBody>
      </p:sp>
      <p:sp>
        <p:nvSpPr>
          <p:cNvPr id="53" name="Rounded Rectangle 52"/>
          <p:cNvSpPr/>
          <p:nvPr/>
        </p:nvSpPr>
        <p:spPr>
          <a:xfrm>
            <a:off x="6616988" y="290382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Claudio Rosati</a:t>
            </a:r>
          </a:p>
          <a:p>
            <a:pPr algn="ctr"/>
            <a:r>
              <a:rPr lang="sv-SE" sz="700" dirty="0" smtClean="0"/>
              <a:t>Software </a:t>
            </a:r>
            <a:r>
              <a:rPr lang="sv-SE" sz="700" dirty="0"/>
              <a:t>engineer</a:t>
            </a:r>
          </a:p>
        </p:txBody>
      </p:sp>
      <p:sp>
        <p:nvSpPr>
          <p:cNvPr id="54" name="Rounded Rectangle 53"/>
          <p:cNvSpPr/>
          <p:nvPr/>
        </p:nvSpPr>
        <p:spPr>
          <a:xfrm>
            <a:off x="4038994" y="3246900"/>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Javier Cerejo</a:t>
            </a:r>
            <a:br>
              <a:rPr lang="sv-SE" sz="900" dirty="0" smtClean="0"/>
            </a:br>
            <a:r>
              <a:rPr lang="sv-SE" sz="700" dirty="0" smtClean="0"/>
              <a:t>PhD Student</a:t>
            </a:r>
            <a:endParaRPr lang="sv-SE" sz="700" dirty="0"/>
          </a:p>
        </p:txBody>
      </p:sp>
      <p:sp>
        <p:nvSpPr>
          <p:cNvPr id="55" name="Rounded Rectangle 54"/>
          <p:cNvSpPr/>
          <p:nvPr/>
        </p:nvSpPr>
        <p:spPr>
          <a:xfrm>
            <a:off x="4046936" y="251651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Angel Monera</a:t>
            </a:r>
          </a:p>
          <a:p>
            <a:pPr algn="ctr"/>
            <a:r>
              <a:rPr lang="sv-SE" sz="700" dirty="0" smtClean="0"/>
              <a:t>FPGA Engineer</a:t>
            </a:r>
            <a:endParaRPr lang="sv-SE" sz="700" dirty="0"/>
          </a:p>
        </p:txBody>
      </p:sp>
      <p:sp>
        <p:nvSpPr>
          <p:cNvPr id="57" name="Rounded Rectangle 56"/>
          <p:cNvSpPr/>
          <p:nvPr/>
        </p:nvSpPr>
        <p:spPr>
          <a:xfrm>
            <a:off x="2671917" y="326917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Manuel Zaera-Sanz</a:t>
            </a:r>
          </a:p>
          <a:p>
            <a:pPr algn="ctr"/>
            <a:r>
              <a:rPr lang="sv-SE" sz="600" dirty="0" smtClean="0"/>
              <a:t>Lead engineer slow interlocks</a:t>
            </a:r>
            <a:endParaRPr lang="sv-SE" sz="600" dirty="0"/>
          </a:p>
        </p:txBody>
      </p:sp>
      <p:sp>
        <p:nvSpPr>
          <p:cNvPr id="58" name="Rounded Rectangle 57"/>
          <p:cNvSpPr/>
          <p:nvPr/>
        </p:nvSpPr>
        <p:spPr>
          <a:xfrm>
            <a:off x="1451164" y="363935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Morteza Mansouri</a:t>
            </a:r>
          </a:p>
          <a:p>
            <a:pPr algn="ctr"/>
            <a:r>
              <a:rPr lang="sv-SE" sz="700" dirty="0" smtClean="0"/>
              <a:t>Safety systems engineer</a:t>
            </a:r>
            <a:endParaRPr lang="sv-SE" sz="700" dirty="0"/>
          </a:p>
        </p:txBody>
      </p:sp>
      <p:sp>
        <p:nvSpPr>
          <p:cNvPr id="59" name="Rounded Rectangle 58"/>
          <p:cNvSpPr/>
          <p:nvPr/>
        </p:nvSpPr>
        <p:spPr>
          <a:xfrm>
            <a:off x="2674426" y="4014810"/>
            <a:ext cx="1152128" cy="324000"/>
          </a:xfrm>
          <a:prstGeom prst="round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Riccard Andersson</a:t>
            </a:r>
            <a:br>
              <a:rPr lang="sv-SE" sz="900" dirty="0" smtClean="0"/>
            </a:br>
            <a:r>
              <a:rPr lang="sv-SE" sz="700" dirty="0" smtClean="0"/>
              <a:t>Technical coordinator</a:t>
            </a:r>
            <a:endParaRPr lang="sv-SE" sz="700" dirty="0"/>
          </a:p>
        </p:txBody>
      </p:sp>
      <p:sp>
        <p:nvSpPr>
          <p:cNvPr id="60" name="Rounded Rectangle 59"/>
          <p:cNvSpPr/>
          <p:nvPr/>
        </p:nvSpPr>
        <p:spPr>
          <a:xfrm>
            <a:off x="2678821" y="438519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Stuart Birch</a:t>
            </a:r>
            <a:r>
              <a:rPr lang="sv-SE" sz="900" dirty="0" smtClean="0"/>
              <a:t/>
            </a:r>
            <a:br>
              <a:rPr lang="sv-SE" sz="900" dirty="0" smtClean="0"/>
            </a:br>
            <a:r>
              <a:rPr lang="sv-SE" sz="700" dirty="0" smtClean="0"/>
              <a:t>Senior engineer</a:t>
            </a:r>
            <a:endParaRPr lang="sv-SE" sz="800" dirty="0"/>
          </a:p>
        </p:txBody>
      </p:sp>
      <p:sp>
        <p:nvSpPr>
          <p:cNvPr id="61" name="Rounded Rectangle 60"/>
          <p:cNvSpPr/>
          <p:nvPr/>
        </p:nvSpPr>
        <p:spPr>
          <a:xfrm>
            <a:off x="6616988" y="2525393"/>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 Folsom</a:t>
            </a:r>
          </a:p>
          <a:p>
            <a:pPr algn="ctr"/>
            <a:r>
              <a:rPr lang="sv-SE" sz="700" dirty="0" smtClean="0"/>
              <a:t>PhD student</a:t>
            </a:r>
            <a:endParaRPr lang="sv-SE" sz="700" dirty="0"/>
          </a:p>
        </p:txBody>
      </p:sp>
      <p:sp>
        <p:nvSpPr>
          <p:cNvPr id="64" name="Rounded Rectangle 63"/>
          <p:cNvSpPr/>
          <p:nvPr/>
        </p:nvSpPr>
        <p:spPr>
          <a:xfrm>
            <a:off x="179512" y="6593070"/>
            <a:ext cx="1152128" cy="12505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Temporary employee</a:t>
            </a:r>
            <a:endParaRPr lang="sv-SE" sz="700" dirty="0"/>
          </a:p>
        </p:txBody>
      </p:sp>
      <p:sp>
        <p:nvSpPr>
          <p:cNvPr id="65" name="Rounded Rectangle 64"/>
          <p:cNvSpPr/>
          <p:nvPr/>
        </p:nvSpPr>
        <p:spPr>
          <a:xfrm>
            <a:off x="179512" y="6446999"/>
            <a:ext cx="1152128" cy="110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Employee</a:t>
            </a:r>
            <a:endParaRPr lang="sv-SE" sz="700" dirty="0"/>
          </a:p>
        </p:txBody>
      </p:sp>
      <p:sp>
        <p:nvSpPr>
          <p:cNvPr id="66" name="Rounded Rectangle 65"/>
          <p:cNvSpPr/>
          <p:nvPr/>
        </p:nvSpPr>
        <p:spPr>
          <a:xfrm>
            <a:off x="1403648" y="6456492"/>
            <a:ext cx="1152128" cy="9594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Consultant</a:t>
            </a:r>
            <a:endParaRPr lang="sv-SE" sz="700" dirty="0"/>
          </a:p>
        </p:txBody>
      </p:sp>
      <p:sp>
        <p:nvSpPr>
          <p:cNvPr id="67" name="Rounded Rectangle 66"/>
          <p:cNvSpPr/>
          <p:nvPr/>
        </p:nvSpPr>
        <p:spPr>
          <a:xfrm>
            <a:off x="1403648" y="6588612"/>
            <a:ext cx="1152128" cy="129513"/>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Consultant off-site</a:t>
            </a:r>
            <a:endParaRPr lang="sv-SE" sz="700" dirty="0"/>
          </a:p>
        </p:txBody>
      </p:sp>
      <p:sp>
        <p:nvSpPr>
          <p:cNvPr id="68" name="Rounded Rectangle 67"/>
          <p:cNvSpPr/>
          <p:nvPr/>
        </p:nvSpPr>
        <p:spPr>
          <a:xfrm>
            <a:off x="5309411" y="362373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Joao Martins</a:t>
            </a:r>
          </a:p>
          <a:p>
            <a:pPr algn="ctr"/>
            <a:r>
              <a:rPr lang="sv-SE" sz="700" dirty="0" smtClean="0"/>
              <a:t>Integrator</a:t>
            </a:r>
            <a:endParaRPr lang="sv-SE" sz="900" dirty="0"/>
          </a:p>
        </p:txBody>
      </p:sp>
      <p:sp>
        <p:nvSpPr>
          <p:cNvPr id="69" name="Rounded Rectangle 68"/>
          <p:cNvSpPr/>
          <p:nvPr/>
        </p:nvSpPr>
        <p:spPr>
          <a:xfrm>
            <a:off x="5309411" y="2513828"/>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Benedetto Gallese</a:t>
            </a:r>
          </a:p>
          <a:p>
            <a:pPr algn="ctr"/>
            <a:r>
              <a:rPr lang="sv-SE" sz="700" dirty="0" smtClean="0"/>
              <a:t>Integrator</a:t>
            </a:r>
            <a:endParaRPr lang="sv-SE" sz="900" dirty="0"/>
          </a:p>
        </p:txBody>
      </p:sp>
      <p:sp>
        <p:nvSpPr>
          <p:cNvPr id="70" name="Rounded Rectangle 69"/>
          <p:cNvSpPr/>
          <p:nvPr/>
        </p:nvSpPr>
        <p:spPr>
          <a:xfrm>
            <a:off x="1447968" y="474503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Yong Kian Sin</a:t>
            </a:r>
            <a:r>
              <a:rPr lang="sv-SE" sz="900" dirty="0" smtClean="0"/>
              <a:t/>
            </a:r>
            <a:br>
              <a:rPr lang="sv-SE" sz="900" dirty="0" smtClean="0"/>
            </a:br>
            <a:r>
              <a:rPr lang="sv-SE" sz="700" dirty="0" smtClean="0"/>
              <a:t>IEC61508 engineer</a:t>
            </a:r>
            <a:endParaRPr lang="sv-SE" sz="700" dirty="0"/>
          </a:p>
        </p:txBody>
      </p:sp>
      <p:sp>
        <p:nvSpPr>
          <p:cNvPr id="75" name="Rounded Rectangle 74"/>
          <p:cNvSpPr/>
          <p:nvPr/>
        </p:nvSpPr>
        <p:spPr>
          <a:xfrm>
            <a:off x="5306709" y="288445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François Bellorini</a:t>
            </a:r>
          </a:p>
          <a:p>
            <a:pPr algn="ctr"/>
            <a:r>
              <a:rPr lang="sv-SE" sz="700" dirty="0" smtClean="0"/>
              <a:t>Integrator</a:t>
            </a:r>
            <a:endParaRPr lang="sv-SE" sz="900" dirty="0"/>
          </a:p>
        </p:txBody>
      </p:sp>
      <p:sp>
        <p:nvSpPr>
          <p:cNvPr id="79" name="Rounded Rectangle 78"/>
          <p:cNvSpPr/>
          <p:nvPr/>
        </p:nvSpPr>
        <p:spPr>
          <a:xfrm>
            <a:off x="161777" y="6211622"/>
            <a:ext cx="1152128" cy="17598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Position under </a:t>
            </a:r>
            <a:r>
              <a:rPr lang="sv-SE" sz="700" dirty="0" err="1" smtClean="0"/>
              <a:t>consideration</a:t>
            </a:r>
            <a:endParaRPr lang="sv-SE" sz="200" dirty="0"/>
          </a:p>
        </p:txBody>
      </p:sp>
      <p:sp>
        <p:nvSpPr>
          <p:cNvPr id="86" name="Rounded Rectangle 85"/>
          <p:cNvSpPr/>
          <p:nvPr/>
        </p:nvSpPr>
        <p:spPr>
          <a:xfrm>
            <a:off x="5315355" y="511910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00" dirty="0"/>
              <a:t>Mehdi Mohammednezhad</a:t>
            </a:r>
            <a:endParaRPr lang="sv-SE" sz="900" dirty="0" smtClean="0"/>
          </a:p>
          <a:p>
            <a:pPr algn="ctr"/>
            <a:r>
              <a:rPr lang="sv-SE" sz="700" dirty="0" smtClean="0"/>
              <a:t>Integrator</a:t>
            </a:r>
            <a:endParaRPr lang="sv-SE" sz="900" dirty="0"/>
          </a:p>
        </p:txBody>
      </p:sp>
      <p:sp>
        <p:nvSpPr>
          <p:cNvPr id="90" name="Rounded Rectangle 89"/>
          <p:cNvSpPr/>
          <p:nvPr/>
        </p:nvSpPr>
        <p:spPr>
          <a:xfrm>
            <a:off x="5307678" y="3246639"/>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Jeong Han Lee</a:t>
            </a:r>
            <a:br>
              <a:rPr lang="sv-SE" sz="900" dirty="0" smtClean="0"/>
            </a:br>
            <a:r>
              <a:rPr lang="sv-SE" sz="700" dirty="0" smtClean="0"/>
              <a:t>Integrator</a:t>
            </a:r>
            <a:endParaRPr lang="sv-SE" sz="900" dirty="0"/>
          </a:p>
        </p:txBody>
      </p:sp>
      <p:grpSp>
        <p:nvGrpSpPr>
          <p:cNvPr id="4" name="Group 3"/>
          <p:cNvGrpSpPr/>
          <p:nvPr/>
        </p:nvGrpSpPr>
        <p:grpSpPr>
          <a:xfrm>
            <a:off x="7867262" y="4797152"/>
            <a:ext cx="1200422" cy="376368"/>
            <a:chOff x="6576168" y="4790370"/>
            <a:chExt cx="1200422" cy="376368"/>
          </a:xfrm>
        </p:grpSpPr>
        <p:sp>
          <p:nvSpPr>
            <p:cNvPr id="7" name="Rounded Rectangle 6"/>
            <p:cNvSpPr/>
            <p:nvPr/>
          </p:nvSpPr>
          <p:spPr>
            <a:xfrm>
              <a:off x="6624462" y="4842738"/>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p>
          </p:txBody>
        </p:sp>
        <p:sp>
          <p:nvSpPr>
            <p:cNvPr id="91" name="Rounded Rectangle 90"/>
            <p:cNvSpPr/>
            <p:nvPr/>
          </p:nvSpPr>
          <p:spPr>
            <a:xfrm>
              <a:off x="6576168" y="4790370"/>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Consultants</a:t>
              </a:r>
              <a:endParaRPr lang="sv-SE" sz="900" dirty="0"/>
            </a:p>
          </p:txBody>
        </p:sp>
      </p:grpSp>
      <p:sp>
        <p:nvSpPr>
          <p:cNvPr id="100" name="Rounded Rectangle 99"/>
          <p:cNvSpPr/>
          <p:nvPr/>
        </p:nvSpPr>
        <p:spPr>
          <a:xfrm>
            <a:off x="5313115" y="3994303"/>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Julen </a:t>
            </a:r>
            <a:r>
              <a:rPr lang="sv-SE" sz="900" dirty="0" smtClean="0"/>
              <a:t>Etxeberria</a:t>
            </a:r>
          </a:p>
          <a:p>
            <a:pPr algn="ctr"/>
            <a:r>
              <a:rPr lang="sv-SE" sz="700" dirty="0" smtClean="0"/>
              <a:t>Junior controls engineer</a:t>
            </a:r>
            <a:endParaRPr lang="sv-SE" sz="900" dirty="0"/>
          </a:p>
        </p:txBody>
      </p:sp>
      <p:sp>
        <p:nvSpPr>
          <p:cNvPr id="104" name="Rounded Rectangle 103"/>
          <p:cNvSpPr/>
          <p:nvPr/>
        </p:nvSpPr>
        <p:spPr>
          <a:xfrm>
            <a:off x="5307097" y="6224249"/>
            <a:ext cx="1152128" cy="3240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Open positions (3)</a:t>
            </a:r>
          </a:p>
        </p:txBody>
      </p:sp>
      <p:sp>
        <p:nvSpPr>
          <p:cNvPr id="98" name="Rounded Rectangle 97"/>
          <p:cNvSpPr/>
          <p:nvPr/>
        </p:nvSpPr>
        <p:spPr>
          <a:xfrm>
            <a:off x="4058343" y="436436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Saeed Haghtalab</a:t>
            </a:r>
            <a:br>
              <a:rPr lang="sv-SE" sz="900" dirty="0" smtClean="0"/>
            </a:br>
            <a:r>
              <a:rPr lang="sv-SE" sz="700" dirty="0" smtClean="0"/>
              <a:t>Integrator</a:t>
            </a:r>
            <a:endParaRPr lang="sv-SE" sz="1000" dirty="0"/>
          </a:p>
        </p:txBody>
      </p:sp>
      <p:cxnSp>
        <p:nvCxnSpPr>
          <p:cNvPr id="107" name="Straight Connector 106"/>
          <p:cNvCxnSpPr/>
          <p:nvPr/>
        </p:nvCxnSpPr>
        <p:spPr>
          <a:xfrm flipH="1">
            <a:off x="5272656" y="1484784"/>
            <a:ext cx="2045621"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Title 1"/>
          <p:cNvSpPr>
            <a:spLocks noGrp="1"/>
          </p:cNvSpPr>
          <p:nvPr>
            <p:ph type="title"/>
          </p:nvPr>
        </p:nvSpPr>
        <p:spPr>
          <a:xfrm>
            <a:off x="457200" y="274638"/>
            <a:ext cx="7139136" cy="1143000"/>
          </a:xfrm>
        </p:spPr>
        <p:txBody>
          <a:bodyPr/>
          <a:lstStyle/>
          <a:p>
            <a:r>
              <a:rPr lang="en-GB" dirty="0" smtClean="0"/>
              <a:t>ICS </a:t>
            </a:r>
            <a:r>
              <a:rPr lang="en-US" dirty="0" smtClean="0"/>
              <a:t>Organization</a:t>
            </a:r>
            <a:br>
              <a:rPr lang="en-US" dirty="0" smtClean="0"/>
            </a:br>
            <a:r>
              <a:rPr lang="en-US" sz="2000" dirty="0" smtClean="0"/>
              <a:t>2018-08</a:t>
            </a:r>
            <a:endParaRPr lang="en-US" dirty="0"/>
          </a:p>
        </p:txBody>
      </p:sp>
      <p:sp>
        <p:nvSpPr>
          <p:cNvPr id="106" name="Rounded Rectangle 105"/>
          <p:cNvSpPr/>
          <p:nvPr/>
        </p:nvSpPr>
        <p:spPr>
          <a:xfrm>
            <a:off x="7865571" y="404110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Karin Rathsman</a:t>
            </a:r>
            <a:br>
              <a:rPr lang="sv-SE" sz="900" dirty="0" smtClean="0"/>
            </a:br>
            <a:r>
              <a:rPr lang="sv-SE" sz="700" dirty="0" smtClean="0"/>
              <a:t>Accelerator scientist</a:t>
            </a:r>
            <a:endParaRPr lang="sv-SE" sz="700" dirty="0"/>
          </a:p>
        </p:txBody>
      </p:sp>
      <p:sp>
        <p:nvSpPr>
          <p:cNvPr id="95" name="Rounded Rectangle 94"/>
          <p:cNvSpPr/>
          <p:nvPr/>
        </p:nvSpPr>
        <p:spPr>
          <a:xfrm>
            <a:off x="143952" y="4731288"/>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Fredrik Luthander</a:t>
            </a:r>
            <a:endParaRPr lang="sv-SE" sz="900" dirty="0" smtClean="0"/>
          </a:p>
          <a:p>
            <a:pPr algn="ctr"/>
            <a:r>
              <a:rPr lang="sv-SE" sz="700" dirty="0" smtClean="0"/>
              <a:t>Software engineer</a:t>
            </a:r>
            <a:endParaRPr lang="sv-SE" sz="700" dirty="0"/>
          </a:p>
        </p:txBody>
      </p:sp>
      <p:sp>
        <p:nvSpPr>
          <p:cNvPr id="113" name="Rounded Rectangle 112"/>
          <p:cNvSpPr/>
          <p:nvPr/>
        </p:nvSpPr>
        <p:spPr>
          <a:xfrm>
            <a:off x="5364088" y="159113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Wojtek Fabianowski </a:t>
            </a:r>
            <a:r>
              <a:rPr lang="sv-SE" sz="900" dirty="0" smtClean="0"/>
              <a:t>in-kind manager</a:t>
            </a:r>
            <a:endParaRPr lang="sv-SE" sz="900" dirty="0"/>
          </a:p>
        </p:txBody>
      </p:sp>
      <p:sp>
        <p:nvSpPr>
          <p:cNvPr id="108" name="Rounded Rectangle 107"/>
          <p:cNvSpPr/>
          <p:nvPr/>
        </p:nvSpPr>
        <p:spPr>
          <a:xfrm>
            <a:off x="7867981" y="363935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50" dirty="0" smtClean="0"/>
              <a:t>Jan-Åke Persson</a:t>
            </a:r>
          </a:p>
          <a:p>
            <a:pPr algn="ctr"/>
            <a:r>
              <a:rPr lang="sv-SE" sz="700" dirty="0" smtClean="0"/>
              <a:t>Senior software engineer</a:t>
            </a:r>
            <a:endParaRPr lang="sv-SE" sz="700" dirty="0"/>
          </a:p>
        </p:txBody>
      </p:sp>
      <p:sp>
        <p:nvSpPr>
          <p:cNvPr id="125" name="Rounded Rectangle 124"/>
          <p:cNvSpPr/>
          <p:nvPr/>
        </p:nvSpPr>
        <p:spPr>
          <a:xfrm>
            <a:off x="143952" y="255287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Benjamin Bertrand</a:t>
            </a:r>
          </a:p>
          <a:p>
            <a:pPr algn="ctr"/>
            <a:r>
              <a:rPr lang="sv-SE" sz="700" dirty="0" smtClean="0"/>
              <a:t>Software </a:t>
            </a:r>
            <a:r>
              <a:rPr lang="sv-SE" sz="700" dirty="0"/>
              <a:t>engineer</a:t>
            </a:r>
          </a:p>
        </p:txBody>
      </p:sp>
      <p:sp>
        <p:nvSpPr>
          <p:cNvPr id="135" name="Rounded Rectangle 134"/>
          <p:cNvSpPr/>
          <p:nvPr/>
        </p:nvSpPr>
        <p:spPr>
          <a:xfrm>
            <a:off x="49878" y="2073241"/>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Remy Mudingay</a:t>
            </a:r>
          </a:p>
          <a:p>
            <a:pPr algn="ctr"/>
            <a:r>
              <a:rPr lang="sv-SE" sz="700" dirty="0" smtClean="0"/>
              <a:t>Controls infrastructure</a:t>
            </a:r>
            <a:endParaRPr lang="sv-SE" sz="900" dirty="0"/>
          </a:p>
        </p:txBody>
      </p:sp>
      <p:sp>
        <p:nvSpPr>
          <p:cNvPr id="133" name="Rounded Rectangle 132"/>
          <p:cNvSpPr/>
          <p:nvPr/>
        </p:nvSpPr>
        <p:spPr>
          <a:xfrm>
            <a:off x="4054556" y="5491951"/>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Oliver Talevski</a:t>
            </a:r>
          </a:p>
          <a:p>
            <a:pPr algn="ctr"/>
            <a:r>
              <a:rPr lang="sv-SE" sz="700" dirty="0" smtClean="0"/>
              <a:t>Embedded engineer</a:t>
            </a:r>
            <a:endParaRPr lang="sv-SE" sz="900" dirty="0"/>
          </a:p>
        </p:txBody>
      </p:sp>
      <p:sp>
        <p:nvSpPr>
          <p:cNvPr id="146" name="Rounded Rectangle 145"/>
          <p:cNvSpPr/>
          <p:nvPr/>
        </p:nvSpPr>
        <p:spPr>
          <a:xfrm>
            <a:off x="142170" y="327764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Susann Skarin</a:t>
            </a:r>
            <a:br>
              <a:rPr lang="sv-SE" sz="900" dirty="0" smtClean="0"/>
            </a:br>
            <a:r>
              <a:rPr lang="sv-SE" sz="700" dirty="0" smtClean="0"/>
              <a:t>Network administrator</a:t>
            </a:r>
            <a:endParaRPr lang="sv-SE" sz="700" dirty="0"/>
          </a:p>
        </p:txBody>
      </p:sp>
      <p:cxnSp>
        <p:nvCxnSpPr>
          <p:cNvPr id="150" name="Straight Connector 149"/>
          <p:cNvCxnSpPr/>
          <p:nvPr/>
        </p:nvCxnSpPr>
        <p:spPr>
          <a:xfrm flipH="1" flipV="1">
            <a:off x="105333" y="2372664"/>
            <a:ext cx="2171" cy="2496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105333" y="3440705"/>
            <a:ext cx="161739" cy="0"/>
          </a:xfrm>
          <a:prstGeom prst="line">
            <a:avLst/>
          </a:prstGeom>
        </p:spPr>
        <p:style>
          <a:lnRef idx="1">
            <a:schemeClr val="accent1"/>
          </a:lnRef>
          <a:fillRef idx="0">
            <a:schemeClr val="accent1"/>
          </a:fillRef>
          <a:effectRef idx="0">
            <a:schemeClr val="accent1"/>
          </a:effectRef>
          <a:fontRef idx="minor">
            <a:schemeClr val="tx1"/>
          </a:fontRef>
        </p:style>
      </p:cxnSp>
      <p:sp>
        <p:nvSpPr>
          <p:cNvPr id="122" name="Rounded Rectangle 121"/>
          <p:cNvSpPr/>
          <p:nvPr/>
        </p:nvSpPr>
        <p:spPr>
          <a:xfrm>
            <a:off x="1451164" y="251651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Alberto Toral</a:t>
            </a:r>
          </a:p>
          <a:p>
            <a:pPr algn="ctr"/>
            <a:r>
              <a:rPr lang="sv-SE" sz="800" dirty="0" smtClean="0"/>
              <a:t>Technician</a:t>
            </a:r>
            <a:endParaRPr lang="sv-SE" sz="600" dirty="0"/>
          </a:p>
        </p:txBody>
      </p:sp>
      <p:sp>
        <p:nvSpPr>
          <p:cNvPr id="124" name="Rounded Rectangle 123"/>
          <p:cNvSpPr/>
          <p:nvPr/>
        </p:nvSpPr>
        <p:spPr>
          <a:xfrm>
            <a:off x="6660232" y="1591130"/>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Thilo Friedrich</a:t>
            </a:r>
          </a:p>
          <a:p>
            <a:pPr algn="ctr"/>
            <a:r>
              <a:rPr lang="sv-SE" sz="700" dirty="0" smtClean="0"/>
              <a:t>Systems engineer</a:t>
            </a:r>
            <a:endParaRPr lang="sv-SE" sz="900" dirty="0"/>
          </a:p>
        </p:txBody>
      </p:sp>
      <p:cxnSp>
        <p:nvCxnSpPr>
          <p:cNvPr id="129" name="Straight Connector 128"/>
          <p:cNvCxnSpPr/>
          <p:nvPr/>
        </p:nvCxnSpPr>
        <p:spPr>
          <a:xfrm flipV="1">
            <a:off x="7318277" y="1488506"/>
            <a:ext cx="1" cy="120178"/>
          </a:xfrm>
          <a:prstGeom prst="line">
            <a:avLst/>
          </a:prstGeom>
        </p:spPr>
        <p:style>
          <a:lnRef idx="1">
            <a:schemeClr val="accent1"/>
          </a:lnRef>
          <a:fillRef idx="0">
            <a:schemeClr val="accent1"/>
          </a:fillRef>
          <a:effectRef idx="0">
            <a:schemeClr val="accent1"/>
          </a:effectRef>
          <a:fontRef idx="minor">
            <a:schemeClr val="tx1"/>
          </a:fontRef>
        </p:style>
      </p:cxnSp>
      <p:sp>
        <p:nvSpPr>
          <p:cNvPr id="136" name="Rounded Rectangle 135"/>
          <p:cNvSpPr/>
          <p:nvPr/>
        </p:nvSpPr>
        <p:spPr>
          <a:xfrm>
            <a:off x="4046363" y="362317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John Sparger</a:t>
            </a:r>
          </a:p>
          <a:p>
            <a:pPr algn="ctr"/>
            <a:r>
              <a:rPr lang="sv-SE" sz="700" dirty="0" smtClean="0"/>
              <a:t>Integrator</a:t>
            </a:r>
            <a:endParaRPr lang="sv-SE" sz="900" dirty="0"/>
          </a:p>
        </p:txBody>
      </p:sp>
      <p:sp>
        <p:nvSpPr>
          <p:cNvPr id="138" name="Rounded Rectangle 137"/>
          <p:cNvSpPr/>
          <p:nvPr/>
        </p:nvSpPr>
        <p:spPr>
          <a:xfrm>
            <a:off x="5309493" y="5851331"/>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smtClean="0"/>
              <a:t>Krisztian Löki</a:t>
            </a:r>
            <a:endParaRPr lang="sv-SE" sz="900" dirty="0" smtClean="0"/>
          </a:p>
          <a:p>
            <a:pPr algn="ctr"/>
            <a:r>
              <a:rPr lang="sv-SE" sz="700" dirty="0" smtClean="0"/>
              <a:t>Integrator</a:t>
            </a:r>
            <a:endParaRPr lang="sv-SE" sz="900" dirty="0"/>
          </a:p>
        </p:txBody>
      </p:sp>
      <p:sp>
        <p:nvSpPr>
          <p:cNvPr id="139" name="Rounded Rectangle 138"/>
          <p:cNvSpPr/>
          <p:nvPr/>
        </p:nvSpPr>
        <p:spPr>
          <a:xfrm>
            <a:off x="4054556" y="5124536"/>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Miklos Boros</a:t>
            </a:r>
          </a:p>
          <a:p>
            <a:pPr algn="ctr"/>
            <a:r>
              <a:rPr lang="sv-SE" sz="700" dirty="0" smtClean="0"/>
              <a:t>Integrator</a:t>
            </a:r>
            <a:endParaRPr lang="sv-SE" sz="900" dirty="0"/>
          </a:p>
        </p:txBody>
      </p:sp>
      <p:sp>
        <p:nvSpPr>
          <p:cNvPr id="134" name="Rounded Rectangle 133"/>
          <p:cNvSpPr/>
          <p:nvPr/>
        </p:nvSpPr>
        <p:spPr>
          <a:xfrm>
            <a:off x="2822946" y="6241741"/>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Maria Romedahl</a:t>
            </a:r>
          </a:p>
          <a:p>
            <a:pPr algn="ctr"/>
            <a:r>
              <a:rPr lang="sv-SE" sz="700" dirty="0" smtClean="0"/>
              <a:t>Technical coordinator</a:t>
            </a:r>
            <a:endParaRPr lang="sv-SE" sz="700" dirty="0"/>
          </a:p>
        </p:txBody>
      </p:sp>
      <p:sp>
        <p:nvSpPr>
          <p:cNvPr id="140" name="Rounded Rectangle 139"/>
          <p:cNvSpPr/>
          <p:nvPr/>
        </p:nvSpPr>
        <p:spPr>
          <a:xfrm>
            <a:off x="1451164" y="438100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Szandra Kövecses</a:t>
            </a:r>
            <a:br>
              <a:rPr lang="sv-SE" sz="900" dirty="0" smtClean="0">
                <a:solidFill>
                  <a:schemeClr val="bg1"/>
                </a:solidFill>
              </a:rPr>
            </a:br>
            <a:r>
              <a:rPr lang="sv-SE" sz="700" dirty="0" smtClean="0">
                <a:solidFill>
                  <a:schemeClr val="bg1"/>
                </a:solidFill>
              </a:rPr>
              <a:t>Lead integrator</a:t>
            </a:r>
            <a:endParaRPr lang="sv-SE" sz="800" dirty="0"/>
          </a:p>
        </p:txBody>
      </p:sp>
      <p:sp>
        <p:nvSpPr>
          <p:cNvPr id="142" name="Rounded Rectangle 141"/>
          <p:cNvSpPr/>
          <p:nvPr/>
        </p:nvSpPr>
        <p:spPr>
          <a:xfrm>
            <a:off x="1451164" y="401386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Stephane Gabourin</a:t>
            </a:r>
            <a:br>
              <a:rPr lang="sv-SE" sz="900" dirty="0" smtClean="0">
                <a:solidFill>
                  <a:schemeClr val="bg1"/>
                </a:solidFill>
              </a:rPr>
            </a:br>
            <a:r>
              <a:rPr lang="sv-SE" sz="600" dirty="0" smtClean="0">
                <a:solidFill>
                  <a:schemeClr val="bg1"/>
                </a:solidFill>
              </a:rPr>
              <a:t>Lead engineer fast interlocks</a:t>
            </a:r>
            <a:endParaRPr lang="sv-SE" sz="800" dirty="0"/>
          </a:p>
        </p:txBody>
      </p:sp>
      <p:sp>
        <p:nvSpPr>
          <p:cNvPr id="143" name="Rounded Rectangle 142"/>
          <p:cNvSpPr/>
          <p:nvPr/>
        </p:nvSpPr>
        <p:spPr>
          <a:xfrm>
            <a:off x="2677304" y="474923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Viktor Fred</a:t>
            </a:r>
            <a:br>
              <a:rPr lang="sv-SE" sz="900" dirty="0" smtClean="0">
                <a:solidFill>
                  <a:schemeClr val="bg1"/>
                </a:solidFill>
              </a:rPr>
            </a:br>
            <a:r>
              <a:rPr lang="sv-SE" sz="500" dirty="0" smtClean="0">
                <a:solidFill>
                  <a:schemeClr val="bg1"/>
                </a:solidFill>
              </a:rPr>
              <a:t>Lead engineer electrical installations</a:t>
            </a:r>
            <a:endParaRPr lang="sv-SE" sz="800" dirty="0"/>
          </a:p>
        </p:txBody>
      </p:sp>
      <p:sp>
        <p:nvSpPr>
          <p:cNvPr id="145" name="Rounded Rectangle 144"/>
          <p:cNvSpPr/>
          <p:nvPr/>
        </p:nvSpPr>
        <p:spPr>
          <a:xfrm>
            <a:off x="1451164" y="2896479"/>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Denis Paulic</a:t>
            </a:r>
          </a:p>
          <a:p>
            <a:pPr algn="ctr"/>
            <a:r>
              <a:rPr lang="sv-SE" sz="700" dirty="0" smtClean="0"/>
              <a:t>DGL, PLC engineer</a:t>
            </a:r>
            <a:endParaRPr lang="sv-SE" sz="700" dirty="0"/>
          </a:p>
        </p:txBody>
      </p:sp>
      <p:sp>
        <p:nvSpPr>
          <p:cNvPr id="148" name="Rounded Rectangle 147"/>
          <p:cNvSpPr/>
          <p:nvPr/>
        </p:nvSpPr>
        <p:spPr>
          <a:xfrm>
            <a:off x="2675169" y="363988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Mattias Eriksson</a:t>
            </a:r>
          </a:p>
          <a:p>
            <a:pPr algn="ctr"/>
            <a:r>
              <a:rPr lang="sv-SE" sz="700" dirty="0" smtClean="0"/>
              <a:t>Technician</a:t>
            </a:r>
            <a:endParaRPr lang="sv-SE" sz="700" dirty="0"/>
          </a:p>
        </p:txBody>
      </p:sp>
      <p:sp>
        <p:nvSpPr>
          <p:cNvPr id="165" name="Rounded Rectangle 164"/>
          <p:cNvSpPr/>
          <p:nvPr/>
        </p:nvSpPr>
        <p:spPr>
          <a:xfrm>
            <a:off x="6629722" y="363623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50" dirty="0" smtClean="0"/>
              <a:t>Fredrik Söderberg</a:t>
            </a:r>
          </a:p>
          <a:p>
            <a:pPr algn="ctr"/>
            <a:r>
              <a:rPr lang="sv-SE" sz="700" dirty="0" smtClean="0"/>
              <a:t>Software engineer</a:t>
            </a:r>
            <a:endParaRPr lang="sv-SE" sz="700" dirty="0"/>
          </a:p>
        </p:txBody>
      </p:sp>
      <p:sp>
        <p:nvSpPr>
          <p:cNvPr id="171" name="Rounded Rectangle 170"/>
          <p:cNvSpPr/>
          <p:nvPr/>
        </p:nvSpPr>
        <p:spPr>
          <a:xfrm>
            <a:off x="4046936" y="288412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Faye Chicken</a:t>
            </a:r>
          </a:p>
          <a:p>
            <a:pPr algn="ctr"/>
            <a:r>
              <a:rPr lang="sv-SE" sz="700" dirty="0" smtClean="0"/>
              <a:t>Technician</a:t>
            </a:r>
            <a:endParaRPr lang="sv-SE" sz="900" dirty="0"/>
          </a:p>
        </p:txBody>
      </p:sp>
      <p:sp>
        <p:nvSpPr>
          <p:cNvPr id="128" name="Rounded Rectangle 127"/>
          <p:cNvSpPr/>
          <p:nvPr/>
        </p:nvSpPr>
        <p:spPr>
          <a:xfrm>
            <a:off x="4058343" y="399477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Peter van Velze</a:t>
            </a:r>
            <a:br>
              <a:rPr lang="sv-SE" sz="900" dirty="0" smtClean="0"/>
            </a:br>
            <a:r>
              <a:rPr lang="sv-SE" sz="700" dirty="0" smtClean="0"/>
              <a:t>Technician</a:t>
            </a:r>
            <a:endParaRPr lang="sv-SE" sz="900" dirty="0"/>
          </a:p>
        </p:txBody>
      </p:sp>
      <p:sp>
        <p:nvSpPr>
          <p:cNvPr id="147" name="Rounded Rectangle 146"/>
          <p:cNvSpPr/>
          <p:nvPr/>
        </p:nvSpPr>
        <p:spPr>
          <a:xfrm>
            <a:off x="5311951" y="548857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Nour Akel</a:t>
            </a:r>
          </a:p>
          <a:p>
            <a:pPr algn="ctr"/>
            <a:r>
              <a:rPr lang="sv-SE" sz="700" dirty="0" smtClean="0"/>
              <a:t>ICS Installation coordinator</a:t>
            </a:r>
            <a:endParaRPr lang="sv-SE" sz="900" dirty="0"/>
          </a:p>
        </p:txBody>
      </p:sp>
      <p:sp>
        <p:nvSpPr>
          <p:cNvPr id="161" name="Rounded Rectangle 160"/>
          <p:cNvSpPr/>
          <p:nvPr/>
        </p:nvSpPr>
        <p:spPr>
          <a:xfrm>
            <a:off x="5315245" y="436239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Simone Farina</a:t>
            </a:r>
            <a:br>
              <a:rPr lang="sv-SE" sz="900" dirty="0" smtClean="0"/>
            </a:br>
            <a:r>
              <a:rPr lang="sv-SE" sz="700" dirty="0" smtClean="0"/>
              <a:t>Embedded systems egineer</a:t>
            </a:r>
            <a:endParaRPr lang="sv-SE" sz="1000" dirty="0"/>
          </a:p>
        </p:txBody>
      </p:sp>
      <p:sp>
        <p:nvSpPr>
          <p:cNvPr id="162" name="Rounded Rectangle 161"/>
          <p:cNvSpPr/>
          <p:nvPr/>
        </p:nvSpPr>
        <p:spPr>
          <a:xfrm>
            <a:off x="7870697" y="3272040"/>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Georg Weiss</a:t>
            </a:r>
            <a:br>
              <a:rPr lang="sv-SE" sz="900" dirty="0" smtClean="0"/>
            </a:br>
            <a:r>
              <a:rPr lang="sv-SE" sz="700" dirty="0" smtClean="0"/>
              <a:t>Software engineer</a:t>
            </a:r>
            <a:endParaRPr lang="sv-SE" sz="1000" dirty="0"/>
          </a:p>
        </p:txBody>
      </p:sp>
      <p:sp>
        <p:nvSpPr>
          <p:cNvPr id="170" name="Rounded Rectangle 169"/>
          <p:cNvSpPr/>
          <p:nvPr/>
        </p:nvSpPr>
        <p:spPr>
          <a:xfrm>
            <a:off x="7867981" y="2514028"/>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a:t>Banafsheh </a:t>
            </a:r>
            <a:r>
              <a:rPr lang="sv-SE" sz="800" dirty="0" smtClean="0"/>
              <a:t>Hajinasab</a:t>
            </a:r>
            <a:endParaRPr lang="sv-SE" sz="900" dirty="0" smtClean="0"/>
          </a:p>
          <a:p>
            <a:pPr algn="ctr"/>
            <a:r>
              <a:rPr lang="sv-SE" sz="700" dirty="0" smtClean="0"/>
              <a:t>Software </a:t>
            </a:r>
            <a:r>
              <a:rPr lang="sv-SE" sz="700" dirty="0"/>
              <a:t>engineer</a:t>
            </a:r>
          </a:p>
        </p:txBody>
      </p:sp>
      <p:cxnSp>
        <p:nvCxnSpPr>
          <p:cNvPr id="149" name="Straight Connector 148"/>
          <p:cNvCxnSpPr/>
          <p:nvPr/>
        </p:nvCxnSpPr>
        <p:spPr>
          <a:xfrm flipH="1">
            <a:off x="7652016" y="4212924"/>
            <a:ext cx="360041" cy="0"/>
          </a:xfrm>
          <a:prstGeom prst="line">
            <a:avLst/>
          </a:prstGeom>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5315584" y="472514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Tomasz Brys</a:t>
            </a:r>
          </a:p>
          <a:p>
            <a:pPr algn="ctr"/>
            <a:r>
              <a:rPr lang="sv-SE" sz="700" dirty="0" smtClean="0"/>
              <a:t>Integrator</a:t>
            </a:r>
            <a:endParaRPr lang="sv-SE" sz="900" dirty="0"/>
          </a:p>
        </p:txBody>
      </p:sp>
      <p:sp>
        <p:nvSpPr>
          <p:cNvPr id="179" name="Rounded Rectangle 178"/>
          <p:cNvSpPr/>
          <p:nvPr/>
        </p:nvSpPr>
        <p:spPr>
          <a:xfrm>
            <a:off x="4058343" y="472514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Thomas Fay</a:t>
            </a:r>
          </a:p>
          <a:p>
            <a:pPr algn="ctr"/>
            <a:r>
              <a:rPr lang="sv-SE" sz="700" dirty="0" smtClean="0"/>
              <a:t>Integrator</a:t>
            </a:r>
            <a:endParaRPr lang="sv-SE" sz="900" dirty="0"/>
          </a:p>
        </p:txBody>
      </p:sp>
      <p:sp>
        <p:nvSpPr>
          <p:cNvPr id="127" name="Rounded Rectangle 126"/>
          <p:cNvSpPr/>
          <p:nvPr/>
        </p:nvSpPr>
        <p:spPr>
          <a:xfrm>
            <a:off x="142648" y="291345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Johan Christensson</a:t>
            </a:r>
          </a:p>
          <a:p>
            <a:pPr algn="ctr"/>
            <a:r>
              <a:rPr lang="sv-SE" sz="500" dirty="0" smtClean="0"/>
              <a:t>Infrastructure technology engineer</a:t>
            </a:r>
            <a:endParaRPr lang="sv-SE" sz="500" dirty="0"/>
          </a:p>
        </p:txBody>
      </p:sp>
      <p:sp>
        <p:nvSpPr>
          <p:cNvPr id="169" name="Rounded Rectangle 168"/>
          <p:cNvSpPr/>
          <p:nvPr/>
        </p:nvSpPr>
        <p:spPr>
          <a:xfrm>
            <a:off x="148769" y="4368326"/>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Anders Harrisson</a:t>
            </a:r>
          </a:p>
          <a:p>
            <a:pPr algn="ctr"/>
            <a:r>
              <a:rPr lang="sv-SE" sz="500" dirty="0" smtClean="0"/>
              <a:t>Software configuration manager</a:t>
            </a:r>
            <a:endParaRPr lang="sv-SE" sz="500" dirty="0"/>
          </a:p>
        </p:txBody>
      </p:sp>
      <p:sp>
        <p:nvSpPr>
          <p:cNvPr id="3" name="TextBox 2"/>
          <p:cNvSpPr txBox="1"/>
          <p:nvPr/>
        </p:nvSpPr>
        <p:spPr>
          <a:xfrm>
            <a:off x="7152232" y="6510536"/>
            <a:ext cx="1390182" cy="230832"/>
          </a:xfrm>
          <a:prstGeom prst="rect">
            <a:avLst/>
          </a:prstGeom>
          <a:noFill/>
        </p:spPr>
        <p:txBody>
          <a:bodyPr wrap="square" rtlCol="0">
            <a:spAutoFit/>
          </a:bodyPr>
          <a:lstStyle/>
          <a:p>
            <a:pPr algn="ctr"/>
            <a:r>
              <a:rPr lang="sv-SE" sz="900" dirty="0" smtClean="0">
                <a:hlinkClick r:id="rId3"/>
              </a:rPr>
              <a:t>ESS-0081625</a:t>
            </a:r>
            <a:endParaRPr lang="sv-SE" sz="900" dirty="0"/>
          </a:p>
        </p:txBody>
      </p:sp>
      <p:sp>
        <p:nvSpPr>
          <p:cNvPr id="175" name="Rounded Rectangle 174"/>
          <p:cNvSpPr/>
          <p:nvPr/>
        </p:nvSpPr>
        <p:spPr>
          <a:xfrm>
            <a:off x="4217979" y="2060848"/>
            <a:ext cx="1152128" cy="324000"/>
          </a:xfrm>
          <a:prstGeom prst="round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Karl Vestin</a:t>
            </a:r>
            <a:endParaRPr lang="sv-SE" sz="900" dirty="0"/>
          </a:p>
          <a:p>
            <a:pPr algn="ctr"/>
            <a:r>
              <a:rPr lang="sv-SE" sz="700" dirty="0" smtClean="0"/>
              <a:t>Hardware and integraion</a:t>
            </a:r>
          </a:p>
        </p:txBody>
      </p:sp>
      <p:sp>
        <p:nvSpPr>
          <p:cNvPr id="182" name="Rounded Rectangle 181"/>
          <p:cNvSpPr/>
          <p:nvPr/>
        </p:nvSpPr>
        <p:spPr>
          <a:xfrm>
            <a:off x="7870697" y="2896479"/>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Dirk Nordt</a:t>
            </a:r>
          </a:p>
          <a:p>
            <a:pPr algn="ctr"/>
            <a:r>
              <a:rPr lang="sv-SE" sz="700" dirty="0" smtClean="0"/>
              <a:t>Software </a:t>
            </a:r>
            <a:r>
              <a:rPr lang="sv-SE" sz="700" dirty="0"/>
              <a:t>engineer</a:t>
            </a:r>
          </a:p>
        </p:txBody>
      </p:sp>
      <p:sp>
        <p:nvSpPr>
          <p:cNvPr id="141" name="Rounded Rectangle 140"/>
          <p:cNvSpPr/>
          <p:nvPr/>
        </p:nvSpPr>
        <p:spPr>
          <a:xfrm>
            <a:off x="1447968" y="3265799"/>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Fernando Carrasco</a:t>
            </a:r>
            <a:br>
              <a:rPr lang="sv-SE" sz="900" dirty="0" smtClean="0">
                <a:solidFill>
                  <a:schemeClr val="bg1"/>
                </a:solidFill>
              </a:rPr>
            </a:br>
            <a:r>
              <a:rPr lang="sv-SE" sz="800" dirty="0"/>
              <a:t>Technician</a:t>
            </a:r>
          </a:p>
        </p:txBody>
      </p:sp>
      <p:sp>
        <p:nvSpPr>
          <p:cNvPr id="168" name="Rounded Rectangle 167"/>
          <p:cNvSpPr/>
          <p:nvPr/>
        </p:nvSpPr>
        <p:spPr>
          <a:xfrm>
            <a:off x="2817032" y="511910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Philippe Rabis</a:t>
            </a:r>
          </a:p>
          <a:p>
            <a:pPr algn="ctr"/>
            <a:r>
              <a:rPr lang="sv-SE" sz="700" dirty="0" smtClean="0"/>
              <a:t>Work package manager</a:t>
            </a:r>
            <a:endParaRPr lang="sv-SE" sz="900" dirty="0"/>
          </a:p>
        </p:txBody>
      </p:sp>
      <p:sp>
        <p:nvSpPr>
          <p:cNvPr id="172" name="Rounded Rectangle 171"/>
          <p:cNvSpPr/>
          <p:nvPr/>
        </p:nvSpPr>
        <p:spPr>
          <a:xfrm>
            <a:off x="2818523" y="586512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Marino Vojneski</a:t>
            </a:r>
          </a:p>
          <a:p>
            <a:pPr algn="ctr"/>
            <a:r>
              <a:rPr lang="sv-SE" sz="700" dirty="0" smtClean="0"/>
              <a:t>Integrator</a:t>
            </a:r>
            <a:endParaRPr lang="sv-SE" sz="900" dirty="0"/>
          </a:p>
        </p:txBody>
      </p:sp>
      <p:sp>
        <p:nvSpPr>
          <p:cNvPr id="176" name="Rounded Rectangle 175"/>
          <p:cNvSpPr/>
          <p:nvPr/>
        </p:nvSpPr>
        <p:spPr>
          <a:xfrm>
            <a:off x="2818523" y="5489544"/>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Michael Beck</a:t>
            </a:r>
          </a:p>
          <a:p>
            <a:pPr algn="ctr"/>
            <a:r>
              <a:rPr lang="sv-SE" sz="700" dirty="0" smtClean="0"/>
              <a:t>Work package manager</a:t>
            </a:r>
            <a:endParaRPr lang="sv-SE" sz="900" dirty="0"/>
          </a:p>
        </p:txBody>
      </p:sp>
      <p:sp>
        <p:nvSpPr>
          <p:cNvPr id="177" name="Rounded Rectangle 176"/>
          <p:cNvSpPr/>
          <p:nvPr/>
        </p:nvSpPr>
        <p:spPr>
          <a:xfrm>
            <a:off x="4054556" y="5865403"/>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Johannes Kazantzidis</a:t>
            </a:r>
          </a:p>
          <a:p>
            <a:pPr algn="ctr"/>
            <a:r>
              <a:rPr lang="sv-SE" sz="700" dirty="0" smtClean="0"/>
              <a:t>Integrator</a:t>
            </a:r>
            <a:endParaRPr lang="sv-SE" sz="900" dirty="0"/>
          </a:p>
        </p:txBody>
      </p:sp>
      <p:sp>
        <p:nvSpPr>
          <p:cNvPr id="132" name="Rounded Rectangle 131"/>
          <p:cNvSpPr/>
          <p:nvPr/>
        </p:nvSpPr>
        <p:spPr>
          <a:xfrm>
            <a:off x="2677304" y="289217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Enric Bargalló</a:t>
            </a:r>
          </a:p>
          <a:p>
            <a:pPr algn="ctr"/>
            <a:r>
              <a:rPr lang="sv-SE" sz="700" dirty="0" smtClean="0"/>
              <a:t>Lead analyst engineer</a:t>
            </a:r>
            <a:endParaRPr lang="sv-SE" sz="700" dirty="0"/>
          </a:p>
        </p:txBody>
      </p:sp>
      <p:sp>
        <p:nvSpPr>
          <p:cNvPr id="56" name="Rounded Rectangle 55"/>
          <p:cNvSpPr/>
          <p:nvPr/>
        </p:nvSpPr>
        <p:spPr>
          <a:xfrm>
            <a:off x="2671856" y="2520772"/>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David Sanchez</a:t>
            </a:r>
          </a:p>
          <a:p>
            <a:pPr algn="ctr"/>
            <a:r>
              <a:rPr lang="sv-SE" sz="700" dirty="0" smtClean="0"/>
              <a:t>Automation engineer</a:t>
            </a:r>
            <a:endParaRPr lang="sv-SE" sz="700" dirty="0"/>
          </a:p>
        </p:txBody>
      </p:sp>
      <p:sp>
        <p:nvSpPr>
          <p:cNvPr id="167" name="Rounded Rectangle 166"/>
          <p:cNvSpPr/>
          <p:nvPr/>
        </p:nvSpPr>
        <p:spPr>
          <a:xfrm>
            <a:off x="7867262" y="442044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Lars Johansson</a:t>
            </a:r>
          </a:p>
          <a:p>
            <a:pPr algn="ctr"/>
            <a:r>
              <a:rPr lang="sv-SE" sz="700" dirty="0" smtClean="0"/>
              <a:t>Software engineer</a:t>
            </a:r>
            <a:endParaRPr lang="sv-SE" sz="800" dirty="0"/>
          </a:p>
        </p:txBody>
      </p:sp>
      <p:sp>
        <p:nvSpPr>
          <p:cNvPr id="187" name="Rounded Rectangle 186"/>
          <p:cNvSpPr/>
          <p:nvPr/>
        </p:nvSpPr>
        <p:spPr>
          <a:xfrm>
            <a:off x="4049088" y="6238779"/>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Nicklas Holmberg</a:t>
            </a:r>
          </a:p>
          <a:p>
            <a:pPr algn="ctr"/>
            <a:r>
              <a:rPr lang="sv-SE" sz="700" dirty="0" smtClean="0"/>
              <a:t>Integrator</a:t>
            </a:r>
            <a:endParaRPr lang="sv-SE" sz="800" dirty="0"/>
          </a:p>
        </p:txBody>
      </p:sp>
      <p:sp>
        <p:nvSpPr>
          <p:cNvPr id="188" name="Rounded Rectangle 187"/>
          <p:cNvSpPr/>
          <p:nvPr/>
        </p:nvSpPr>
        <p:spPr>
          <a:xfrm>
            <a:off x="1437757" y="5117297"/>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Paulina Skog</a:t>
            </a:r>
          </a:p>
          <a:p>
            <a:pPr algn="ctr"/>
            <a:r>
              <a:rPr lang="sv-SE" sz="700" dirty="0" smtClean="0"/>
              <a:t>Technical coordinator</a:t>
            </a:r>
          </a:p>
        </p:txBody>
      </p:sp>
      <p:sp>
        <p:nvSpPr>
          <p:cNvPr id="189" name="Rounded Rectangle 188"/>
          <p:cNvSpPr/>
          <p:nvPr/>
        </p:nvSpPr>
        <p:spPr>
          <a:xfrm>
            <a:off x="1437757" y="5496259"/>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Meike Rönn</a:t>
            </a:r>
          </a:p>
          <a:p>
            <a:pPr algn="ctr"/>
            <a:r>
              <a:rPr lang="sv-SE" sz="700" dirty="0" smtClean="0"/>
              <a:t>Technical coordinator</a:t>
            </a:r>
          </a:p>
        </p:txBody>
      </p:sp>
      <p:sp>
        <p:nvSpPr>
          <p:cNvPr id="193" name="Rounded Rectangle 192"/>
          <p:cNvSpPr/>
          <p:nvPr/>
        </p:nvSpPr>
        <p:spPr>
          <a:xfrm>
            <a:off x="137401" y="363895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Stephane </a:t>
            </a:r>
            <a:r>
              <a:rPr lang="sv-SE" sz="900" dirty="0" err="1" smtClean="0"/>
              <a:t>Armanet</a:t>
            </a:r>
            <a:r>
              <a:rPr lang="sv-SE" sz="900" dirty="0" smtClean="0"/>
              <a:t/>
            </a:r>
            <a:br>
              <a:rPr lang="sv-SE" sz="900" dirty="0" smtClean="0"/>
            </a:br>
            <a:r>
              <a:rPr lang="sv-SE" sz="600" dirty="0" smtClean="0"/>
              <a:t>System </a:t>
            </a:r>
            <a:r>
              <a:rPr lang="sv-SE" sz="600" dirty="0" err="1" smtClean="0"/>
              <a:t>reliability</a:t>
            </a:r>
            <a:r>
              <a:rPr lang="sv-SE" sz="600" dirty="0" smtClean="0"/>
              <a:t> </a:t>
            </a:r>
            <a:r>
              <a:rPr lang="sv-SE" sz="600" dirty="0" err="1" smtClean="0"/>
              <a:t>engineer</a:t>
            </a:r>
            <a:endParaRPr lang="sv-SE" sz="700" dirty="0"/>
          </a:p>
        </p:txBody>
      </p:sp>
      <p:sp>
        <p:nvSpPr>
          <p:cNvPr id="195" name="Rounded Rectangle 194"/>
          <p:cNvSpPr/>
          <p:nvPr/>
        </p:nvSpPr>
        <p:spPr>
          <a:xfrm>
            <a:off x="143952" y="3999738"/>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900" dirty="0" smtClean="0"/>
              <a:t>Alessio Curri</a:t>
            </a:r>
          </a:p>
          <a:p>
            <a:pPr algn="ctr"/>
            <a:r>
              <a:rPr lang="sv-SE" sz="700" dirty="0" smtClean="0"/>
              <a:t>System administrator</a:t>
            </a:r>
            <a:endParaRPr lang="sv-SE" sz="900" dirty="0"/>
          </a:p>
        </p:txBody>
      </p:sp>
      <p:sp>
        <p:nvSpPr>
          <p:cNvPr id="196" name="Rounded Rectangle 195"/>
          <p:cNvSpPr/>
          <p:nvPr/>
        </p:nvSpPr>
        <p:spPr>
          <a:xfrm>
            <a:off x="1437757" y="5865123"/>
            <a:ext cx="1152128" cy="3240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Open positions (2)</a:t>
            </a:r>
          </a:p>
        </p:txBody>
      </p:sp>
      <p:sp>
        <p:nvSpPr>
          <p:cNvPr id="201" name="Rounded Rectangle 200"/>
          <p:cNvSpPr/>
          <p:nvPr/>
        </p:nvSpPr>
        <p:spPr>
          <a:xfrm>
            <a:off x="6620318" y="4821657"/>
            <a:ext cx="1152128" cy="3240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smtClean="0"/>
              <a:t>Open</a:t>
            </a:r>
            <a:r>
              <a:rPr lang="sv-SE" sz="900" dirty="0" smtClean="0"/>
              <a:t> position</a:t>
            </a:r>
          </a:p>
        </p:txBody>
      </p:sp>
      <p:sp>
        <p:nvSpPr>
          <p:cNvPr id="203" name="Rounded Rectangle 202"/>
          <p:cNvSpPr/>
          <p:nvPr/>
        </p:nvSpPr>
        <p:spPr>
          <a:xfrm>
            <a:off x="210970" y="5115881"/>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850" dirty="0" smtClean="0"/>
              <a:t>Samuel Crossland</a:t>
            </a:r>
            <a:br>
              <a:rPr lang="sv-SE" sz="850" dirty="0" smtClean="0"/>
            </a:br>
            <a:r>
              <a:rPr lang="sv-SE" sz="700" dirty="0" smtClean="0"/>
              <a:t>PSS </a:t>
            </a:r>
            <a:r>
              <a:rPr lang="sv-SE" sz="700" dirty="0" err="1" smtClean="0"/>
              <a:t>industrial</a:t>
            </a:r>
            <a:r>
              <a:rPr lang="sv-SE" sz="700" dirty="0" smtClean="0"/>
              <a:t> automation</a:t>
            </a:r>
          </a:p>
        </p:txBody>
      </p:sp>
      <p:pic>
        <p:nvPicPr>
          <p:cNvPr id="27" name="Picture 26"/>
          <p:cNvPicPr>
            <a:picLocks noChangeAspect="1"/>
          </p:cNvPicPr>
          <p:nvPr/>
        </p:nvPicPr>
        <p:blipFill>
          <a:blip r:embed="rId4"/>
          <a:stretch>
            <a:fillRect/>
          </a:stretch>
        </p:blipFill>
        <p:spPr>
          <a:xfrm>
            <a:off x="6873537" y="5332323"/>
            <a:ext cx="1824834" cy="856800"/>
          </a:xfrm>
          <a:prstGeom prst="rect">
            <a:avLst/>
          </a:prstGeom>
        </p:spPr>
      </p:pic>
    </p:spTree>
    <p:extLst>
      <p:ext uri="{BB962C8B-B14F-4D97-AF65-F5344CB8AC3E}">
        <p14:creationId xmlns:p14="http://schemas.microsoft.com/office/powerpoint/2010/main" val="267242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2018  </a:t>
            </a:r>
            <a:r>
              <a:rPr lang="en-GB" sz="1600" dirty="0" smtClean="0"/>
              <a:t>(1/2)</a:t>
            </a:r>
            <a:endParaRPr lang="en-GB" dirty="0"/>
          </a:p>
        </p:txBody>
      </p:sp>
      <p:sp>
        <p:nvSpPr>
          <p:cNvPr id="3" name="Content Placeholder 2"/>
          <p:cNvSpPr>
            <a:spLocks noGrp="1"/>
          </p:cNvSpPr>
          <p:nvPr>
            <p:ph idx="1"/>
          </p:nvPr>
        </p:nvSpPr>
        <p:spPr>
          <a:xfrm>
            <a:off x="0" y="1412776"/>
            <a:ext cx="9144000" cy="5308699"/>
          </a:xfrm>
        </p:spPr>
        <p:txBody>
          <a:bodyPr>
            <a:noAutofit/>
          </a:bodyPr>
          <a:lstStyle/>
          <a:p>
            <a:pPr marL="177800" indent="-177800">
              <a:spcBef>
                <a:spcPts val="300"/>
              </a:spcBef>
            </a:pPr>
            <a:r>
              <a:rPr lang="en-GB" sz="1100" b="1" dirty="0" smtClean="0">
                <a:latin typeface="Calibri" panose="020F0502020204030204" pitchFamily="34" charset="0"/>
              </a:rPr>
              <a:t>Project</a:t>
            </a:r>
          </a:p>
          <a:p>
            <a:pPr marL="355600" lvl="1" indent="-177800">
              <a:spcBef>
                <a:spcPts val="300"/>
              </a:spcBef>
            </a:pPr>
            <a:r>
              <a:rPr lang="en-GB" sz="1100" dirty="0" smtClean="0">
                <a:latin typeface="Calibri" panose="020F0502020204030204" pitchFamily="34" charset="0"/>
              </a:rPr>
              <a:t>Control system for </a:t>
            </a:r>
            <a:r>
              <a:rPr lang="en-GB" sz="1100" dirty="0" err="1" smtClean="0">
                <a:latin typeface="Calibri" panose="020F0502020204030204" pitchFamily="34" charset="0"/>
              </a:rPr>
              <a:t>cryo</a:t>
            </a:r>
            <a:r>
              <a:rPr lang="en-GB" sz="1100" dirty="0" smtClean="0">
                <a:latin typeface="Calibri" panose="020F0502020204030204" pitchFamily="34" charset="0"/>
              </a:rPr>
              <a:t>, ion </a:t>
            </a:r>
            <a:r>
              <a:rPr lang="en-GB" sz="1100" dirty="0">
                <a:latin typeface="Calibri" panose="020F0502020204030204" pitchFamily="34" charset="0"/>
              </a:rPr>
              <a:t>source and low energy beam transport </a:t>
            </a:r>
            <a:r>
              <a:rPr lang="en-GB" sz="1100" dirty="0" smtClean="0">
                <a:latin typeface="Calibri" panose="020F0502020204030204" pitchFamily="34" charset="0"/>
              </a:rPr>
              <a:t>delivered to accelerator operations </a:t>
            </a:r>
            <a:endParaRPr lang="en-GB" sz="1100" dirty="0">
              <a:latin typeface="Calibri" panose="020F0502020204030204" pitchFamily="34" charset="0"/>
            </a:endParaRPr>
          </a:p>
          <a:p>
            <a:pPr marL="355600" lvl="1" indent="-177800">
              <a:spcBef>
                <a:spcPts val="300"/>
              </a:spcBef>
            </a:pPr>
            <a:r>
              <a:rPr lang="en-GB" sz="1100" dirty="0">
                <a:latin typeface="Calibri" panose="020F0502020204030204" pitchFamily="34" charset="0"/>
              </a:rPr>
              <a:t>F</a:t>
            </a:r>
            <a:r>
              <a:rPr lang="en-GB" sz="1100" dirty="0" smtClean="0">
                <a:latin typeface="Calibri" panose="020F0502020204030204" pitchFamily="34" charset="0"/>
              </a:rPr>
              <a:t>irst </a:t>
            </a:r>
            <a:r>
              <a:rPr lang="en-GB" sz="1100" dirty="0">
                <a:latin typeface="Calibri" panose="020F0502020204030204" pitchFamily="34" charset="0"/>
              </a:rPr>
              <a:t>implementation of the personnel safety system (PSS0) reviewed, installed, site acceptance tested, </a:t>
            </a:r>
            <a:r>
              <a:rPr lang="en-GB" sz="1100" dirty="0" smtClean="0">
                <a:latin typeface="Calibri" panose="020F0502020204030204" pitchFamily="34" charset="0"/>
              </a:rPr>
              <a:t>and handed over to operations group</a:t>
            </a:r>
            <a:endParaRPr lang="en-GB" sz="1100" dirty="0">
              <a:latin typeface="Calibri" panose="020F0502020204030204" pitchFamily="34" charset="0"/>
            </a:endParaRPr>
          </a:p>
          <a:p>
            <a:pPr marL="355600" lvl="1" indent="-177800">
              <a:spcBef>
                <a:spcPts val="300"/>
              </a:spcBef>
            </a:pPr>
            <a:r>
              <a:rPr lang="en-GB" sz="1100" dirty="0">
                <a:latin typeface="Calibri" panose="020F0502020204030204" pitchFamily="34" charset="0"/>
              </a:rPr>
              <a:t>Good progress on implementing detailed ICS planning in after the ESS-wide re-baselining of plans in the central planning tool for several work packages</a:t>
            </a:r>
          </a:p>
          <a:p>
            <a:pPr marL="355600" lvl="1" indent="-177800">
              <a:spcBef>
                <a:spcPts val="300"/>
              </a:spcBef>
            </a:pPr>
            <a:r>
              <a:rPr lang="en-GB" sz="1100" dirty="0" smtClean="0">
                <a:latin typeface="Calibri" panose="020F0502020204030204" pitchFamily="34" charset="0"/>
              </a:rPr>
              <a:t>The </a:t>
            </a:r>
            <a:r>
              <a:rPr lang="en-GB" sz="1100" dirty="0">
                <a:latin typeface="Calibri" panose="020F0502020204030204" pitchFamily="34" charset="0"/>
              </a:rPr>
              <a:t>control system network - formally known as the technical network - has </a:t>
            </a:r>
            <a:r>
              <a:rPr lang="en-GB" sz="1100" dirty="0" smtClean="0">
                <a:latin typeface="Calibri" panose="020F0502020204030204" pitchFamily="34" charset="0"/>
              </a:rPr>
              <a:t>been </a:t>
            </a:r>
            <a:r>
              <a:rPr lang="en-GB" sz="1100" dirty="0">
                <a:latin typeface="Calibri" panose="020F0502020204030204" pitchFamily="34" charset="0"/>
              </a:rPr>
              <a:t>fully installed in the accelerator front-end </a:t>
            </a:r>
            <a:r>
              <a:rPr lang="en-GB" sz="1100" dirty="0" smtClean="0">
                <a:latin typeface="Calibri" panose="020F0502020204030204" pitchFamily="34" charset="0"/>
              </a:rPr>
              <a:t>building</a:t>
            </a:r>
          </a:p>
          <a:p>
            <a:pPr marL="355600" lvl="1" indent="-177800">
              <a:spcBef>
                <a:spcPts val="300"/>
              </a:spcBef>
            </a:pPr>
            <a:r>
              <a:rPr lang="en-GB" sz="1100" dirty="0">
                <a:latin typeface="Calibri" panose="020F0502020204030204" pitchFamily="34" charset="0"/>
              </a:rPr>
              <a:t>Significant increase in capacity established through </a:t>
            </a:r>
            <a:r>
              <a:rPr lang="en-GB" sz="1100" dirty="0" smtClean="0">
                <a:latin typeface="Calibri" panose="020F0502020204030204" pitchFamily="34" charset="0"/>
              </a:rPr>
              <a:t>commercial </a:t>
            </a:r>
            <a:r>
              <a:rPr lang="en-GB" sz="1100" dirty="0">
                <a:latin typeface="Calibri" panose="020F0502020204030204" pitchFamily="34" charset="0"/>
              </a:rPr>
              <a:t>framework </a:t>
            </a:r>
            <a:r>
              <a:rPr lang="en-GB" sz="1100" dirty="0" smtClean="0">
                <a:latin typeface="Calibri" panose="020F0502020204030204" pitchFamily="34" charset="0"/>
              </a:rPr>
              <a:t>agreement call-offs. </a:t>
            </a:r>
            <a:r>
              <a:rPr lang="en-GB" sz="1100" dirty="0">
                <a:latin typeface="Calibri" panose="020F0502020204030204" pitchFamily="34" charset="0"/>
              </a:rPr>
              <a:t>In total adding </a:t>
            </a:r>
            <a:r>
              <a:rPr lang="en-GB" sz="1100" dirty="0" smtClean="0">
                <a:latin typeface="Calibri" panose="020F0502020204030204" pitchFamily="34" charset="0"/>
              </a:rPr>
              <a:t>seven FTE </a:t>
            </a:r>
            <a:r>
              <a:rPr lang="en-GB" sz="1100" dirty="0">
                <a:latin typeface="Calibri" panose="020F0502020204030204" pitchFamily="34" charset="0"/>
              </a:rPr>
              <a:t>to </a:t>
            </a:r>
            <a:r>
              <a:rPr lang="en-GB" sz="1100" dirty="0" smtClean="0">
                <a:latin typeface="Calibri" panose="020F0502020204030204" pitchFamily="34" charset="0"/>
              </a:rPr>
              <a:t>ICS</a:t>
            </a:r>
            <a:endParaRPr lang="en-GB" sz="1100" dirty="0">
              <a:latin typeface="Calibri" panose="020F0502020204030204" pitchFamily="34" charset="0"/>
            </a:endParaRPr>
          </a:p>
          <a:p>
            <a:pPr marL="355600" lvl="1" indent="-177800">
              <a:spcBef>
                <a:spcPts val="300"/>
              </a:spcBef>
            </a:pPr>
            <a:r>
              <a:rPr lang="en-GB" sz="1100" dirty="0" smtClean="0">
                <a:latin typeface="Calibri" panose="020F0502020204030204" pitchFamily="34" charset="0"/>
              </a:rPr>
              <a:t>Completion and continued progress </a:t>
            </a:r>
            <a:r>
              <a:rPr lang="en-GB" sz="1100" dirty="0">
                <a:latin typeface="Calibri" panose="020F0502020204030204" pitchFamily="34" charset="0"/>
              </a:rPr>
              <a:t>on documentation needed for the licensing project </a:t>
            </a:r>
            <a:r>
              <a:rPr lang="en-GB" sz="1100" dirty="0" smtClean="0">
                <a:latin typeface="Calibri" panose="020F0502020204030204" pitchFamily="34" charset="0"/>
              </a:rPr>
              <a:t>for </a:t>
            </a:r>
            <a:r>
              <a:rPr lang="en-GB" sz="1100" dirty="0">
                <a:latin typeface="Calibri" panose="020F0502020204030204" pitchFamily="34" charset="0"/>
              </a:rPr>
              <a:t>the Swedish radiation safety authority (SSM) </a:t>
            </a:r>
          </a:p>
          <a:p>
            <a:pPr marL="355600" lvl="1" indent="-177800">
              <a:spcBef>
                <a:spcPts val="300"/>
              </a:spcBef>
            </a:pPr>
            <a:r>
              <a:rPr lang="en-GB" sz="1100" dirty="0" smtClean="0">
                <a:latin typeface="Calibri" panose="020F0502020204030204" pitchFamily="34" charset="0"/>
              </a:rPr>
              <a:t>Training programs </a:t>
            </a:r>
            <a:r>
              <a:rPr lang="en-GB" sz="1100" dirty="0">
                <a:latin typeface="Calibri" panose="020F0502020204030204" pitchFamily="34" charset="0"/>
              </a:rPr>
              <a:t>for control </a:t>
            </a:r>
            <a:r>
              <a:rPr lang="en-GB" sz="1100" dirty="0" smtClean="0">
                <a:latin typeface="Calibri" panose="020F0502020204030204" pitchFamily="34" charset="0"/>
              </a:rPr>
              <a:t>system software and configuration products held </a:t>
            </a:r>
            <a:r>
              <a:rPr lang="en-GB" sz="1100" dirty="0">
                <a:latin typeface="Calibri" panose="020F0502020204030204" pitchFamily="34" charset="0"/>
              </a:rPr>
              <a:t>by ICS staff. </a:t>
            </a:r>
            <a:r>
              <a:rPr lang="en-GB" sz="1100" dirty="0" smtClean="0">
                <a:latin typeface="Calibri" panose="020F0502020204030204" pitchFamily="34" charset="0"/>
              </a:rPr>
              <a:t>Some trainings were </a:t>
            </a:r>
            <a:r>
              <a:rPr lang="en-GB" sz="1100" dirty="0">
                <a:latin typeface="Calibri" panose="020F0502020204030204" pitchFamily="34" charset="0"/>
              </a:rPr>
              <a:t>recorded and will be </a:t>
            </a:r>
            <a:r>
              <a:rPr lang="en-GB" sz="1100" dirty="0" smtClean="0">
                <a:latin typeface="Calibri" panose="020F0502020204030204" pitchFamily="34" charset="0"/>
              </a:rPr>
              <a:t>published</a:t>
            </a:r>
          </a:p>
          <a:p>
            <a:pPr marL="355600" lvl="1" indent="-177800">
              <a:spcBef>
                <a:spcPts val="300"/>
              </a:spcBef>
            </a:pPr>
            <a:r>
              <a:rPr lang="en-GB" sz="1100" dirty="0" smtClean="0">
                <a:latin typeface="Calibri" panose="020F0502020204030204" pitchFamily="34" charset="0"/>
              </a:rPr>
              <a:t>The </a:t>
            </a:r>
            <a:r>
              <a:rPr lang="en-GB" sz="1100" dirty="0">
                <a:latin typeface="Calibri" panose="020F0502020204030204" pitchFamily="34" charset="0"/>
              </a:rPr>
              <a:t>first release of </a:t>
            </a:r>
            <a:r>
              <a:rPr lang="en-GB" sz="1100" dirty="0" smtClean="0">
                <a:latin typeface="Calibri" panose="020F0502020204030204" pitchFamily="34" charset="0"/>
              </a:rPr>
              <a:t>an ICS </a:t>
            </a:r>
            <a:r>
              <a:rPr lang="en-GB" sz="1100" dirty="0">
                <a:latin typeface="Calibri" panose="020F0502020204030204" pitchFamily="34" charset="0"/>
              </a:rPr>
              <a:t>overview document has been made [</a:t>
            </a:r>
            <a:r>
              <a:rPr lang="en-GB" sz="1100" dirty="0">
                <a:latin typeface="Calibri" panose="020F0502020204030204" pitchFamily="34" charset="0"/>
                <a:hlinkClick r:id="rId3"/>
              </a:rPr>
              <a:t>link</a:t>
            </a:r>
            <a:r>
              <a:rPr lang="en-GB" sz="1100" dirty="0">
                <a:latin typeface="Calibri" panose="020F0502020204030204" pitchFamily="34" charset="0"/>
              </a:rPr>
              <a:t>]. It is intended as an introduction to scope, principles, architecture etc. of the ICS</a:t>
            </a:r>
          </a:p>
          <a:p>
            <a:pPr marL="355600" lvl="1" indent="-177800">
              <a:spcBef>
                <a:spcPts val="300"/>
              </a:spcBef>
            </a:pPr>
            <a:r>
              <a:rPr lang="en-GB" sz="1100" dirty="0">
                <a:latin typeface="Calibri" panose="020F0502020204030204" pitchFamily="34" charset="0"/>
              </a:rPr>
              <a:t>Significant contributions to the EPICS community official website [</a:t>
            </a:r>
            <a:r>
              <a:rPr lang="en-GB" sz="1100" dirty="0">
                <a:latin typeface="Calibri" panose="020F0502020204030204" pitchFamily="34" charset="0"/>
                <a:hlinkClick r:id="rId4"/>
              </a:rPr>
              <a:t>link</a:t>
            </a:r>
            <a:r>
              <a:rPr lang="en-GB" sz="1100" dirty="0">
                <a:latin typeface="Calibri" panose="020F0502020204030204" pitchFamily="34" charset="0"/>
              </a:rPr>
              <a:t>] from ICS. Summer student has prepared the site so that it is ready for launch</a:t>
            </a:r>
          </a:p>
          <a:p>
            <a:pPr marL="177800" indent="-177800">
              <a:spcBef>
                <a:spcPts val="300"/>
              </a:spcBef>
            </a:pPr>
            <a:endParaRPr lang="en-GB" sz="1100" b="1" dirty="0" smtClean="0">
              <a:latin typeface="Calibri" panose="020F0502020204030204" pitchFamily="34" charset="0"/>
            </a:endParaRPr>
          </a:p>
          <a:p>
            <a:pPr marL="177800" indent="-177800">
              <a:spcBef>
                <a:spcPts val="300"/>
              </a:spcBef>
            </a:pPr>
            <a:endParaRPr lang="en-GB" sz="1100" b="1" dirty="0">
              <a:latin typeface="Calibri" panose="020F0502020204030204" pitchFamily="34" charset="0"/>
            </a:endParaRPr>
          </a:p>
          <a:p>
            <a:pPr marL="177800" indent="-177800">
              <a:spcBef>
                <a:spcPts val="300"/>
              </a:spcBef>
            </a:pPr>
            <a:endParaRPr lang="en-GB" sz="1100" b="1" dirty="0" smtClean="0">
              <a:latin typeface="Calibri" panose="020F0502020204030204" pitchFamily="34" charset="0"/>
            </a:endParaRPr>
          </a:p>
          <a:p>
            <a:pPr marL="177800" indent="-177800">
              <a:spcBef>
                <a:spcPts val="300"/>
              </a:spcBef>
            </a:pPr>
            <a:endParaRPr lang="en-GB" sz="1100" b="1" dirty="0">
              <a:latin typeface="Calibri" panose="020F0502020204030204" pitchFamily="34" charset="0"/>
            </a:endParaRPr>
          </a:p>
          <a:p>
            <a:pPr marL="177800" indent="-177800">
              <a:spcBef>
                <a:spcPts val="300"/>
              </a:spcBef>
            </a:pPr>
            <a:endParaRPr lang="en-GB" sz="1100" b="1" dirty="0" smtClean="0">
              <a:latin typeface="Calibri" panose="020F0502020204030204" pitchFamily="34" charset="0"/>
            </a:endParaRPr>
          </a:p>
          <a:p>
            <a:pPr marL="177800" indent="-177800">
              <a:spcBef>
                <a:spcPts val="300"/>
              </a:spcBef>
            </a:pPr>
            <a:endParaRPr lang="en-GB" sz="1100" b="1" dirty="0">
              <a:latin typeface="Calibri" panose="020F0502020204030204" pitchFamily="34" charset="0"/>
            </a:endParaRPr>
          </a:p>
          <a:p>
            <a:pPr marL="177800" indent="-177800">
              <a:spcBef>
                <a:spcPts val="300"/>
              </a:spcBef>
            </a:pPr>
            <a:endParaRPr lang="en-GB" sz="1100" b="1" dirty="0">
              <a:latin typeface="Calibri" panose="020F0502020204030204" pitchFamily="34" charset="0"/>
            </a:endParaRPr>
          </a:p>
          <a:p>
            <a:pPr marL="177800" indent="-177800">
              <a:spcBef>
                <a:spcPts val="300"/>
              </a:spcBef>
            </a:pPr>
            <a:r>
              <a:rPr lang="en-GB" sz="1100" b="1" dirty="0" smtClean="0">
                <a:latin typeface="Calibri" panose="020F0502020204030204" pitchFamily="34" charset="0"/>
              </a:rPr>
              <a:t>Organization/in-kind</a:t>
            </a:r>
          </a:p>
          <a:p>
            <a:pPr marL="355600" lvl="1" indent="-177800">
              <a:spcBef>
                <a:spcPts val="300"/>
              </a:spcBef>
            </a:pPr>
            <a:r>
              <a:rPr lang="en-GB" sz="1100" dirty="0" smtClean="0">
                <a:latin typeface="Calibri" panose="020F0502020204030204" pitchFamily="34" charset="0"/>
              </a:rPr>
              <a:t>In total eleven people have joined ICS during 2018 - four permanent employees and seven consultants. Two permanent employees have resigned</a:t>
            </a:r>
          </a:p>
          <a:p>
            <a:pPr marL="355600" lvl="1" indent="-177800">
              <a:spcBef>
                <a:spcPts val="300"/>
              </a:spcBef>
            </a:pPr>
            <a:r>
              <a:rPr lang="en-GB" sz="1100" dirty="0" smtClean="0">
                <a:latin typeface="Calibri" panose="020F0502020204030204" pitchFamily="34" charset="0"/>
              </a:rPr>
              <a:t>The new </a:t>
            </a:r>
            <a:r>
              <a:rPr lang="en-GB" sz="1100" dirty="0">
                <a:latin typeface="Calibri" panose="020F0502020204030204" pitchFamily="34" charset="0"/>
              </a:rPr>
              <a:t>group leader for the hardware and integration team, Karl Vestin, has </a:t>
            </a:r>
            <a:r>
              <a:rPr lang="en-GB" sz="1100" dirty="0" smtClean="0">
                <a:latin typeface="Calibri" panose="020F0502020204030204" pitchFamily="34" charset="0"/>
              </a:rPr>
              <a:t>started at ESS since 2018-04-02</a:t>
            </a:r>
            <a:endParaRPr lang="en-GB" sz="1100" dirty="0">
              <a:latin typeface="Calibri" panose="020F0502020204030204" pitchFamily="34" charset="0"/>
            </a:endParaRPr>
          </a:p>
          <a:p>
            <a:pPr marL="355600" lvl="1" indent="-177800">
              <a:spcBef>
                <a:spcPts val="300"/>
              </a:spcBef>
            </a:pPr>
            <a:r>
              <a:rPr lang="en-GB" sz="1100" dirty="0" smtClean="0">
                <a:latin typeface="Calibri" panose="020F0502020204030204" pitchFamily="34" charset="0"/>
              </a:rPr>
              <a:t>Significant reorganization of the hardware and integration group with clearly appointed work package managers done</a:t>
            </a:r>
          </a:p>
          <a:p>
            <a:pPr marL="355600" lvl="1" indent="-177800">
              <a:spcBef>
                <a:spcPts val="300"/>
              </a:spcBef>
            </a:pPr>
            <a:r>
              <a:rPr lang="en-GB" sz="1100" dirty="0" smtClean="0">
                <a:latin typeface="Calibri" panose="020F0502020204030204" pitchFamily="34" charset="0"/>
              </a:rPr>
              <a:t>Good </a:t>
            </a:r>
            <a:r>
              <a:rPr lang="en-GB" sz="1100" dirty="0">
                <a:latin typeface="Calibri" panose="020F0502020204030204" pitchFamily="34" charset="0"/>
              </a:rPr>
              <a:t>progress with in-kind projects from many in-kind suppliers such as INFN </a:t>
            </a:r>
            <a:r>
              <a:rPr lang="en-GB" sz="1100" dirty="0" err="1">
                <a:latin typeface="Calibri" panose="020F0502020204030204" pitchFamily="34" charset="0"/>
              </a:rPr>
              <a:t>Legnaro</a:t>
            </a:r>
            <a:r>
              <a:rPr lang="en-GB" sz="1100" dirty="0">
                <a:latin typeface="Calibri" panose="020F0502020204030204" pitchFamily="34" charset="0"/>
              </a:rPr>
              <a:t>, ESS Bilbao, CEA </a:t>
            </a:r>
            <a:r>
              <a:rPr lang="en-GB" sz="1100" dirty="0" err="1">
                <a:latin typeface="Calibri" panose="020F0502020204030204" pitchFamily="34" charset="0"/>
              </a:rPr>
              <a:t>Saclay</a:t>
            </a:r>
            <a:r>
              <a:rPr lang="en-GB" sz="1100" dirty="0">
                <a:latin typeface="Calibri" panose="020F0502020204030204" pitchFamily="34" charset="0"/>
              </a:rPr>
              <a:t>, TU Tallinn and IFE, Norway</a:t>
            </a:r>
          </a:p>
          <a:p>
            <a:pPr marL="355600" lvl="1" indent="-177800">
              <a:spcBef>
                <a:spcPts val="300"/>
              </a:spcBef>
            </a:pPr>
            <a:r>
              <a:rPr lang="en-GB" sz="1100" dirty="0">
                <a:latin typeface="Calibri" panose="020F0502020204030204" pitchFamily="34" charset="0"/>
              </a:rPr>
              <a:t>Closure achieved with ESS in-kind partner IPN </a:t>
            </a:r>
            <a:r>
              <a:rPr lang="en-GB" sz="1100" dirty="0" err="1">
                <a:latin typeface="Calibri" panose="020F0502020204030204" pitchFamily="34" charset="0"/>
              </a:rPr>
              <a:t>Orsay</a:t>
            </a:r>
            <a:r>
              <a:rPr lang="en-GB" sz="1100" dirty="0">
                <a:latin typeface="Calibri" panose="020F0502020204030204" pitchFamily="34" charset="0"/>
              </a:rPr>
              <a:t>, France, regarding a cancelled in-kind initiative for </a:t>
            </a:r>
            <a:r>
              <a:rPr lang="en-GB" sz="1100" dirty="0" err="1">
                <a:latin typeface="Calibri" panose="020F0502020204030204" pitchFamily="34" charset="0"/>
              </a:rPr>
              <a:t>cryodistribution</a:t>
            </a:r>
            <a:r>
              <a:rPr lang="en-GB" sz="1100" dirty="0">
                <a:latin typeface="Calibri" panose="020F0502020204030204" pitchFamily="34" charset="0"/>
              </a:rPr>
              <a:t> system controls</a:t>
            </a:r>
          </a:p>
          <a:p>
            <a:pPr marL="355600" lvl="1" indent="-177800">
              <a:spcBef>
                <a:spcPts val="300"/>
              </a:spcBef>
            </a:pPr>
            <a:endParaRPr lang="en-GB" sz="1100" dirty="0" smtClean="0">
              <a:latin typeface="Calibri" panose="020F0502020204030204" pitchFamily="34" charset="0"/>
            </a:endParaRPr>
          </a:p>
          <a:p>
            <a:pPr marL="355600" lvl="1" indent="-177800">
              <a:spcBef>
                <a:spcPts val="300"/>
              </a:spcBef>
            </a:pPr>
            <a:endParaRPr lang="en-GB" sz="11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51115BC-487E-4422-894C-CB7CD3E79223}" type="slidenum">
              <a:rPr lang="en-GB" smtClean="0"/>
              <a:t>6</a:t>
            </a:fld>
            <a:endParaRPr lang="en-GB" dirty="0"/>
          </a:p>
        </p:txBody>
      </p:sp>
      <p:pic>
        <p:nvPicPr>
          <p:cNvPr id="5" name="Picture 4"/>
          <p:cNvPicPr>
            <a:picLocks noChangeAspect="1"/>
          </p:cNvPicPr>
          <p:nvPr/>
        </p:nvPicPr>
        <p:blipFill>
          <a:blip r:embed="rId5"/>
          <a:stretch>
            <a:fillRect/>
          </a:stretch>
        </p:blipFill>
        <p:spPr>
          <a:xfrm>
            <a:off x="0" y="3722836"/>
            <a:ext cx="9144000" cy="1218332"/>
          </a:xfrm>
          <a:prstGeom prst="rect">
            <a:avLst/>
          </a:prstGeom>
        </p:spPr>
      </p:pic>
    </p:spTree>
    <p:extLst>
      <p:ext uri="{BB962C8B-B14F-4D97-AF65-F5344CB8AC3E}">
        <p14:creationId xmlns:p14="http://schemas.microsoft.com/office/powerpoint/2010/main" val="2733431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2018  </a:t>
            </a:r>
            <a:r>
              <a:rPr lang="en-GB" sz="1400" dirty="0" smtClean="0"/>
              <a:t>(2/2)</a:t>
            </a:r>
            <a:endParaRPr lang="en-GB" dirty="0"/>
          </a:p>
        </p:txBody>
      </p:sp>
      <p:sp>
        <p:nvSpPr>
          <p:cNvPr id="3" name="Content Placeholder 2"/>
          <p:cNvSpPr>
            <a:spLocks noGrp="1"/>
          </p:cNvSpPr>
          <p:nvPr>
            <p:ph idx="1"/>
          </p:nvPr>
        </p:nvSpPr>
        <p:spPr>
          <a:xfrm>
            <a:off x="0" y="1357702"/>
            <a:ext cx="9144000" cy="5121275"/>
          </a:xfrm>
        </p:spPr>
        <p:txBody>
          <a:bodyPr>
            <a:noAutofit/>
          </a:bodyPr>
          <a:lstStyle/>
          <a:p>
            <a:pPr marL="177800" indent="-177800">
              <a:spcBef>
                <a:spcPts val="400"/>
              </a:spcBef>
            </a:pPr>
            <a:r>
              <a:rPr lang="en-GB" sz="1400" b="1" dirty="0" smtClean="0">
                <a:latin typeface="Calibri" panose="020F0502020204030204" pitchFamily="34" charset="0"/>
              </a:rPr>
              <a:t>Technical</a:t>
            </a:r>
          </a:p>
          <a:p>
            <a:pPr marL="355600" lvl="1" indent="-177800">
              <a:spcBef>
                <a:spcPts val="400"/>
              </a:spcBef>
            </a:pPr>
            <a:r>
              <a:rPr lang="en-GB" sz="1100" dirty="0">
                <a:latin typeface="Calibri" panose="020F0502020204030204" pitchFamily="34" charset="0"/>
              </a:rPr>
              <a:t>First volume batches of </a:t>
            </a:r>
            <a:r>
              <a:rPr lang="en-GB" sz="1100" dirty="0" err="1">
                <a:latin typeface="Calibri" panose="020F0502020204030204" pitchFamily="34" charset="0"/>
              </a:rPr>
              <a:t>MicroTCA</a:t>
            </a:r>
            <a:r>
              <a:rPr lang="en-GB" sz="1100" dirty="0">
                <a:latin typeface="Calibri" panose="020F0502020204030204" pitchFamily="34" charset="0"/>
              </a:rPr>
              <a:t> infrastructure equipment (crates, power supplies etc.) received - in total 50 </a:t>
            </a:r>
            <a:r>
              <a:rPr lang="en-GB" sz="1100" dirty="0" smtClean="0">
                <a:latin typeface="Calibri" panose="020F0502020204030204" pitchFamily="34" charset="0"/>
              </a:rPr>
              <a:t>systems</a:t>
            </a:r>
          </a:p>
          <a:p>
            <a:pPr marL="355600" lvl="1" indent="-177800">
              <a:spcBef>
                <a:spcPts val="400"/>
              </a:spcBef>
            </a:pPr>
            <a:r>
              <a:rPr lang="en-GB" sz="1100" dirty="0" smtClean="0">
                <a:latin typeface="Calibri" panose="020F0502020204030204" pitchFamily="34" charset="0"/>
              </a:rPr>
              <a:t>A public procurement for innovation project on </a:t>
            </a:r>
            <a:r>
              <a:rPr lang="en-GB" sz="1100" dirty="0" err="1" smtClean="0">
                <a:latin typeface="Calibri" panose="020F0502020204030204" pitchFamily="34" charset="0"/>
              </a:rPr>
              <a:t>MicroTCA</a:t>
            </a:r>
            <a:r>
              <a:rPr lang="en-GB" sz="1100" dirty="0" smtClean="0">
                <a:latin typeface="Calibri" panose="020F0502020204030204" pitchFamily="34" charset="0"/>
              </a:rPr>
              <a:t> was completed in 2018-05. Very high participation from all major industry actors</a:t>
            </a:r>
            <a:endParaRPr lang="en-GB" sz="1100" dirty="0">
              <a:latin typeface="Calibri" panose="020F0502020204030204" pitchFamily="34" charset="0"/>
            </a:endParaRPr>
          </a:p>
          <a:p>
            <a:pPr marL="355600" lvl="1" indent="-177800">
              <a:spcBef>
                <a:spcPts val="400"/>
              </a:spcBef>
            </a:pPr>
            <a:r>
              <a:rPr lang="en-GB" sz="1100" dirty="0" smtClean="0">
                <a:latin typeface="Calibri" panose="020F0502020204030204" pitchFamily="34" charset="0"/>
              </a:rPr>
              <a:t>The </a:t>
            </a:r>
            <a:r>
              <a:rPr lang="en-GB" sz="1100" dirty="0">
                <a:latin typeface="Calibri" panose="020F0502020204030204" pitchFamily="34" charset="0"/>
              </a:rPr>
              <a:t>firewall for the main ESS control system data network </a:t>
            </a:r>
            <a:r>
              <a:rPr lang="en-GB" sz="1100" dirty="0" smtClean="0">
                <a:latin typeface="Calibri" panose="020F0502020204030204" pitchFamily="34" charset="0"/>
              </a:rPr>
              <a:t>(technical network) has </a:t>
            </a:r>
            <a:r>
              <a:rPr lang="en-GB" sz="1100" dirty="0">
                <a:latin typeface="Calibri" panose="020F0502020204030204" pitchFamily="34" charset="0"/>
              </a:rPr>
              <a:t>been successfully deployed</a:t>
            </a:r>
          </a:p>
          <a:p>
            <a:pPr marL="355600" lvl="1" indent="-177800">
              <a:spcBef>
                <a:spcPts val="400"/>
              </a:spcBef>
            </a:pPr>
            <a:r>
              <a:rPr lang="en-GB" sz="1100" dirty="0" smtClean="0">
                <a:latin typeface="Calibri" panose="020F0502020204030204" pitchFamily="34" charset="0"/>
              </a:rPr>
              <a:t>The </a:t>
            </a:r>
            <a:r>
              <a:rPr lang="en-GB" sz="1100" dirty="0" err="1">
                <a:latin typeface="Calibri" panose="020F0502020204030204" pitchFamily="34" charset="0"/>
              </a:rPr>
              <a:t>CSEntry</a:t>
            </a:r>
            <a:r>
              <a:rPr lang="en-GB" sz="1100" dirty="0">
                <a:latin typeface="Calibri" panose="020F0502020204030204" pitchFamily="34" charset="0"/>
              </a:rPr>
              <a:t> </a:t>
            </a:r>
            <a:r>
              <a:rPr lang="en-GB" sz="1100" dirty="0" smtClean="0">
                <a:latin typeface="Calibri" panose="020F0502020204030204" pitchFamily="34" charset="0"/>
              </a:rPr>
              <a:t>inventory </a:t>
            </a:r>
            <a:r>
              <a:rPr lang="en-GB" sz="1100" dirty="0">
                <a:latin typeface="Calibri" panose="020F0502020204030204" pitchFamily="34" charset="0"/>
              </a:rPr>
              <a:t>helper application </a:t>
            </a:r>
            <a:r>
              <a:rPr lang="en-GB" sz="1100" dirty="0" smtClean="0">
                <a:latin typeface="Calibri" panose="020F0502020204030204" pitchFamily="34" charset="0"/>
              </a:rPr>
              <a:t>rolled out and augmented with software plug-in implementations during 2018</a:t>
            </a:r>
          </a:p>
          <a:p>
            <a:pPr marL="355600" lvl="1" indent="-177800">
              <a:spcBef>
                <a:spcPts val="400"/>
              </a:spcBef>
            </a:pPr>
            <a:r>
              <a:rPr lang="en-GB" sz="1100" dirty="0" smtClean="0">
                <a:latin typeface="Calibri" panose="020F0502020204030204" pitchFamily="34" charset="0"/>
              </a:rPr>
              <a:t>Re-modelling of E3 </a:t>
            </a:r>
            <a:r>
              <a:rPr lang="en-GB" sz="1100" dirty="0">
                <a:latin typeface="Calibri" panose="020F0502020204030204" pitchFamily="34" charset="0"/>
              </a:rPr>
              <a:t>(formerly called EEE - ESS EPICS </a:t>
            </a:r>
            <a:r>
              <a:rPr lang="en-GB" sz="1100" dirty="0" smtClean="0">
                <a:latin typeface="Calibri" panose="020F0502020204030204" pitchFamily="34" charset="0"/>
              </a:rPr>
              <a:t>Environment). First version released with many improvements</a:t>
            </a:r>
            <a:endParaRPr lang="en-GB" sz="1100" dirty="0">
              <a:latin typeface="Calibri" panose="020F0502020204030204" pitchFamily="34" charset="0"/>
            </a:endParaRPr>
          </a:p>
          <a:p>
            <a:pPr marL="355600" lvl="1" indent="-177800">
              <a:spcBef>
                <a:spcPts val="400"/>
              </a:spcBef>
            </a:pPr>
            <a:r>
              <a:rPr lang="en-GB" sz="1100" dirty="0" smtClean="0">
                <a:latin typeface="Calibri" panose="020F0502020204030204" pitchFamily="34" charset="0"/>
              </a:rPr>
              <a:t>First </a:t>
            </a:r>
            <a:r>
              <a:rPr lang="en-GB" sz="1100" dirty="0">
                <a:latin typeface="Calibri" panose="020F0502020204030204" pitchFamily="34" charset="0"/>
              </a:rPr>
              <a:t>application delivered on high performance electronic platform </a:t>
            </a:r>
            <a:r>
              <a:rPr lang="en-GB" sz="1100" dirty="0" smtClean="0">
                <a:latin typeface="Calibri" panose="020F0502020204030204" pitchFamily="34" charset="0"/>
              </a:rPr>
              <a:t>delivered; RF local protection system</a:t>
            </a:r>
            <a:endParaRPr lang="en-GB" sz="1100" dirty="0">
              <a:latin typeface="Calibri" panose="020F0502020204030204" pitchFamily="34" charset="0"/>
            </a:endParaRPr>
          </a:p>
          <a:p>
            <a:pPr marL="355600" lvl="1" indent="-177800">
              <a:spcBef>
                <a:spcPts val="400"/>
              </a:spcBef>
            </a:pPr>
            <a:r>
              <a:rPr lang="en-GB" sz="1100" dirty="0" smtClean="0">
                <a:latin typeface="Calibri" panose="020F0502020204030204" pitchFamily="34" charset="0"/>
              </a:rPr>
              <a:t>Continued progress on configuration automation tools such as controls configuration database and ICS </a:t>
            </a:r>
            <a:r>
              <a:rPr lang="en-GB" sz="1100" dirty="0">
                <a:latin typeface="Calibri" panose="020F0502020204030204" pitchFamily="34" charset="0"/>
              </a:rPr>
              <a:t>PLC </a:t>
            </a:r>
            <a:r>
              <a:rPr lang="en-GB" sz="1100" dirty="0" smtClean="0">
                <a:latin typeface="Calibri" panose="020F0502020204030204" pitchFamily="34" charset="0"/>
              </a:rPr>
              <a:t>factory</a:t>
            </a:r>
            <a:endParaRPr lang="en-GB" sz="1100" dirty="0">
              <a:latin typeface="Calibri" panose="020F0502020204030204" pitchFamily="34" charset="0"/>
            </a:endParaRPr>
          </a:p>
          <a:p>
            <a:pPr marL="355600" lvl="1" indent="-177800">
              <a:spcBef>
                <a:spcPts val="400"/>
              </a:spcBef>
            </a:pPr>
            <a:r>
              <a:rPr lang="en-GB" sz="1100" dirty="0" smtClean="0">
                <a:latin typeface="Calibri" panose="020F0502020204030204" pitchFamily="34" charset="0"/>
              </a:rPr>
              <a:t>Good progress on design machine </a:t>
            </a:r>
            <a:r>
              <a:rPr lang="en-GB" sz="1100" dirty="0">
                <a:latin typeface="Calibri" panose="020F0502020204030204" pitchFamily="34" charset="0"/>
              </a:rPr>
              <a:t>protection system for </a:t>
            </a:r>
            <a:r>
              <a:rPr lang="en-GB" sz="1100" dirty="0" smtClean="0">
                <a:latin typeface="Calibri" panose="020F0502020204030204" pitchFamily="34" charset="0"/>
              </a:rPr>
              <a:t>(among other) </a:t>
            </a:r>
            <a:r>
              <a:rPr lang="en-GB" sz="1100" dirty="0" err="1" smtClean="0">
                <a:latin typeface="Calibri" panose="020F0502020204030204" pitchFamily="34" charset="0"/>
              </a:rPr>
              <a:t>insertable</a:t>
            </a:r>
            <a:r>
              <a:rPr lang="en-GB" sz="1100" dirty="0" smtClean="0">
                <a:latin typeface="Calibri" panose="020F0502020204030204" pitchFamily="34" charset="0"/>
              </a:rPr>
              <a:t> devices </a:t>
            </a:r>
            <a:r>
              <a:rPr lang="en-GB" sz="1100" dirty="0">
                <a:latin typeface="Calibri" panose="020F0502020204030204" pitchFamily="34" charset="0"/>
              </a:rPr>
              <a:t>and vacuum </a:t>
            </a:r>
            <a:r>
              <a:rPr lang="en-GB" sz="1100" dirty="0" smtClean="0">
                <a:latin typeface="Calibri" panose="020F0502020204030204" pitchFamily="34" charset="0"/>
              </a:rPr>
              <a:t>made</a:t>
            </a:r>
            <a:endParaRPr lang="en-GB" sz="1100" dirty="0">
              <a:latin typeface="Calibri" panose="020F0502020204030204" pitchFamily="34" charset="0"/>
            </a:endParaRPr>
          </a:p>
          <a:p>
            <a:pPr marL="355600" lvl="1" indent="-177800">
              <a:spcBef>
                <a:spcPts val="400"/>
              </a:spcBef>
            </a:pPr>
            <a:r>
              <a:rPr lang="en-GB" sz="1100" dirty="0" smtClean="0">
                <a:latin typeface="Calibri" panose="020F0502020204030204" pitchFamily="34" charset="0"/>
              </a:rPr>
              <a:t>Good progress on the development of controls for vacuum applications as exemplified by the </a:t>
            </a:r>
            <a:r>
              <a:rPr lang="en-GB" sz="1100" dirty="0">
                <a:latin typeface="Calibri" panose="020F0502020204030204" pitchFamily="34" charset="0"/>
              </a:rPr>
              <a:t>development of the vacuum pumping </a:t>
            </a:r>
            <a:r>
              <a:rPr lang="en-GB" sz="1100" dirty="0" smtClean="0">
                <a:latin typeface="Calibri" panose="020F0502020204030204" pitchFamily="34" charset="0"/>
              </a:rPr>
              <a:t>cart</a:t>
            </a:r>
            <a:endParaRPr lang="en-GB" sz="1100" dirty="0">
              <a:latin typeface="Calibri" panose="020F0502020204030204" pitchFamily="34" charset="0"/>
            </a:endParaRPr>
          </a:p>
          <a:p>
            <a:pPr marL="355600" lvl="1" indent="-177800">
              <a:spcBef>
                <a:spcPts val="400"/>
              </a:spcBef>
            </a:pPr>
            <a:r>
              <a:rPr lang="en-GB" sz="1100" dirty="0" smtClean="0">
                <a:latin typeface="Calibri" panose="020F0502020204030204" pitchFamily="34" charset="0"/>
              </a:rPr>
              <a:t>Good progress on control system infrastructure development such as the ICS-supplied computing virtualization cluster which has been expanded</a:t>
            </a:r>
          </a:p>
          <a:p>
            <a:pPr marL="358775" lvl="1" indent="-203200">
              <a:spcBef>
                <a:spcPts val="400"/>
              </a:spcBef>
            </a:pPr>
            <a:r>
              <a:rPr lang="en-GB" sz="1100" dirty="0" smtClean="0">
                <a:solidFill>
                  <a:schemeClr val="tx1">
                    <a:lumMod val="85000"/>
                    <a:lumOff val="15000"/>
                  </a:schemeClr>
                </a:solidFill>
              </a:rPr>
              <a:t>Good </a:t>
            </a:r>
            <a:r>
              <a:rPr lang="en-GB" sz="1100" dirty="0">
                <a:solidFill>
                  <a:schemeClr val="tx1">
                    <a:lumMod val="85000"/>
                    <a:lumOff val="15000"/>
                  </a:schemeClr>
                </a:solidFill>
              </a:rPr>
              <a:t>technical progress on machine protection systems, FPGA-to-PLC communication through </a:t>
            </a:r>
            <a:r>
              <a:rPr lang="en-GB" sz="1100" dirty="0" err="1">
                <a:solidFill>
                  <a:schemeClr val="tx1">
                    <a:lumMod val="85000"/>
                    <a:lumOff val="15000"/>
                  </a:schemeClr>
                </a:solidFill>
              </a:rPr>
              <a:t>Profinet</a:t>
            </a:r>
            <a:r>
              <a:rPr lang="en-GB" sz="1100" dirty="0">
                <a:solidFill>
                  <a:schemeClr val="tx1">
                    <a:lumMod val="85000"/>
                    <a:lumOff val="15000"/>
                  </a:schemeClr>
                </a:solidFill>
              </a:rPr>
              <a:t> [</a:t>
            </a:r>
            <a:r>
              <a:rPr lang="en-GB" sz="1100" dirty="0">
                <a:solidFill>
                  <a:schemeClr val="tx1">
                    <a:lumMod val="85000"/>
                    <a:lumOff val="15000"/>
                  </a:schemeClr>
                </a:solidFill>
                <a:hlinkClick r:id="rId3"/>
              </a:rPr>
              <a:t>link</a:t>
            </a:r>
            <a:r>
              <a:rPr lang="en-GB" sz="1100" dirty="0">
                <a:solidFill>
                  <a:schemeClr val="tx1">
                    <a:lumMod val="85000"/>
                    <a:lumOff val="15000"/>
                  </a:schemeClr>
                </a:solidFill>
              </a:rPr>
              <a:t>] and </a:t>
            </a:r>
            <a:r>
              <a:rPr lang="en-GB" sz="1100" dirty="0" err="1">
                <a:solidFill>
                  <a:schemeClr val="tx1">
                    <a:lumMod val="85000"/>
                    <a:lumOff val="15000"/>
                  </a:schemeClr>
                </a:solidFill>
              </a:rPr>
              <a:t>Anybus</a:t>
            </a:r>
            <a:r>
              <a:rPr lang="en-GB" sz="1100" dirty="0">
                <a:solidFill>
                  <a:schemeClr val="tx1">
                    <a:lumMod val="85000"/>
                    <a:lumOff val="15000"/>
                  </a:schemeClr>
                </a:solidFill>
              </a:rPr>
              <a:t> [</a:t>
            </a:r>
            <a:r>
              <a:rPr lang="en-GB" sz="1100" dirty="0">
                <a:solidFill>
                  <a:schemeClr val="tx1">
                    <a:lumMod val="85000"/>
                    <a:lumOff val="15000"/>
                  </a:schemeClr>
                </a:solidFill>
                <a:hlinkClick r:id="rId4"/>
              </a:rPr>
              <a:t>link</a:t>
            </a:r>
            <a:r>
              <a:rPr lang="en-GB" sz="1100" dirty="0">
                <a:solidFill>
                  <a:schemeClr val="tx1">
                    <a:lumMod val="85000"/>
                    <a:lumOff val="15000"/>
                  </a:schemeClr>
                </a:solidFill>
              </a:rPr>
              <a:t>] interfaces demonstrated</a:t>
            </a:r>
          </a:p>
          <a:p>
            <a:pPr marL="358775" lvl="1" indent="-203200">
              <a:spcBef>
                <a:spcPts val="400"/>
              </a:spcBef>
            </a:pPr>
            <a:r>
              <a:rPr lang="en-GB" sz="1100" dirty="0" smtClean="0">
                <a:solidFill>
                  <a:schemeClr val="tx1">
                    <a:lumMod val="85000"/>
                    <a:lumOff val="15000"/>
                  </a:schemeClr>
                </a:solidFill>
              </a:rPr>
              <a:t>Completed EPICS IOC development such as Raritan PDU PX3 5190R / 5260R, RF FIM SCB monitoring system and RF </a:t>
            </a:r>
            <a:r>
              <a:rPr lang="en-GB" sz="1100" dirty="0" err="1" smtClean="0">
                <a:solidFill>
                  <a:schemeClr val="tx1">
                    <a:lumMod val="85000"/>
                    <a:lumOff val="15000"/>
                  </a:schemeClr>
                </a:solidFill>
              </a:rPr>
              <a:t>Genesys</a:t>
            </a:r>
            <a:r>
              <a:rPr lang="en-GB" sz="1100" dirty="0" smtClean="0">
                <a:solidFill>
                  <a:schemeClr val="tx1">
                    <a:lumMod val="85000"/>
                    <a:lumOff val="15000"/>
                  </a:schemeClr>
                </a:solidFill>
              </a:rPr>
              <a:t> GEN 5kW Power Supply</a:t>
            </a:r>
          </a:p>
          <a:p>
            <a:pPr marL="358775" lvl="1" indent="-203200">
              <a:spcBef>
                <a:spcPts val="400"/>
              </a:spcBef>
            </a:pPr>
            <a:r>
              <a:rPr lang="en-GB" sz="1100" dirty="0" smtClean="0">
                <a:solidFill>
                  <a:schemeClr val="tx1">
                    <a:lumMod val="85000"/>
                    <a:lumOff val="15000"/>
                  </a:schemeClr>
                </a:solidFill>
              </a:rPr>
              <a:t>Internal </a:t>
            </a:r>
            <a:r>
              <a:rPr lang="en-GB" sz="1100" dirty="0">
                <a:solidFill>
                  <a:schemeClr val="tx1">
                    <a:lumMod val="85000"/>
                    <a:lumOff val="15000"/>
                  </a:schemeClr>
                </a:solidFill>
              </a:rPr>
              <a:t>strategy for EPICS7 and EPICS middleware development at ESS drafted in collaboration with technical EPICS Core experts </a:t>
            </a:r>
          </a:p>
          <a:p>
            <a:pPr marL="358775" lvl="1" indent="-203200">
              <a:spcBef>
                <a:spcPts val="400"/>
              </a:spcBef>
            </a:pPr>
            <a:r>
              <a:rPr lang="en-GB" sz="1100" dirty="0" smtClean="0">
                <a:solidFill>
                  <a:schemeClr val="tx1">
                    <a:lumMod val="85000"/>
                    <a:lumOff val="15000"/>
                  </a:schemeClr>
                </a:solidFill>
              </a:rPr>
              <a:t>Control </a:t>
            </a:r>
            <a:r>
              <a:rPr lang="en-GB" sz="1100" dirty="0">
                <a:solidFill>
                  <a:schemeClr val="tx1">
                    <a:lumMod val="85000"/>
                    <a:lumOff val="15000"/>
                  </a:schemeClr>
                </a:solidFill>
              </a:rPr>
              <a:t>system integrated into an ESS aperture monitor and related equipment prepared, tested and shipped to J-PARC in Japan for testing</a:t>
            </a:r>
          </a:p>
          <a:p>
            <a:pPr marL="358775" lvl="1" indent="-203200">
              <a:spcBef>
                <a:spcPts val="400"/>
              </a:spcBef>
            </a:pPr>
            <a:r>
              <a:rPr lang="en-GB" sz="1100" dirty="0" smtClean="0">
                <a:solidFill>
                  <a:schemeClr val="tx1">
                    <a:lumMod val="85000"/>
                    <a:lumOff val="15000"/>
                  </a:schemeClr>
                </a:solidFill>
              </a:rPr>
              <a:t>Comprehensive </a:t>
            </a:r>
            <a:r>
              <a:rPr lang="en-GB" sz="1100" dirty="0">
                <a:solidFill>
                  <a:schemeClr val="tx1">
                    <a:lumMod val="85000"/>
                    <a:lumOff val="15000"/>
                  </a:schemeClr>
                </a:solidFill>
              </a:rPr>
              <a:t>document on getting started with the ICS archiving software; EPICS Archiver Appliance created and published</a:t>
            </a:r>
          </a:p>
          <a:p>
            <a:pPr marL="358775" lvl="1" indent="-203200">
              <a:spcBef>
                <a:spcPts val="400"/>
              </a:spcBef>
            </a:pPr>
            <a:r>
              <a:rPr lang="en-GB" sz="1100" dirty="0" smtClean="0">
                <a:solidFill>
                  <a:schemeClr val="tx1">
                    <a:lumMod val="85000"/>
                    <a:lumOff val="15000"/>
                  </a:schemeClr>
                </a:solidFill>
              </a:rPr>
              <a:t>Installation </a:t>
            </a:r>
            <a:r>
              <a:rPr lang="en-GB" sz="1100" dirty="0">
                <a:solidFill>
                  <a:schemeClr val="tx1">
                    <a:lumMod val="85000"/>
                    <a:lumOff val="15000"/>
                  </a:schemeClr>
                </a:solidFill>
              </a:rPr>
              <a:t>of timing system distribution optical fibres in the front-end building has </a:t>
            </a:r>
            <a:r>
              <a:rPr lang="en-GB" sz="1100" dirty="0" smtClean="0">
                <a:solidFill>
                  <a:schemeClr val="tx1">
                    <a:lumMod val="85000"/>
                    <a:lumOff val="15000"/>
                  </a:schemeClr>
                </a:solidFill>
              </a:rPr>
              <a:t>finalized</a:t>
            </a:r>
            <a:endParaRPr lang="en-GB" sz="1100" dirty="0" smtClean="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51115BC-487E-4422-894C-CB7CD3E79223}" type="slidenum">
              <a:rPr lang="en-GB" smtClean="0"/>
              <a:t>7</a:t>
            </a:fld>
            <a:endParaRPr lang="en-GB"/>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01208"/>
            <a:ext cx="1907704" cy="1147155"/>
          </a:xfrm>
          <a:prstGeom prst="rect">
            <a:avLst/>
          </a:prstGeom>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1792" y="5310088"/>
            <a:ext cx="489649" cy="11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C:\work\temp\Weeklies\w1750\IFC1410_FMC_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704" y="5310088"/>
            <a:ext cx="1195236" cy="1138275"/>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2080" y="5301208"/>
            <a:ext cx="860366" cy="1147155"/>
          </a:xfrm>
          <a:prstGeom prst="rect">
            <a:avLst/>
          </a:prstGeom>
        </p:spPr>
      </p:pic>
      <p:pic>
        <p:nvPicPr>
          <p:cNvPr id="13" name="Picture 2" descr="G:\Machines Directorate\Integrated Control System division\Public Read Write\Viktor Fred\MPSoS\Procurements\Patch panel prototype\20180323_0832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6176" y="5310089"/>
            <a:ext cx="2023598" cy="11382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G:\Machines Directorate\Integrated Control System division\Public Read Write\JP\IMG_814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91441" y="5301208"/>
            <a:ext cx="1720734" cy="1147155"/>
          </a:xfrm>
          <a:prstGeom prst="rect">
            <a:avLst/>
          </a:prstGeom>
          <a:noFill/>
          <a:extLst>
            <a:ext uri="{909E8E84-426E-40DD-AFC4-6F175D3DCCD1}">
              <a14:hiddenFill xmlns:a14="http://schemas.microsoft.com/office/drawing/2010/main">
                <a:solidFill>
                  <a:srgbClr val="FFFFFF"/>
                </a:solidFill>
              </a14:hiddenFill>
            </a:ext>
          </a:extLst>
        </p:spPr>
      </p:pic>
      <p:pic>
        <p:nvPicPr>
          <p:cNvPr id="15" name="06E014FD-8423-4490-A104-A5CC8B5135CA" descr="5B5CF5BD-A625-4882-9BB2-321D0EE6D41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5076" y="5310087"/>
            <a:ext cx="1330789" cy="11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033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7416824" cy="1143000"/>
          </a:xfrm>
        </p:spPr>
        <p:txBody>
          <a:bodyPr/>
          <a:lstStyle/>
          <a:p>
            <a:r>
              <a:rPr lang="sv-SE" dirty="0" smtClean="0"/>
              <a:t>Installation of control system infrastructure</a:t>
            </a:r>
            <a:endParaRPr lang="sv-SE" dirty="0"/>
          </a:p>
        </p:txBody>
      </p:sp>
      <p:sp>
        <p:nvSpPr>
          <p:cNvPr id="3" name="Content Placeholder 2"/>
          <p:cNvSpPr>
            <a:spLocks noGrp="1"/>
          </p:cNvSpPr>
          <p:nvPr>
            <p:ph idx="1"/>
          </p:nvPr>
        </p:nvSpPr>
        <p:spPr>
          <a:xfrm>
            <a:off x="-54986" y="3946343"/>
            <a:ext cx="5563090" cy="2775132"/>
          </a:xfrm>
        </p:spPr>
        <p:txBody>
          <a:bodyPr>
            <a:normAutofit/>
          </a:bodyPr>
          <a:lstStyle/>
          <a:p>
            <a:r>
              <a:rPr lang="sv-SE" sz="2000" dirty="0" smtClean="0"/>
              <a:t>Installation and deployment of control system infrastructure is progressing according to plan</a:t>
            </a:r>
          </a:p>
          <a:p>
            <a:endParaRPr lang="sv-SE" sz="2000" dirty="0"/>
          </a:p>
          <a:p>
            <a:r>
              <a:rPr lang="en-GB" sz="2000" dirty="0" smtClean="0"/>
              <a:t>The </a:t>
            </a:r>
            <a:r>
              <a:rPr lang="en-GB" sz="2000" dirty="0"/>
              <a:t>control system network - formally known as the technical network - has been fully installed in the accelerator front-end building</a:t>
            </a:r>
          </a:p>
          <a:p>
            <a:endParaRPr lang="sv-SE" sz="20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8</a:t>
            </a:fld>
            <a:endParaRPr lang="en-GB" noProof="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824" y="1412776"/>
            <a:ext cx="3566176" cy="1800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824" y="3212975"/>
            <a:ext cx="3566176" cy="30704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6803" y="1412776"/>
            <a:ext cx="3751996" cy="23762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 y="1421538"/>
            <a:ext cx="2843982" cy="2367502"/>
          </a:xfrm>
          <a:prstGeom prst="rect">
            <a:avLst/>
          </a:prstGeom>
        </p:spPr>
      </p:pic>
    </p:spTree>
    <p:extLst>
      <p:ext uri="{BB962C8B-B14F-4D97-AF65-F5344CB8AC3E}">
        <p14:creationId xmlns:p14="http://schemas.microsoft.com/office/powerpoint/2010/main" val="511989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Installation of Personnel safety systems</a:t>
            </a:r>
            <a:endParaRPr lang="sv-SE" dirty="0"/>
          </a:p>
        </p:txBody>
      </p:sp>
      <p:sp>
        <p:nvSpPr>
          <p:cNvPr id="3" name="Content Placeholder 2"/>
          <p:cNvSpPr>
            <a:spLocks noGrp="1"/>
          </p:cNvSpPr>
          <p:nvPr>
            <p:ph idx="1"/>
          </p:nvPr>
        </p:nvSpPr>
        <p:spPr>
          <a:xfrm>
            <a:off x="-11639" y="2608631"/>
            <a:ext cx="4999232" cy="3600400"/>
          </a:xfrm>
        </p:spPr>
        <p:txBody>
          <a:bodyPr>
            <a:normAutofit/>
          </a:bodyPr>
          <a:lstStyle/>
          <a:p>
            <a:r>
              <a:rPr lang="sv-SE" sz="2000" dirty="0" smtClean="0"/>
              <a:t>ESS personnel safety </a:t>
            </a:r>
            <a:br>
              <a:rPr lang="sv-SE" sz="2000" dirty="0" smtClean="0"/>
            </a:br>
            <a:r>
              <a:rPr lang="sv-SE" sz="2000" dirty="0" smtClean="0"/>
              <a:t>systems are among the </a:t>
            </a:r>
            <a:br>
              <a:rPr lang="sv-SE" sz="2000" dirty="0" smtClean="0"/>
            </a:br>
            <a:r>
              <a:rPr lang="sv-SE" sz="2000" dirty="0" smtClean="0"/>
              <a:t>earliest systems that need to be in </a:t>
            </a:r>
            <a:br>
              <a:rPr lang="sv-SE" sz="2000" dirty="0" smtClean="0"/>
            </a:br>
            <a:r>
              <a:rPr lang="sv-SE" sz="2000" dirty="0" smtClean="0"/>
              <a:t>place before operating equipment</a:t>
            </a:r>
          </a:p>
          <a:p>
            <a:endParaRPr lang="sv-SE" sz="2000" dirty="0" smtClean="0"/>
          </a:p>
          <a:p>
            <a:r>
              <a:rPr lang="sv-SE" sz="2000" dirty="0" smtClean="0"/>
              <a:t>The </a:t>
            </a:r>
            <a:r>
              <a:rPr lang="sv-SE" sz="2000" dirty="0" err="1" smtClean="0"/>
              <a:t>first</a:t>
            </a:r>
            <a:r>
              <a:rPr lang="sv-SE" sz="2000" dirty="0" smtClean="0"/>
              <a:t> implementation </a:t>
            </a:r>
            <a:r>
              <a:rPr lang="sv-SE" sz="2000" dirty="0" err="1" smtClean="0"/>
              <a:t>of</a:t>
            </a:r>
            <a:r>
              <a:rPr lang="sv-SE" sz="2000" dirty="0" smtClean="0"/>
              <a:t> the </a:t>
            </a:r>
            <a:br>
              <a:rPr lang="sv-SE" sz="2000" dirty="0" smtClean="0"/>
            </a:br>
            <a:r>
              <a:rPr lang="sv-SE" sz="2000" dirty="0" err="1" smtClean="0"/>
              <a:t>personnel</a:t>
            </a:r>
            <a:r>
              <a:rPr lang="sv-SE" sz="2000" dirty="0" smtClean="0"/>
              <a:t> </a:t>
            </a:r>
            <a:r>
              <a:rPr lang="sv-SE" sz="2000" dirty="0" err="1" smtClean="0"/>
              <a:t>safety</a:t>
            </a:r>
            <a:r>
              <a:rPr lang="sv-SE" sz="2000" dirty="0" smtClean="0"/>
              <a:t> system for the </a:t>
            </a:r>
            <a:br>
              <a:rPr lang="sv-SE" sz="2000" dirty="0" smtClean="0"/>
            </a:br>
            <a:r>
              <a:rPr lang="sv-SE" sz="2000" dirty="0" err="1" smtClean="0"/>
              <a:t>ion</a:t>
            </a:r>
            <a:r>
              <a:rPr lang="sv-SE" sz="2000" dirty="0" smtClean="0"/>
              <a:t> source and </a:t>
            </a:r>
            <a:r>
              <a:rPr lang="sv-SE" sz="2000" dirty="0" err="1" smtClean="0"/>
              <a:t>low</a:t>
            </a:r>
            <a:r>
              <a:rPr lang="sv-SE" sz="2000" dirty="0" smtClean="0"/>
              <a:t> </a:t>
            </a:r>
            <a:r>
              <a:rPr lang="sv-SE" sz="2000" dirty="0" err="1" smtClean="0"/>
              <a:t>energy</a:t>
            </a:r>
            <a:r>
              <a:rPr lang="sv-SE" sz="2000" dirty="0" smtClean="0"/>
              <a:t> </a:t>
            </a:r>
            <a:br>
              <a:rPr lang="sv-SE" sz="2000" dirty="0" smtClean="0"/>
            </a:br>
            <a:r>
              <a:rPr lang="sv-SE" sz="2000" dirty="0" err="1" smtClean="0"/>
              <a:t>beam</a:t>
            </a:r>
            <a:r>
              <a:rPr lang="sv-SE" sz="2000" dirty="0" smtClean="0"/>
              <a:t> transport parts </a:t>
            </a:r>
            <a:r>
              <a:rPr lang="sv-SE" sz="2000" dirty="0" err="1" smtClean="0"/>
              <a:t>of</a:t>
            </a:r>
            <a:r>
              <a:rPr lang="sv-SE" sz="2000" dirty="0" smtClean="0"/>
              <a:t> the </a:t>
            </a:r>
            <a:br>
              <a:rPr lang="sv-SE" sz="2000" dirty="0" smtClean="0"/>
            </a:br>
            <a:r>
              <a:rPr lang="sv-SE" sz="2000" dirty="0" smtClean="0"/>
              <a:t>accelerator </a:t>
            </a:r>
            <a:r>
              <a:rPr lang="sv-SE" sz="2000" dirty="0" err="1" smtClean="0"/>
              <a:t>was</a:t>
            </a:r>
            <a:r>
              <a:rPr lang="sv-SE" sz="2000" dirty="0" smtClean="0"/>
              <a:t> </a:t>
            </a:r>
            <a:r>
              <a:rPr lang="sv-SE" sz="2000" dirty="0" err="1" smtClean="0"/>
              <a:t>delivered</a:t>
            </a:r>
            <a:r>
              <a:rPr lang="sv-SE" sz="2000" dirty="0" smtClean="0"/>
              <a:t> in </a:t>
            </a:r>
            <a:br>
              <a:rPr lang="sv-SE" sz="2000" dirty="0" smtClean="0"/>
            </a:br>
            <a:r>
              <a:rPr lang="sv-SE" sz="2000" dirty="0" smtClean="0"/>
              <a:t>2018-09</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9</a:t>
            </a:fld>
            <a:endParaRPr lang="en-GB" noProof="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75731" y="3047588"/>
            <a:ext cx="1558154" cy="21411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976" y="1453716"/>
            <a:ext cx="3135327" cy="1885358"/>
          </a:xfrm>
          <a:prstGeom prst="rect">
            <a:avLst/>
          </a:prstGeom>
        </p:spPr>
      </p:pic>
      <p:pic>
        <p:nvPicPr>
          <p:cNvPr id="12" name="Picture 11" descr="IMG_284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3987" y="3339074"/>
            <a:ext cx="1168613" cy="1558153"/>
          </a:xfrm>
          <a:prstGeom prst="rect">
            <a:avLst/>
          </a:prstGeom>
        </p:spPr>
      </p:pic>
      <p:pic>
        <p:nvPicPr>
          <p:cNvPr id="13" name="Picture 12" descr="IMG_284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5371" y="3339074"/>
            <a:ext cx="1168615" cy="1558153"/>
          </a:xfrm>
          <a:prstGeom prst="rect">
            <a:avLst/>
          </a:prstGeom>
        </p:spPr>
      </p:pic>
      <p:pic>
        <p:nvPicPr>
          <p:cNvPr id="15" name="Picture 14" descr="IMG_285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136" y="4904972"/>
            <a:ext cx="1360733" cy="1814311"/>
          </a:xfrm>
          <a:prstGeom prst="rect">
            <a:avLst/>
          </a:prstGeom>
        </p:spPr>
      </p:pic>
      <p:pic>
        <p:nvPicPr>
          <p:cNvPr id="16" name="Picture 15" descr="IMG_2854.JPG"/>
          <p:cNvPicPr>
            <a:picLocks noChangeAspect="1"/>
          </p:cNvPicPr>
          <p:nvPr/>
        </p:nvPicPr>
        <p:blipFill rotWithShape="1">
          <a:blip r:embed="rId7" cstate="print">
            <a:extLst>
              <a:ext uri="{28A0092B-C50C-407E-A947-70E740481C1C}">
                <a14:useLocalDpi xmlns:a14="http://schemas.microsoft.com/office/drawing/2010/main" val="0"/>
              </a:ext>
            </a:extLst>
          </a:blip>
          <a:srcRect l="-3671" r="26478" b="8834"/>
          <a:stretch/>
        </p:blipFill>
        <p:spPr>
          <a:xfrm>
            <a:off x="7079247" y="4897227"/>
            <a:ext cx="2047774" cy="181374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7002" y="1454345"/>
            <a:ext cx="2512974" cy="1884729"/>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2105" y="4904972"/>
            <a:ext cx="2191163" cy="1805997"/>
          </a:xfrm>
          <a:prstGeom prst="rect">
            <a:avLst/>
          </a:prstGeom>
        </p:spPr>
      </p:pic>
    </p:spTree>
    <p:extLst>
      <p:ext uri="{BB962C8B-B14F-4D97-AF65-F5344CB8AC3E}">
        <p14:creationId xmlns:p14="http://schemas.microsoft.com/office/powerpoint/2010/main" val="371094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7158</TotalTime>
  <Words>2170</Words>
  <Application>Microsoft Office PowerPoint</Application>
  <PresentationFormat>On-screen Show (4:3)</PresentationFormat>
  <Paragraphs>375</Paragraphs>
  <Slides>24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Helvetica Neue Light</vt:lpstr>
      <vt:lpstr>Office Theme</vt:lpstr>
      <vt:lpstr>The ESS integrated control system  Overview and status update</vt:lpstr>
      <vt:lpstr>The ESS integrated control system</vt:lpstr>
      <vt:lpstr>ESS/ICS challenges</vt:lpstr>
      <vt:lpstr>ICS Project scope</vt:lpstr>
      <vt:lpstr>ICS Organization 2018-08</vt:lpstr>
      <vt:lpstr>Progress 2018  (1/2)</vt:lpstr>
      <vt:lpstr>Progress 2018  (2/2)</vt:lpstr>
      <vt:lpstr>Installation of control system infrastructure</vt:lpstr>
      <vt:lpstr>Installation of Personnel safety systems</vt:lpstr>
      <vt:lpstr>Controlling systems from the local control room</vt:lpstr>
      <vt:lpstr>In-kind and in-house technology progress</vt:lpstr>
      <vt:lpstr>ICS In-kind partners</vt:lpstr>
      <vt:lpstr>ICS in-kind status</vt:lpstr>
      <vt:lpstr>ICS in-kind activities</vt:lpstr>
      <vt:lpstr>Examples of ongoing in-kind activities</vt:lpstr>
      <vt:lpstr>ICS re-baselining - overview</vt:lpstr>
      <vt:lpstr>Remainder 2018</vt:lpstr>
      <vt:lpstr>2019 Major activitiies</vt:lpstr>
      <vt:lpstr>Initiatives on MicroTCA</vt:lpstr>
      <vt:lpstr>Initiatives for EPICS development</vt:lpstr>
      <vt:lpstr>Initiative on machine learning</vt:lpstr>
      <vt:lpstr>Control system overview</vt:lpstr>
      <vt:lpstr>Recommendations from TAC 17</vt:lpstr>
      <vt:lpstr>ICS vision and mission statements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Henrik Carling</cp:lastModifiedBy>
  <cp:revision>122</cp:revision>
  <dcterms:created xsi:type="dcterms:W3CDTF">2017-05-25T19:18:02Z</dcterms:created>
  <dcterms:modified xsi:type="dcterms:W3CDTF">2018-10-17T13:30:28Z</dcterms:modified>
</cp:coreProperties>
</file>