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62" r:id="rId2"/>
    <p:sldMasterId id="2147483874" r:id="rId3"/>
  </p:sldMasterIdLst>
  <p:notesMasterIdLst>
    <p:notesMasterId r:id="rId16"/>
  </p:notesMasterIdLst>
  <p:sldIdLst>
    <p:sldId id="634" r:id="rId4"/>
    <p:sldId id="635" r:id="rId5"/>
    <p:sldId id="637" r:id="rId6"/>
    <p:sldId id="656" r:id="rId7"/>
    <p:sldId id="658" r:id="rId8"/>
    <p:sldId id="663" r:id="rId9"/>
    <p:sldId id="659" r:id="rId10"/>
    <p:sldId id="641" r:id="rId11"/>
    <p:sldId id="660" r:id="rId12"/>
    <p:sldId id="661" r:id="rId13"/>
    <p:sldId id="662" r:id="rId14"/>
    <p:sldId id="654" r:id="rId15"/>
  </p:sldIdLst>
  <p:sldSz cx="9144000" cy="6858000" type="screen4x3"/>
  <p:notesSz cx="6858000" cy="9144000"/>
  <p:defaultTextStyle>
    <a:defPPr>
      <a:defRPr lang="sv-SE"/>
    </a:defPPr>
    <a:lvl1pPr marL="0" algn="l" defTabSz="904575" rtl="0" eaLnBrk="1" latinLnBrk="0" hangingPunct="1">
      <a:defRPr sz="1800" kern="1200">
        <a:solidFill>
          <a:schemeClr val="tx1"/>
        </a:solidFill>
        <a:latin typeface="+mn-lt"/>
        <a:ea typeface="+mn-ea"/>
        <a:cs typeface="+mn-cs"/>
      </a:defRPr>
    </a:lvl1pPr>
    <a:lvl2pPr marL="452284" algn="l" defTabSz="904575" rtl="0" eaLnBrk="1" latinLnBrk="0" hangingPunct="1">
      <a:defRPr sz="1800" kern="1200">
        <a:solidFill>
          <a:schemeClr val="tx1"/>
        </a:solidFill>
        <a:latin typeface="+mn-lt"/>
        <a:ea typeface="+mn-ea"/>
        <a:cs typeface="+mn-cs"/>
      </a:defRPr>
    </a:lvl2pPr>
    <a:lvl3pPr marL="904575" algn="l" defTabSz="904575" rtl="0" eaLnBrk="1" latinLnBrk="0" hangingPunct="1">
      <a:defRPr sz="1800" kern="1200">
        <a:solidFill>
          <a:schemeClr val="tx1"/>
        </a:solidFill>
        <a:latin typeface="+mn-lt"/>
        <a:ea typeface="+mn-ea"/>
        <a:cs typeface="+mn-cs"/>
      </a:defRPr>
    </a:lvl3pPr>
    <a:lvl4pPr marL="1356917" algn="l" defTabSz="904575" rtl="0" eaLnBrk="1" latinLnBrk="0" hangingPunct="1">
      <a:defRPr sz="1800" kern="1200">
        <a:solidFill>
          <a:schemeClr val="tx1"/>
        </a:solidFill>
        <a:latin typeface="+mn-lt"/>
        <a:ea typeface="+mn-ea"/>
        <a:cs typeface="+mn-cs"/>
      </a:defRPr>
    </a:lvl4pPr>
    <a:lvl5pPr marL="1809212" algn="l" defTabSz="904575" rtl="0" eaLnBrk="1" latinLnBrk="0" hangingPunct="1">
      <a:defRPr sz="1800" kern="1200">
        <a:solidFill>
          <a:schemeClr val="tx1"/>
        </a:solidFill>
        <a:latin typeface="+mn-lt"/>
        <a:ea typeface="+mn-ea"/>
        <a:cs typeface="+mn-cs"/>
      </a:defRPr>
    </a:lvl5pPr>
    <a:lvl6pPr marL="2261531" algn="l" defTabSz="904575" rtl="0" eaLnBrk="1" latinLnBrk="0" hangingPunct="1">
      <a:defRPr sz="1800" kern="1200">
        <a:solidFill>
          <a:schemeClr val="tx1"/>
        </a:solidFill>
        <a:latin typeface="+mn-lt"/>
        <a:ea typeface="+mn-ea"/>
        <a:cs typeface="+mn-cs"/>
      </a:defRPr>
    </a:lvl6pPr>
    <a:lvl7pPr marL="2713827" algn="l" defTabSz="904575" rtl="0" eaLnBrk="1" latinLnBrk="0" hangingPunct="1">
      <a:defRPr sz="1800" kern="1200">
        <a:solidFill>
          <a:schemeClr val="tx1"/>
        </a:solidFill>
        <a:latin typeface="+mn-lt"/>
        <a:ea typeface="+mn-ea"/>
        <a:cs typeface="+mn-cs"/>
      </a:defRPr>
    </a:lvl7pPr>
    <a:lvl8pPr marL="3166140" algn="l" defTabSz="904575" rtl="0" eaLnBrk="1" latinLnBrk="0" hangingPunct="1">
      <a:defRPr sz="1800" kern="1200">
        <a:solidFill>
          <a:schemeClr val="tx1"/>
        </a:solidFill>
        <a:latin typeface="+mn-lt"/>
        <a:ea typeface="+mn-ea"/>
        <a:cs typeface="+mn-cs"/>
      </a:defRPr>
    </a:lvl8pPr>
    <a:lvl9pPr marL="3618436" algn="l" defTabSz="90457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pos="33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49ED6"/>
    <a:srgbClr val="BC7A24"/>
    <a:srgbClr val="4E155B"/>
    <a:srgbClr val="BD4721"/>
    <a:srgbClr val="415809"/>
    <a:srgbClr val="7E5B1B"/>
    <a:srgbClr val="B72626"/>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0" autoAdjust="0"/>
    <p:restoredTop sz="95489" autoAdjust="0"/>
  </p:normalViewPr>
  <p:slideViewPr>
    <p:cSldViewPr>
      <p:cViewPr varScale="1">
        <p:scale>
          <a:sx n="165" d="100"/>
          <a:sy n="165" d="100"/>
        </p:scale>
        <p:origin x="456" y="144"/>
      </p:cViewPr>
      <p:guideLst>
        <p:guide orient="horz" pos="999"/>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2018-10-14</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04575" rtl="0" eaLnBrk="1" latinLnBrk="0" hangingPunct="1">
      <a:defRPr sz="1200" kern="1200">
        <a:solidFill>
          <a:schemeClr val="tx1"/>
        </a:solidFill>
        <a:latin typeface="+mn-lt"/>
        <a:ea typeface="+mn-ea"/>
        <a:cs typeface="+mn-cs"/>
      </a:defRPr>
    </a:lvl1pPr>
    <a:lvl2pPr marL="452284" algn="l" defTabSz="904575" rtl="0" eaLnBrk="1" latinLnBrk="0" hangingPunct="1">
      <a:defRPr sz="1200" kern="1200">
        <a:solidFill>
          <a:schemeClr val="tx1"/>
        </a:solidFill>
        <a:latin typeface="+mn-lt"/>
        <a:ea typeface="+mn-ea"/>
        <a:cs typeface="+mn-cs"/>
      </a:defRPr>
    </a:lvl2pPr>
    <a:lvl3pPr marL="904575" algn="l" defTabSz="904575" rtl="0" eaLnBrk="1" latinLnBrk="0" hangingPunct="1">
      <a:defRPr sz="1200" kern="1200">
        <a:solidFill>
          <a:schemeClr val="tx1"/>
        </a:solidFill>
        <a:latin typeface="+mn-lt"/>
        <a:ea typeface="+mn-ea"/>
        <a:cs typeface="+mn-cs"/>
      </a:defRPr>
    </a:lvl3pPr>
    <a:lvl4pPr marL="1356917" algn="l" defTabSz="904575" rtl="0" eaLnBrk="1" latinLnBrk="0" hangingPunct="1">
      <a:defRPr sz="1200" kern="1200">
        <a:solidFill>
          <a:schemeClr val="tx1"/>
        </a:solidFill>
        <a:latin typeface="+mn-lt"/>
        <a:ea typeface="+mn-ea"/>
        <a:cs typeface="+mn-cs"/>
      </a:defRPr>
    </a:lvl4pPr>
    <a:lvl5pPr marL="1809212" algn="l" defTabSz="904575" rtl="0" eaLnBrk="1" latinLnBrk="0" hangingPunct="1">
      <a:defRPr sz="1200" kern="1200">
        <a:solidFill>
          <a:schemeClr val="tx1"/>
        </a:solidFill>
        <a:latin typeface="+mn-lt"/>
        <a:ea typeface="+mn-ea"/>
        <a:cs typeface="+mn-cs"/>
      </a:defRPr>
    </a:lvl5pPr>
    <a:lvl6pPr marL="2261531" algn="l" defTabSz="904575" rtl="0" eaLnBrk="1" latinLnBrk="0" hangingPunct="1">
      <a:defRPr sz="1200" kern="1200">
        <a:solidFill>
          <a:schemeClr val="tx1"/>
        </a:solidFill>
        <a:latin typeface="+mn-lt"/>
        <a:ea typeface="+mn-ea"/>
        <a:cs typeface="+mn-cs"/>
      </a:defRPr>
    </a:lvl6pPr>
    <a:lvl7pPr marL="2713827" algn="l" defTabSz="904575" rtl="0" eaLnBrk="1" latinLnBrk="0" hangingPunct="1">
      <a:defRPr sz="1200" kern="1200">
        <a:solidFill>
          <a:schemeClr val="tx1"/>
        </a:solidFill>
        <a:latin typeface="+mn-lt"/>
        <a:ea typeface="+mn-ea"/>
        <a:cs typeface="+mn-cs"/>
      </a:defRPr>
    </a:lvl7pPr>
    <a:lvl8pPr marL="3166140" algn="l" defTabSz="904575" rtl="0" eaLnBrk="1" latinLnBrk="0" hangingPunct="1">
      <a:defRPr sz="1200" kern="1200">
        <a:solidFill>
          <a:schemeClr val="tx1"/>
        </a:solidFill>
        <a:latin typeface="+mn-lt"/>
        <a:ea typeface="+mn-ea"/>
        <a:cs typeface="+mn-cs"/>
      </a:defRPr>
    </a:lvl8pPr>
    <a:lvl9pPr marL="3618436" algn="l" defTabSz="904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41"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5" name="Text Box 5"/>
          <p:cNvSpPr txBox="1">
            <a:spLocks noChangeArrowheads="1"/>
          </p:cNvSpPr>
          <p:nvPr userDrawn="1"/>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6" name="Text Box 6"/>
          <p:cNvSpPr txBox="1">
            <a:spLocks noChangeArrowheads="1"/>
          </p:cNvSpPr>
          <p:nvPr userDrawn="1"/>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5EC22918-FE5B-784F-9D2F-FE206541B2DE}"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7" name="Group 7"/>
          <p:cNvGrpSpPr>
            <a:grpSpLocks/>
          </p:cNvGrpSpPr>
          <p:nvPr userDrawn="1"/>
        </p:nvGrpSpPr>
        <p:grpSpPr bwMode="auto">
          <a:xfrm>
            <a:off x="7116768" y="6135680"/>
            <a:ext cx="1943100" cy="722311"/>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286"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graphicFrame>
        <p:nvGraphicFramePr>
          <p:cNvPr id="10" name="Object 10"/>
          <p:cNvGraphicFramePr>
            <a:graphicFrameLocks noChangeAspect="1"/>
          </p:cNvGraphicFramePr>
          <p:nvPr userDrawn="1"/>
        </p:nvGraphicFramePr>
        <p:xfrm>
          <a:off x="40" y="6111923"/>
          <a:ext cx="1914525" cy="746125"/>
        </p:xfrm>
        <a:graphic>
          <a:graphicData uri="http://schemas.openxmlformats.org/presentationml/2006/ole">
            <mc:AlternateContent xmlns:mc="http://schemas.openxmlformats.org/markup-compatibility/2006">
              <mc:Choice xmlns:v="urn:schemas-microsoft-com:vml" Requires="v">
                <p:oleObj spid="_x0000_s2287" name="Photo Editor Photo" r:id="rId5" imgW="4742857" imgH="1848108" progId="">
                  <p:embed/>
                </p:oleObj>
              </mc:Choice>
              <mc:Fallback>
                <p:oleObj name="Photo Editor Photo" r:id="rId5" imgW="4742857" imgH="18481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 y="6111923"/>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163774"/>
            <a:ext cx="9144000" cy="1455739"/>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4"/>
            <a:ext cx="7740650" cy="3700461"/>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811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66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037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6114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65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33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140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47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20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59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496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2018-10-14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80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7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36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pPr/>
              <a:t>10/14/2018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pPr/>
              <a:t>10/14/2018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pPr/>
              <a:t>10/14/2018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871" indent="0">
              <a:buNone/>
              <a:defRPr sz="1800"/>
            </a:lvl2pPr>
            <a:lvl3pPr marL="911742" indent="0">
              <a:buNone/>
              <a:defRPr sz="1600"/>
            </a:lvl3pPr>
            <a:lvl4pPr marL="1367625" indent="0">
              <a:buNone/>
              <a:defRPr sz="1400"/>
            </a:lvl4pPr>
            <a:lvl5pPr marL="1823495" indent="0">
              <a:buNone/>
              <a:defRPr sz="1400"/>
            </a:lvl5pPr>
            <a:lvl6pPr marL="2279380" indent="0">
              <a:buNone/>
              <a:defRPr sz="1400"/>
            </a:lvl6pPr>
            <a:lvl7pPr marL="2735250" indent="0">
              <a:buNone/>
              <a:defRPr sz="1400"/>
            </a:lvl7pPr>
            <a:lvl8pPr marL="3191128" indent="0">
              <a:buNone/>
              <a:defRPr sz="1400"/>
            </a:lvl8pPr>
            <a:lvl9pPr marL="3647004" indent="0">
              <a:buNone/>
              <a:defRPr sz="1400"/>
            </a:lvl9pPr>
          </a:lstStyle>
          <a:p>
            <a:pPr lvl="0"/>
            <a:r>
              <a:rPr lang="en-US" smtClean="0"/>
              <a:t>Click to edit Master text styles</a:t>
            </a:r>
          </a:p>
        </p:txBody>
      </p:sp>
    </p:spTree>
    <p:extLst>
      <p:ext uri="{BB962C8B-B14F-4D97-AF65-F5344CB8AC3E}">
        <p14:creationId xmlns:p14="http://schemas.microsoft.com/office/powerpoint/2010/main" val="4669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pPr/>
              <a:t>10/14/2018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pPr/>
              <a:t>10/14/2018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pPr/>
              <a:t>10/14/2018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19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pPr/>
              <a:t>10/14/2018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0185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pPr/>
              <a:t>10/14/2018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9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pPr/>
              <a:t>10/14/2018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4830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pPr/>
              <a:t>10/14/2018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51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pPr/>
              <a:t>10/14/2018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627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3"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8"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8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0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292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71" indent="0">
              <a:buNone/>
              <a:defRPr sz="2800"/>
            </a:lvl2pPr>
            <a:lvl3pPr marL="911742" indent="0">
              <a:buNone/>
              <a:defRPr sz="2400"/>
            </a:lvl3pPr>
            <a:lvl4pPr marL="1367625" indent="0">
              <a:buNone/>
              <a:defRPr sz="2000"/>
            </a:lvl4pPr>
            <a:lvl5pPr marL="1823495" indent="0">
              <a:buNone/>
              <a:defRPr sz="2000"/>
            </a:lvl5pPr>
            <a:lvl6pPr marL="2279380" indent="0">
              <a:buNone/>
              <a:defRPr sz="2000"/>
            </a:lvl6pPr>
            <a:lvl7pPr marL="2735250" indent="0">
              <a:buNone/>
              <a:defRPr sz="2000"/>
            </a:lvl7pPr>
            <a:lvl8pPr marL="3191128" indent="0">
              <a:buNone/>
              <a:defRPr sz="2000"/>
            </a:lvl8pPr>
            <a:lvl9pPr marL="364700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36456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1027" name="Rectangle 3"/>
          <p:cNvSpPr>
            <a:spLocks noGrp="1" noChangeArrowheads="1"/>
          </p:cNvSpPr>
          <p:nvPr>
            <p:ph type="title"/>
          </p:nvPr>
        </p:nvSpPr>
        <p:spPr bwMode="auto">
          <a:xfrm>
            <a:off x="0" y="1"/>
            <a:ext cx="9144000"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223" tIns="44319" rIns="90223" bIns="44319" numCol="1" anchor="ctr" anchorCtr="1"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223" tIns="44319" rIns="90223" bIns="443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1030" name="Text Box 6"/>
          <p:cNvSpPr txBox="1">
            <a:spLocks noChangeArrowheads="1"/>
          </p:cNvSpPr>
          <p:nvPr/>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CC6088EF-B100-C64F-9137-7940AAB560F5}"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1031" name="Group 8"/>
          <p:cNvGrpSpPr>
            <a:grpSpLocks/>
          </p:cNvGrpSpPr>
          <p:nvPr/>
        </p:nvGrpSpPr>
        <p:grpSpPr bwMode="auto">
          <a:xfrm>
            <a:off x="7116768" y="6135680"/>
            <a:ext cx="1943100" cy="722311"/>
            <a:chOff x="3380" y="3865"/>
            <a:chExt cx="1224" cy="455"/>
          </a:xfrm>
        </p:grpSpPr>
        <p:graphicFrame>
          <p:nvGraphicFramePr>
            <p:cNvPr id="1033"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144" name="Document" r:id="rId14" imgW="1943100" imgH="723900" progId="Word.Document.8">
                    <p:embed/>
                  </p:oleObj>
                </mc:Choice>
                <mc:Fallback>
                  <p:oleObj name="Document" r:id="rId14" imgW="1943100" imgH="7239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77777">
                                    <a:alpha val="74997"/>
                                  </a:srgbClr>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pic>
        <p:nvPicPr>
          <p:cNvPr id="1032" name="Picture 17" descr="New_DOE_Logo_Color_042808.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038" y="6372229"/>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charset="0"/>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5pPr>
      <a:lvl6pPr marL="455871"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1742"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67625"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3495"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1911" indent="-341911"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charset="0"/>
        </a:defRPr>
      </a:lvl1pPr>
      <a:lvl2pPr marL="688558" indent="-232684"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charset="0"/>
        </a:defRPr>
      </a:lvl2pPr>
      <a:lvl3pPr marL="1082701"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3pPr>
      <a:lvl4pPr marL="142460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4pPr>
      <a:lvl5pPr marL="176651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5pPr>
      <a:lvl6pPr marL="2222394" indent="-227941" algn="l" rtl="0" fontAlgn="base">
        <a:lnSpc>
          <a:spcPct val="90000"/>
        </a:lnSpc>
        <a:spcBef>
          <a:spcPct val="20000"/>
        </a:spcBef>
        <a:spcAft>
          <a:spcPct val="0"/>
        </a:spcAft>
        <a:buSzPct val="100000"/>
        <a:buChar char="-"/>
        <a:defRPr sz="2400">
          <a:solidFill>
            <a:schemeClr val="tx1"/>
          </a:solidFill>
          <a:latin typeface="+mn-lt"/>
          <a:ea typeface="+mn-ea"/>
        </a:defRPr>
      </a:lvl6pPr>
      <a:lvl7pPr marL="2678272" indent="-227941" algn="l" rtl="0" fontAlgn="base">
        <a:lnSpc>
          <a:spcPct val="90000"/>
        </a:lnSpc>
        <a:spcBef>
          <a:spcPct val="20000"/>
        </a:spcBef>
        <a:spcAft>
          <a:spcPct val="0"/>
        </a:spcAft>
        <a:buSzPct val="100000"/>
        <a:buChar char="-"/>
        <a:defRPr sz="2400">
          <a:solidFill>
            <a:schemeClr val="tx1"/>
          </a:solidFill>
          <a:latin typeface="+mn-lt"/>
          <a:ea typeface="+mn-ea"/>
        </a:defRPr>
      </a:lvl7pPr>
      <a:lvl8pPr marL="3134142" indent="-227941" algn="l" rtl="0" fontAlgn="base">
        <a:lnSpc>
          <a:spcPct val="90000"/>
        </a:lnSpc>
        <a:spcBef>
          <a:spcPct val="20000"/>
        </a:spcBef>
        <a:spcAft>
          <a:spcPct val="0"/>
        </a:spcAft>
        <a:buSzPct val="100000"/>
        <a:buChar char="-"/>
        <a:defRPr sz="2400">
          <a:solidFill>
            <a:schemeClr val="tx1"/>
          </a:solidFill>
          <a:latin typeface="+mn-lt"/>
          <a:ea typeface="+mn-ea"/>
        </a:defRPr>
      </a:lvl8pPr>
      <a:lvl9pPr marL="3590023" indent="-227941"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1742" rtl="0" eaLnBrk="1" latinLnBrk="0" hangingPunct="1">
        <a:defRPr sz="1800" kern="1200">
          <a:solidFill>
            <a:schemeClr val="tx1"/>
          </a:solidFill>
          <a:latin typeface="+mn-lt"/>
          <a:ea typeface="+mn-ea"/>
          <a:cs typeface="+mn-cs"/>
        </a:defRPr>
      </a:lvl1pPr>
      <a:lvl2pPr marL="455871" algn="l" defTabSz="911742" rtl="0" eaLnBrk="1" latinLnBrk="0" hangingPunct="1">
        <a:defRPr sz="1800" kern="1200">
          <a:solidFill>
            <a:schemeClr val="tx1"/>
          </a:solidFill>
          <a:latin typeface="+mn-lt"/>
          <a:ea typeface="+mn-ea"/>
          <a:cs typeface="+mn-cs"/>
        </a:defRPr>
      </a:lvl2pPr>
      <a:lvl3pPr marL="911742" algn="l" defTabSz="911742" rtl="0" eaLnBrk="1" latinLnBrk="0" hangingPunct="1">
        <a:defRPr sz="1800" kern="1200">
          <a:solidFill>
            <a:schemeClr val="tx1"/>
          </a:solidFill>
          <a:latin typeface="+mn-lt"/>
          <a:ea typeface="+mn-ea"/>
          <a:cs typeface="+mn-cs"/>
        </a:defRPr>
      </a:lvl3pPr>
      <a:lvl4pPr marL="1367625" algn="l" defTabSz="911742" rtl="0" eaLnBrk="1" latinLnBrk="0" hangingPunct="1">
        <a:defRPr sz="1800" kern="1200">
          <a:solidFill>
            <a:schemeClr val="tx1"/>
          </a:solidFill>
          <a:latin typeface="+mn-lt"/>
          <a:ea typeface="+mn-ea"/>
          <a:cs typeface="+mn-cs"/>
        </a:defRPr>
      </a:lvl4pPr>
      <a:lvl5pPr marL="1823495" algn="l" defTabSz="911742" rtl="0" eaLnBrk="1" latinLnBrk="0" hangingPunct="1">
        <a:defRPr sz="1800" kern="1200">
          <a:solidFill>
            <a:schemeClr val="tx1"/>
          </a:solidFill>
          <a:latin typeface="+mn-lt"/>
          <a:ea typeface="+mn-ea"/>
          <a:cs typeface="+mn-cs"/>
        </a:defRPr>
      </a:lvl5pPr>
      <a:lvl6pPr marL="2279380" algn="l" defTabSz="911742" rtl="0" eaLnBrk="1" latinLnBrk="0" hangingPunct="1">
        <a:defRPr sz="1800" kern="1200">
          <a:solidFill>
            <a:schemeClr val="tx1"/>
          </a:solidFill>
          <a:latin typeface="+mn-lt"/>
          <a:ea typeface="+mn-ea"/>
          <a:cs typeface="+mn-cs"/>
        </a:defRPr>
      </a:lvl6pPr>
      <a:lvl7pPr marL="2735250" algn="l" defTabSz="911742" rtl="0" eaLnBrk="1" latinLnBrk="0" hangingPunct="1">
        <a:defRPr sz="1800" kern="1200">
          <a:solidFill>
            <a:schemeClr val="tx1"/>
          </a:solidFill>
          <a:latin typeface="+mn-lt"/>
          <a:ea typeface="+mn-ea"/>
          <a:cs typeface="+mn-cs"/>
        </a:defRPr>
      </a:lvl7pPr>
      <a:lvl8pPr marL="3191128" algn="l" defTabSz="911742" rtl="0" eaLnBrk="1" latinLnBrk="0" hangingPunct="1">
        <a:defRPr sz="1800" kern="1200">
          <a:solidFill>
            <a:schemeClr val="tx1"/>
          </a:solidFill>
          <a:latin typeface="+mn-lt"/>
          <a:ea typeface="+mn-ea"/>
          <a:cs typeface="+mn-cs"/>
        </a:defRPr>
      </a:lvl8pPr>
      <a:lvl9pPr marL="3647004" algn="l" defTabSz="911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457119"/>
            <a:fld id="{49A5678A-D05F-FD42-9890-CCECCD9C8C54}" type="datetimeFigureOut">
              <a:rPr lang="sv-SE" smtClean="0">
                <a:solidFill>
                  <a:prstClr val="black">
                    <a:tint val="75000"/>
                  </a:prstClr>
                </a:solidFill>
              </a:rPr>
              <a:pPr defTabSz="457119"/>
              <a:t>2018-10-14</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4571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19"/>
            <a:fld id="{276797C7-3D02-2A4F-97AD-9EB2A99A67F0}" type="slidenum">
              <a:rPr lang="sv-SE" smtClean="0">
                <a:solidFill>
                  <a:prstClr val="black">
                    <a:tint val="75000"/>
                  </a:prstClr>
                </a:solidFill>
              </a:rPr>
              <a:pPr defTabSz="457119"/>
              <a:t>‹#›</a:t>
            </a:fld>
            <a:endParaRPr lang="sv-SE">
              <a:solidFill>
                <a:prstClr val="black">
                  <a:tint val="75000"/>
                </a:prstClr>
              </a:solidFill>
            </a:endParaRPr>
          </a:p>
        </p:txBody>
      </p:sp>
    </p:spTree>
    <p:extLst>
      <p:ext uri="{BB962C8B-B14F-4D97-AF65-F5344CB8AC3E}">
        <p14:creationId xmlns:p14="http://schemas.microsoft.com/office/powerpoint/2010/main" val="14634664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pPr defTabSz="457119"/>
              <a:t>10/14/2018</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pPr defTabSz="457119"/>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7941199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1700808"/>
            <a:ext cx="9144000" cy="1754310"/>
          </a:xfrm>
          <a:prstGeom prst="rect">
            <a:avLst/>
          </a:prstGeom>
          <a:noFill/>
        </p:spPr>
        <p:txBody>
          <a:bodyPr wrap="square" lIns="91424" tIns="45712" rIns="91424" bIns="45712" rtlCol="0">
            <a:spAutoFit/>
          </a:bodyPr>
          <a:lstStyle/>
          <a:p>
            <a:pPr algn="ctr" defTabSz="457119"/>
            <a:r>
              <a:rPr lang="en-GB" sz="5400" b="1" dirty="0" smtClean="0">
                <a:solidFill>
                  <a:srgbClr val="FFFFFF"/>
                </a:solidFill>
              </a:rPr>
              <a:t>Charge and Agenda</a:t>
            </a:r>
          </a:p>
          <a:p>
            <a:pPr algn="ctr" defTabSz="457119"/>
            <a:r>
              <a:rPr lang="en-GB" sz="5400" b="1" dirty="0" smtClean="0">
                <a:solidFill>
                  <a:srgbClr val="FFFFFF"/>
                </a:solidFill>
              </a:rPr>
              <a:t>of the 18</a:t>
            </a:r>
            <a:r>
              <a:rPr lang="en-GB" sz="5400" b="1" baseline="30000" dirty="0" smtClean="0">
                <a:solidFill>
                  <a:srgbClr val="FFFFFF"/>
                </a:solidFill>
              </a:rPr>
              <a:t>th</a:t>
            </a:r>
            <a:r>
              <a:rPr lang="en-GB" sz="5400" b="1" dirty="0" smtClean="0">
                <a:solidFill>
                  <a:srgbClr val="FFFFFF"/>
                </a:solidFill>
              </a:rPr>
              <a:t> TAC meeting</a:t>
            </a:r>
          </a:p>
        </p:txBody>
      </p:sp>
      <p:sp>
        <p:nvSpPr>
          <p:cNvPr id="4" name="textruta 3"/>
          <p:cNvSpPr txBox="1"/>
          <p:nvPr/>
        </p:nvSpPr>
        <p:spPr>
          <a:xfrm>
            <a:off x="0" y="4885901"/>
            <a:ext cx="9144000" cy="738648"/>
          </a:xfrm>
          <a:prstGeom prst="rect">
            <a:avLst/>
          </a:prstGeom>
          <a:noFill/>
        </p:spPr>
        <p:txBody>
          <a:bodyPr wrap="square" lIns="91424" tIns="45712" rIns="91424" bIns="45712" rtlCol="0">
            <a:spAutoFit/>
          </a:bodyPr>
          <a:lstStyle/>
          <a:p>
            <a:pPr algn="ctr" defTabSz="457119"/>
            <a:r>
              <a:rPr lang="en-GB" sz="2400" dirty="0" smtClean="0">
                <a:solidFill>
                  <a:srgbClr val="FFFFFF"/>
                </a:solidFill>
              </a:rPr>
              <a:t>Roland Garoby</a:t>
            </a:r>
          </a:p>
          <a:p>
            <a:pPr algn="ctr" defTabSz="457119"/>
            <a:endParaRPr lang="en-GB" dirty="0" smtClean="0">
              <a:solidFill>
                <a:srgbClr val="FFFFFF"/>
              </a:solidFill>
            </a:endParaRPr>
          </a:p>
        </p:txBody>
      </p:sp>
      <p:sp>
        <p:nvSpPr>
          <p:cNvPr id="8" name="textruta 6"/>
          <p:cNvSpPr txBox="1"/>
          <p:nvPr/>
        </p:nvSpPr>
        <p:spPr>
          <a:xfrm>
            <a:off x="107950" y="4140385"/>
            <a:ext cx="9144000" cy="584759"/>
          </a:xfrm>
          <a:prstGeom prst="rect">
            <a:avLst/>
          </a:prstGeom>
          <a:noFill/>
        </p:spPr>
        <p:txBody>
          <a:bodyPr wrap="square" lIns="91424" tIns="45712" rIns="91424" bIns="45712" rtlCol="0">
            <a:spAutoFit/>
          </a:bodyPr>
          <a:lstStyle/>
          <a:p>
            <a:pPr algn="ctr" defTabSz="457119"/>
            <a:r>
              <a:rPr lang="en-GB" sz="3200" b="1" dirty="0" smtClean="0">
                <a:solidFill>
                  <a:srgbClr val="FFFFFF"/>
                </a:solidFill>
              </a:rPr>
              <a:t>17-19 October 2018, Lund</a:t>
            </a:r>
            <a:endParaRPr lang="en-GB" sz="3200" dirty="0">
              <a:solidFill>
                <a:srgbClr val="FFFFFF"/>
              </a:solidFill>
            </a:endParaRPr>
          </a:p>
        </p:txBody>
      </p:sp>
      <p:sp>
        <p:nvSpPr>
          <p:cNvPr id="2" name="TextBox 1"/>
          <p:cNvSpPr txBox="1"/>
          <p:nvPr/>
        </p:nvSpPr>
        <p:spPr>
          <a:xfrm>
            <a:off x="2699792" y="6237312"/>
            <a:ext cx="4064574" cy="707886"/>
          </a:xfrm>
          <a:prstGeom prst="rect">
            <a:avLst/>
          </a:prstGeom>
          <a:noFill/>
        </p:spPr>
        <p:txBody>
          <a:bodyPr wrap="none" rtlCol="0">
            <a:spAutoFit/>
          </a:bodyPr>
          <a:lstStyle/>
          <a:p>
            <a:pPr defTabSz="457119"/>
            <a:r>
              <a:rPr lang="en-US" sz="2000" u="sng" dirty="0">
                <a:solidFill>
                  <a:prstClr val="black"/>
                </a:solidFill>
              </a:rPr>
              <a:t>https://indico.esss.lu.se/event/1075</a:t>
            </a:r>
            <a:r>
              <a:rPr lang="en-US" sz="2000" u="sng" dirty="0" smtClean="0">
                <a:solidFill>
                  <a:prstClr val="black"/>
                </a:solidFill>
              </a:rPr>
              <a:t>/</a:t>
            </a:r>
          </a:p>
          <a:p>
            <a:pPr defTabSz="457119"/>
            <a:endParaRPr lang="en-US" sz="2000" u="sng" dirty="0" smtClean="0">
              <a:solidFill>
                <a:prstClr val="black"/>
              </a:solidFill>
            </a:endParaRPr>
          </a:p>
        </p:txBody>
      </p:sp>
    </p:spTree>
    <p:extLst>
      <p:ext uri="{BB962C8B-B14F-4D97-AF65-F5344CB8AC3E}">
        <p14:creationId xmlns:p14="http://schemas.microsoft.com/office/powerpoint/2010/main" val="12286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a:t>
            </a:r>
            <a:r>
              <a:rPr lang="en-US" dirty="0" smtClean="0"/>
              <a:t>TAC#18</a:t>
            </a:r>
            <a:r>
              <a:rPr lang="en-US" dirty="0" smtClean="0"/>
              <a:t/>
            </a:r>
            <a:br>
              <a:rPr lang="en-US" dirty="0" smtClean="0"/>
            </a:br>
            <a:r>
              <a:rPr lang="en-US" dirty="0"/>
              <a:t>	</a:t>
            </a:r>
            <a:r>
              <a:rPr lang="en-US" sz="2000" dirty="0" smtClean="0"/>
              <a:t>Thursday </a:t>
            </a:r>
            <a:r>
              <a:rPr lang="en-US" sz="2000" dirty="0" smtClean="0"/>
              <a:t>18 October </a:t>
            </a:r>
            <a:r>
              <a:rPr lang="en-US" sz="2000" dirty="0" smtClean="0"/>
              <a:t>2018 (pm)</a:t>
            </a:r>
            <a:endParaRPr lang="en-US" sz="2000" dirty="0"/>
          </a:p>
        </p:txBody>
      </p:sp>
      <p:pic>
        <p:nvPicPr>
          <p:cNvPr id="4" name="Picture 3"/>
          <p:cNvPicPr>
            <a:picLocks noChangeAspect="1"/>
          </p:cNvPicPr>
          <p:nvPr/>
        </p:nvPicPr>
        <p:blipFill>
          <a:blip r:embed="rId2"/>
          <a:stretch>
            <a:fillRect/>
          </a:stretch>
        </p:blipFill>
        <p:spPr>
          <a:xfrm>
            <a:off x="1835696" y="1441534"/>
            <a:ext cx="4992624" cy="5225796"/>
          </a:xfrm>
          <a:prstGeom prst="rect">
            <a:avLst/>
          </a:prstGeom>
        </p:spPr>
      </p:pic>
      <p:sp>
        <p:nvSpPr>
          <p:cNvPr id="12" name="Rounded Rectangular Callout 11"/>
          <p:cNvSpPr/>
          <p:nvPr/>
        </p:nvSpPr>
        <p:spPr>
          <a:xfrm>
            <a:off x="7524329" y="1844824"/>
            <a:ext cx="1333614" cy="736288"/>
          </a:xfrm>
          <a:prstGeom prst="wedgeRoundRectCallout">
            <a:avLst>
              <a:gd name="adj1" fmla="val -102297"/>
              <a:gd name="adj2" fmla="val -19350"/>
              <a:gd name="adj3" fmla="val 16667"/>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Site visit</a:t>
            </a:r>
          </a:p>
          <a:p>
            <a:pPr algn="ctr" defTabSz="457119"/>
            <a:r>
              <a:rPr lang="en-US" sz="1600" b="1" dirty="0" smtClean="0">
                <a:solidFill>
                  <a:schemeClr val="tx1"/>
                </a:solidFill>
              </a:rPr>
              <a:t>(Accelerator + ICS)</a:t>
            </a:r>
            <a:endParaRPr lang="en-US" sz="1600" b="1" dirty="0">
              <a:solidFill>
                <a:schemeClr val="tx1"/>
              </a:solidFill>
            </a:endParaRPr>
          </a:p>
        </p:txBody>
      </p:sp>
      <p:sp>
        <p:nvSpPr>
          <p:cNvPr id="13" name="Right Brace 12"/>
          <p:cNvSpPr/>
          <p:nvPr/>
        </p:nvSpPr>
        <p:spPr>
          <a:xfrm rot="10800000">
            <a:off x="1560562" y="1499699"/>
            <a:ext cx="347142" cy="1281229"/>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5" name="Rounded Rectangular Callout 14"/>
          <p:cNvSpPr/>
          <p:nvPr/>
        </p:nvSpPr>
        <p:spPr>
          <a:xfrm>
            <a:off x="199191" y="1772816"/>
            <a:ext cx="1008113" cy="611775"/>
          </a:xfrm>
          <a:prstGeom prst="wedgeRoundRectCallout">
            <a:avLst>
              <a:gd name="adj1" fmla="val 84897"/>
              <a:gd name="adj2" fmla="val 9426"/>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err="1">
                <a:solidFill>
                  <a:schemeClr val="tx1"/>
                </a:solidFill>
              </a:rPr>
              <a:t>t</a:t>
            </a:r>
            <a:r>
              <a:rPr lang="en-US" sz="1600" b="1" dirty="0" err="1" smtClean="0">
                <a:solidFill>
                  <a:schemeClr val="tx1"/>
                </a:solidFill>
              </a:rPr>
              <a:t>TAC</a:t>
            </a:r>
            <a:r>
              <a:rPr lang="en-US" sz="1600" b="1" dirty="0" smtClean="0">
                <a:solidFill>
                  <a:schemeClr val="tx1"/>
                </a:solidFill>
              </a:rPr>
              <a:t> session</a:t>
            </a:r>
            <a:endParaRPr lang="en-US" sz="1600" b="1" dirty="0">
              <a:solidFill>
                <a:schemeClr val="tx1"/>
              </a:solidFill>
            </a:endParaRPr>
          </a:p>
        </p:txBody>
      </p:sp>
      <p:sp>
        <p:nvSpPr>
          <p:cNvPr id="16" name="Rounded Rectangular Callout 15"/>
          <p:cNvSpPr/>
          <p:nvPr/>
        </p:nvSpPr>
        <p:spPr>
          <a:xfrm>
            <a:off x="7596336" y="4070015"/>
            <a:ext cx="1261607" cy="655129"/>
          </a:xfrm>
          <a:prstGeom prst="wedgeRoundRectCallout">
            <a:avLst>
              <a:gd name="adj1" fmla="val -112306"/>
              <a:gd name="adj2" fmla="val -1766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sessions</a:t>
            </a:r>
            <a:endParaRPr lang="en-US" sz="1600" b="1" dirty="0">
              <a:solidFill>
                <a:prstClr val="white"/>
              </a:solidFill>
            </a:endParaRPr>
          </a:p>
        </p:txBody>
      </p:sp>
    </p:spTree>
    <p:extLst>
      <p:ext uri="{BB962C8B-B14F-4D97-AF65-F5344CB8AC3E}">
        <p14:creationId xmlns:p14="http://schemas.microsoft.com/office/powerpoint/2010/main" val="29177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a:t>
            </a:r>
            <a:r>
              <a:rPr lang="en-US" dirty="0" smtClean="0"/>
              <a:t>TAC#18</a:t>
            </a:r>
            <a:r>
              <a:rPr lang="en-US" dirty="0" smtClean="0"/>
              <a:t/>
            </a:r>
            <a:br>
              <a:rPr lang="en-US" dirty="0" smtClean="0"/>
            </a:br>
            <a:r>
              <a:rPr lang="en-US" dirty="0"/>
              <a:t>	</a:t>
            </a:r>
            <a:r>
              <a:rPr lang="en-US" sz="2000" dirty="0" smtClean="0"/>
              <a:t>Friday </a:t>
            </a:r>
            <a:r>
              <a:rPr lang="en-US" sz="2000" dirty="0" smtClean="0"/>
              <a:t>19 October 2018</a:t>
            </a:r>
            <a:endParaRPr lang="en-US" sz="2000" dirty="0"/>
          </a:p>
        </p:txBody>
      </p:sp>
      <p:sp>
        <p:nvSpPr>
          <p:cNvPr id="3" name="Right Brace 2"/>
          <p:cNvSpPr/>
          <p:nvPr/>
        </p:nvSpPr>
        <p:spPr>
          <a:xfrm>
            <a:off x="5379513" y="1477258"/>
            <a:ext cx="347142" cy="3247885"/>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4" name="Rounded Rectangular Callout 13"/>
          <p:cNvSpPr/>
          <p:nvPr/>
        </p:nvSpPr>
        <p:spPr>
          <a:xfrm>
            <a:off x="7152442" y="5589240"/>
            <a:ext cx="1584176" cy="611775"/>
          </a:xfrm>
          <a:prstGeom prst="wedgeRoundRectCallout">
            <a:avLst>
              <a:gd name="adj1" fmla="val -165192"/>
              <a:gd name="adj2" fmla="val 32121"/>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Public close-out</a:t>
            </a:r>
            <a:endParaRPr lang="en-US" sz="1600" b="1" dirty="0">
              <a:solidFill>
                <a:schemeClr val="tx1"/>
              </a:solidFill>
            </a:endParaRPr>
          </a:p>
        </p:txBody>
      </p:sp>
      <p:pic>
        <p:nvPicPr>
          <p:cNvPr id="4" name="Picture 3"/>
          <p:cNvPicPr>
            <a:picLocks noChangeAspect="1"/>
          </p:cNvPicPr>
          <p:nvPr/>
        </p:nvPicPr>
        <p:blipFill rotWithShape="1">
          <a:blip r:embed="rId2"/>
          <a:srcRect t="8133"/>
          <a:stretch/>
        </p:blipFill>
        <p:spPr>
          <a:xfrm>
            <a:off x="467544" y="1443295"/>
            <a:ext cx="4800600" cy="5414705"/>
          </a:xfrm>
          <a:prstGeom prst="rect">
            <a:avLst/>
          </a:prstGeom>
        </p:spPr>
      </p:pic>
      <p:sp>
        <p:nvSpPr>
          <p:cNvPr id="8" name="Rounded Rectangular Callout 7"/>
          <p:cNvSpPr/>
          <p:nvPr/>
        </p:nvSpPr>
        <p:spPr>
          <a:xfrm>
            <a:off x="7161341" y="2924944"/>
            <a:ext cx="1621647" cy="504056"/>
          </a:xfrm>
          <a:prstGeom prst="wedgeRoundRectCallout">
            <a:avLst>
              <a:gd name="adj1" fmla="val -135860"/>
              <a:gd name="adj2" fmla="val -1135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sessions</a:t>
            </a:r>
            <a:endParaRPr lang="en-US" sz="1600" b="1" dirty="0">
              <a:solidFill>
                <a:prstClr val="white"/>
              </a:solidFill>
            </a:endParaRPr>
          </a:p>
        </p:txBody>
      </p:sp>
    </p:spTree>
    <p:extLst>
      <p:ext uri="{BB962C8B-B14F-4D97-AF65-F5344CB8AC3E}">
        <p14:creationId xmlns:p14="http://schemas.microsoft.com/office/powerpoint/2010/main" val="426331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bird Final new_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4" name="Rectangle 3"/>
          <p:cNvSpPr/>
          <p:nvPr/>
        </p:nvSpPr>
        <p:spPr>
          <a:xfrm>
            <a:off x="85075" y="1852235"/>
            <a:ext cx="8600160" cy="3785652"/>
          </a:xfrm>
          <a:prstGeom prst="rect">
            <a:avLst/>
          </a:prstGeom>
          <a:noFill/>
        </p:spPr>
        <p:txBody>
          <a:bodyPr wrap="square" lIns="91440" tIns="45720" rIns="91440" bIns="45720">
            <a:spAutoFit/>
          </a:bodyPr>
          <a:lstStyle/>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Thank you for being here.</a:t>
            </a: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We look forward to your advice! </a:t>
            </a:r>
            <a:endParaRPr lang="en-US" sz="6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013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a:t>
            </a:fld>
            <a:endParaRPr lang="sv-SE" dirty="0"/>
          </a:p>
        </p:txBody>
      </p:sp>
      <p:sp>
        <p:nvSpPr>
          <p:cNvPr id="3" name="TextBox 2"/>
          <p:cNvSpPr txBox="1"/>
          <p:nvPr/>
        </p:nvSpPr>
        <p:spPr>
          <a:xfrm>
            <a:off x="179512" y="1628800"/>
            <a:ext cx="8853056" cy="4770537"/>
          </a:xfrm>
          <a:prstGeom prst="rect">
            <a:avLst/>
          </a:prstGeom>
          <a:noFill/>
        </p:spPr>
        <p:txBody>
          <a:bodyPr wrap="square" rtlCol="0">
            <a:spAutoFit/>
          </a:bodyPr>
          <a:lstStyle>
            <a:defPPr>
              <a:defRPr lang="sv-SE"/>
            </a:defPPr>
            <a:lvl1pPr algn="ctr" defTabSz="457119">
              <a:defRPr sz="2400" b="1">
                <a:solidFill>
                  <a:prstClr val="black"/>
                </a:solidFill>
              </a:defRPr>
            </a:lvl1pPr>
          </a:lstStyle>
          <a:p>
            <a:pPr algn="just"/>
            <a:r>
              <a:rPr lang="en-GB" sz="1600" dirty="0">
                <a:solidFill>
                  <a:srgbClr val="0070C0"/>
                </a:solidFill>
              </a:rPr>
              <a:t>The ESS construction project is now </a:t>
            </a:r>
            <a:r>
              <a:rPr lang="en-GB" sz="1600" dirty="0" smtClean="0">
                <a:solidFill>
                  <a:srgbClr val="0070C0"/>
                </a:solidFill>
              </a:rPr>
              <a:t>&gt; </a:t>
            </a:r>
            <a:r>
              <a:rPr lang="en-GB" sz="1600" dirty="0">
                <a:solidFill>
                  <a:srgbClr val="0070C0"/>
                </a:solidFill>
              </a:rPr>
              <a:t>50% complete and progress has continued at a high pace even during the summer months. Concerning Conventional Facilities, the Target station building has reached the height of the high bay floor, the long distance experimental hall and the logistics building are erected, the A2T connection between accelerator and Target is an advanced stage of construction… </a:t>
            </a:r>
            <a:endParaRPr lang="en-GB" sz="1600" dirty="0" smtClean="0">
              <a:solidFill>
                <a:srgbClr val="0070C0"/>
              </a:solidFill>
            </a:endParaRPr>
          </a:p>
          <a:p>
            <a:pPr algn="just"/>
            <a:endParaRPr lang="en-GB" sz="1600" dirty="0">
              <a:solidFill>
                <a:srgbClr val="0070C0"/>
              </a:solidFill>
            </a:endParaRPr>
          </a:p>
          <a:p>
            <a:pPr algn="just"/>
            <a:r>
              <a:rPr lang="en-GB" sz="1600" dirty="0" smtClean="0">
                <a:solidFill>
                  <a:srgbClr val="0070C0"/>
                </a:solidFill>
              </a:rPr>
              <a:t>For </a:t>
            </a:r>
            <a:r>
              <a:rPr lang="en-GB" sz="1600" dirty="0">
                <a:solidFill>
                  <a:srgbClr val="0070C0"/>
                </a:solidFill>
              </a:rPr>
              <a:t>Accelerator, Target and ICS, most components are now in construction, either through in-kind partners or directly in industry. Prototypes are being tested (Spoke cryomodule from IPNO in Uppsala, Elliptical cavity cryomodule in </a:t>
            </a:r>
            <a:r>
              <a:rPr lang="en-GB" sz="1600" dirty="0" err="1">
                <a:solidFill>
                  <a:srgbClr val="0070C0"/>
                </a:solidFill>
              </a:rPr>
              <a:t>Saclay</a:t>
            </a:r>
            <a:r>
              <a:rPr lang="en-GB" sz="1600" dirty="0">
                <a:solidFill>
                  <a:srgbClr val="0070C0"/>
                </a:solidFill>
              </a:rPr>
              <a:t> etc.). Klystrons for the Medium beta section of the linac have started </a:t>
            </a:r>
            <a:r>
              <a:rPr lang="en-GB" sz="1600" dirty="0" smtClean="0">
                <a:solidFill>
                  <a:srgbClr val="0070C0"/>
                </a:solidFill>
              </a:rPr>
              <a:t>arriving.</a:t>
            </a:r>
          </a:p>
          <a:p>
            <a:pPr algn="just"/>
            <a:endParaRPr lang="en-GB" sz="1600" dirty="0">
              <a:solidFill>
                <a:srgbClr val="0070C0"/>
              </a:solidFill>
            </a:endParaRPr>
          </a:p>
          <a:p>
            <a:pPr algn="just"/>
            <a:r>
              <a:rPr lang="en-GB" sz="1600" dirty="0">
                <a:solidFill>
                  <a:srgbClr val="0070C0"/>
                </a:solidFill>
              </a:rPr>
              <a:t>The infrastructure installation organization is fully operational and it is now focusing on the first 100 meters of the klystron gallery.</a:t>
            </a:r>
          </a:p>
          <a:p>
            <a:pPr algn="just"/>
            <a:endParaRPr lang="en-US" sz="1600" dirty="0" smtClean="0">
              <a:solidFill>
                <a:srgbClr val="0070C0"/>
              </a:solidFill>
            </a:endParaRPr>
          </a:p>
          <a:p>
            <a:pPr algn="just"/>
            <a:r>
              <a:rPr lang="en-US" sz="1600" dirty="0" smtClean="0">
                <a:solidFill>
                  <a:srgbClr val="0070C0"/>
                </a:solidFill>
              </a:rPr>
              <a:t>Beam </a:t>
            </a:r>
            <a:r>
              <a:rPr lang="en-US" sz="1600" dirty="0">
                <a:solidFill>
                  <a:srgbClr val="0070C0"/>
                </a:solidFill>
              </a:rPr>
              <a:t>commissioning of the ion source and LEBT has started in the </a:t>
            </a:r>
            <a:r>
              <a:rPr lang="en-US" sz="1600" dirty="0" smtClean="0">
                <a:solidFill>
                  <a:srgbClr val="0070C0"/>
                </a:solidFill>
              </a:rPr>
              <a:t>tunnel… The </a:t>
            </a:r>
            <a:r>
              <a:rPr lang="en-US" sz="1600" dirty="0">
                <a:solidFill>
                  <a:srgbClr val="0070C0"/>
                </a:solidFill>
              </a:rPr>
              <a:t>RF Test Stand in the klystron gallery has started being </a:t>
            </a:r>
            <a:r>
              <a:rPr lang="en-US" sz="1600" dirty="0" smtClean="0">
                <a:solidFill>
                  <a:srgbClr val="0070C0"/>
                </a:solidFill>
              </a:rPr>
              <a:t>used…</a:t>
            </a:r>
          </a:p>
          <a:p>
            <a:pPr algn="just"/>
            <a:endParaRPr lang="en-US" sz="1600" dirty="0">
              <a:solidFill>
                <a:srgbClr val="0070C0"/>
              </a:solidFill>
            </a:endParaRPr>
          </a:p>
          <a:p>
            <a:pPr algn="just"/>
            <a:r>
              <a:rPr lang="en-GB" sz="1600" dirty="0">
                <a:solidFill>
                  <a:srgbClr val="0070C0"/>
                </a:solidFill>
              </a:rPr>
              <a:t>The new baseline which had been prepared during the first half of the year has successfully passed the review held in May and it has been accepted by the ESS </a:t>
            </a:r>
            <a:r>
              <a:rPr lang="en-GB" sz="1600" dirty="0" smtClean="0">
                <a:solidFill>
                  <a:srgbClr val="0070C0"/>
                </a:solidFill>
              </a:rPr>
              <a:t>Council…</a:t>
            </a:r>
            <a:endParaRPr lang="en-GB" sz="1600" dirty="0">
              <a:solidFill>
                <a:srgbClr val="0070C0"/>
              </a:solidFill>
            </a:endParaRPr>
          </a:p>
          <a:p>
            <a:pPr algn="just"/>
            <a:endParaRPr lang="en-GB" sz="1600"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TAC #18 – ESS context </a:t>
            </a:r>
            <a:endParaRPr lang="en-US" dirty="0">
              <a:solidFill>
                <a:srgbClr val="FFFFFF"/>
              </a:solidFill>
              <a:cs typeface="Arial" charset="0"/>
            </a:endParaRPr>
          </a:p>
        </p:txBody>
      </p:sp>
    </p:spTree>
    <p:extLst>
      <p:ext uri="{BB962C8B-B14F-4D97-AF65-F5344CB8AC3E}">
        <p14:creationId xmlns:p14="http://schemas.microsoft.com/office/powerpoint/2010/main" val="33211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3</a:t>
            </a:fld>
            <a:endParaRPr lang="sv-SE" dirty="0"/>
          </a:p>
        </p:txBody>
      </p:sp>
      <p:sp>
        <p:nvSpPr>
          <p:cNvPr id="3" name="TextBox 2"/>
          <p:cNvSpPr txBox="1"/>
          <p:nvPr/>
        </p:nvSpPr>
        <p:spPr>
          <a:xfrm>
            <a:off x="323528" y="1988840"/>
            <a:ext cx="8685471" cy="4154984"/>
          </a:xfrm>
          <a:prstGeom prst="rect">
            <a:avLst/>
          </a:prstGeom>
          <a:noFill/>
        </p:spPr>
        <p:txBody>
          <a:bodyPr wrap="square" rtlCol="0">
            <a:spAutoFit/>
          </a:bodyPr>
          <a:lstStyle/>
          <a:p>
            <a:pPr defTabSz="457119"/>
            <a:r>
              <a:rPr lang="en-GB" b="1" dirty="0">
                <a:solidFill>
                  <a:srgbClr val="0070C0"/>
                </a:solidFill>
              </a:rPr>
              <a:t>a1) Is the planned organization for installation, testing and commissioning likely to result in an operating accelerator that meets its requirements in a timely manner</a:t>
            </a:r>
            <a:r>
              <a:rPr lang="en-GB" b="1" dirty="0" smtClean="0">
                <a:solidFill>
                  <a:srgbClr val="0070C0"/>
                </a:solidFill>
              </a:rPr>
              <a:t>?</a:t>
            </a:r>
          </a:p>
          <a:p>
            <a:pPr defTabSz="457119"/>
            <a:endParaRPr lang="en-GB" sz="800" b="1" dirty="0">
              <a:solidFill>
                <a:srgbClr val="0070C0"/>
              </a:solidFill>
            </a:endParaRPr>
          </a:p>
          <a:p>
            <a:pPr defTabSz="457119"/>
            <a:r>
              <a:rPr lang="en-GB" b="1" dirty="0">
                <a:solidFill>
                  <a:srgbClr val="0070C0"/>
                </a:solidFill>
              </a:rPr>
              <a:t>a2) Are there any suggestions for improving the schedule performance of in-kind partners?</a:t>
            </a:r>
          </a:p>
          <a:p>
            <a:pPr defTabSz="457119"/>
            <a:endParaRPr lang="en-GB" sz="800" b="1" dirty="0">
              <a:solidFill>
                <a:srgbClr val="0070C0"/>
              </a:solidFill>
            </a:endParaRPr>
          </a:p>
          <a:p>
            <a:pPr defTabSz="457119"/>
            <a:r>
              <a:rPr lang="en-GB" b="1" dirty="0">
                <a:solidFill>
                  <a:srgbClr val="0070C0"/>
                </a:solidFill>
              </a:rPr>
              <a:t>a3) Are the schedules for accelerator and utilities installation reasonable? Are there any reasonable strategies for reducing the schedule? </a:t>
            </a:r>
          </a:p>
          <a:p>
            <a:pPr defTabSz="457119"/>
            <a:endParaRPr lang="en-GB" sz="800" b="1" dirty="0">
              <a:solidFill>
                <a:srgbClr val="0070C0"/>
              </a:solidFill>
            </a:endParaRPr>
          </a:p>
          <a:p>
            <a:pPr defTabSz="457119"/>
            <a:r>
              <a:rPr lang="en-GB" b="1" dirty="0">
                <a:solidFill>
                  <a:srgbClr val="0070C0"/>
                </a:solidFill>
              </a:rPr>
              <a:t>a4) Are the presented testing and commissioning plans appropriate?</a:t>
            </a:r>
          </a:p>
          <a:p>
            <a:pPr defTabSz="457119"/>
            <a:endParaRPr lang="en-GB" sz="800" b="1" dirty="0">
              <a:solidFill>
                <a:srgbClr val="0070C0"/>
              </a:solidFill>
            </a:endParaRPr>
          </a:p>
          <a:p>
            <a:pPr defTabSz="457119"/>
            <a:r>
              <a:rPr lang="en-GB" b="1" dirty="0">
                <a:solidFill>
                  <a:srgbClr val="0070C0"/>
                </a:solidFill>
              </a:rPr>
              <a:t>a5) Is the strategy for high level readiness reviews reasonable?</a:t>
            </a:r>
          </a:p>
          <a:p>
            <a:pPr defTabSz="457119"/>
            <a:endParaRPr lang="en-GB" sz="800" b="1" dirty="0">
              <a:solidFill>
                <a:srgbClr val="0070C0"/>
              </a:solidFill>
            </a:endParaRPr>
          </a:p>
          <a:p>
            <a:pPr defTabSz="457119"/>
            <a:r>
              <a:rPr lang="en-GB" b="1" dirty="0">
                <a:solidFill>
                  <a:srgbClr val="0070C0"/>
                </a:solidFill>
              </a:rPr>
              <a:t>a6) Please comment on the experience so far from the ion source and LEBT commissioning and operations. Does this experience and the lessons learned bode well for future linac operations?</a:t>
            </a:r>
          </a:p>
          <a:p>
            <a:pPr defTabSz="457119"/>
            <a:endParaRPr lang="en-GB" sz="800" b="1" dirty="0">
              <a:solidFill>
                <a:srgbClr val="0070C0"/>
              </a:solidFill>
            </a:endParaRPr>
          </a:p>
          <a:p>
            <a:pPr defTabSz="457119"/>
            <a:r>
              <a:rPr lang="en-GB" b="1" dirty="0">
                <a:solidFill>
                  <a:srgbClr val="0070C0"/>
                </a:solidFill>
              </a:rPr>
              <a:t>a7) Have we missed anything?</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18</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Accelerator -</a:t>
            </a:r>
            <a:endParaRPr lang="en-US" dirty="0">
              <a:solidFill>
                <a:srgbClr val="FFFFFF"/>
              </a:solidFill>
              <a:cs typeface="Arial" charset="0"/>
            </a:endParaRPr>
          </a:p>
        </p:txBody>
      </p:sp>
    </p:spTree>
    <p:extLst>
      <p:ext uri="{BB962C8B-B14F-4D97-AF65-F5344CB8AC3E}">
        <p14:creationId xmlns:p14="http://schemas.microsoft.com/office/powerpoint/2010/main" val="101978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4</a:t>
            </a:fld>
            <a:endParaRPr lang="sv-SE" dirty="0"/>
          </a:p>
        </p:txBody>
      </p:sp>
      <p:sp>
        <p:nvSpPr>
          <p:cNvPr id="3" name="TextBox 2"/>
          <p:cNvSpPr txBox="1"/>
          <p:nvPr/>
        </p:nvSpPr>
        <p:spPr>
          <a:xfrm>
            <a:off x="179512" y="1502688"/>
            <a:ext cx="8685471" cy="4955203"/>
          </a:xfrm>
          <a:prstGeom prst="rect">
            <a:avLst/>
          </a:prstGeom>
          <a:noFill/>
        </p:spPr>
        <p:txBody>
          <a:bodyPr wrap="square" rtlCol="0">
            <a:spAutoFit/>
          </a:bodyPr>
          <a:lstStyle/>
          <a:p>
            <a:r>
              <a:rPr lang="en-US" sz="2000" b="1" dirty="0">
                <a:solidFill>
                  <a:srgbClr val="0070C0"/>
                </a:solidFill>
              </a:rPr>
              <a:t>t1) Concerning “Update on Target Station Accident Analyses</a:t>
            </a:r>
            <a:r>
              <a:rPr lang="en-US" sz="2000" b="1" dirty="0" smtClean="0">
                <a:solidFill>
                  <a:srgbClr val="0070C0"/>
                </a:solidFill>
              </a:rPr>
              <a:t>”:</a:t>
            </a:r>
          </a:p>
          <a:p>
            <a:pPr marL="538163" defTabSz="538163"/>
            <a:r>
              <a:rPr lang="en-GB" sz="1600" b="1" dirty="0" smtClean="0">
                <a:solidFill>
                  <a:srgbClr val="0070C0"/>
                </a:solidFill>
              </a:rPr>
              <a:t>Does </a:t>
            </a:r>
            <a:r>
              <a:rPr lang="en-GB" sz="1600" b="1" dirty="0">
                <a:solidFill>
                  <a:srgbClr val="0070C0"/>
                </a:solidFill>
              </a:rPr>
              <a:t>the design philosophy and the methodology for dose calculations provide a solid basis for licensing of the Target Station? We also ask the committee to advice on how to improve the efficiency of the procedure for dose calculations</a:t>
            </a:r>
            <a:endParaRPr lang="en-GB" b="1" dirty="0" smtClean="0">
              <a:solidFill>
                <a:srgbClr val="0070C0"/>
              </a:solidFill>
            </a:endParaRPr>
          </a:p>
          <a:p>
            <a:pPr>
              <a:spcBef>
                <a:spcPts val="1200"/>
              </a:spcBef>
            </a:pPr>
            <a:r>
              <a:rPr lang="en-US" sz="2000" b="1" dirty="0">
                <a:solidFill>
                  <a:srgbClr val="0070C0"/>
                </a:solidFill>
              </a:rPr>
              <a:t>t2) Concerning “Monolith inner (water-cooled) shielding</a:t>
            </a:r>
            <a:r>
              <a:rPr lang="en-US" sz="2000" b="1" dirty="0" smtClean="0">
                <a:solidFill>
                  <a:srgbClr val="0070C0"/>
                </a:solidFill>
              </a:rPr>
              <a:t>”:</a:t>
            </a:r>
            <a:endParaRPr lang="en-GB" sz="2000" b="1" dirty="0" smtClean="0">
              <a:solidFill>
                <a:srgbClr val="0070C0"/>
              </a:solidFill>
            </a:endParaRPr>
          </a:p>
          <a:p>
            <a:pPr marL="538163" lvl="0"/>
            <a:r>
              <a:rPr lang="en-GB" sz="1600" b="1" dirty="0" smtClean="0">
                <a:solidFill>
                  <a:srgbClr val="0070C0"/>
                </a:solidFill>
              </a:rPr>
              <a:t>Will </a:t>
            </a:r>
            <a:r>
              <a:rPr lang="en-GB" sz="1600" b="1" dirty="0">
                <a:solidFill>
                  <a:srgbClr val="0070C0"/>
                </a:solidFill>
              </a:rPr>
              <a:t>the presented technical solution, for the inner water-cooled monolith shielding, be a reasonable compromise to conflicting and challenging requirements?</a:t>
            </a:r>
            <a:endParaRPr lang="en-GB" b="1" dirty="0" smtClean="0">
              <a:solidFill>
                <a:srgbClr val="0070C0"/>
              </a:solidFill>
            </a:endParaRPr>
          </a:p>
          <a:p>
            <a:pPr>
              <a:spcBef>
                <a:spcPts val="1200"/>
              </a:spcBef>
            </a:pPr>
            <a:r>
              <a:rPr lang="en-US" sz="2000" b="1" dirty="0" smtClean="0">
                <a:solidFill>
                  <a:srgbClr val="0070C0"/>
                </a:solidFill>
              </a:rPr>
              <a:t>t3</a:t>
            </a:r>
            <a:r>
              <a:rPr lang="en-US" sz="2000" b="1" dirty="0">
                <a:solidFill>
                  <a:srgbClr val="0070C0"/>
                </a:solidFill>
              </a:rPr>
              <a:t>) Concerning “Scheme for beam lines alignment</a:t>
            </a:r>
            <a:r>
              <a:rPr lang="en-US" sz="2000" b="1" dirty="0" smtClean="0">
                <a:solidFill>
                  <a:srgbClr val="0070C0"/>
                </a:solidFill>
              </a:rPr>
              <a:t>”:</a:t>
            </a:r>
            <a:endParaRPr lang="en-GB" sz="2000" b="1" dirty="0">
              <a:solidFill>
                <a:srgbClr val="0070C0"/>
              </a:solidFill>
            </a:endParaRPr>
          </a:p>
          <a:p>
            <a:pPr marL="538163" lvl="0"/>
            <a:r>
              <a:rPr lang="en-GB" sz="1600" b="1" dirty="0" smtClean="0">
                <a:solidFill>
                  <a:srgbClr val="0070C0"/>
                </a:solidFill>
              </a:rPr>
              <a:t>Will </a:t>
            </a:r>
            <a:r>
              <a:rPr lang="en-GB" sz="1600" b="1" dirty="0">
                <a:solidFill>
                  <a:srgbClr val="0070C0"/>
                </a:solidFill>
              </a:rPr>
              <a:t>the envisioned installation scheme, in the end, provide satisfactory alignment precision for the neutron science instrument in cold and hot conditions</a:t>
            </a:r>
            <a:r>
              <a:rPr lang="en-GB" sz="1600" b="1" dirty="0" smtClean="0">
                <a:solidFill>
                  <a:srgbClr val="0070C0"/>
                </a:solidFill>
              </a:rPr>
              <a:t>?</a:t>
            </a:r>
          </a:p>
          <a:p>
            <a:pPr>
              <a:spcBef>
                <a:spcPts val="1200"/>
              </a:spcBef>
            </a:pPr>
            <a:r>
              <a:rPr lang="en-US" sz="2000" b="1" dirty="0">
                <a:solidFill>
                  <a:srgbClr val="0070C0"/>
                </a:solidFill>
              </a:rPr>
              <a:t>t4) Concerning “Update on waste management”:</a:t>
            </a:r>
            <a:endParaRPr lang="en-GB" sz="2000" b="1" dirty="0">
              <a:solidFill>
                <a:srgbClr val="0070C0"/>
              </a:solidFill>
            </a:endParaRPr>
          </a:p>
          <a:p>
            <a:pPr marL="358775" lvl="0"/>
            <a:r>
              <a:rPr lang="en-GB" sz="1600" b="1" dirty="0">
                <a:solidFill>
                  <a:srgbClr val="0070C0"/>
                </a:solidFill>
              </a:rPr>
              <a:t>Will the pursued technical solutions for waste management of filters and contaminated water assure safe, efficient and reliable maintenance work within the Target Station? Proper ALARA?</a:t>
            </a:r>
          </a:p>
          <a:p>
            <a:pPr>
              <a:spcBef>
                <a:spcPts val="1200"/>
              </a:spcBef>
            </a:pPr>
            <a:r>
              <a:rPr lang="en-US" sz="2000" b="1" dirty="0">
                <a:solidFill>
                  <a:srgbClr val="0070C0"/>
                </a:solidFill>
              </a:rPr>
              <a:t>t5) Concerning </a:t>
            </a:r>
            <a:r>
              <a:rPr lang="en-GB" sz="2000" b="1" dirty="0">
                <a:solidFill>
                  <a:srgbClr val="0070C0"/>
                </a:solidFill>
              </a:rPr>
              <a:t>interplay between Controls, MPS, TSS and Control Room:</a:t>
            </a:r>
          </a:p>
          <a:p>
            <a:pPr marL="358775"/>
            <a:r>
              <a:rPr lang="en-GB" sz="1600" b="1" dirty="0">
                <a:solidFill>
                  <a:srgbClr val="0070C0"/>
                </a:solidFill>
              </a:rPr>
              <a:t>Is the philosophy presented sound and appropriate for a safe and reliable operation of the ESS machine? Operations, Asset Protection and Safety</a:t>
            </a:r>
            <a:r>
              <a:rPr lang="en-GB" sz="1600" b="1" dirty="0" smtClean="0">
                <a:solidFill>
                  <a:srgbClr val="0070C0"/>
                </a:solidFill>
              </a:rPr>
              <a:t>.</a:t>
            </a:r>
            <a:endParaRPr lang="en-GB" sz="1600" b="1"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18</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Target -</a:t>
            </a:r>
            <a:endParaRPr lang="en-US" dirty="0">
              <a:solidFill>
                <a:srgbClr val="FFFFFF"/>
              </a:solidFill>
              <a:cs typeface="Arial" charset="0"/>
            </a:endParaRPr>
          </a:p>
        </p:txBody>
      </p:sp>
    </p:spTree>
    <p:extLst>
      <p:ext uri="{BB962C8B-B14F-4D97-AF65-F5344CB8AC3E}">
        <p14:creationId xmlns:p14="http://schemas.microsoft.com/office/powerpoint/2010/main" val="8072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5</a:t>
            </a:fld>
            <a:endParaRPr lang="sv-SE" dirty="0"/>
          </a:p>
        </p:txBody>
      </p:sp>
      <p:sp>
        <p:nvSpPr>
          <p:cNvPr id="3" name="TextBox 2"/>
          <p:cNvSpPr txBox="1"/>
          <p:nvPr/>
        </p:nvSpPr>
        <p:spPr>
          <a:xfrm>
            <a:off x="179511" y="1772816"/>
            <a:ext cx="8685471" cy="4031873"/>
          </a:xfrm>
          <a:prstGeom prst="rect">
            <a:avLst/>
          </a:prstGeom>
          <a:noFill/>
        </p:spPr>
        <p:txBody>
          <a:bodyPr wrap="square" rtlCol="0">
            <a:spAutoFit/>
          </a:bodyPr>
          <a:lstStyle/>
          <a:p>
            <a:r>
              <a:rPr lang="en-GB" sz="2000" b="1" dirty="0">
                <a:solidFill>
                  <a:srgbClr val="0070C0"/>
                </a:solidFill>
              </a:rPr>
              <a:t>c1) Concerning ICS construction and initial operations activities</a:t>
            </a:r>
            <a:r>
              <a:rPr lang="en-GB" sz="2000" b="1" dirty="0" smtClean="0">
                <a:solidFill>
                  <a:srgbClr val="0070C0"/>
                </a:solidFill>
              </a:rPr>
              <a:t>:</a:t>
            </a:r>
            <a:endParaRPr lang="en-GB" sz="2000" b="1" dirty="0">
              <a:solidFill>
                <a:srgbClr val="0070C0"/>
              </a:solidFill>
            </a:endParaRPr>
          </a:p>
          <a:p>
            <a:pPr marL="285750" indent="-285750">
              <a:buFont typeface="Arial" panose="020B0604020202020204" pitchFamily="34" charset="0"/>
              <a:buChar char="•"/>
            </a:pPr>
            <a:r>
              <a:rPr lang="en-GB" sz="1600" b="1" dirty="0" smtClean="0">
                <a:solidFill>
                  <a:srgbClr val="0070C0"/>
                </a:solidFill>
              </a:rPr>
              <a:t>Are </a:t>
            </a:r>
            <a:r>
              <a:rPr lang="en-GB" sz="1600" b="1" dirty="0">
                <a:solidFill>
                  <a:srgbClr val="0070C0"/>
                </a:solidFill>
              </a:rPr>
              <a:t>the presented strategies for ensuring the quality of the control system appropriate?</a:t>
            </a:r>
          </a:p>
          <a:p>
            <a:pPr marL="285750" indent="-285750">
              <a:buFont typeface="Arial" panose="020B0604020202020204" pitchFamily="34" charset="0"/>
              <a:buChar char="•"/>
            </a:pPr>
            <a:r>
              <a:rPr lang="en-GB" sz="1600" b="1" dirty="0" smtClean="0">
                <a:solidFill>
                  <a:srgbClr val="0070C0"/>
                </a:solidFill>
              </a:rPr>
              <a:t>Are </a:t>
            </a:r>
            <a:r>
              <a:rPr lang="en-GB" sz="1600" b="1" dirty="0">
                <a:solidFill>
                  <a:srgbClr val="0070C0"/>
                </a:solidFill>
              </a:rPr>
              <a:t>the principles for prioritizing and allocating resources to stakeholder activities adequate, what alternatives exist?</a:t>
            </a:r>
          </a:p>
          <a:p>
            <a:pPr marL="285750" indent="-285750">
              <a:buFont typeface="Arial" panose="020B0604020202020204" pitchFamily="34" charset="0"/>
              <a:buChar char="•"/>
            </a:pPr>
            <a:r>
              <a:rPr lang="en-GB" sz="1600" b="1" dirty="0" smtClean="0">
                <a:solidFill>
                  <a:srgbClr val="0070C0"/>
                </a:solidFill>
              </a:rPr>
              <a:t>Have </a:t>
            </a:r>
            <a:r>
              <a:rPr lang="en-GB" sz="1600" b="1" dirty="0">
                <a:solidFill>
                  <a:srgbClr val="0070C0"/>
                </a:solidFill>
              </a:rPr>
              <a:t>we missed anything - are there any particular difficulties that we could expect?</a:t>
            </a:r>
          </a:p>
          <a:p>
            <a:pPr>
              <a:spcBef>
                <a:spcPts val="1200"/>
              </a:spcBef>
            </a:pPr>
            <a:r>
              <a:rPr lang="en-GB" sz="2000" b="1" dirty="0" smtClean="0">
                <a:solidFill>
                  <a:srgbClr val="0070C0"/>
                </a:solidFill>
              </a:rPr>
              <a:t>c2) Concerning </a:t>
            </a:r>
            <a:r>
              <a:rPr lang="en-GB" sz="2000" b="1" dirty="0">
                <a:solidFill>
                  <a:srgbClr val="0070C0"/>
                </a:solidFill>
              </a:rPr>
              <a:t>the operational aspects of ICS</a:t>
            </a:r>
            <a:r>
              <a:rPr lang="en-GB" sz="2000" b="1" dirty="0" smtClean="0">
                <a:solidFill>
                  <a:srgbClr val="0070C0"/>
                </a:solidFill>
              </a:rPr>
              <a:t>:</a:t>
            </a:r>
          </a:p>
          <a:p>
            <a:pPr marL="285750" indent="-285750">
              <a:buFont typeface="Arial" panose="020B0604020202020204" pitchFamily="34" charset="0"/>
              <a:buChar char="•"/>
            </a:pPr>
            <a:r>
              <a:rPr lang="en-GB" sz="1600" b="1" dirty="0" smtClean="0">
                <a:solidFill>
                  <a:srgbClr val="0070C0"/>
                </a:solidFill>
              </a:rPr>
              <a:t>Are </a:t>
            </a:r>
            <a:r>
              <a:rPr lang="en-GB" sz="1600" b="1" dirty="0">
                <a:solidFill>
                  <a:srgbClr val="0070C0"/>
                </a:solidFill>
              </a:rPr>
              <a:t>the plans for machine modes and timing integration appropriate and complete enough?</a:t>
            </a:r>
          </a:p>
          <a:p>
            <a:pPr marL="285750" indent="-285750">
              <a:buFont typeface="Arial" panose="020B0604020202020204" pitchFamily="34" charset="0"/>
              <a:buChar char="•"/>
            </a:pPr>
            <a:r>
              <a:rPr lang="en-GB" sz="1600" b="1" dirty="0" smtClean="0">
                <a:solidFill>
                  <a:srgbClr val="0070C0"/>
                </a:solidFill>
              </a:rPr>
              <a:t>Please </a:t>
            </a:r>
            <a:r>
              <a:rPr lang="en-GB" sz="1600" b="1" dirty="0">
                <a:solidFill>
                  <a:srgbClr val="0070C0"/>
                </a:solidFill>
              </a:rPr>
              <a:t>comment on any weaknesses in the planned integration and interaction of machine subsystems with ICS?</a:t>
            </a:r>
          </a:p>
          <a:p>
            <a:pPr>
              <a:spcBef>
                <a:spcPts val="1200"/>
              </a:spcBef>
            </a:pPr>
            <a:r>
              <a:rPr lang="en-GB" sz="2000" b="1" dirty="0" smtClean="0">
                <a:solidFill>
                  <a:srgbClr val="0070C0"/>
                </a:solidFill>
              </a:rPr>
              <a:t>c3</a:t>
            </a:r>
            <a:r>
              <a:rPr lang="en-GB" sz="2000" b="1" dirty="0">
                <a:solidFill>
                  <a:srgbClr val="0070C0"/>
                </a:solidFill>
              </a:rPr>
              <a:t>) Concerning the new baseline for the ICS construction project plan</a:t>
            </a:r>
            <a:r>
              <a:rPr lang="en-GB" sz="2000" b="1" dirty="0" smtClean="0">
                <a:solidFill>
                  <a:srgbClr val="0070C0"/>
                </a:solidFill>
              </a:rPr>
              <a:t>:</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new baseline for the construction project plan appropriate - do you find any particular weaknesses?</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planning methodology, including planning quality objectives, sufficient and relevant?</a:t>
            </a:r>
          </a:p>
          <a:p>
            <a:endParaRPr lang="en-GB" sz="1600" b="1"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18</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ICS (1/2)</a:t>
            </a:r>
            <a:endParaRPr lang="en-US" dirty="0">
              <a:solidFill>
                <a:srgbClr val="FFFFFF"/>
              </a:solidFill>
              <a:cs typeface="Arial" charset="0"/>
            </a:endParaRPr>
          </a:p>
        </p:txBody>
      </p:sp>
    </p:spTree>
    <p:extLst>
      <p:ext uri="{BB962C8B-B14F-4D97-AF65-F5344CB8AC3E}">
        <p14:creationId xmlns:p14="http://schemas.microsoft.com/office/powerpoint/2010/main" val="7553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6</a:t>
            </a:fld>
            <a:endParaRPr lang="sv-SE" dirty="0"/>
          </a:p>
        </p:txBody>
      </p:sp>
      <p:sp>
        <p:nvSpPr>
          <p:cNvPr id="3" name="TextBox 2"/>
          <p:cNvSpPr txBox="1"/>
          <p:nvPr/>
        </p:nvSpPr>
        <p:spPr>
          <a:xfrm>
            <a:off x="179511" y="1772816"/>
            <a:ext cx="8685471" cy="4278094"/>
          </a:xfrm>
          <a:prstGeom prst="rect">
            <a:avLst/>
          </a:prstGeom>
          <a:noFill/>
        </p:spPr>
        <p:txBody>
          <a:bodyPr wrap="square" rtlCol="0">
            <a:spAutoFit/>
          </a:bodyPr>
          <a:lstStyle/>
          <a:p>
            <a:r>
              <a:rPr lang="en-GB" sz="2000" b="1" dirty="0">
                <a:solidFill>
                  <a:srgbClr val="0070C0"/>
                </a:solidFill>
              </a:rPr>
              <a:t>c4) Concerning the ICS platforms for beam instrumentation:</a:t>
            </a:r>
          </a:p>
          <a:p>
            <a:pPr marL="285750" indent="-285750">
              <a:buFont typeface="Arial" panose="020B0604020202020204" pitchFamily="34" charset="0"/>
              <a:buChar char="•"/>
            </a:pPr>
            <a:r>
              <a:rPr lang="en-GB" sz="1600" b="1" dirty="0">
                <a:solidFill>
                  <a:srgbClr val="0070C0"/>
                </a:solidFill>
              </a:rPr>
              <a:t>Are the use cases for using the ICS technical platforms sufficiently developed? Has anything been missed?</a:t>
            </a:r>
          </a:p>
          <a:p>
            <a:pPr marL="285750" indent="-285750">
              <a:buFont typeface="Arial" panose="020B0604020202020204" pitchFamily="34" charset="0"/>
              <a:buChar char="•"/>
            </a:pPr>
            <a:r>
              <a:rPr lang="en-GB" sz="1600" b="1" dirty="0">
                <a:solidFill>
                  <a:srgbClr val="0070C0"/>
                </a:solidFill>
              </a:rPr>
              <a:t>Do you have comments to the plan for deploying the ICS platforms for beam instrumentation?</a:t>
            </a:r>
          </a:p>
          <a:p>
            <a:pPr>
              <a:spcBef>
                <a:spcPts val="1200"/>
              </a:spcBef>
            </a:pPr>
            <a:r>
              <a:rPr lang="en-GB" sz="2000" b="1" dirty="0" smtClean="0">
                <a:solidFill>
                  <a:srgbClr val="0070C0"/>
                </a:solidFill>
              </a:rPr>
              <a:t>c5) Concerning </a:t>
            </a:r>
            <a:r>
              <a:rPr lang="en-GB" sz="2000" b="1" dirty="0" smtClean="0">
                <a:solidFill>
                  <a:srgbClr val="0070C0"/>
                </a:solidFill>
              </a:rPr>
              <a:t>the ESS machine protection system of systems </a:t>
            </a:r>
            <a:r>
              <a:rPr lang="en-GB" sz="2000" b="1" dirty="0" smtClean="0">
                <a:solidFill>
                  <a:srgbClr val="0070C0"/>
                </a:solidFill>
              </a:rPr>
              <a:t>:</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analysis method and integration strategy appropriate for implementing machine protection into the complex accelerator and target systems?</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verification and validation strategy for the fast beam interlock system (FBIS) appropriate? What are the issues?</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integration of machine protection strategies into operations likely to be successful?</a:t>
            </a:r>
          </a:p>
          <a:p>
            <a:pPr>
              <a:spcBef>
                <a:spcPts val="1200"/>
              </a:spcBef>
            </a:pPr>
            <a:r>
              <a:rPr lang="en-GB" sz="2000" b="1" dirty="0" smtClean="0">
                <a:solidFill>
                  <a:srgbClr val="0070C0"/>
                </a:solidFill>
              </a:rPr>
              <a:t>c6</a:t>
            </a:r>
            <a:r>
              <a:rPr lang="en-GB" sz="2000" b="1" dirty="0" smtClean="0">
                <a:solidFill>
                  <a:srgbClr val="0070C0"/>
                </a:solidFill>
              </a:rPr>
              <a:t>) Concerning </a:t>
            </a:r>
            <a:r>
              <a:rPr lang="en-GB" sz="2000" b="1" dirty="0">
                <a:solidFill>
                  <a:srgbClr val="0070C0"/>
                </a:solidFill>
              </a:rPr>
              <a:t>the automation of control system configuration </a:t>
            </a:r>
            <a:r>
              <a:rPr lang="en-GB" sz="2000" b="1" dirty="0" smtClean="0">
                <a:solidFill>
                  <a:srgbClr val="0070C0"/>
                </a:solidFill>
              </a:rPr>
              <a:t>:</a:t>
            </a:r>
          </a:p>
          <a:p>
            <a:pPr marL="285750" indent="-285750">
              <a:buFont typeface="Arial" panose="020B0604020202020204" pitchFamily="34" charset="0"/>
              <a:buChar char="•"/>
            </a:pPr>
            <a:r>
              <a:rPr lang="en-GB" sz="1600" b="1" dirty="0" smtClean="0">
                <a:solidFill>
                  <a:srgbClr val="0070C0"/>
                </a:solidFill>
              </a:rPr>
              <a:t>Is </a:t>
            </a:r>
            <a:r>
              <a:rPr lang="en-GB" sz="1600" b="1" dirty="0">
                <a:solidFill>
                  <a:srgbClr val="0070C0"/>
                </a:solidFill>
              </a:rPr>
              <a:t>the concept for automation of control system configuration valid from an operational/practical point of view?</a:t>
            </a:r>
          </a:p>
          <a:p>
            <a:pPr marL="285750" indent="-285750">
              <a:buFont typeface="Arial" panose="020B0604020202020204" pitchFamily="34" charset="0"/>
              <a:buChar char="•"/>
            </a:pPr>
            <a:r>
              <a:rPr lang="en-GB" sz="1600" b="1" dirty="0" smtClean="0">
                <a:solidFill>
                  <a:srgbClr val="0070C0"/>
                </a:solidFill>
              </a:rPr>
              <a:t>Please </a:t>
            </a:r>
            <a:r>
              <a:rPr lang="en-GB" sz="1600" b="1" dirty="0">
                <a:solidFill>
                  <a:srgbClr val="0070C0"/>
                </a:solidFill>
              </a:rPr>
              <a:t>comment on any potential issues with the presented automation of control system configuration?</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18</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ICS (2/2)</a:t>
            </a:r>
            <a:endParaRPr lang="en-US" dirty="0">
              <a:solidFill>
                <a:srgbClr val="FFFFFF"/>
              </a:solidFill>
              <a:cs typeface="Arial" charset="0"/>
            </a:endParaRPr>
          </a:p>
        </p:txBody>
      </p:sp>
    </p:spTree>
    <p:extLst>
      <p:ext uri="{BB962C8B-B14F-4D97-AF65-F5344CB8AC3E}">
        <p14:creationId xmlns:p14="http://schemas.microsoft.com/office/powerpoint/2010/main" val="195052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7</a:t>
            </a:fld>
            <a:endParaRPr lang="sv-SE" dirty="0"/>
          </a:p>
        </p:txBody>
      </p:sp>
      <p:sp>
        <p:nvSpPr>
          <p:cNvPr id="3" name="TextBox 2"/>
          <p:cNvSpPr txBox="1"/>
          <p:nvPr/>
        </p:nvSpPr>
        <p:spPr>
          <a:xfrm>
            <a:off x="107504" y="2132856"/>
            <a:ext cx="8853056" cy="2862322"/>
          </a:xfrm>
          <a:prstGeom prst="rect">
            <a:avLst/>
          </a:prstGeom>
          <a:noFill/>
        </p:spPr>
        <p:txBody>
          <a:bodyPr wrap="square" rtlCol="0">
            <a:spAutoFit/>
          </a:bodyPr>
          <a:lstStyle>
            <a:defPPr>
              <a:defRPr lang="sv-SE"/>
            </a:defPPr>
            <a:lvl1pPr algn="ctr" defTabSz="457119">
              <a:defRPr sz="2400" b="1">
                <a:solidFill>
                  <a:prstClr val="black"/>
                </a:solidFill>
              </a:defRPr>
            </a:lvl1pPr>
          </a:lstStyle>
          <a:p>
            <a:pPr algn="just"/>
            <a:r>
              <a:rPr lang="en-GB" sz="2000" dirty="0">
                <a:solidFill>
                  <a:srgbClr val="0070C0"/>
                </a:solidFill>
              </a:rPr>
              <a:t>The Committee is encouraged to provide also suggestions/comments and recommendations on any other subject it would find relevant. Feedback on the follow-up of former TAC recommendations is welcome</a:t>
            </a:r>
            <a:r>
              <a:rPr lang="en-GB" sz="2000" dirty="0" smtClean="0">
                <a:solidFill>
                  <a:srgbClr val="0070C0"/>
                </a:solidFill>
              </a:rPr>
              <a:t>.</a:t>
            </a:r>
          </a:p>
          <a:p>
            <a:pPr algn="just"/>
            <a:endParaRPr lang="en-GB" sz="2000" dirty="0">
              <a:solidFill>
                <a:srgbClr val="0070C0"/>
              </a:solidFill>
            </a:endParaRPr>
          </a:p>
          <a:p>
            <a:pPr algn="just"/>
            <a:endParaRPr lang="en-GB" sz="2000" dirty="0">
              <a:solidFill>
                <a:srgbClr val="0070C0"/>
              </a:solidFill>
            </a:endParaRPr>
          </a:p>
          <a:p>
            <a:pPr algn="just"/>
            <a:r>
              <a:rPr lang="en-GB" sz="2000" dirty="0">
                <a:solidFill>
                  <a:srgbClr val="0070C0"/>
                </a:solidFill>
              </a:rPr>
              <a:t>A preliminary version of the TAC report is expected during the close-out session in the afternoon of Friday </a:t>
            </a:r>
            <a:r>
              <a:rPr lang="en-GB" sz="2000" dirty="0" smtClean="0">
                <a:solidFill>
                  <a:srgbClr val="0070C0"/>
                </a:solidFill>
              </a:rPr>
              <a:t>19, October. </a:t>
            </a:r>
            <a:r>
              <a:rPr lang="en-GB" sz="2000" dirty="0">
                <a:solidFill>
                  <a:srgbClr val="0070C0"/>
                </a:solidFill>
              </a:rPr>
              <a:t>The final report is expected </a:t>
            </a:r>
            <a:r>
              <a:rPr lang="en-GB" sz="2000" dirty="0" smtClean="0">
                <a:solidFill>
                  <a:srgbClr val="0070C0"/>
                </a:solidFill>
              </a:rPr>
              <a:t>on November 5. </a:t>
            </a:r>
            <a:r>
              <a:rPr lang="en-GB" sz="2000" dirty="0">
                <a:solidFill>
                  <a:srgbClr val="0070C0"/>
                </a:solidFill>
              </a:rPr>
              <a:t>The Chairman will orally present the </a:t>
            </a:r>
            <a:r>
              <a:rPr lang="en-GB" sz="2000" dirty="0" smtClean="0">
                <a:solidFill>
                  <a:srgbClr val="0070C0"/>
                </a:solidFill>
              </a:rPr>
              <a:t>TAC#18 </a:t>
            </a:r>
            <a:r>
              <a:rPr lang="en-GB" sz="2000" dirty="0">
                <a:solidFill>
                  <a:srgbClr val="0070C0"/>
                </a:solidFill>
              </a:rPr>
              <a:t>report to the ESS Council on </a:t>
            </a:r>
            <a:r>
              <a:rPr lang="en-GB" sz="2000" dirty="0" smtClean="0">
                <a:solidFill>
                  <a:srgbClr val="0070C0"/>
                </a:solidFill>
              </a:rPr>
              <a:t>December 3-4.</a:t>
            </a:r>
            <a:endParaRPr lang="en-GB" sz="2000"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TAC #18 – Additional information</a:t>
            </a:r>
            <a:endParaRPr lang="en-US" dirty="0">
              <a:solidFill>
                <a:srgbClr val="FFFFFF"/>
              </a:solidFill>
              <a:cs typeface="Arial" charset="0"/>
            </a:endParaRPr>
          </a:p>
        </p:txBody>
      </p:sp>
    </p:spTree>
    <p:extLst>
      <p:ext uri="{BB962C8B-B14F-4D97-AF65-F5344CB8AC3E}">
        <p14:creationId xmlns:p14="http://schemas.microsoft.com/office/powerpoint/2010/main" val="25496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a:t>
            </a:r>
            <a:r>
              <a:rPr lang="en-US" dirty="0" smtClean="0"/>
              <a:t>TAC#18</a:t>
            </a:r>
            <a:r>
              <a:rPr lang="en-US" dirty="0" smtClean="0"/>
              <a:t/>
            </a:r>
            <a:br>
              <a:rPr lang="en-US" dirty="0" smtClean="0"/>
            </a:br>
            <a:r>
              <a:rPr lang="en-US" dirty="0"/>
              <a:t>	</a:t>
            </a:r>
            <a:r>
              <a:rPr lang="en-US" sz="2000" dirty="0" smtClean="0"/>
              <a:t>Wednesday </a:t>
            </a:r>
            <a:r>
              <a:rPr lang="en-US" sz="2000" dirty="0" smtClean="0"/>
              <a:t>17 October </a:t>
            </a:r>
            <a:r>
              <a:rPr lang="en-US" sz="2000" dirty="0" smtClean="0"/>
              <a:t>2018</a:t>
            </a:r>
            <a:endParaRPr lang="en-US" sz="2000" dirty="0"/>
          </a:p>
        </p:txBody>
      </p:sp>
      <p:sp>
        <p:nvSpPr>
          <p:cNvPr id="6" name="Rounded Rectangular Callout 5"/>
          <p:cNvSpPr/>
          <p:nvPr/>
        </p:nvSpPr>
        <p:spPr>
          <a:xfrm>
            <a:off x="6911054" y="1556792"/>
            <a:ext cx="1584176" cy="736288"/>
          </a:xfrm>
          <a:prstGeom prst="wedgeRoundRectCallout">
            <a:avLst>
              <a:gd name="adj1" fmla="val -152937"/>
              <a:gd name="adj2" fmla="val -2810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initial session</a:t>
            </a:r>
            <a:endParaRPr lang="en-US" sz="1600" b="1" dirty="0">
              <a:solidFill>
                <a:prstClr val="white"/>
              </a:solidFill>
            </a:endParaRPr>
          </a:p>
        </p:txBody>
      </p:sp>
      <p:sp>
        <p:nvSpPr>
          <p:cNvPr id="3" name="Right Brace 2"/>
          <p:cNvSpPr/>
          <p:nvPr/>
        </p:nvSpPr>
        <p:spPr>
          <a:xfrm>
            <a:off x="5292080" y="1922224"/>
            <a:ext cx="347142" cy="2872216"/>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0" name="Rounded Rectangular Callout 9"/>
          <p:cNvSpPr/>
          <p:nvPr/>
        </p:nvSpPr>
        <p:spPr>
          <a:xfrm>
            <a:off x="6911054" y="2932979"/>
            <a:ext cx="1584176" cy="611775"/>
          </a:xfrm>
          <a:prstGeom prst="wedgeRoundRectCallout">
            <a:avLst>
              <a:gd name="adj1" fmla="val -129501"/>
              <a:gd name="adj2" fmla="val 21724"/>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Plenary session</a:t>
            </a:r>
            <a:endParaRPr lang="en-US" sz="1600" b="1" dirty="0">
              <a:solidFill>
                <a:schemeClr val="tx1"/>
              </a:solidFill>
            </a:endParaRPr>
          </a:p>
        </p:txBody>
      </p:sp>
      <p:sp>
        <p:nvSpPr>
          <p:cNvPr id="12" name="Right Brace 11"/>
          <p:cNvSpPr/>
          <p:nvPr/>
        </p:nvSpPr>
        <p:spPr>
          <a:xfrm>
            <a:off x="5292080" y="4794440"/>
            <a:ext cx="347142" cy="1146736"/>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3" name="Rounded Rectangular Callout 12"/>
          <p:cNvSpPr/>
          <p:nvPr/>
        </p:nvSpPr>
        <p:spPr>
          <a:xfrm>
            <a:off x="6911054" y="4999664"/>
            <a:ext cx="1584176" cy="736288"/>
          </a:xfrm>
          <a:prstGeom prst="wedgeRoundRectCallout">
            <a:avLst>
              <a:gd name="adj1" fmla="val -131082"/>
              <a:gd name="adj2" fmla="val 83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session</a:t>
            </a:r>
            <a:endParaRPr lang="en-US" sz="1600" b="1" dirty="0">
              <a:solidFill>
                <a:prstClr val="white"/>
              </a:solidFill>
            </a:endParaRPr>
          </a:p>
        </p:txBody>
      </p:sp>
      <p:sp>
        <p:nvSpPr>
          <p:cNvPr id="14" name="Rounded Rectangular Callout 13"/>
          <p:cNvSpPr/>
          <p:nvPr/>
        </p:nvSpPr>
        <p:spPr>
          <a:xfrm>
            <a:off x="6908107" y="5943191"/>
            <a:ext cx="1584176" cy="611775"/>
          </a:xfrm>
          <a:prstGeom prst="wedgeRoundRectCallout">
            <a:avLst>
              <a:gd name="adj1" fmla="val -158642"/>
              <a:gd name="adj2" fmla="val 33333"/>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Dinner</a:t>
            </a:r>
            <a:endParaRPr lang="en-US" sz="1600" b="1" dirty="0">
              <a:solidFill>
                <a:schemeClr val="tx1"/>
              </a:solidFill>
            </a:endParaRPr>
          </a:p>
        </p:txBody>
      </p:sp>
      <p:pic>
        <p:nvPicPr>
          <p:cNvPr id="4" name="Picture 3"/>
          <p:cNvPicPr>
            <a:picLocks noChangeAspect="1"/>
          </p:cNvPicPr>
          <p:nvPr/>
        </p:nvPicPr>
        <p:blipFill>
          <a:blip r:embed="rId2"/>
          <a:stretch>
            <a:fillRect/>
          </a:stretch>
        </p:blipFill>
        <p:spPr>
          <a:xfrm>
            <a:off x="971600" y="1538227"/>
            <a:ext cx="4373880" cy="5200650"/>
          </a:xfrm>
          <a:prstGeom prst="rect">
            <a:avLst/>
          </a:prstGeom>
        </p:spPr>
      </p:pic>
    </p:spTree>
    <p:extLst>
      <p:ext uri="{BB962C8B-B14F-4D97-AF65-F5344CB8AC3E}">
        <p14:creationId xmlns:p14="http://schemas.microsoft.com/office/powerpoint/2010/main" val="36651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a:t>
            </a:r>
            <a:r>
              <a:rPr lang="en-US" dirty="0" smtClean="0"/>
              <a:t>TAC#18</a:t>
            </a:r>
            <a:r>
              <a:rPr lang="en-US" dirty="0" smtClean="0"/>
              <a:t/>
            </a:r>
            <a:br>
              <a:rPr lang="en-US" dirty="0" smtClean="0"/>
            </a:br>
            <a:r>
              <a:rPr lang="en-US" dirty="0"/>
              <a:t>	</a:t>
            </a:r>
            <a:r>
              <a:rPr lang="en-US" sz="2000" dirty="0" smtClean="0"/>
              <a:t>Thursday </a:t>
            </a:r>
            <a:r>
              <a:rPr lang="en-US" sz="2000" dirty="0" smtClean="0"/>
              <a:t>18 October </a:t>
            </a:r>
            <a:r>
              <a:rPr lang="en-US" sz="2000" dirty="0" smtClean="0"/>
              <a:t>2018 (am)</a:t>
            </a:r>
            <a:endParaRPr lang="en-US" sz="2000" dirty="0"/>
          </a:p>
        </p:txBody>
      </p:sp>
      <p:sp>
        <p:nvSpPr>
          <p:cNvPr id="3" name="Right Brace 2"/>
          <p:cNvSpPr/>
          <p:nvPr/>
        </p:nvSpPr>
        <p:spPr>
          <a:xfrm>
            <a:off x="5611044" y="2708920"/>
            <a:ext cx="347142" cy="3672408"/>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0" name="Rounded Rectangular Callout 9"/>
          <p:cNvSpPr/>
          <p:nvPr/>
        </p:nvSpPr>
        <p:spPr>
          <a:xfrm>
            <a:off x="7092279" y="4107681"/>
            <a:ext cx="1152128" cy="611775"/>
          </a:xfrm>
          <a:prstGeom prst="wedgeRoundRectCallout">
            <a:avLst>
              <a:gd name="adj1" fmla="val -148350"/>
              <a:gd name="adj2" fmla="val 24598"/>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Parallel sessions</a:t>
            </a:r>
            <a:endParaRPr lang="en-US" sz="1600" b="1" dirty="0">
              <a:solidFill>
                <a:schemeClr val="tx1"/>
              </a:solidFill>
            </a:endParaRPr>
          </a:p>
        </p:txBody>
      </p:sp>
      <p:pic>
        <p:nvPicPr>
          <p:cNvPr id="5" name="Picture 4"/>
          <p:cNvPicPr>
            <a:picLocks noChangeAspect="1"/>
          </p:cNvPicPr>
          <p:nvPr/>
        </p:nvPicPr>
        <p:blipFill>
          <a:blip r:embed="rId2"/>
          <a:stretch>
            <a:fillRect/>
          </a:stretch>
        </p:blipFill>
        <p:spPr>
          <a:xfrm>
            <a:off x="467544" y="1628800"/>
            <a:ext cx="5143500" cy="4957763"/>
          </a:xfrm>
          <a:prstGeom prst="rect">
            <a:avLst/>
          </a:prstGeom>
        </p:spPr>
      </p:pic>
      <p:sp>
        <p:nvSpPr>
          <p:cNvPr id="4" name="Cloud Callout 3"/>
          <p:cNvSpPr/>
          <p:nvPr/>
        </p:nvSpPr>
        <p:spPr>
          <a:xfrm>
            <a:off x="6732240" y="1621378"/>
            <a:ext cx="1601087" cy="1080120"/>
          </a:xfrm>
          <a:prstGeom prst="cloudCallout">
            <a:avLst>
              <a:gd name="adj1" fmla="val -96708"/>
              <a:gd name="adj2" fmla="val 14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Joint </a:t>
            </a:r>
            <a:r>
              <a:rPr lang="en-GB" dirty="0" smtClean="0"/>
              <a:t>session</a:t>
            </a:r>
            <a:endParaRPr lang="en-GB" dirty="0"/>
          </a:p>
        </p:txBody>
      </p:sp>
      <p:sp>
        <p:nvSpPr>
          <p:cNvPr id="9" name="Right Brace 8"/>
          <p:cNvSpPr/>
          <p:nvPr/>
        </p:nvSpPr>
        <p:spPr>
          <a:xfrm>
            <a:off x="5611044" y="1637220"/>
            <a:ext cx="347142" cy="1071700"/>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Tree>
    <p:extLst>
      <p:ext uri="{BB962C8B-B14F-4D97-AF65-F5344CB8AC3E}">
        <p14:creationId xmlns:p14="http://schemas.microsoft.com/office/powerpoint/2010/main" val="25206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39220</TotalTime>
  <Words>1017</Words>
  <Application>Microsoft Office PowerPoint</Application>
  <PresentationFormat>On-screen Show (4:3)</PresentationFormat>
  <Paragraphs>92</Paragraphs>
  <Slides>12</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12</vt:i4>
      </vt:variant>
    </vt:vector>
  </HeadingPairs>
  <TitlesOfParts>
    <vt:vector size="24" baseType="lpstr">
      <vt:lpstr>Arial</vt:lpstr>
      <vt:lpstr>Arial Narrow</vt:lpstr>
      <vt:lpstr>Calibri</vt:lpstr>
      <vt:lpstr>Lucida Grande</vt:lpstr>
      <vt:lpstr>Osaka</vt:lpstr>
      <vt:lpstr>Times New Roman</vt:lpstr>
      <vt:lpstr>Wingdings</vt:lpstr>
      <vt:lpstr>1_Blank</vt:lpstr>
      <vt:lpstr>Anpassad formgivning</vt:lpstr>
      <vt:lpstr>1_Office-tema</vt:lpstr>
      <vt:lpstr>Document</vt:lpstr>
      <vt:lpstr>Photo Editor Photo</vt:lpstr>
      <vt:lpstr>PowerPoint Presentation</vt:lpstr>
      <vt:lpstr>TAC #18 – ESS context </vt:lpstr>
      <vt:lpstr>Questions to the TAC for its 18th meeting - Accelerator -</vt:lpstr>
      <vt:lpstr>Questions to the TAC for its 18th meeting - Target -</vt:lpstr>
      <vt:lpstr>Questions to the TAC for its 18th meeting - ICS (1/2)</vt:lpstr>
      <vt:lpstr>Questions to the TAC for its 18th meeting - ICS (2/2)</vt:lpstr>
      <vt:lpstr>TAC #18 – Additional information</vt:lpstr>
      <vt:lpstr>Agenda TAC#18  Wednesday 17 October 2018</vt:lpstr>
      <vt:lpstr>Agenda TAC#18  Thursday 18 October 2018 (am)</vt:lpstr>
      <vt:lpstr>Agenda TAC#18  Thursday 18 October 2018 (pm)</vt:lpstr>
      <vt:lpstr>Agenda TAC#18  Friday 19 October 2018</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Roland Garoby</cp:lastModifiedBy>
  <cp:revision>605</cp:revision>
  <cp:lastPrinted>2016-01-29T15:44:44Z</cp:lastPrinted>
  <dcterms:created xsi:type="dcterms:W3CDTF">2013-10-29T16:05:10Z</dcterms:created>
  <dcterms:modified xsi:type="dcterms:W3CDTF">2018-10-14T08:31:47Z</dcterms:modified>
</cp:coreProperties>
</file>