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525" r:id="rId4"/>
    <p:sldId id="506" r:id="rId5"/>
    <p:sldId id="265" r:id="rId6"/>
    <p:sldId id="263" r:id="rId7"/>
    <p:sldId id="515" r:id="rId8"/>
    <p:sldId id="516" r:id="rId9"/>
    <p:sldId id="511" r:id="rId10"/>
    <p:sldId id="512" r:id="rId11"/>
    <p:sldId id="505" r:id="rId12"/>
    <p:sldId id="514" r:id="rId13"/>
    <p:sldId id="513" r:id="rId14"/>
    <p:sldId id="519" r:id="rId15"/>
    <p:sldId id="517" r:id="rId16"/>
    <p:sldId id="520" r:id="rId17"/>
    <p:sldId id="264" r:id="rId18"/>
    <p:sldId id="498" r:id="rId19"/>
    <p:sldId id="499" r:id="rId20"/>
    <p:sldId id="500" r:id="rId21"/>
    <p:sldId id="496" r:id="rId22"/>
    <p:sldId id="502" r:id="rId23"/>
    <p:sldId id="504" r:id="rId24"/>
    <p:sldId id="259" r:id="rId25"/>
    <p:sldId id="508" r:id="rId26"/>
    <p:sldId id="509" r:id="rId27"/>
    <p:sldId id="510" r:id="rId28"/>
    <p:sldId id="507" r:id="rId29"/>
    <p:sldId id="518" r:id="rId30"/>
    <p:sldId id="524" r:id="rId31"/>
    <p:sldId id="521" r:id="rId32"/>
    <p:sldId id="522" r:id="rId33"/>
    <p:sldId id="523" r:id="rId34"/>
    <p:sldId id="501" r:id="rId3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7" autoAdjust="0"/>
    <p:restoredTop sz="88062" autoAdjust="0"/>
  </p:normalViewPr>
  <p:slideViewPr>
    <p:cSldViewPr>
      <p:cViewPr varScale="1">
        <p:scale>
          <a:sx n="93" d="100"/>
          <a:sy n="93" d="100"/>
        </p:scale>
        <p:origin x="16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2018-10-09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18/10 13.30 </a:t>
            </a:r>
            <a:r>
              <a:rPr lang="sv-SE" dirty="0" err="1"/>
              <a:t>Update</a:t>
            </a:r>
            <a:r>
              <a:rPr lang="sv-SE" dirty="0"/>
              <a:t> on Target Station </a:t>
            </a:r>
            <a:r>
              <a:rPr lang="sv-SE" dirty="0" err="1"/>
              <a:t>Accident</a:t>
            </a:r>
            <a:r>
              <a:rPr lang="sv-SE" dirty="0"/>
              <a:t> </a:t>
            </a:r>
            <a:r>
              <a:rPr lang="sv-SE" dirty="0" err="1"/>
              <a:t>Analysis</a:t>
            </a:r>
            <a:r>
              <a:rPr lang="sv-SE" dirty="0"/>
              <a:t> (AA) 45m Saturn</a:t>
            </a:r>
          </a:p>
          <a:p>
            <a:r>
              <a:rPr lang="sv-SE" dirty="0"/>
              <a:t> </a:t>
            </a:r>
          </a:p>
          <a:p>
            <a:r>
              <a:rPr lang="sv-SE" dirty="0"/>
              <a:t>- </a:t>
            </a:r>
            <a:r>
              <a:rPr lang="sv-SE" dirty="0" err="1"/>
              <a:t>Monolith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relief system </a:t>
            </a:r>
            <a:r>
              <a:rPr lang="sv-SE" dirty="0" err="1"/>
              <a:t>requirements</a:t>
            </a:r>
            <a:r>
              <a:rPr lang="sv-SE" dirty="0"/>
              <a:t> and design</a:t>
            </a:r>
          </a:p>
          <a:p>
            <a:endParaRPr lang="sv-SE" dirty="0"/>
          </a:p>
          <a:p>
            <a:r>
              <a:rPr lang="sv-SE" dirty="0"/>
              <a:t>- </a:t>
            </a:r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</a:t>
            </a:r>
            <a:r>
              <a:rPr lang="sv-SE" dirty="0"/>
              <a:t> </a:t>
            </a:r>
            <a:r>
              <a:rPr lang="sv-SE" dirty="0" err="1"/>
              <a:t>procedure</a:t>
            </a:r>
            <a:r>
              <a:rPr lang="sv-SE" dirty="0"/>
              <a:t> for </a:t>
            </a:r>
            <a:r>
              <a:rPr lang="sv-SE" dirty="0" err="1"/>
              <a:t>accident</a:t>
            </a:r>
            <a:r>
              <a:rPr lang="sv-SE" dirty="0"/>
              <a:t> </a:t>
            </a:r>
            <a:r>
              <a:rPr lang="sv-SE" dirty="0" err="1"/>
              <a:t>analyses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510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136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 </a:t>
            </a:r>
            <a:r>
              <a:rPr lang="sv-SE" dirty="0" err="1"/>
              <a:t>target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</a:t>
            </a:r>
            <a:r>
              <a:rPr lang="sv-SE" dirty="0" err="1"/>
              <a:t>review</a:t>
            </a:r>
            <a:endParaRPr lang="sv-SE" dirty="0"/>
          </a:p>
          <a:p>
            <a:r>
              <a:rPr lang="sv-SE" dirty="0"/>
              <a:t>3 ESH </a:t>
            </a:r>
            <a:r>
              <a:rPr lang="sv-SE" dirty="0" err="1"/>
              <a:t>reviewers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722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09/10/2018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09/10/2018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09/10/2018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09/10/2018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09/10/2018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err="1"/>
              <a:t>Update</a:t>
            </a:r>
            <a:r>
              <a:rPr lang="sv-SE" sz="4000" dirty="0"/>
              <a:t> on Target Station</a:t>
            </a:r>
            <a:br>
              <a:rPr lang="sv-SE" sz="4000" dirty="0"/>
            </a:br>
            <a:r>
              <a:rPr lang="sv-SE" sz="4000" dirty="0" err="1"/>
              <a:t>Accident</a:t>
            </a:r>
            <a:r>
              <a:rPr lang="sv-SE" sz="4000" dirty="0"/>
              <a:t> </a:t>
            </a:r>
            <a:r>
              <a:rPr lang="sv-SE" sz="4000" dirty="0" err="1"/>
              <a:t>Analysis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Per Nilsson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CFD Specialist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9 October,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D8E62-374C-9241-A889-C141B46FA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5" t="13522" r="15663" b="28174"/>
          <a:stretch/>
        </p:blipFill>
        <p:spPr bwMode="auto">
          <a:xfrm>
            <a:off x="107503" y="1417639"/>
            <a:ext cx="8808828" cy="5340352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5B5E51-B38A-8C4B-A6C6-8CAF554C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Relief </a:t>
            </a:r>
            <a:r>
              <a:rPr lang="sv-SE" dirty="0" err="1"/>
              <a:t>line</a:t>
            </a:r>
            <a:r>
              <a:rPr lang="sv-SE" dirty="0"/>
              <a:t>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E5AC8-A82D-D04D-A724-A7F5E849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55CB-6CC3-2442-95E2-9AABB1A48892}"/>
              </a:ext>
            </a:extLst>
          </p:cNvPr>
          <p:cNvSpPr txBox="1"/>
          <p:nvPr/>
        </p:nvSpPr>
        <p:spPr>
          <a:xfrm>
            <a:off x="6084168" y="2906015"/>
            <a:ext cx="1970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5 m DN350</a:t>
            </a:r>
          </a:p>
          <a:p>
            <a:r>
              <a:rPr lang="sv-SE" dirty="0"/>
              <a:t>40 m DN500</a:t>
            </a:r>
          </a:p>
          <a:p>
            <a:r>
              <a:rPr lang="sv-SE" dirty="0" err="1"/>
              <a:t>Unfiltered</a:t>
            </a:r>
            <a:endParaRPr lang="sv-SE" dirty="0"/>
          </a:p>
          <a:p>
            <a:r>
              <a:rPr lang="sv-SE" dirty="0"/>
              <a:t>Target </a:t>
            </a:r>
            <a:r>
              <a:rPr lang="sv-SE" dirty="0" err="1"/>
              <a:t>roof</a:t>
            </a:r>
            <a:r>
              <a:rPr lang="sv-SE" dirty="0"/>
              <a:t> at 30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0E05C-2426-7741-8857-B07D305C733F}"/>
              </a:ext>
            </a:extLst>
          </p:cNvPr>
          <p:cNvSpPr txBox="1"/>
          <p:nvPr/>
        </p:nvSpPr>
        <p:spPr>
          <a:xfrm>
            <a:off x="5940152" y="5802352"/>
            <a:ext cx="135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effectLst>
                  <a:glow rad="241300">
                    <a:schemeClr val="bg1"/>
                  </a:glow>
                </a:effectLst>
              </a:rPr>
              <a:t>Rupture</a:t>
            </a:r>
            <a:r>
              <a:rPr lang="sv-SE" dirty="0">
                <a:effectLst>
                  <a:glow rad="241300">
                    <a:schemeClr val="bg1"/>
                  </a:glow>
                </a:effectLst>
              </a:rPr>
              <a:t> </a:t>
            </a:r>
            <a:r>
              <a:rPr lang="sv-SE" dirty="0" err="1">
                <a:effectLst>
                  <a:glow rad="241300">
                    <a:schemeClr val="bg1"/>
                  </a:glow>
                </a:effectLst>
              </a:rPr>
              <a:t>disc</a:t>
            </a:r>
            <a:endParaRPr lang="sv-SE" dirty="0">
              <a:effectLst>
                <a:glow rad="2413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71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873303" y="2430689"/>
            <a:ext cx="0" cy="2966577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755576" y="2423516"/>
            <a:ext cx="243370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947053" y="2885423"/>
            <a:ext cx="0" cy="2252154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192663" y="5397266"/>
            <a:ext cx="680640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V="1">
            <a:off x="192663" y="5406650"/>
            <a:ext cx="0" cy="180516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192663" y="5587165"/>
            <a:ext cx="680640" cy="1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873303" y="5609689"/>
            <a:ext cx="0" cy="1011506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V="1">
            <a:off x="3945334" y="5316876"/>
            <a:ext cx="0" cy="130432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 flipV="1">
            <a:off x="873303" y="6621194"/>
            <a:ext cx="3069784" cy="1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V="1">
            <a:off x="5495196" y="5137578"/>
            <a:ext cx="0" cy="169061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</p:cNvCxnSpPr>
          <p:nvPr/>
        </p:nvCxnSpPr>
        <p:spPr>
          <a:xfrm>
            <a:off x="3945334" y="5306639"/>
            <a:ext cx="1549862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>
            <a:off x="3945334" y="5137577"/>
            <a:ext cx="1549861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 flipH="1">
            <a:off x="2668135" y="2430690"/>
            <a:ext cx="1381587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668134" y="1117572"/>
            <a:ext cx="0" cy="1305944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</p:cNvCxnSpPr>
          <p:nvPr/>
        </p:nvCxnSpPr>
        <p:spPr>
          <a:xfrm>
            <a:off x="998945" y="1124745"/>
            <a:ext cx="0" cy="1298771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</p:cNvCxnSpPr>
          <p:nvPr/>
        </p:nvCxnSpPr>
        <p:spPr>
          <a:xfrm flipV="1">
            <a:off x="998945" y="1117572"/>
            <a:ext cx="1669189" cy="7173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990075" y="5284567"/>
            <a:ext cx="607818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NBW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2BFA078-5346-E04C-9D15-4279D1075FE6}"/>
              </a:ext>
            </a:extLst>
          </p:cNvPr>
          <p:cNvCxnSpPr>
            <a:cxnSpLocks/>
          </p:cNvCxnSpPr>
          <p:nvPr/>
        </p:nvCxnSpPr>
        <p:spPr>
          <a:xfrm flipH="1">
            <a:off x="3945334" y="2705166"/>
            <a:ext cx="1986396" cy="7096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8CEA9B-F4DA-0849-8392-B15E802E03CB}"/>
              </a:ext>
            </a:extLst>
          </p:cNvPr>
          <p:cNvCxnSpPr>
            <a:cxnSpLocks/>
          </p:cNvCxnSpPr>
          <p:nvPr/>
        </p:nvCxnSpPr>
        <p:spPr>
          <a:xfrm flipH="1">
            <a:off x="3943087" y="2885423"/>
            <a:ext cx="2141081" cy="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F4F92C3-D1B4-E346-B0AD-A9BC3E01BACC}"/>
              </a:ext>
            </a:extLst>
          </p:cNvPr>
          <p:cNvCxnSpPr>
            <a:cxnSpLocks/>
          </p:cNvCxnSpPr>
          <p:nvPr/>
        </p:nvCxnSpPr>
        <p:spPr>
          <a:xfrm flipV="1">
            <a:off x="6101644" y="1117572"/>
            <a:ext cx="0" cy="1760364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C058221-6879-0046-84F6-3F966C7D9665}"/>
              </a:ext>
            </a:extLst>
          </p:cNvPr>
          <p:cNvCxnSpPr>
            <a:cxnSpLocks/>
          </p:cNvCxnSpPr>
          <p:nvPr/>
        </p:nvCxnSpPr>
        <p:spPr>
          <a:xfrm flipV="1">
            <a:off x="5931728" y="1124744"/>
            <a:ext cx="2" cy="1580345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0E73DA7-C366-4541-91A1-BFDAF77CDB94}"/>
              </a:ext>
            </a:extLst>
          </p:cNvPr>
          <p:cNvSpPr/>
          <p:nvPr/>
        </p:nvSpPr>
        <p:spPr>
          <a:xfrm>
            <a:off x="2363813" y="5137576"/>
            <a:ext cx="435332" cy="169063"/>
          </a:xfrm>
          <a:prstGeom prst="rect">
            <a:avLst/>
          </a:prstGeom>
          <a:noFill/>
          <a:ln w="25400" cap="rnd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3CFF2F5-7272-E44D-BFFD-5E644C58384E}"/>
              </a:ext>
            </a:extLst>
          </p:cNvPr>
          <p:cNvSpPr/>
          <p:nvPr/>
        </p:nvSpPr>
        <p:spPr>
          <a:xfrm>
            <a:off x="2363813" y="5397266"/>
            <a:ext cx="1443444" cy="189900"/>
          </a:xfrm>
          <a:prstGeom prst="rect">
            <a:avLst/>
          </a:prstGeom>
          <a:ln w="25400" cap="rnd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E509D58-ADDF-6F41-B550-287857C79012}"/>
              </a:ext>
            </a:extLst>
          </p:cNvPr>
          <p:cNvSpPr/>
          <p:nvPr/>
        </p:nvSpPr>
        <p:spPr>
          <a:xfrm>
            <a:off x="2440013" y="5168462"/>
            <a:ext cx="282932" cy="107290"/>
          </a:xfrm>
          <a:prstGeom prst="rect">
            <a:avLst/>
          </a:prstGeom>
          <a:solidFill>
            <a:srgbClr val="FFFF00"/>
          </a:solidFill>
          <a:ln w="25400" cap="rnd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41CF018-E92A-FC47-AC8B-2010A26F07DA}"/>
              </a:ext>
            </a:extLst>
          </p:cNvPr>
          <p:cNvSpPr/>
          <p:nvPr/>
        </p:nvSpPr>
        <p:spPr>
          <a:xfrm>
            <a:off x="2403099" y="5420928"/>
            <a:ext cx="569303" cy="132858"/>
          </a:xfrm>
          <a:prstGeom prst="rect">
            <a:avLst/>
          </a:prstGeom>
          <a:solidFill>
            <a:schemeClr val="tx1"/>
          </a:solidFill>
          <a:ln w="25400" cap="rnd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2F93C5D-B580-E545-9BF7-4437A9810F2C}"/>
              </a:ext>
            </a:extLst>
          </p:cNvPr>
          <p:cNvCxnSpPr>
            <a:cxnSpLocks/>
          </p:cNvCxnSpPr>
          <p:nvPr/>
        </p:nvCxnSpPr>
        <p:spPr>
          <a:xfrm>
            <a:off x="3942239" y="2430689"/>
            <a:ext cx="0" cy="274400"/>
          </a:xfrm>
          <a:prstGeom prst="straightConnector1">
            <a:avLst/>
          </a:prstGeom>
          <a:ln w="25400" cap="rnd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15D8F82-27BE-BA45-AE6B-1472D42D16FE}"/>
              </a:ext>
            </a:extLst>
          </p:cNvPr>
          <p:cNvSpPr/>
          <p:nvPr/>
        </p:nvSpPr>
        <p:spPr>
          <a:xfrm>
            <a:off x="998942" y="5651096"/>
            <a:ext cx="2808315" cy="848584"/>
          </a:xfrm>
          <a:prstGeom prst="rect">
            <a:avLst/>
          </a:prstGeom>
          <a:solidFill>
            <a:schemeClr val="accent5"/>
          </a:solidFill>
          <a:ln w="25400" cap="rnd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7CC79FC-7A21-A842-BCB5-DC7E34ECDD3C}"/>
              </a:ext>
            </a:extLst>
          </p:cNvPr>
          <p:cNvSpPr/>
          <p:nvPr/>
        </p:nvSpPr>
        <p:spPr>
          <a:xfrm>
            <a:off x="998944" y="2987486"/>
            <a:ext cx="2808313" cy="2106814"/>
          </a:xfrm>
          <a:prstGeom prst="rect">
            <a:avLst/>
          </a:prstGeom>
          <a:solidFill>
            <a:schemeClr val="accent5"/>
          </a:solidFill>
          <a:ln w="25400" cap="rnd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B9E5CEE-8B2B-AC41-BDB1-5DD4AA3075C6}"/>
              </a:ext>
            </a:extLst>
          </p:cNvPr>
          <p:cNvSpPr/>
          <p:nvPr/>
        </p:nvSpPr>
        <p:spPr>
          <a:xfrm>
            <a:off x="998943" y="5094300"/>
            <a:ext cx="1288670" cy="264578"/>
          </a:xfrm>
          <a:prstGeom prst="rect">
            <a:avLst/>
          </a:prstGeom>
          <a:solidFill>
            <a:schemeClr val="accent5"/>
          </a:solidFill>
          <a:ln w="25400" cap="rnd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75EE718-EC14-CC40-8DE5-676D6827F3CC}"/>
              </a:ext>
            </a:extLst>
          </p:cNvPr>
          <p:cNvSpPr txBox="1"/>
          <p:nvPr/>
        </p:nvSpPr>
        <p:spPr>
          <a:xfrm>
            <a:off x="91606" y="5566413"/>
            <a:ext cx="590258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PBW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1DF666A-931B-E443-B7FA-37D7BB43ED84}"/>
              </a:ext>
            </a:extLst>
          </p:cNvPr>
          <p:cNvSpPr txBox="1"/>
          <p:nvPr/>
        </p:nvSpPr>
        <p:spPr>
          <a:xfrm>
            <a:off x="3937693" y="2885347"/>
            <a:ext cx="2317835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Rupture disc to relief line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943386C-C70D-464B-88A2-C221B73B85E1}"/>
              </a:ext>
            </a:extLst>
          </p:cNvPr>
          <p:cNvSpPr txBox="1"/>
          <p:nvPr/>
        </p:nvSpPr>
        <p:spPr>
          <a:xfrm>
            <a:off x="984904" y="2987485"/>
            <a:ext cx="950145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Shielding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501ED68-0BA2-B042-B52D-D0B65A7C781B}"/>
              </a:ext>
            </a:extLst>
          </p:cNvPr>
          <p:cNvSpPr txBox="1"/>
          <p:nvPr/>
        </p:nvSpPr>
        <p:spPr>
          <a:xfrm>
            <a:off x="991368" y="1124744"/>
            <a:ext cx="1556619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Monolith vessel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47DFBAC-F61B-0C4E-B20D-E390F845B449}"/>
              </a:ext>
            </a:extLst>
          </p:cNvPr>
          <p:cNvSpPr txBox="1"/>
          <p:nvPr/>
        </p:nvSpPr>
        <p:spPr>
          <a:xfrm>
            <a:off x="2287613" y="5630482"/>
            <a:ext cx="1519644" cy="584775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Tungsten</a:t>
            </a:r>
          </a:p>
          <a:p>
            <a:r>
              <a:rPr lang="en-US" sz="1600" dirty="0">
                <a:solidFill>
                  <a:schemeClr val="tx1"/>
                </a:solidFill>
              </a:rPr>
              <a:t>in wheel helium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D7FADBB-DF48-4C40-92CE-BA560B344430}"/>
              </a:ext>
            </a:extLst>
          </p:cNvPr>
          <p:cNvSpPr txBox="1"/>
          <p:nvPr/>
        </p:nvSpPr>
        <p:spPr>
          <a:xfrm>
            <a:off x="2287613" y="4734088"/>
            <a:ext cx="1447636" cy="338554"/>
          </a:xfrm>
          <a:prstGeom prst="rect">
            <a:avLst/>
          </a:prstGeom>
          <a:noFill/>
          <a:ln w="25400" cap="rnd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H2 in vacuum</a:t>
            </a:r>
          </a:p>
        </p:txBody>
      </p:sp>
      <p:sp>
        <p:nvSpPr>
          <p:cNvPr id="120" name="Block Arc 119">
            <a:extLst>
              <a:ext uri="{FF2B5EF4-FFF2-40B4-BE49-F238E27FC236}">
                <a16:creationId xmlns:a16="http://schemas.microsoft.com/office/drawing/2014/main" id="{A9BD7FCA-2A17-1645-8240-82A43C723B7A}"/>
              </a:ext>
            </a:extLst>
          </p:cNvPr>
          <p:cNvSpPr/>
          <p:nvPr/>
        </p:nvSpPr>
        <p:spPr>
          <a:xfrm rot="5400000">
            <a:off x="3963299" y="2744898"/>
            <a:ext cx="172846" cy="107573"/>
          </a:xfrm>
          <a:prstGeom prst="blockArc">
            <a:avLst>
              <a:gd name="adj1" fmla="val 10800000"/>
              <a:gd name="adj2" fmla="val 387287"/>
              <a:gd name="adj3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257FC1B-B7BE-F648-B3E0-842498C59365}"/>
              </a:ext>
            </a:extLst>
          </p:cNvPr>
          <p:cNvSpPr/>
          <p:nvPr/>
        </p:nvSpPr>
        <p:spPr>
          <a:xfrm>
            <a:off x="3358928" y="2070717"/>
            <a:ext cx="79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Flange</a:t>
            </a:r>
            <a:endParaRPr lang="sv-SE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4FDD1B6-58F1-7E46-9242-30319EB0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v-SE" dirty="0" err="1"/>
              <a:t>Simplified</a:t>
            </a:r>
            <a:r>
              <a:rPr lang="sv-SE" dirty="0"/>
              <a:t> </a:t>
            </a:r>
            <a:r>
              <a:rPr lang="sv-SE" dirty="0" err="1"/>
              <a:t>model</a:t>
            </a:r>
            <a:endParaRPr lang="sv-S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1DDAD5-EA08-0442-B8F9-B339A4F003B0}"/>
              </a:ext>
            </a:extLst>
          </p:cNvPr>
          <p:cNvSpPr txBox="1"/>
          <p:nvPr/>
        </p:nvSpPr>
        <p:spPr>
          <a:xfrm>
            <a:off x="6741193" y="1523998"/>
            <a:ext cx="1970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5 m DN350</a:t>
            </a:r>
          </a:p>
          <a:p>
            <a:r>
              <a:rPr lang="sv-SE" dirty="0"/>
              <a:t>40 m DN500</a:t>
            </a:r>
          </a:p>
          <a:p>
            <a:r>
              <a:rPr lang="sv-SE" dirty="0" err="1"/>
              <a:t>Unfiltered</a:t>
            </a:r>
            <a:endParaRPr lang="sv-SE" dirty="0"/>
          </a:p>
          <a:p>
            <a:r>
              <a:rPr lang="sv-SE" dirty="0"/>
              <a:t>Target </a:t>
            </a:r>
            <a:r>
              <a:rPr lang="sv-SE" dirty="0" err="1"/>
              <a:t>roof</a:t>
            </a:r>
            <a:r>
              <a:rPr lang="sv-SE" dirty="0"/>
              <a:t> at 30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A4441-F668-3342-A2AB-EE8A0268902D}"/>
              </a:ext>
            </a:extLst>
          </p:cNvPr>
          <p:cNvSpPr txBox="1"/>
          <p:nvPr/>
        </p:nvSpPr>
        <p:spPr>
          <a:xfrm>
            <a:off x="5171891" y="5904967"/>
            <a:ext cx="369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Wheel </a:t>
            </a:r>
            <a:r>
              <a:rPr lang="sv-SE" dirty="0" err="1"/>
              <a:t>shaft</a:t>
            </a:r>
            <a:r>
              <a:rPr lang="sv-SE" dirty="0"/>
              <a:t> and helium system</a:t>
            </a:r>
          </a:p>
          <a:p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modeled</a:t>
            </a:r>
            <a:r>
              <a:rPr lang="sv-SE" dirty="0"/>
              <a:t> to get </a:t>
            </a:r>
            <a:r>
              <a:rPr lang="sv-SE" dirty="0" err="1"/>
              <a:t>limited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15D9B-623E-7744-85AC-5C7031B04C23}"/>
              </a:ext>
            </a:extLst>
          </p:cNvPr>
          <p:cNvSpPr txBox="1"/>
          <p:nvPr/>
        </p:nvSpPr>
        <p:spPr>
          <a:xfrm>
            <a:off x="1428723" y="2517629"/>
            <a:ext cx="137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>
                <a:solidFill>
                  <a:srgbClr val="FF0000"/>
                </a:solidFill>
              </a:rPr>
              <a:t>Upper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 err="1">
                <a:solidFill>
                  <a:srgbClr val="FF0000"/>
                </a:solidFill>
              </a:rPr>
              <a:t>volume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9B4E1D-50FC-EE42-B69A-226433E6361D}"/>
              </a:ext>
            </a:extLst>
          </p:cNvPr>
          <p:cNvSpPr txBox="1"/>
          <p:nvPr/>
        </p:nvSpPr>
        <p:spPr>
          <a:xfrm>
            <a:off x="885308" y="5312249"/>
            <a:ext cx="136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>
                <a:solidFill>
                  <a:srgbClr val="FF0000"/>
                </a:solidFill>
              </a:rPr>
              <a:t>Lower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 err="1">
                <a:solidFill>
                  <a:srgbClr val="FF0000"/>
                </a:solidFill>
              </a:rPr>
              <a:t>volume</a:t>
            </a:r>
            <a:endParaRPr lang="sv-S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74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5FB2C-1924-8A42-BD2F-62BE578C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Modelica</a:t>
            </a:r>
            <a:r>
              <a:rPr lang="sv-SE" dirty="0"/>
              <a:t> (by Emil Lundh)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776131-9922-714C-8FB5-59C41BD4A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1"/>
            <a:ext cx="6803121" cy="39522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95322-FAEC-4C41-AC9A-BE5CB1E1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1018A-C7B2-7E40-9107-932541E29380}"/>
              </a:ext>
            </a:extLst>
          </p:cNvPr>
          <p:cNvSpPr txBox="1"/>
          <p:nvPr/>
        </p:nvSpPr>
        <p:spPr>
          <a:xfrm>
            <a:off x="971600" y="5689708"/>
            <a:ext cx="4760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Model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handles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gas (chose helium)</a:t>
            </a:r>
          </a:p>
          <a:p>
            <a:r>
              <a:rPr lang="sv-SE" dirty="0" err="1"/>
              <a:t>Tricking</a:t>
            </a:r>
            <a:r>
              <a:rPr lang="sv-SE" dirty="0"/>
              <a:t> by </a:t>
            </a:r>
            <a:r>
              <a:rPr lang="sv-SE" dirty="0" err="1"/>
              <a:t>cold</a:t>
            </a:r>
            <a:r>
              <a:rPr lang="sv-SE" dirty="0"/>
              <a:t> helium in relief </a:t>
            </a:r>
            <a:r>
              <a:rPr lang="sv-SE" dirty="0" err="1"/>
              <a:t>line</a:t>
            </a:r>
            <a:r>
              <a:rPr lang="sv-SE" dirty="0"/>
              <a:t> to </a:t>
            </a:r>
            <a:r>
              <a:rPr lang="sv-SE" dirty="0" err="1"/>
              <a:t>mimick</a:t>
            </a:r>
            <a:r>
              <a:rPr lang="sv-SE" dirty="0"/>
              <a:t> 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2A3AE-E8D0-414A-9779-A62A36358B54}"/>
              </a:ext>
            </a:extLst>
          </p:cNvPr>
          <p:cNvSpPr txBox="1"/>
          <p:nvPr/>
        </p:nvSpPr>
        <p:spPr>
          <a:xfrm>
            <a:off x="7017886" y="3253180"/>
            <a:ext cx="187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Well</a:t>
            </a:r>
            <a:r>
              <a:rPr lang="sv-SE" dirty="0"/>
              <a:t> </a:t>
            </a:r>
            <a:r>
              <a:rPr lang="sv-SE" dirty="0" err="1"/>
              <a:t>below</a:t>
            </a:r>
            <a:br>
              <a:rPr lang="sv-SE" dirty="0"/>
            </a:br>
            <a:r>
              <a:rPr lang="sv-SE" dirty="0"/>
              <a:t>2 bar(g) = 3 bar(a)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FFFEA-1A55-7D47-9DBD-07FB8F3A15F5}"/>
              </a:ext>
            </a:extLst>
          </p:cNvPr>
          <p:cNvSpPr txBox="1"/>
          <p:nvPr/>
        </p:nvSpPr>
        <p:spPr>
          <a:xfrm>
            <a:off x="1187624" y="2865157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</a:rPr>
              <a:t>Upper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volume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B62FD-E64D-6F46-B043-2245F832B9BD}"/>
              </a:ext>
            </a:extLst>
          </p:cNvPr>
          <p:cNvSpPr txBox="1"/>
          <p:nvPr/>
        </p:nvSpPr>
        <p:spPr>
          <a:xfrm>
            <a:off x="2058411" y="1863347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0070C0"/>
                </a:solidFill>
              </a:rPr>
              <a:t>Lower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volume</a:t>
            </a:r>
            <a:endParaRPr lang="sv-SE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E45C4-1C8B-D547-AF08-AA8DCC13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032995"/>
            <a:ext cx="1855004" cy="1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B5A5D-13F4-B84D-96C5-F833665B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RELAP5 (by Pascal </a:t>
            </a:r>
            <a:r>
              <a:rPr lang="sv-SE" dirty="0" err="1"/>
              <a:t>Veber</a:t>
            </a:r>
            <a:r>
              <a:rPr lang="sv-S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41669-2376-9049-BBCB-DE66D1BD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78D52-59B6-FC44-98B3-479CFA2E7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6838374" cy="4696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7EC08-FB03-0F43-8106-5AF712EF0405}"/>
              </a:ext>
            </a:extLst>
          </p:cNvPr>
          <p:cNvSpPr txBox="1"/>
          <p:nvPr/>
        </p:nvSpPr>
        <p:spPr>
          <a:xfrm>
            <a:off x="7017886" y="3253180"/>
            <a:ext cx="187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well</a:t>
            </a:r>
            <a:r>
              <a:rPr lang="sv-SE" dirty="0"/>
              <a:t> </a:t>
            </a:r>
            <a:r>
              <a:rPr lang="sv-SE" dirty="0" err="1"/>
              <a:t>below</a:t>
            </a:r>
            <a:br>
              <a:rPr lang="sv-SE" dirty="0"/>
            </a:br>
            <a:r>
              <a:rPr lang="sv-SE" dirty="0"/>
              <a:t>2 bar(g) = 3 bar(a)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E506C-45DC-CB40-84D3-638F97552767}"/>
              </a:ext>
            </a:extLst>
          </p:cNvPr>
          <p:cNvSpPr txBox="1"/>
          <p:nvPr/>
        </p:nvSpPr>
        <p:spPr>
          <a:xfrm>
            <a:off x="1645325" y="3789040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</a:rPr>
              <a:t>Upper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 err="1">
                <a:solidFill>
                  <a:srgbClr val="FF0000"/>
                </a:solidFill>
              </a:rPr>
              <a:t>volume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EC3A8-69D4-5144-B55C-C40934DBE933}"/>
              </a:ext>
            </a:extLst>
          </p:cNvPr>
          <p:cNvSpPr txBox="1"/>
          <p:nvPr/>
        </p:nvSpPr>
        <p:spPr>
          <a:xfrm>
            <a:off x="2627784" y="2636912"/>
            <a:ext cx="151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volume</a:t>
            </a:r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2492C-BDB2-3243-93CD-29178D83E7C7}"/>
              </a:ext>
            </a:extLst>
          </p:cNvPr>
          <p:cNvSpPr txBox="1"/>
          <p:nvPr/>
        </p:nvSpPr>
        <p:spPr>
          <a:xfrm>
            <a:off x="4499992" y="6075144"/>
            <a:ext cx="2475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Massflow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25 kg/s</a:t>
            </a:r>
            <a:br>
              <a:rPr lang="sv-SE" dirty="0"/>
            </a:br>
            <a:r>
              <a:rPr lang="sv-SE" dirty="0"/>
              <a:t>0.15 kg/m</a:t>
            </a:r>
            <a:r>
              <a:rPr lang="sv-SE" baseline="30000" dirty="0"/>
              <a:t>3</a:t>
            </a:r>
            <a:r>
              <a:rPr lang="sv-SE" dirty="0"/>
              <a:t> –&gt; 170 m</a:t>
            </a:r>
            <a:r>
              <a:rPr lang="sv-SE" baseline="30000" dirty="0"/>
              <a:t>3</a:t>
            </a:r>
            <a:r>
              <a:rPr lang="sv-SE" dirty="0"/>
              <a:t>/s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3F25C-677C-CE4D-B4F4-C7026BC1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032995"/>
            <a:ext cx="1855004" cy="1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7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EBA2-5413-4441-BB4D-EE81875A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RELAP5 (</a:t>
            </a:r>
            <a:r>
              <a:rPr lang="sv-SE" dirty="0" err="1"/>
              <a:t>patch</a:t>
            </a:r>
            <a:r>
              <a:rPr lang="sv-SE" dirty="0"/>
              <a:t> 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A90CB-C0C3-7F4E-9AF2-5874F7C6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1CA1-0313-5640-93A7-91A820E5D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10953" r="15116" b="5303"/>
          <a:stretch/>
        </p:blipFill>
        <p:spPr>
          <a:xfrm>
            <a:off x="107504" y="1700808"/>
            <a:ext cx="6120680" cy="43675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967624-4618-E446-AD62-419100BDA3FA}"/>
              </a:ext>
            </a:extLst>
          </p:cNvPr>
          <p:cNvSpPr txBox="1"/>
          <p:nvPr/>
        </p:nvSpPr>
        <p:spPr>
          <a:xfrm>
            <a:off x="6336378" y="3068374"/>
            <a:ext cx="2754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size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relief </a:t>
            </a:r>
            <a:r>
              <a:rPr lang="sv-SE" dirty="0" err="1"/>
              <a:t>line</a:t>
            </a:r>
            <a:endParaRPr lang="sv-SE" dirty="0"/>
          </a:p>
          <a:p>
            <a:r>
              <a:rPr lang="sv-SE" dirty="0"/>
              <a:t>it </a:t>
            </a:r>
            <a:r>
              <a:rPr lang="sv-SE" dirty="0" err="1"/>
              <a:t>works</a:t>
            </a:r>
            <a:r>
              <a:rPr lang="sv-SE" dirty="0"/>
              <a:t> like a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vessel</a:t>
            </a:r>
            <a:br>
              <a:rPr lang="sv-SE" dirty="0"/>
            </a:br>
            <a:endParaRPr lang="sv-SE" dirty="0"/>
          </a:p>
          <a:p>
            <a:r>
              <a:rPr lang="sv-SE" dirty="0" err="1"/>
              <a:t>Therefore</a:t>
            </a:r>
            <a:r>
              <a:rPr lang="sv-SE" dirty="0"/>
              <a:t> </a:t>
            </a:r>
            <a:r>
              <a:rPr lang="sv-SE" dirty="0" err="1"/>
              <a:t>additional</a:t>
            </a:r>
            <a:r>
              <a:rPr lang="sv-SE" dirty="0"/>
              <a:t> </a:t>
            </a:r>
            <a:r>
              <a:rPr lang="sv-SE" dirty="0" err="1"/>
              <a:t>length</a:t>
            </a:r>
            <a:endParaRPr lang="sv-SE" dirty="0"/>
          </a:p>
          <a:p>
            <a:r>
              <a:rPr lang="sv-SE" dirty="0"/>
              <a:t>makes small </a:t>
            </a:r>
            <a:r>
              <a:rPr lang="sv-SE" dirty="0" err="1"/>
              <a:t>difference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12009-76FD-0745-932E-C9FE3F4A9E4C}"/>
              </a:ext>
            </a:extLst>
          </p:cNvPr>
          <p:cNvSpPr txBox="1"/>
          <p:nvPr/>
        </p:nvSpPr>
        <p:spPr>
          <a:xfrm>
            <a:off x="3888321" y="4221088"/>
            <a:ext cx="160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(</a:t>
            </a: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volume</a:t>
            </a:r>
            <a:r>
              <a:rPr lang="sv-SE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3BB68-46D0-1D4A-8143-9A66048F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032995"/>
            <a:ext cx="1855004" cy="1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0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C88D-FBA5-9A4A-88A5-067A19D5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Hydrogen release (by </a:t>
            </a:r>
            <a:r>
              <a:rPr lang="sv-SE" dirty="0" err="1"/>
              <a:t>Hideki</a:t>
            </a:r>
            <a:r>
              <a:rPr lang="sv-SE" dirty="0"/>
              <a:t> </a:t>
            </a:r>
            <a:r>
              <a:rPr lang="sv-SE" dirty="0" err="1"/>
              <a:t>Tatsumoto</a:t>
            </a:r>
            <a:r>
              <a:rPr lang="sv-S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127EF-D78A-F243-9810-EA2090FE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8A73BD4-0C45-B140-9C7D-BA265D19C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60628"/>
            <a:ext cx="2520280" cy="517848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A4FC799-4AD7-DB40-81A7-3DBA48454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4" t="16280" r="23564" b="39511"/>
          <a:stretch/>
        </p:blipFill>
        <p:spPr>
          <a:xfrm>
            <a:off x="2987824" y="1560628"/>
            <a:ext cx="3675357" cy="242576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FC632D1-0C5F-0B40-9927-27F8D488B1EB}"/>
              </a:ext>
            </a:extLst>
          </p:cNvPr>
          <p:cNvSpPr txBox="1"/>
          <p:nvPr/>
        </p:nvSpPr>
        <p:spPr>
          <a:xfrm>
            <a:off x="3851920" y="5886496"/>
            <a:ext cx="2479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Massflow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1.4 kg/s</a:t>
            </a:r>
            <a:br>
              <a:rPr lang="sv-SE" dirty="0"/>
            </a:br>
            <a:r>
              <a:rPr lang="sv-SE" dirty="0"/>
              <a:t>0.075 kg/m</a:t>
            </a:r>
            <a:r>
              <a:rPr lang="sv-SE" baseline="30000" dirty="0"/>
              <a:t>3</a:t>
            </a:r>
            <a:r>
              <a:rPr lang="sv-SE" dirty="0"/>
              <a:t> –&gt; 19 m</a:t>
            </a:r>
            <a:r>
              <a:rPr lang="sv-SE" baseline="30000" dirty="0"/>
              <a:t>3</a:t>
            </a:r>
            <a:r>
              <a:rPr lang="sv-SE" dirty="0"/>
              <a:t>/s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F8C2C5-F65F-E24A-A61E-F33F2604E4D9}"/>
              </a:ext>
            </a:extLst>
          </p:cNvPr>
          <p:cNvSpPr txBox="1"/>
          <p:nvPr/>
        </p:nvSpPr>
        <p:spPr>
          <a:xfrm>
            <a:off x="6228184" y="616349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OK!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B6230-D7A5-744A-AFA1-5F44D69D6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5032995"/>
            <a:ext cx="1855004" cy="16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2230-FAB3-C34B-BBE7-3E86780E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Solution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C42DE-FA76-4B4C-9F04-AF988817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b="1" dirty="0" err="1"/>
              <a:t>Separate</a:t>
            </a:r>
            <a:r>
              <a:rPr lang="sv-SE" b="1" dirty="0"/>
              <a:t> relief </a:t>
            </a:r>
            <a:r>
              <a:rPr lang="sv-SE" b="1" dirty="0" err="1"/>
              <a:t>line</a:t>
            </a:r>
            <a:r>
              <a:rPr lang="sv-SE" b="1" dirty="0"/>
              <a:t> (</a:t>
            </a:r>
            <a:r>
              <a:rPr lang="sv-SE" b="1" dirty="0" err="1"/>
              <a:t>current</a:t>
            </a:r>
            <a:r>
              <a:rPr lang="sv-SE" b="1" dirty="0"/>
              <a:t> solution)</a:t>
            </a:r>
            <a:br>
              <a:rPr lang="sv-SE" b="1" dirty="0"/>
            </a:br>
            <a:r>
              <a:rPr lang="sv-SE" b="1" dirty="0"/>
              <a:t>+ </a:t>
            </a:r>
            <a:r>
              <a:rPr lang="sv-SE" b="1" dirty="0" err="1"/>
              <a:t>Low</a:t>
            </a:r>
            <a:r>
              <a:rPr lang="sv-SE" b="1" dirty="0"/>
              <a:t> </a:t>
            </a:r>
            <a:r>
              <a:rPr lang="sv-SE" b="1" dirty="0" err="1"/>
              <a:t>pressure</a:t>
            </a:r>
            <a:r>
              <a:rPr lang="sv-SE" b="1" dirty="0"/>
              <a:t> </a:t>
            </a:r>
            <a:r>
              <a:rPr lang="sv-SE" b="1" dirty="0" err="1"/>
              <a:t>losses</a:t>
            </a:r>
            <a:endParaRPr lang="sv-SE" b="1" dirty="0"/>
          </a:p>
          <a:p>
            <a:pPr marL="514350" indent="-514350">
              <a:buFont typeface="+mj-lt"/>
              <a:buAutoNum type="arabicPeriod"/>
            </a:pPr>
            <a:endParaRPr lang="sv-SE" b="1" dirty="0"/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Direct</a:t>
            </a:r>
            <a:r>
              <a:rPr lang="sv-SE" dirty="0"/>
              <a:t> to stack</a:t>
            </a:r>
            <a:br>
              <a:rPr lang="sv-SE" dirty="0"/>
            </a:br>
            <a:r>
              <a:rPr lang="sv-SE" dirty="0"/>
              <a:t>- 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losses</a:t>
            </a:r>
            <a:br>
              <a:rPr lang="sv-SE" dirty="0"/>
            </a:br>
            <a:r>
              <a:rPr lang="sv-SE" dirty="0"/>
              <a:t>+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elevated</a:t>
            </a:r>
            <a:r>
              <a:rPr lang="sv-SE" dirty="0"/>
              <a:t> release, via </a:t>
            </a:r>
            <a:r>
              <a:rPr lang="sv-SE" dirty="0" err="1"/>
              <a:t>existing</a:t>
            </a:r>
            <a:r>
              <a:rPr lang="sv-SE" dirty="0"/>
              <a:t> </a:t>
            </a:r>
            <a:r>
              <a:rPr lang="sv-SE" dirty="0" err="1"/>
              <a:t>monitoring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Add</a:t>
            </a:r>
            <a:r>
              <a:rPr lang="sv-SE" dirty="0"/>
              <a:t> filters or </a:t>
            </a:r>
            <a:r>
              <a:rPr lang="sv-SE" dirty="0" err="1"/>
              <a:t>similar</a:t>
            </a:r>
            <a:br>
              <a:rPr lang="sv-SE" dirty="0"/>
            </a:br>
            <a:r>
              <a:rPr lang="sv-SE" dirty="0"/>
              <a:t>-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losses</a:t>
            </a:r>
            <a:br>
              <a:rPr lang="sv-SE" dirty="0"/>
            </a:br>
            <a:r>
              <a:rPr lang="sv-SE" dirty="0"/>
              <a:t>+ </a:t>
            </a:r>
            <a:r>
              <a:rPr lang="sv-SE" dirty="0" err="1"/>
              <a:t>Removes</a:t>
            </a:r>
            <a:r>
              <a:rPr lang="sv-SE" dirty="0"/>
              <a:t> </a:t>
            </a:r>
            <a:r>
              <a:rPr lang="sv-SE" dirty="0" err="1"/>
              <a:t>particles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Relief </a:t>
            </a:r>
            <a:r>
              <a:rPr lang="sv-SE" dirty="0" err="1"/>
              <a:t>valve</a:t>
            </a:r>
            <a:r>
              <a:rPr lang="sv-SE" dirty="0"/>
              <a:t> </a:t>
            </a:r>
            <a:r>
              <a:rPr lang="sv-SE" dirty="0" err="1"/>
              <a:t>instead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rupture</a:t>
            </a:r>
            <a:r>
              <a:rPr lang="sv-SE" dirty="0"/>
              <a:t> </a:t>
            </a:r>
            <a:r>
              <a:rPr lang="sv-SE" dirty="0" err="1"/>
              <a:t>disc</a:t>
            </a:r>
            <a:br>
              <a:rPr lang="sv-SE" dirty="0"/>
            </a:br>
            <a:r>
              <a:rPr lang="sv-SE" dirty="0"/>
              <a:t>- Active </a:t>
            </a:r>
            <a:r>
              <a:rPr lang="sv-SE" dirty="0" err="1"/>
              <a:t>component</a:t>
            </a:r>
            <a:br>
              <a:rPr lang="sv-SE" dirty="0"/>
            </a:br>
            <a:r>
              <a:rPr lang="sv-SE" dirty="0"/>
              <a:t>+ Releases </a:t>
            </a:r>
            <a:r>
              <a:rPr lang="sv-SE" dirty="0" err="1"/>
              <a:t>pressure</a:t>
            </a:r>
            <a:r>
              <a:rPr lang="sv-SE" dirty="0"/>
              <a:t>,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confines</a:t>
            </a:r>
            <a:r>
              <a:rPr lang="sv-SE" dirty="0"/>
              <a:t> </a:t>
            </a:r>
            <a:r>
              <a:rPr lang="sv-SE" dirty="0" err="1"/>
              <a:t>slow</a:t>
            </a:r>
            <a:r>
              <a:rPr lang="sv-SE" dirty="0"/>
              <a:t> </a:t>
            </a:r>
            <a:r>
              <a:rPr lang="sv-SE" dirty="0" err="1"/>
              <a:t>processes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BD780-7D6D-8A43-B849-7DA7ED9D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07787-F9C4-6D43-8047-491DBF1139A9}"/>
              </a:ext>
            </a:extLst>
          </p:cNvPr>
          <p:cNvSpPr txBox="1"/>
          <p:nvPr/>
        </p:nvSpPr>
        <p:spPr>
          <a:xfrm>
            <a:off x="6804248" y="1484784"/>
            <a:ext cx="2282741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dirty="0" err="1">
                <a:solidFill>
                  <a:schemeClr val="tx1"/>
                </a:solidFill>
              </a:rPr>
              <a:t>Issues</a:t>
            </a:r>
            <a:r>
              <a:rPr lang="sv-SE" dirty="0">
                <a:solidFill>
                  <a:schemeClr val="tx1"/>
                </a:solidFill>
              </a:rPr>
              <a:t>: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 err="1">
                <a:solidFill>
                  <a:schemeClr val="tx1"/>
                </a:solidFill>
              </a:rPr>
              <a:t>What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quality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class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Is </a:t>
            </a:r>
            <a:r>
              <a:rPr lang="sv-SE" dirty="0" err="1">
                <a:solidFill>
                  <a:schemeClr val="tx1"/>
                </a:solidFill>
              </a:rPr>
              <a:t>monitoring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required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5137B-4940-EE4A-BB92-A495DAF9A730}"/>
              </a:ext>
            </a:extLst>
          </p:cNvPr>
          <p:cNvSpPr txBox="1"/>
          <p:nvPr/>
        </p:nvSpPr>
        <p:spPr>
          <a:xfrm>
            <a:off x="4026768" y="3536097"/>
            <a:ext cx="3493264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3200" dirty="0" err="1">
                <a:solidFill>
                  <a:srgbClr val="0094CA"/>
                </a:solidFill>
              </a:rPr>
              <a:t>Recommendations</a:t>
            </a:r>
            <a:r>
              <a:rPr lang="sv-SE" sz="3200" dirty="0">
                <a:solidFill>
                  <a:srgbClr val="0094CA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6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3E23F5-9775-7C4A-9D7A-6E57AD359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</a:t>
            </a:r>
            <a:r>
              <a:rPr lang="sv-SE" dirty="0"/>
              <a:t> </a:t>
            </a:r>
            <a:r>
              <a:rPr lang="sv-SE" dirty="0" err="1"/>
              <a:t>procedure</a:t>
            </a:r>
            <a:br>
              <a:rPr lang="sv-SE" dirty="0"/>
            </a:br>
            <a:r>
              <a:rPr lang="sv-SE" dirty="0"/>
              <a:t>for </a:t>
            </a:r>
            <a:r>
              <a:rPr lang="sv-SE" dirty="0" err="1"/>
              <a:t>accident</a:t>
            </a:r>
            <a:r>
              <a:rPr lang="sv-SE" dirty="0"/>
              <a:t> </a:t>
            </a:r>
            <a:r>
              <a:rPr lang="sv-SE" dirty="0" err="1"/>
              <a:t>analyses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E66C7-6C50-ED4E-9F10-47AB7961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574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9572-303D-6E47-BB1E-025D7AB4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</a:t>
            </a:r>
            <a:r>
              <a:rPr lang="sv-SE" dirty="0"/>
              <a:t> </a:t>
            </a:r>
            <a:r>
              <a:rPr lang="sv-SE" dirty="0" err="1"/>
              <a:t>flow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2607A-6567-5D40-92A6-F0AE1F3F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2815E-1A58-6B41-9318-0C4E0CCC59FD}"/>
              </a:ext>
            </a:extLst>
          </p:cNvPr>
          <p:cNvSpPr/>
          <p:nvPr/>
        </p:nvSpPr>
        <p:spPr>
          <a:xfrm>
            <a:off x="70801" y="2265587"/>
            <a:ext cx="942730" cy="846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Design</a:t>
            </a:r>
          </a:p>
          <a:p>
            <a:pPr algn="ctr"/>
            <a:r>
              <a:rPr lang="sv-SE" sz="1100" dirty="0"/>
              <a:t>System &amp; Operation</a:t>
            </a:r>
          </a:p>
        </p:txBody>
      </p:sp>
      <p:sp>
        <p:nvSpPr>
          <p:cNvPr id="10" name="Folded Corner 9">
            <a:extLst>
              <a:ext uri="{FF2B5EF4-FFF2-40B4-BE49-F238E27FC236}">
                <a16:creationId xmlns:a16="http://schemas.microsoft.com/office/drawing/2014/main" id="{66D805E4-BA3A-CC43-BA77-F1DC0A6B3E87}"/>
              </a:ext>
            </a:extLst>
          </p:cNvPr>
          <p:cNvSpPr/>
          <p:nvPr/>
        </p:nvSpPr>
        <p:spPr>
          <a:xfrm>
            <a:off x="70801" y="3303300"/>
            <a:ext cx="942730" cy="1027684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/>
              <a:t>System</a:t>
            </a:r>
            <a:br>
              <a:rPr lang="sv-SE" sz="1100" dirty="0"/>
            </a:br>
            <a:r>
              <a:rPr lang="sv-SE" sz="1100" dirty="0" err="1"/>
              <a:t>Description</a:t>
            </a:r>
            <a:endParaRPr lang="sv-SE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7F04-AFBD-FE42-88BC-CE6F46BC405D}"/>
              </a:ext>
            </a:extLst>
          </p:cNvPr>
          <p:cNvSpPr/>
          <p:nvPr/>
        </p:nvSpPr>
        <p:spPr>
          <a:xfrm>
            <a:off x="1417819" y="2269027"/>
            <a:ext cx="915077" cy="8444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br>
              <a:rPr lang="sv-SE" sz="1100" dirty="0"/>
            </a:br>
            <a:r>
              <a:rPr lang="sv-SE" sz="1100" dirty="0" err="1"/>
              <a:t>Activation</a:t>
            </a:r>
            <a:endParaRPr lang="sv-SE" sz="1100" dirty="0"/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802E10E6-6004-7549-B41F-12F9F269B3B7}"/>
              </a:ext>
            </a:extLst>
          </p:cNvPr>
          <p:cNvSpPr/>
          <p:nvPr/>
        </p:nvSpPr>
        <p:spPr>
          <a:xfrm>
            <a:off x="1419306" y="3306771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Inventory</a:t>
            </a:r>
            <a:endParaRPr lang="sv-SE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317610-6A83-A845-BC2F-0C19A1055335}"/>
              </a:ext>
            </a:extLst>
          </p:cNvPr>
          <p:cNvSpPr/>
          <p:nvPr/>
        </p:nvSpPr>
        <p:spPr>
          <a:xfrm>
            <a:off x="2772950" y="2276872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5" name="Folded Corner 14">
            <a:extLst>
              <a:ext uri="{FF2B5EF4-FFF2-40B4-BE49-F238E27FC236}">
                <a16:creationId xmlns:a16="http://schemas.microsoft.com/office/drawing/2014/main" id="{FB5A505C-85FD-A248-A0A0-62DF664FBC22}"/>
              </a:ext>
            </a:extLst>
          </p:cNvPr>
          <p:cNvSpPr/>
          <p:nvPr/>
        </p:nvSpPr>
        <p:spPr>
          <a:xfrm>
            <a:off x="2766324" y="3323031"/>
            <a:ext cx="942730" cy="1054628"/>
          </a:xfrm>
          <a:prstGeom prst="foldedCorner">
            <a:avLst/>
          </a:prstGeom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2525F9-A063-AC42-813E-C654B1D153C5}"/>
              </a:ext>
            </a:extLst>
          </p:cNvPr>
          <p:cNvSpPr/>
          <p:nvPr/>
        </p:nvSpPr>
        <p:spPr>
          <a:xfrm>
            <a:off x="4112874" y="2276872"/>
            <a:ext cx="929373" cy="847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r>
              <a:rPr lang="sv-SE" sz="1100" dirty="0"/>
              <a:t> </a:t>
            </a:r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AA46EBA8-0186-DC42-987E-94C1E78A28C8}"/>
              </a:ext>
            </a:extLst>
          </p:cNvPr>
          <p:cNvSpPr/>
          <p:nvPr/>
        </p:nvSpPr>
        <p:spPr>
          <a:xfrm>
            <a:off x="4112874" y="3323031"/>
            <a:ext cx="942730" cy="1054630"/>
          </a:xfrm>
          <a:prstGeom prst="foldedCorner">
            <a:avLst/>
          </a:prstGeom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9BDD45-E736-8F46-A65F-5199E6CD0E9F}"/>
              </a:ext>
            </a:extLst>
          </p:cNvPr>
          <p:cNvSpPr/>
          <p:nvPr/>
        </p:nvSpPr>
        <p:spPr>
          <a:xfrm>
            <a:off x="5446067" y="2265587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19" name="Folded Corner 18">
            <a:extLst>
              <a:ext uri="{FF2B5EF4-FFF2-40B4-BE49-F238E27FC236}">
                <a16:creationId xmlns:a16="http://schemas.microsoft.com/office/drawing/2014/main" id="{28CA87DA-7F6F-6848-982C-20C82DA1035D}"/>
              </a:ext>
            </a:extLst>
          </p:cNvPr>
          <p:cNvSpPr/>
          <p:nvPr/>
        </p:nvSpPr>
        <p:spPr>
          <a:xfrm>
            <a:off x="5442584" y="3334016"/>
            <a:ext cx="942730" cy="1054628"/>
          </a:xfrm>
          <a:prstGeom prst="foldedCorner">
            <a:avLst/>
          </a:prstGeom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5667D3-7BFE-684C-9847-F2E497EBD409}"/>
              </a:ext>
            </a:extLst>
          </p:cNvPr>
          <p:cNvSpPr/>
          <p:nvPr/>
        </p:nvSpPr>
        <p:spPr>
          <a:xfrm>
            <a:off x="6778898" y="2264894"/>
            <a:ext cx="929373" cy="847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r>
              <a:rPr lang="sv-SE" sz="1100" dirty="0"/>
              <a:t> </a:t>
            </a:r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1" name="Folded Corner 20">
            <a:extLst>
              <a:ext uri="{FF2B5EF4-FFF2-40B4-BE49-F238E27FC236}">
                <a16:creationId xmlns:a16="http://schemas.microsoft.com/office/drawing/2014/main" id="{34BD04B4-56B7-9B4E-B8FA-950897EB3E68}"/>
              </a:ext>
            </a:extLst>
          </p:cNvPr>
          <p:cNvSpPr/>
          <p:nvPr/>
        </p:nvSpPr>
        <p:spPr>
          <a:xfrm>
            <a:off x="6768854" y="3326907"/>
            <a:ext cx="942730" cy="1054630"/>
          </a:xfrm>
          <a:prstGeom prst="foldedCorner">
            <a:avLst/>
          </a:prstGeom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2" name="Folded Corner 21">
            <a:extLst>
              <a:ext uri="{FF2B5EF4-FFF2-40B4-BE49-F238E27FC236}">
                <a16:creationId xmlns:a16="http://schemas.microsoft.com/office/drawing/2014/main" id="{9BBEE8BB-FE58-4345-8457-74D26B3CFED5}"/>
              </a:ext>
            </a:extLst>
          </p:cNvPr>
          <p:cNvSpPr/>
          <p:nvPr/>
        </p:nvSpPr>
        <p:spPr>
          <a:xfrm>
            <a:off x="3472464" y="3323031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CA39C-1AAB-2A4E-AE13-F5BDBD2278F2}"/>
              </a:ext>
            </a:extLst>
          </p:cNvPr>
          <p:cNvSpPr/>
          <p:nvPr/>
        </p:nvSpPr>
        <p:spPr>
          <a:xfrm>
            <a:off x="3472464" y="2268270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Report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40886-3D32-6C45-B108-A7386B0065F8}"/>
              </a:ext>
            </a:extLst>
          </p:cNvPr>
          <p:cNvSpPr txBox="1"/>
          <p:nvPr/>
        </p:nvSpPr>
        <p:spPr>
          <a:xfrm>
            <a:off x="2772950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Need</a:t>
            </a:r>
            <a:r>
              <a:rPr lang="sv-SE" dirty="0"/>
              <a:t> and </a:t>
            </a:r>
            <a:r>
              <a:rPr lang="sv-SE" dirty="0" err="1"/>
              <a:t>importance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D7CAA-8D0E-734C-B85F-04C2B1DBD4F2}"/>
              </a:ext>
            </a:extLst>
          </p:cNvPr>
          <p:cNvSpPr txBox="1"/>
          <p:nvPr/>
        </p:nvSpPr>
        <p:spPr>
          <a:xfrm>
            <a:off x="5442584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Sufficiency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200F1-4936-5744-B833-A558388C4394}"/>
              </a:ext>
            </a:extLst>
          </p:cNvPr>
          <p:cNvSpPr txBox="1"/>
          <p:nvPr/>
        </p:nvSpPr>
        <p:spPr>
          <a:xfrm>
            <a:off x="3261709" y="1528189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Show</a:t>
            </a:r>
          </a:p>
          <a:p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case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59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295 0 " pathEditMode="relative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295 0 " pathEditMode="relative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295 0 " pathEditMode="relative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CE0E-6C22-A84C-93A6-52D811AC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Analyse</a:t>
            </a:r>
            <a:r>
              <a:rPr lang="sv-SE" dirty="0"/>
              <a:t> </a:t>
            </a:r>
            <a:r>
              <a:rPr lang="sv-SE" dirty="0" err="1"/>
              <a:t>accident</a:t>
            </a:r>
            <a:r>
              <a:rPr lang="sv-SE" dirty="0"/>
              <a:t> scenario - </a:t>
            </a:r>
            <a:r>
              <a:rPr lang="sv-SE" dirty="0" err="1"/>
              <a:t>Unmitigated</a:t>
            </a:r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9D4327-A47D-204D-BC96-209776758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922166"/>
            <a:ext cx="4104456" cy="4531169"/>
          </a:xfrm>
        </p:spPr>
        <p:txBody>
          <a:bodyPr>
            <a:normAutofit/>
          </a:bodyPr>
          <a:lstStyle/>
          <a:p>
            <a:r>
              <a:rPr lang="sv-SE" sz="1800" dirty="0"/>
              <a:t>Event initiation from </a:t>
            </a:r>
            <a:r>
              <a:rPr lang="sv-SE" sz="1800" dirty="0" err="1"/>
              <a:t>hazard</a:t>
            </a:r>
            <a:r>
              <a:rPr lang="sv-SE" sz="1800" dirty="0"/>
              <a:t> </a:t>
            </a:r>
            <a:r>
              <a:rPr lang="sv-SE" sz="1800" dirty="0" err="1"/>
              <a:t>analysis</a:t>
            </a:r>
            <a:endParaRPr lang="sv-SE" sz="1800" dirty="0"/>
          </a:p>
          <a:p>
            <a:r>
              <a:rPr lang="sv-SE" sz="1800" dirty="0" err="1"/>
              <a:t>Probability</a:t>
            </a:r>
            <a:br>
              <a:rPr lang="sv-SE" sz="1800" dirty="0"/>
            </a:br>
            <a:r>
              <a:rPr lang="sv-SE" sz="1800" dirty="0"/>
              <a:t>-&gt; Event </a:t>
            </a:r>
            <a:r>
              <a:rPr lang="sv-SE" sz="1800" dirty="0" err="1"/>
              <a:t>class</a:t>
            </a:r>
            <a:r>
              <a:rPr lang="sv-SE" sz="1800" dirty="0"/>
              <a:t> &amp; </a:t>
            </a:r>
            <a:r>
              <a:rPr lang="sv-SE" sz="1800" dirty="0" err="1"/>
              <a:t>dose</a:t>
            </a:r>
            <a:r>
              <a:rPr lang="sv-SE" sz="1800" dirty="0"/>
              <a:t> limits</a:t>
            </a:r>
          </a:p>
          <a:p>
            <a:r>
              <a:rPr lang="sv-SE" sz="1800" dirty="0" err="1"/>
              <a:t>Sequence</a:t>
            </a:r>
            <a:r>
              <a:rPr lang="sv-SE" sz="1800" dirty="0"/>
              <a:t>, </a:t>
            </a:r>
            <a:r>
              <a:rPr lang="sv-SE" sz="1800" dirty="0" err="1"/>
              <a:t>e.g</a:t>
            </a:r>
            <a:r>
              <a:rPr lang="sv-SE" sz="1800" dirty="0"/>
              <a:t>. </a:t>
            </a:r>
            <a:r>
              <a:rPr lang="sv-SE" sz="1800" dirty="0" err="1"/>
              <a:t>quantifying</a:t>
            </a:r>
            <a:br>
              <a:rPr lang="sv-SE" sz="1800" dirty="0"/>
            </a:br>
            <a:r>
              <a:rPr lang="sv-SE" sz="1800" dirty="0"/>
              <a:t>- Heat </a:t>
            </a:r>
            <a:r>
              <a:rPr lang="sv-SE" sz="1800" dirty="0" err="1"/>
              <a:t>load</a:t>
            </a:r>
            <a:br>
              <a:rPr lang="sv-SE" sz="1800" dirty="0"/>
            </a:br>
            <a:r>
              <a:rPr lang="sv-SE" sz="1800" dirty="0"/>
              <a:t>- </a:t>
            </a:r>
            <a:r>
              <a:rPr lang="sv-SE" sz="1800" dirty="0" err="1"/>
              <a:t>Oxidiser</a:t>
            </a:r>
            <a:r>
              <a:rPr lang="sv-SE" sz="1800" dirty="0"/>
              <a:t> access</a:t>
            </a:r>
            <a:br>
              <a:rPr lang="sv-SE" sz="1800" dirty="0"/>
            </a:br>
            <a:r>
              <a:rPr lang="sv-SE" sz="1800" dirty="0"/>
              <a:t>- </a:t>
            </a:r>
            <a:r>
              <a:rPr lang="sv-SE" sz="1800" dirty="0" err="1"/>
              <a:t>Damage</a:t>
            </a:r>
            <a:r>
              <a:rPr lang="sv-SE" sz="1800" dirty="0"/>
              <a:t> to MAR, </a:t>
            </a:r>
            <a:r>
              <a:rPr lang="sv-SE" sz="1800" dirty="0" err="1"/>
              <a:t>e.g</a:t>
            </a:r>
            <a:r>
              <a:rPr lang="sv-SE" sz="1800" dirty="0"/>
              <a:t>. tungsten</a:t>
            </a:r>
            <a:br>
              <a:rPr lang="sv-SE" sz="1800" dirty="0"/>
            </a:br>
            <a:r>
              <a:rPr lang="sv-SE" sz="1800" dirty="0"/>
              <a:t>- </a:t>
            </a:r>
            <a:r>
              <a:rPr lang="sv-SE" sz="1800" dirty="0" err="1"/>
              <a:t>Combustion</a:t>
            </a:r>
            <a:br>
              <a:rPr lang="sv-SE" sz="1800" dirty="0"/>
            </a:br>
            <a:r>
              <a:rPr lang="sv-SE" sz="1800" dirty="0"/>
              <a:t>- </a:t>
            </a:r>
            <a:r>
              <a:rPr lang="sv-SE" sz="1800" dirty="0" err="1"/>
              <a:t>Pressurisation</a:t>
            </a:r>
            <a:r>
              <a:rPr lang="sv-SE" sz="1800" dirty="0"/>
              <a:t> and </a:t>
            </a:r>
            <a:r>
              <a:rPr lang="sv-SE" sz="1800" dirty="0" err="1"/>
              <a:t>flow</a:t>
            </a:r>
            <a:r>
              <a:rPr lang="sv-SE" sz="1800" dirty="0"/>
              <a:t> </a:t>
            </a:r>
            <a:r>
              <a:rPr lang="sv-SE" sz="1800" dirty="0" err="1"/>
              <a:t>out</a:t>
            </a:r>
            <a:endParaRPr lang="sv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01E-73CD-DE4E-9BD0-67871E7D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9" name="Content Placeholder 8" descr="Macintosh HD:private:var:folders:td:g3zm2d4d5nj_t_47__kxh_b19nwgyh:T:TemporaryItems:Test05.png">
            <a:extLst>
              <a:ext uri="{FF2B5EF4-FFF2-40B4-BE49-F238E27FC236}">
                <a16:creationId xmlns:a16="http://schemas.microsoft.com/office/drawing/2014/main" id="{F9D6B785-7C53-5741-99B4-25DA898D5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r="1828" b="10931"/>
          <a:stretch/>
        </p:blipFill>
        <p:spPr bwMode="auto">
          <a:xfrm>
            <a:off x="457200" y="1922167"/>
            <a:ext cx="4038600" cy="3882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4992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2B80F-B341-D349-93BF-F1C74503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59383-7F25-9D4B-8691-F38A07FBA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AA status</a:t>
            </a:r>
          </a:p>
          <a:p>
            <a:r>
              <a:rPr lang="sv-SE" dirty="0" err="1"/>
              <a:t>Monolith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relief</a:t>
            </a:r>
          </a:p>
          <a:p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B7D22-9F3E-074D-B9F6-467DA95D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5084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CE0E-6C22-A84C-93A6-52D811AC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Analyse</a:t>
            </a:r>
            <a:r>
              <a:rPr lang="sv-SE" dirty="0"/>
              <a:t> </a:t>
            </a:r>
            <a:r>
              <a:rPr lang="sv-SE" dirty="0" err="1"/>
              <a:t>accident</a:t>
            </a:r>
            <a:r>
              <a:rPr lang="sv-SE" dirty="0"/>
              <a:t> scenario - </a:t>
            </a:r>
            <a:r>
              <a:rPr lang="sv-SE" dirty="0" err="1"/>
              <a:t>Unmitigated</a:t>
            </a:r>
            <a:endParaRPr lang="sv-S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9D4327-A47D-204D-BC96-209776758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922166"/>
            <a:ext cx="4104456" cy="4531169"/>
          </a:xfrm>
        </p:spPr>
        <p:txBody>
          <a:bodyPr>
            <a:normAutofit/>
          </a:bodyPr>
          <a:lstStyle/>
          <a:p>
            <a:r>
              <a:rPr lang="sv-SE" sz="1800" dirty="0" err="1"/>
              <a:t>Operational</a:t>
            </a:r>
            <a:r>
              <a:rPr lang="sv-SE" sz="1800" dirty="0"/>
              <a:t> </a:t>
            </a:r>
            <a:r>
              <a:rPr lang="sv-SE" sz="1800" dirty="0" err="1"/>
              <a:t>group</a:t>
            </a:r>
            <a:r>
              <a:rPr lang="sv-SE" sz="1800" dirty="0"/>
              <a:t> </a:t>
            </a:r>
            <a:r>
              <a:rPr lang="sv-SE" sz="1800" dirty="0" err="1"/>
              <a:t>functions</a:t>
            </a:r>
            <a:r>
              <a:rPr lang="sv-SE" sz="1800" dirty="0"/>
              <a:t>, </a:t>
            </a:r>
            <a:r>
              <a:rPr lang="sv-SE" sz="1800" dirty="0" err="1"/>
              <a:t>e.g</a:t>
            </a:r>
            <a:r>
              <a:rPr lang="sv-SE" sz="1800" dirty="0"/>
              <a:t>.</a:t>
            </a:r>
            <a:br>
              <a:rPr lang="sv-SE" sz="1800" dirty="0"/>
            </a:br>
            <a:r>
              <a:rPr lang="sv-SE" sz="1800" dirty="0"/>
              <a:t>MPS and </a:t>
            </a:r>
            <a:r>
              <a:rPr lang="sv-SE" sz="1800" dirty="0" err="1"/>
              <a:t>pipe</a:t>
            </a:r>
            <a:r>
              <a:rPr lang="sv-SE" sz="1800" dirty="0"/>
              <a:t> </a:t>
            </a:r>
            <a:r>
              <a:rPr lang="sv-SE" sz="1800" dirty="0" err="1"/>
              <a:t>quality</a:t>
            </a:r>
            <a:r>
              <a:rPr lang="sv-SE" sz="1800" dirty="0"/>
              <a:t> </a:t>
            </a:r>
            <a:r>
              <a:rPr lang="sv-SE" sz="1800" i="1" dirty="0" err="1"/>
              <a:t>may</a:t>
            </a:r>
            <a:r>
              <a:rPr lang="sv-SE" sz="1800" dirty="0"/>
              <a:t> be </a:t>
            </a:r>
            <a:r>
              <a:rPr lang="sv-SE" sz="1800" dirty="0" err="1"/>
              <a:t>used</a:t>
            </a:r>
            <a:endParaRPr lang="sv-SE" sz="1800" dirty="0"/>
          </a:p>
          <a:p>
            <a:r>
              <a:rPr lang="sv-SE" sz="1800" dirty="0"/>
              <a:t>No </a:t>
            </a:r>
            <a:r>
              <a:rPr lang="sv-SE" sz="1800" dirty="0" err="1"/>
              <a:t>safety</a:t>
            </a:r>
            <a:r>
              <a:rPr lang="sv-SE" sz="1800" dirty="0"/>
              <a:t> </a:t>
            </a:r>
            <a:r>
              <a:rPr lang="sv-SE" sz="1800" dirty="0" err="1"/>
              <a:t>functions</a:t>
            </a:r>
            <a:r>
              <a:rPr lang="sv-SE" sz="1800" dirty="0"/>
              <a:t>, </a:t>
            </a:r>
            <a:r>
              <a:rPr lang="sv-SE" sz="1800" dirty="0" err="1"/>
              <a:t>e.g</a:t>
            </a:r>
            <a:r>
              <a:rPr lang="sv-SE" sz="1800" dirty="0"/>
              <a:t>.</a:t>
            </a:r>
            <a:br>
              <a:rPr lang="sv-SE" sz="1800" dirty="0"/>
            </a:br>
            <a:r>
              <a:rPr lang="sv-SE" sz="1800" dirty="0"/>
              <a:t>TSS and ventilation </a:t>
            </a:r>
            <a:r>
              <a:rPr lang="sv-SE" sz="1800" i="1" dirty="0" err="1"/>
              <a:t>may</a:t>
            </a:r>
            <a:r>
              <a:rPr lang="sv-SE" sz="1800" i="1" dirty="0"/>
              <a:t> not </a:t>
            </a:r>
            <a:r>
              <a:rPr lang="sv-SE" sz="1800" dirty="0"/>
              <a:t>be </a:t>
            </a:r>
            <a:r>
              <a:rPr lang="sv-SE" sz="1800" dirty="0" err="1"/>
              <a:t>used</a:t>
            </a:r>
            <a:endParaRPr lang="sv-SE" sz="1800" dirty="0"/>
          </a:p>
          <a:p>
            <a:r>
              <a:rPr lang="sv-SE" sz="1800" dirty="0" err="1"/>
              <a:t>Requires</a:t>
            </a:r>
            <a:r>
              <a:rPr lang="sv-SE" sz="1800" dirty="0"/>
              <a:t> </a:t>
            </a:r>
            <a:r>
              <a:rPr lang="sv-SE" sz="1800" dirty="0" err="1"/>
              <a:t>multiple</a:t>
            </a:r>
            <a:r>
              <a:rPr lang="sv-SE" sz="1800" dirty="0"/>
              <a:t> alternatives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01E-73CD-DE4E-9BD0-67871E7D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9" name="Content Placeholder 8" descr="Macintosh HD:private:var:folders:td:g3zm2d4d5nj_t_47__kxh_b19nwgyh:T:TemporaryItems:Test05.png">
            <a:extLst>
              <a:ext uri="{FF2B5EF4-FFF2-40B4-BE49-F238E27FC236}">
                <a16:creationId xmlns:a16="http://schemas.microsoft.com/office/drawing/2014/main" id="{F9D6B785-7C53-5741-99B4-25DA898D5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r="1828" b="10931"/>
          <a:stretch/>
        </p:blipFill>
        <p:spPr bwMode="auto">
          <a:xfrm>
            <a:off x="457200" y="1922167"/>
            <a:ext cx="4038600" cy="3882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34389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4" r="19176"/>
          <a:stretch/>
        </p:blipFill>
        <p:spPr>
          <a:xfrm>
            <a:off x="2734937" y="3210537"/>
            <a:ext cx="1597505" cy="36154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383803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21</a:t>
            </a:fld>
            <a:endParaRPr lang="en-GB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9CA2A3A-E74F-0945-BCF9-1939D3E389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2087" b="5637"/>
          <a:stretch/>
        </p:blipFill>
        <p:spPr>
          <a:xfrm>
            <a:off x="4565091" y="3513233"/>
            <a:ext cx="4532539" cy="32356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7D5900-119D-BF4F-BC33-2E93E6AC9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-1324" r="13993" b="13930"/>
          <a:stretch/>
        </p:blipFill>
        <p:spPr>
          <a:xfrm>
            <a:off x="682709" y="4469358"/>
            <a:ext cx="2088232" cy="235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0901" y="5716365"/>
            <a:ext cx="1296144" cy="744531"/>
          </a:xfrm>
          <a:prstGeom prst="rect">
            <a:avLst/>
          </a:prstGeom>
          <a:ln w="25400">
            <a:noFill/>
          </a:ln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3DDCA63-1B79-2B43-9B86-DD0EA6FFE968}"/>
              </a:ext>
            </a:extLst>
          </p:cNvPr>
          <p:cNvCxnSpPr>
            <a:cxnSpLocks/>
          </p:cNvCxnSpPr>
          <p:nvPr/>
        </p:nvCxnSpPr>
        <p:spPr>
          <a:xfrm flipV="1">
            <a:off x="754717" y="4948728"/>
            <a:ext cx="2016224" cy="54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4B83C98-7F6E-064A-958E-4BCB1156C856}"/>
              </a:ext>
            </a:extLst>
          </p:cNvPr>
          <p:cNvCxnSpPr>
            <a:cxnSpLocks/>
          </p:cNvCxnSpPr>
          <p:nvPr/>
        </p:nvCxnSpPr>
        <p:spPr>
          <a:xfrm>
            <a:off x="736715" y="5003326"/>
            <a:ext cx="18002" cy="14575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5928413-A460-6440-BCD6-164C902BD9C5}"/>
              </a:ext>
            </a:extLst>
          </p:cNvPr>
          <p:cNvCxnSpPr>
            <a:cxnSpLocks/>
          </p:cNvCxnSpPr>
          <p:nvPr/>
        </p:nvCxnSpPr>
        <p:spPr>
          <a:xfrm>
            <a:off x="754717" y="6460896"/>
            <a:ext cx="18738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B88FC5-ED7E-9E49-ABED-08AFFADD3C5A}"/>
              </a:ext>
            </a:extLst>
          </p:cNvPr>
          <p:cNvCxnSpPr>
            <a:cxnSpLocks/>
          </p:cNvCxnSpPr>
          <p:nvPr/>
        </p:nvCxnSpPr>
        <p:spPr>
          <a:xfrm flipV="1">
            <a:off x="2554917" y="6088630"/>
            <a:ext cx="1" cy="3686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52188E9-03DE-AB46-A924-2B7D1A330C13}"/>
              </a:ext>
            </a:extLst>
          </p:cNvPr>
          <p:cNvCxnSpPr>
            <a:cxnSpLocks/>
          </p:cNvCxnSpPr>
          <p:nvPr/>
        </p:nvCxnSpPr>
        <p:spPr>
          <a:xfrm flipH="1">
            <a:off x="2554918" y="6095772"/>
            <a:ext cx="54005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3559166-4CE9-DC44-A720-E37FE1F3A3DE}"/>
              </a:ext>
            </a:extLst>
          </p:cNvPr>
          <p:cNvCxnSpPr>
            <a:cxnSpLocks/>
          </p:cNvCxnSpPr>
          <p:nvPr/>
        </p:nvCxnSpPr>
        <p:spPr>
          <a:xfrm flipV="1">
            <a:off x="2785707" y="4933555"/>
            <a:ext cx="0" cy="79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5755790-D749-404B-AF09-0AEED1CF5C97}"/>
              </a:ext>
            </a:extLst>
          </p:cNvPr>
          <p:cNvCxnSpPr>
            <a:cxnSpLocks/>
          </p:cNvCxnSpPr>
          <p:nvPr/>
        </p:nvCxnSpPr>
        <p:spPr>
          <a:xfrm>
            <a:off x="2628583" y="6460896"/>
            <a:ext cx="486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96BF661-5EDB-174C-A3EC-BB362FF395C7}"/>
              </a:ext>
            </a:extLst>
          </p:cNvPr>
          <p:cNvCxnSpPr>
            <a:cxnSpLocks/>
          </p:cNvCxnSpPr>
          <p:nvPr/>
        </p:nvCxnSpPr>
        <p:spPr>
          <a:xfrm flipV="1">
            <a:off x="3851061" y="5716365"/>
            <a:ext cx="0" cy="296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4CF89-9707-2A44-8808-5AFF313FB9DE}"/>
              </a:ext>
            </a:extLst>
          </p:cNvPr>
          <p:cNvCxnSpPr>
            <a:cxnSpLocks/>
          </p:cNvCxnSpPr>
          <p:nvPr/>
        </p:nvCxnSpPr>
        <p:spPr>
          <a:xfrm flipV="1">
            <a:off x="3143460" y="5716364"/>
            <a:ext cx="0" cy="2967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2785CDF-235B-254C-8D92-773748F986CB}"/>
              </a:ext>
            </a:extLst>
          </p:cNvPr>
          <p:cNvCxnSpPr>
            <a:cxnSpLocks/>
          </p:cNvCxnSpPr>
          <p:nvPr/>
        </p:nvCxnSpPr>
        <p:spPr>
          <a:xfrm flipV="1">
            <a:off x="3097304" y="6095772"/>
            <a:ext cx="0" cy="365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9B0D344-7155-8D4B-B75E-68894C6426E3}"/>
              </a:ext>
            </a:extLst>
          </p:cNvPr>
          <p:cNvCxnSpPr>
            <a:cxnSpLocks/>
          </p:cNvCxnSpPr>
          <p:nvPr/>
        </p:nvCxnSpPr>
        <p:spPr>
          <a:xfrm flipH="1">
            <a:off x="3153658" y="5732111"/>
            <a:ext cx="697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4BB8A1C-248C-5C41-B415-EA31F468E0B5}"/>
              </a:ext>
            </a:extLst>
          </p:cNvPr>
          <p:cNvCxnSpPr>
            <a:cxnSpLocks/>
          </p:cNvCxnSpPr>
          <p:nvPr/>
        </p:nvCxnSpPr>
        <p:spPr>
          <a:xfrm flipH="1">
            <a:off x="2810134" y="5565308"/>
            <a:ext cx="14705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0BC7A25-BAC8-E749-B8D0-456F3FE45451}"/>
              </a:ext>
            </a:extLst>
          </p:cNvPr>
          <p:cNvCxnSpPr>
            <a:cxnSpLocks/>
          </p:cNvCxnSpPr>
          <p:nvPr/>
        </p:nvCxnSpPr>
        <p:spPr>
          <a:xfrm flipV="1">
            <a:off x="2785707" y="4372664"/>
            <a:ext cx="0" cy="5608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925A8F7-533C-1F4B-A08F-176C27ADD003}"/>
              </a:ext>
            </a:extLst>
          </p:cNvPr>
          <p:cNvCxnSpPr>
            <a:cxnSpLocks/>
          </p:cNvCxnSpPr>
          <p:nvPr/>
        </p:nvCxnSpPr>
        <p:spPr>
          <a:xfrm flipH="1">
            <a:off x="2785707" y="4336661"/>
            <a:ext cx="1519388" cy="360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9ABEE4C-AD2E-0B46-B418-D37FE19A9B23}"/>
              </a:ext>
            </a:extLst>
          </p:cNvPr>
          <p:cNvCxnSpPr>
            <a:cxnSpLocks/>
          </p:cNvCxnSpPr>
          <p:nvPr/>
        </p:nvCxnSpPr>
        <p:spPr>
          <a:xfrm flipV="1">
            <a:off x="4305095" y="4336661"/>
            <a:ext cx="0" cy="1228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62682EB-845F-C84A-9A13-E507F39A6439}"/>
              </a:ext>
            </a:extLst>
          </p:cNvPr>
          <p:cNvCxnSpPr>
            <a:cxnSpLocks/>
          </p:cNvCxnSpPr>
          <p:nvPr/>
        </p:nvCxnSpPr>
        <p:spPr>
          <a:xfrm flipH="1">
            <a:off x="2785707" y="5732111"/>
            <a:ext cx="414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BDF9E29-FF7C-354C-82C8-80B56E10E125}"/>
              </a:ext>
            </a:extLst>
          </p:cNvPr>
          <p:cNvCxnSpPr>
            <a:cxnSpLocks/>
          </p:cNvCxnSpPr>
          <p:nvPr/>
        </p:nvCxnSpPr>
        <p:spPr>
          <a:xfrm>
            <a:off x="3094977" y="5716364"/>
            <a:ext cx="0" cy="379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D078B7D-3C51-BE49-A561-543B3B2BAC32}"/>
              </a:ext>
            </a:extLst>
          </p:cNvPr>
          <p:cNvCxnSpPr>
            <a:cxnSpLocks/>
          </p:cNvCxnSpPr>
          <p:nvPr/>
        </p:nvCxnSpPr>
        <p:spPr>
          <a:xfrm>
            <a:off x="5633539" y="6095770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652F8EF-17E0-414D-971E-6AD967F6AE17}"/>
              </a:ext>
            </a:extLst>
          </p:cNvPr>
          <p:cNvCxnSpPr>
            <a:cxnSpLocks/>
          </p:cNvCxnSpPr>
          <p:nvPr/>
        </p:nvCxnSpPr>
        <p:spPr>
          <a:xfrm>
            <a:off x="5633539" y="6316880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31830A8-0067-0049-97E2-4E0BE5716E96}"/>
              </a:ext>
            </a:extLst>
          </p:cNvPr>
          <p:cNvCxnSpPr>
            <a:cxnSpLocks/>
          </p:cNvCxnSpPr>
          <p:nvPr/>
        </p:nvCxnSpPr>
        <p:spPr>
          <a:xfrm flipH="1" flipV="1">
            <a:off x="7721771" y="6316880"/>
            <a:ext cx="1375860" cy="1404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A44B6CE-3E88-7248-BF84-D17A83D54B98}"/>
              </a:ext>
            </a:extLst>
          </p:cNvPr>
          <p:cNvCxnSpPr>
            <a:cxnSpLocks/>
          </p:cNvCxnSpPr>
          <p:nvPr/>
        </p:nvCxnSpPr>
        <p:spPr>
          <a:xfrm flipH="1" flipV="1">
            <a:off x="7719783" y="6088630"/>
            <a:ext cx="1375860" cy="1404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6A4D0A2B-7D4A-334B-9F6E-8061E9F5FC83}"/>
              </a:ext>
            </a:extLst>
          </p:cNvPr>
          <p:cNvCxnSpPr>
            <a:cxnSpLocks/>
          </p:cNvCxnSpPr>
          <p:nvPr/>
        </p:nvCxnSpPr>
        <p:spPr>
          <a:xfrm flipH="1">
            <a:off x="4638755" y="6197400"/>
            <a:ext cx="994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B6D8357A-F699-AB4F-B97C-66DF86159AC6}"/>
              </a:ext>
            </a:extLst>
          </p:cNvPr>
          <p:cNvCxnSpPr>
            <a:cxnSpLocks/>
          </p:cNvCxnSpPr>
          <p:nvPr/>
        </p:nvCxnSpPr>
        <p:spPr>
          <a:xfrm flipH="1">
            <a:off x="4638755" y="6289679"/>
            <a:ext cx="994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EC4CD77-EEFF-F64B-9463-642DFBDD5051}"/>
              </a:ext>
            </a:extLst>
          </p:cNvPr>
          <p:cNvCxnSpPr>
            <a:cxnSpLocks/>
          </p:cNvCxnSpPr>
          <p:nvPr/>
        </p:nvCxnSpPr>
        <p:spPr>
          <a:xfrm>
            <a:off x="5633539" y="6095770"/>
            <a:ext cx="0" cy="1016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99EB1A02-0F2A-4D43-9634-EE7C42A02965}"/>
              </a:ext>
            </a:extLst>
          </p:cNvPr>
          <p:cNvCxnSpPr>
            <a:cxnSpLocks/>
          </p:cNvCxnSpPr>
          <p:nvPr/>
        </p:nvCxnSpPr>
        <p:spPr>
          <a:xfrm>
            <a:off x="4646774" y="6197400"/>
            <a:ext cx="0" cy="824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Elbow Connector 159">
            <a:extLst>
              <a:ext uri="{FF2B5EF4-FFF2-40B4-BE49-F238E27FC236}">
                <a16:creationId xmlns:a16="http://schemas.microsoft.com/office/drawing/2014/main" id="{BC6199F7-7532-3346-8934-8E7EF94A68A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896805" y="4420024"/>
            <a:ext cx="2454741" cy="384068"/>
          </a:xfrm>
          <a:prstGeom prst="bentConnector3">
            <a:avLst>
              <a:gd name="adj1" fmla="val 47692"/>
            </a:avLst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Elbow Connector 162">
            <a:extLst>
              <a:ext uri="{FF2B5EF4-FFF2-40B4-BE49-F238E27FC236}">
                <a16:creationId xmlns:a16="http://schemas.microsoft.com/office/drawing/2014/main" id="{06802A78-B5C3-2743-86E1-55265D080F7A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20270" y="4701468"/>
            <a:ext cx="2707428" cy="207342"/>
          </a:xfrm>
          <a:prstGeom prst="bentConnector3">
            <a:avLst>
              <a:gd name="adj1" fmla="val 42726"/>
            </a:avLst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Elbow Connector 168">
            <a:extLst>
              <a:ext uri="{FF2B5EF4-FFF2-40B4-BE49-F238E27FC236}">
                <a16:creationId xmlns:a16="http://schemas.microsoft.com/office/drawing/2014/main" id="{43296CD9-B8E8-6949-BF3B-725FEA1059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49861" y="4246150"/>
            <a:ext cx="1300345" cy="1027149"/>
          </a:xfrm>
          <a:prstGeom prst="bentConnector3">
            <a:avLst>
              <a:gd name="adj1" fmla="val 26975"/>
            </a:avLst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72E3D06D-144A-D642-A295-30C22498EDF1}"/>
              </a:ext>
            </a:extLst>
          </p:cNvPr>
          <p:cNvCxnSpPr>
            <a:cxnSpLocks/>
          </p:cNvCxnSpPr>
          <p:nvPr/>
        </p:nvCxnSpPr>
        <p:spPr>
          <a:xfrm flipV="1">
            <a:off x="982413" y="4840754"/>
            <a:ext cx="0" cy="355050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itle 1">
            <a:extLst>
              <a:ext uri="{FF2B5EF4-FFF2-40B4-BE49-F238E27FC236}">
                <a16:creationId xmlns:a16="http://schemas.microsoft.com/office/drawing/2014/main" id="{ABBE0EC0-B4B7-494F-A639-DB833267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/>
              <a:t>Multiple release paths investigated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3AFA4EE-A547-FB49-85DA-1855A38EA888}"/>
              </a:ext>
            </a:extLst>
          </p:cNvPr>
          <p:cNvSpPr/>
          <p:nvPr/>
        </p:nvSpPr>
        <p:spPr>
          <a:xfrm>
            <a:off x="3015795" y="4555480"/>
            <a:ext cx="184596" cy="214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55A00D3-1D65-EC42-8199-12EC86B7FABB}"/>
              </a:ext>
            </a:extLst>
          </p:cNvPr>
          <p:cNvSpPr/>
          <p:nvPr/>
        </p:nvSpPr>
        <p:spPr>
          <a:xfrm>
            <a:off x="3523521" y="4559699"/>
            <a:ext cx="184596" cy="214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B52D7233-2D00-AE46-A824-FDE3671C93AC}"/>
              </a:ext>
            </a:extLst>
          </p:cNvPr>
          <p:cNvCxnSpPr>
            <a:cxnSpLocks/>
          </p:cNvCxnSpPr>
          <p:nvPr/>
        </p:nvCxnSpPr>
        <p:spPr>
          <a:xfrm flipV="1">
            <a:off x="3307445" y="6137300"/>
            <a:ext cx="0" cy="241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FA39CD2-755A-F04A-9A5C-D43679E5D480}"/>
              </a:ext>
            </a:extLst>
          </p:cNvPr>
          <p:cNvCxnSpPr>
            <a:cxnSpLocks/>
          </p:cNvCxnSpPr>
          <p:nvPr/>
        </p:nvCxnSpPr>
        <p:spPr>
          <a:xfrm flipV="1">
            <a:off x="3302343" y="6387104"/>
            <a:ext cx="31126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F93F053-6AA0-0B45-AA81-BD09320BBC78}"/>
              </a:ext>
            </a:extLst>
          </p:cNvPr>
          <p:cNvCxnSpPr>
            <a:cxnSpLocks/>
          </p:cNvCxnSpPr>
          <p:nvPr/>
        </p:nvCxnSpPr>
        <p:spPr>
          <a:xfrm flipV="1">
            <a:off x="3613608" y="6142660"/>
            <a:ext cx="0" cy="241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5C115F5-7289-1A40-935E-45CADECF7A14}"/>
              </a:ext>
            </a:extLst>
          </p:cNvPr>
          <p:cNvCxnSpPr>
            <a:cxnSpLocks/>
          </p:cNvCxnSpPr>
          <p:nvPr/>
        </p:nvCxnSpPr>
        <p:spPr>
          <a:xfrm flipV="1">
            <a:off x="3307103" y="6130759"/>
            <a:ext cx="31126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A0A4C63-9857-2A45-BBE5-7ACEDF0FD0EA}"/>
              </a:ext>
            </a:extLst>
          </p:cNvPr>
          <p:cNvCxnSpPr>
            <a:cxnSpLocks/>
          </p:cNvCxnSpPr>
          <p:nvPr/>
        </p:nvCxnSpPr>
        <p:spPr>
          <a:xfrm flipH="1">
            <a:off x="3140562" y="6019897"/>
            <a:ext cx="697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Elbow Connector 165">
            <a:extLst>
              <a:ext uri="{FF2B5EF4-FFF2-40B4-BE49-F238E27FC236}">
                <a16:creationId xmlns:a16="http://schemas.microsoft.com/office/drawing/2014/main" id="{1157DA30-51E2-2641-9BEC-B1AB44340EF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64386" y="4901547"/>
            <a:ext cx="2085309" cy="506399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A13EF01A-ABA7-5548-ACA6-3A12A1566E99}"/>
              </a:ext>
            </a:extLst>
          </p:cNvPr>
          <p:cNvSpPr txBox="1"/>
          <p:nvPr/>
        </p:nvSpPr>
        <p:spPr>
          <a:xfrm>
            <a:off x="5725244" y="3328440"/>
            <a:ext cx="676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LP-101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732E2B64-74F4-6248-ACDC-438A15DD76A1}"/>
              </a:ext>
            </a:extLst>
          </p:cNvPr>
          <p:cNvSpPr txBox="1"/>
          <p:nvPr/>
        </p:nvSpPr>
        <p:spPr>
          <a:xfrm>
            <a:off x="8366252" y="5176036"/>
            <a:ext cx="7708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LP-101b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0C33FC36-0EF7-764B-8EB6-2D401634DE14}"/>
              </a:ext>
            </a:extLst>
          </p:cNvPr>
          <p:cNvSpPr txBox="1"/>
          <p:nvPr/>
        </p:nvSpPr>
        <p:spPr>
          <a:xfrm>
            <a:off x="1031282" y="4622707"/>
            <a:ext cx="676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LP-113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9D396E79-2401-6745-8411-F1AC12C7CAF3}"/>
              </a:ext>
            </a:extLst>
          </p:cNvPr>
          <p:cNvSpPr txBox="1"/>
          <p:nvPr/>
        </p:nvSpPr>
        <p:spPr>
          <a:xfrm>
            <a:off x="3066072" y="3815090"/>
            <a:ext cx="676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LP-113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7BD6094-4D92-F64D-8103-2FB258E9E46D}"/>
              </a:ext>
            </a:extLst>
          </p:cNvPr>
          <p:cNvSpPr txBox="1"/>
          <p:nvPr/>
        </p:nvSpPr>
        <p:spPr>
          <a:xfrm>
            <a:off x="2092496" y="3270431"/>
            <a:ext cx="7708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LP-102b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9A9C9EB-7F33-9D43-A8D9-6EDDDC468005}"/>
              </a:ext>
            </a:extLst>
          </p:cNvPr>
          <p:cNvSpPr txBox="1"/>
          <p:nvPr/>
        </p:nvSpPr>
        <p:spPr>
          <a:xfrm>
            <a:off x="2031159" y="4625778"/>
            <a:ext cx="6899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LP-102</a:t>
            </a:r>
          </a:p>
        </p:txBody>
      </p: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F079D415-1F87-7745-A55C-6E2001A62F8E}"/>
              </a:ext>
            </a:extLst>
          </p:cNvPr>
          <p:cNvCxnSpPr>
            <a:cxnSpLocks/>
          </p:cNvCxnSpPr>
          <p:nvPr/>
        </p:nvCxnSpPr>
        <p:spPr>
          <a:xfrm flipH="1">
            <a:off x="2968227" y="6238645"/>
            <a:ext cx="385427" cy="0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DC685164-2B73-5948-8BDA-392B56CBD207}"/>
              </a:ext>
            </a:extLst>
          </p:cNvPr>
          <p:cNvCxnSpPr>
            <a:cxnSpLocks/>
          </p:cNvCxnSpPr>
          <p:nvPr/>
        </p:nvCxnSpPr>
        <p:spPr>
          <a:xfrm flipV="1">
            <a:off x="3200090" y="5403016"/>
            <a:ext cx="7772" cy="423371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34F94DC3-2B15-9746-9EFE-8114A21447C7}"/>
              </a:ext>
            </a:extLst>
          </p:cNvPr>
          <p:cNvCxnSpPr>
            <a:cxnSpLocks/>
          </p:cNvCxnSpPr>
          <p:nvPr/>
        </p:nvCxnSpPr>
        <p:spPr>
          <a:xfrm flipH="1" flipV="1">
            <a:off x="2640440" y="4803958"/>
            <a:ext cx="252507" cy="1180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5AF4E9E8-3AFC-754E-ADBA-151E5D0D11B7}"/>
              </a:ext>
            </a:extLst>
          </p:cNvPr>
          <p:cNvCxnSpPr>
            <a:cxnSpLocks/>
          </p:cNvCxnSpPr>
          <p:nvPr/>
        </p:nvCxnSpPr>
        <p:spPr>
          <a:xfrm flipH="1">
            <a:off x="2255013" y="6229076"/>
            <a:ext cx="385427" cy="0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C19A518C-0329-A046-B295-EEE3EDFC9ACC}"/>
              </a:ext>
            </a:extLst>
          </p:cNvPr>
          <p:cNvCxnSpPr>
            <a:cxnSpLocks/>
          </p:cNvCxnSpPr>
          <p:nvPr/>
        </p:nvCxnSpPr>
        <p:spPr>
          <a:xfrm flipH="1" flipV="1">
            <a:off x="3264376" y="5906067"/>
            <a:ext cx="180681" cy="306249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B06D971-6782-0A4C-874B-59233DC5E16D}"/>
              </a:ext>
            </a:extLst>
          </p:cNvPr>
          <p:cNvCxnSpPr>
            <a:cxnSpLocks/>
          </p:cNvCxnSpPr>
          <p:nvPr/>
        </p:nvCxnSpPr>
        <p:spPr>
          <a:xfrm>
            <a:off x="8407713" y="5923338"/>
            <a:ext cx="687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20B1E493-9D22-3341-AE7B-34739F5E31E3}"/>
              </a:ext>
            </a:extLst>
          </p:cNvPr>
          <p:cNvCxnSpPr>
            <a:cxnSpLocks/>
          </p:cNvCxnSpPr>
          <p:nvPr/>
        </p:nvCxnSpPr>
        <p:spPr>
          <a:xfrm flipV="1">
            <a:off x="8407713" y="5565308"/>
            <a:ext cx="0" cy="358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9113292C-34D1-DE42-A63B-8A8AA7D0E45A}"/>
              </a:ext>
            </a:extLst>
          </p:cNvPr>
          <p:cNvCxnSpPr>
            <a:cxnSpLocks/>
          </p:cNvCxnSpPr>
          <p:nvPr/>
        </p:nvCxnSpPr>
        <p:spPr>
          <a:xfrm>
            <a:off x="8407713" y="5565308"/>
            <a:ext cx="687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42BE6730-5671-DD4E-AA95-894495A85F1A}"/>
              </a:ext>
            </a:extLst>
          </p:cNvPr>
          <p:cNvCxnSpPr>
            <a:cxnSpLocks/>
          </p:cNvCxnSpPr>
          <p:nvPr/>
        </p:nvCxnSpPr>
        <p:spPr>
          <a:xfrm flipV="1">
            <a:off x="8831285" y="5409897"/>
            <a:ext cx="0" cy="306468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6729844-7F94-6048-A844-C28B1389AD6D}"/>
              </a:ext>
            </a:extLst>
          </p:cNvPr>
          <p:cNvCxnSpPr>
            <a:cxnSpLocks/>
          </p:cNvCxnSpPr>
          <p:nvPr/>
        </p:nvCxnSpPr>
        <p:spPr>
          <a:xfrm flipV="1">
            <a:off x="8831285" y="5826387"/>
            <a:ext cx="0" cy="463292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95FE9EB3-2C85-D147-B3AF-611A449C76DE}"/>
              </a:ext>
            </a:extLst>
          </p:cNvPr>
          <p:cNvCxnSpPr>
            <a:cxnSpLocks/>
          </p:cNvCxnSpPr>
          <p:nvPr/>
        </p:nvCxnSpPr>
        <p:spPr>
          <a:xfrm flipV="1">
            <a:off x="3586303" y="6242103"/>
            <a:ext cx="2166361" cy="1"/>
          </a:xfrm>
          <a:prstGeom prst="straightConnector1">
            <a:avLst/>
          </a:prstGeom>
          <a:ln w="25400">
            <a:tailEnd type="triangle"/>
          </a:ln>
          <a:effectLst>
            <a:glow rad="38100">
              <a:schemeClr val="bg1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4961A99-AB01-D843-A06B-04CA4B999836}"/>
              </a:ext>
            </a:extLst>
          </p:cNvPr>
          <p:cNvSpPr/>
          <p:nvPr/>
        </p:nvSpPr>
        <p:spPr>
          <a:xfrm>
            <a:off x="49328" y="4849437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20 m</a:t>
            </a:r>
            <a:endParaRPr lang="sv-SE" sz="14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3CA995-CE20-3B4F-8C9C-95E7C676CB96}"/>
              </a:ext>
            </a:extLst>
          </p:cNvPr>
          <p:cNvSpPr/>
          <p:nvPr/>
        </p:nvSpPr>
        <p:spPr>
          <a:xfrm>
            <a:off x="52242" y="4218775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30 m</a:t>
            </a:r>
            <a:endParaRPr lang="sv-SE" sz="1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334D926-B1D4-0F48-9627-3E008D3C0631}"/>
              </a:ext>
            </a:extLst>
          </p:cNvPr>
          <p:cNvSpPr/>
          <p:nvPr/>
        </p:nvSpPr>
        <p:spPr>
          <a:xfrm>
            <a:off x="45815" y="3298313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45 m</a:t>
            </a:r>
            <a:endParaRPr lang="sv-SE" sz="1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7CA75F-6A85-BE45-8382-0C9422BFADB3}"/>
              </a:ext>
            </a:extLst>
          </p:cNvPr>
          <p:cNvSpPr/>
          <p:nvPr/>
        </p:nvSpPr>
        <p:spPr>
          <a:xfrm>
            <a:off x="45815" y="5460812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10 m</a:t>
            </a:r>
            <a:endParaRPr lang="sv-SE" sz="1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933611-020D-1347-88A0-2F3EA796527D}"/>
              </a:ext>
            </a:extLst>
          </p:cNvPr>
          <p:cNvSpPr txBox="1"/>
          <p:nvPr/>
        </p:nvSpPr>
        <p:spPr>
          <a:xfrm>
            <a:off x="3978545" y="3816430"/>
            <a:ext cx="676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094CA"/>
                </a:solidFill>
              </a:rPr>
              <a:t>LP-104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A69E36C-439D-4C42-9B1A-27950AF6E8BD}"/>
              </a:ext>
            </a:extLst>
          </p:cNvPr>
          <p:cNvSpPr/>
          <p:nvPr/>
        </p:nvSpPr>
        <p:spPr>
          <a:xfrm>
            <a:off x="6378014" y="4467829"/>
            <a:ext cx="184596" cy="2149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D7224-C5FF-9E48-B818-1E7EB3F8332D}"/>
              </a:ext>
            </a:extLst>
          </p:cNvPr>
          <p:cNvSpPr txBox="1"/>
          <p:nvPr/>
        </p:nvSpPr>
        <p:spPr>
          <a:xfrm>
            <a:off x="5276516" y="1590959"/>
            <a:ext cx="31239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Stack </a:t>
            </a:r>
            <a:r>
              <a:rPr lang="sv-SE" sz="1400" dirty="0" err="1"/>
              <a:t>flow</a:t>
            </a:r>
            <a:r>
              <a:rPr lang="sv-SE" sz="1400" dirty="0"/>
              <a:t> is </a:t>
            </a:r>
            <a:r>
              <a:rPr lang="sv-SE" sz="1400" dirty="0" err="1"/>
              <a:t>more</a:t>
            </a:r>
            <a:r>
              <a:rPr lang="sv-SE" sz="1400" dirty="0"/>
              <a:t> </a:t>
            </a:r>
            <a:r>
              <a:rPr lang="sv-SE" sz="1400" dirty="0" err="1"/>
              <a:t>dispersed</a:t>
            </a:r>
            <a:r>
              <a:rPr lang="sv-SE" sz="1400" dirty="0"/>
              <a:t> and </a:t>
            </a:r>
            <a:r>
              <a:rPr lang="sv-SE" sz="1400" dirty="0" err="1"/>
              <a:t>diluted</a:t>
            </a:r>
            <a:br>
              <a:rPr lang="sv-SE" sz="1400" dirty="0"/>
            </a:br>
            <a:r>
              <a:rPr lang="sv-SE" sz="1400" dirty="0"/>
              <a:t>Ventilation is faster </a:t>
            </a:r>
            <a:r>
              <a:rPr lang="sv-SE" sz="1400" dirty="0" err="1"/>
              <a:t>than</a:t>
            </a:r>
            <a:r>
              <a:rPr lang="sv-SE" sz="1400" dirty="0"/>
              <a:t> </a:t>
            </a:r>
            <a:r>
              <a:rPr lang="sv-SE" sz="1400" dirty="0" err="1"/>
              <a:t>leaks</a:t>
            </a:r>
            <a:endParaRPr lang="sv-SE" sz="1400" dirty="0"/>
          </a:p>
          <a:p>
            <a:r>
              <a:rPr lang="sv-SE" sz="1400" dirty="0" err="1"/>
              <a:t>Large</a:t>
            </a:r>
            <a:r>
              <a:rPr lang="sv-SE" sz="1400" dirty="0"/>
              <a:t> </a:t>
            </a:r>
            <a:r>
              <a:rPr lang="sv-SE" sz="1400" dirty="0" err="1"/>
              <a:t>rooms</a:t>
            </a:r>
            <a:r>
              <a:rPr lang="sv-SE" sz="1400" dirty="0"/>
              <a:t> </a:t>
            </a:r>
            <a:r>
              <a:rPr lang="sv-SE" sz="1400" dirty="0" err="1"/>
              <a:t>dilute</a:t>
            </a:r>
            <a:r>
              <a:rPr lang="sv-SE" sz="1400" dirty="0"/>
              <a:t> and </a:t>
            </a:r>
            <a:r>
              <a:rPr lang="sv-SE" sz="1400" dirty="0" err="1"/>
              <a:t>delay</a:t>
            </a:r>
            <a:r>
              <a:rPr lang="sv-SE" sz="1400" dirty="0"/>
              <a:t> </a:t>
            </a:r>
            <a:r>
              <a:rPr lang="sv-SE" sz="1400" dirty="0" err="1"/>
              <a:t>more</a:t>
            </a:r>
            <a:endParaRPr lang="sv-SE" sz="1400" dirty="0"/>
          </a:p>
          <a:p>
            <a:r>
              <a:rPr lang="sv-SE" sz="1400" dirty="0" err="1"/>
              <a:t>Large</a:t>
            </a:r>
            <a:r>
              <a:rPr lang="sv-SE" sz="1400" dirty="0"/>
              <a:t> </a:t>
            </a:r>
            <a:r>
              <a:rPr lang="sv-SE" sz="1400" dirty="0" err="1"/>
              <a:t>rooms</a:t>
            </a:r>
            <a:r>
              <a:rPr lang="sv-SE" sz="1400" dirty="0"/>
              <a:t> </a:t>
            </a:r>
            <a:r>
              <a:rPr lang="sv-SE" sz="1400" dirty="0" err="1"/>
              <a:t>may</a:t>
            </a:r>
            <a:r>
              <a:rPr lang="sv-SE" sz="1400" dirty="0"/>
              <a:t>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higher</a:t>
            </a:r>
            <a:r>
              <a:rPr lang="sv-SE" sz="1400" dirty="0"/>
              <a:t> </a:t>
            </a:r>
            <a:r>
              <a:rPr lang="sv-SE" sz="1400" dirty="0" err="1"/>
              <a:t>leak</a:t>
            </a:r>
            <a:r>
              <a:rPr lang="sv-SE" sz="1400" dirty="0"/>
              <a:t> rate</a:t>
            </a:r>
          </a:p>
          <a:p>
            <a:endParaRPr lang="sv-SE" sz="1400" dirty="0"/>
          </a:p>
          <a:p>
            <a:r>
              <a:rPr lang="sv-SE" sz="1400" dirty="0" err="1"/>
              <a:t>Which</a:t>
            </a:r>
            <a:r>
              <a:rPr lang="sv-SE" sz="1400" dirty="0"/>
              <a:t> is </a:t>
            </a:r>
            <a:r>
              <a:rPr lang="sv-SE" sz="1400" dirty="0" err="1"/>
              <a:t>worse</a:t>
            </a:r>
            <a:r>
              <a:rPr lang="sv-SE" sz="1400" dirty="0"/>
              <a:t>? -&gt; </a:t>
            </a:r>
            <a:r>
              <a:rPr lang="sv-SE" sz="1400" dirty="0" err="1"/>
              <a:t>Calculate</a:t>
            </a:r>
            <a:r>
              <a:rPr lang="sv-SE" sz="1400" dirty="0"/>
              <a:t> </a:t>
            </a:r>
            <a:r>
              <a:rPr lang="sv-SE" sz="1400" dirty="0" err="1"/>
              <a:t>multiple</a:t>
            </a:r>
            <a:r>
              <a:rPr lang="sv-SE" sz="1400" dirty="0"/>
              <a:t>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36465E-258C-A54B-8560-892D38DB3210}"/>
              </a:ext>
            </a:extLst>
          </p:cNvPr>
          <p:cNvSpPr txBox="1"/>
          <p:nvPr/>
        </p:nvSpPr>
        <p:spPr>
          <a:xfrm rot="20348739">
            <a:off x="1618601" y="4594748"/>
            <a:ext cx="6298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dirty="0"/>
              <a:t>EXAMPLE LEAK PATHS</a:t>
            </a:r>
          </a:p>
        </p:txBody>
      </p:sp>
    </p:spTree>
    <p:extLst>
      <p:ext uri="{BB962C8B-B14F-4D97-AF65-F5344CB8AC3E}">
        <p14:creationId xmlns:p14="http://schemas.microsoft.com/office/powerpoint/2010/main" val="170529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BB08-6E20-C647-80F2-B68C9E74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Transfer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flow</a:t>
            </a:r>
            <a:br>
              <a:rPr lang="sv-SE" dirty="0"/>
            </a:br>
            <a:r>
              <a:rPr lang="sv-SE" dirty="0" err="1"/>
              <a:t>description</a:t>
            </a:r>
            <a:endParaRPr lang="sv-S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F2B2EC-4AFD-2149-A605-945E01D5F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41" y="12454"/>
            <a:ext cx="4442346" cy="14051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96BA3-C691-3A49-8F54-5CC6CD31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B09BB9-F5AD-084E-815D-B06F597C7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604255"/>
              </p:ext>
            </p:extLst>
          </p:nvPr>
        </p:nvGraphicFramePr>
        <p:xfrm>
          <a:off x="129917" y="1772816"/>
          <a:ext cx="8939336" cy="449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87833134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706227787"/>
                    </a:ext>
                  </a:extLst>
                </a:gridCol>
                <a:gridCol w="1054803">
                  <a:extLst>
                    <a:ext uri="{9D8B030D-6E8A-4147-A177-3AD203B41FA5}">
                      <a16:colId xmlns:a16="http://schemas.microsoft.com/office/drawing/2014/main" val="394724889"/>
                    </a:ext>
                  </a:extLst>
                </a:gridCol>
                <a:gridCol w="1214354">
                  <a:extLst>
                    <a:ext uri="{9D8B030D-6E8A-4147-A177-3AD203B41FA5}">
                      <a16:colId xmlns:a16="http://schemas.microsoft.com/office/drawing/2014/main" val="2507584917"/>
                    </a:ext>
                  </a:extLst>
                </a:gridCol>
                <a:gridCol w="1142922">
                  <a:extLst>
                    <a:ext uri="{9D8B030D-6E8A-4147-A177-3AD203B41FA5}">
                      <a16:colId xmlns:a16="http://schemas.microsoft.com/office/drawing/2014/main" val="68361571"/>
                    </a:ext>
                  </a:extLst>
                </a:gridCol>
                <a:gridCol w="2714439">
                  <a:extLst>
                    <a:ext uri="{9D8B030D-6E8A-4147-A177-3AD203B41FA5}">
                      <a16:colId xmlns:a16="http://schemas.microsoft.com/office/drawing/2014/main" val="2592779760"/>
                    </a:ext>
                  </a:extLst>
                </a:gridCol>
                <a:gridCol w="724586">
                  <a:extLst>
                    <a:ext uri="{9D8B030D-6E8A-4147-A177-3AD203B41FA5}">
                      <a16:colId xmlns:a16="http://schemas.microsoft.com/office/drawing/2014/main" val="3402277877"/>
                    </a:ext>
                  </a:extLst>
                </a:gridCol>
              </a:tblGrid>
              <a:tr h="40884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Release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Affected 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ARF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Release time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Inner volume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Volume flow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Emission height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1873194821"/>
                  </a:ext>
                </a:extLst>
              </a:tr>
              <a:tr h="527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Helium coolant</a:t>
                      </a:r>
                      <a:endParaRPr lang="sv-SE" sz="1100" dirty="0">
                        <a:effectLst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 = 30 kg Target coolant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100 s &lt; t &lt; 110 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Monolith 4 m</a:t>
                      </a:r>
                      <a:r>
                        <a:rPr lang="en-GB" sz="1100" baseline="30000">
                          <a:effectLst/>
                        </a:rPr>
                        <a:t>3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Average 18 Nm</a:t>
                      </a:r>
                      <a:r>
                        <a:rPr lang="en-GB" sz="1100" baseline="30000">
                          <a:effectLst/>
                        </a:rPr>
                        <a:t>3 </a:t>
                      </a:r>
                      <a:r>
                        <a:rPr lang="en-GB" sz="1100">
                          <a:effectLst/>
                        </a:rPr>
                        <a:t>/s for 10 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30 m 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4006788114"/>
                  </a:ext>
                </a:extLst>
              </a:tr>
              <a:tr h="353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Filter particles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sv-SE" sz="1100" dirty="0">
                          <a:effectLst/>
                        </a:rPr>
                        <a:t>MAR*DR = 10 g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sv-SE" sz="1100" dirty="0">
                          <a:effectLst/>
                        </a:rPr>
                        <a:t>Filter aerosols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0.01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100 s &lt; t &lt; 110 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Monolith 4 m</a:t>
                      </a:r>
                      <a:r>
                        <a:rPr lang="en-GB" sz="1100" baseline="30000">
                          <a:effectLst/>
                        </a:rPr>
                        <a:t>3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Average 18 Nm</a:t>
                      </a:r>
                      <a:r>
                        <a:rPr lang="en-GB" sz="1100" baseline="30000">
                          <a:effectLst/>
                        </a:rPr>
                        <a:t>3 </a:t>
                      </a:r>
                      <a:r>
                        <a:rPr lang="en-GB" sz="1100">
                          <a:effectLst/>
                        </a:rPr>
                        <a:t>/s for 10 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30 m 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2478875316"/>
                  </a:ext>
                </a:extLst>
              </a:tr>
              <a:tr h="527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Moderator water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 = 400 kg Moderator Water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0.46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100 s &lt; t &lt; 20000 s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Monolith 4 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(in conversion to volume flow a density of 0.5 kg/m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r>
                        <a:rPr lang="en-GB" sz="1100" dirty="0">
                          <a:effectLst/>
                        </a:rPr>
                        <a:t> should be used)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30 m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402100739"/>
                  </a:ext>
                </a:extLst>
              </a:tr>
              <a:tr h="4363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Tungsten target oxidation</a:t>
                      </a:r>
                      <a:endParaRPr lang="sv-SE" sz="1100" dirty="0">
                        <a:effectLst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 = 54.7 kg Tungsten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Aerosols = 0.4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Volatiles = 0.4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Gases = 1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200 s &lt; t &lt; 1000s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Monolith 4 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100" dirty="0">
                        <a:effectLst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30 m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1756030608"/>
                  </a:ext>
                </a:extLst>
              </a:tr>
              <a:tr h="569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Tungsten target diffusion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 = 1100 kg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Tungsten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Gases = 8.8*10</a:t>
                      </a:r>
                      <a:r>
                        <a:rPr lang="en-GB" sz="1100" baseline="30000" dirty="0">
                          <a:effectLst/>
                        </a:rPr>
                        <a:t>-4</a:t>
                      </a:r>
                      <a:br>
                        <a:rPr lang="sv-SE" sz="1100" baseline="300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Hydrogen = 1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200 s &lt; t &lt; 1000s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Monolith 4 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Following the same release rate as the tungsten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30 m</a:t>
                      </a:r>
                      <a:endParaRPr lang="sv-SE" sz="11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1873208895"/>
                  </a:ext>
                </a:extLst>
              </a:tr>
              <a:tr h="551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Beryllium moderator melting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 = 15.7 kg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Beryllium</a:t>
                      </a:r>
                      <a:endParaRPr lang="sv-SE" sz="1100" dirty="0">
                        <a:effectLst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Aerosols = 0.01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Volatiles = 0.01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Gases = 1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200 s &lt; t &lt; 1000s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Monolith 4 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Following the same release rate as tungsten</a:t>
                      </a:r>
                      <a:endParaRPr lang="sv-SE" sz="1100" dirty="0">
                        <a:effectLst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30 m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1116269183"/>
                  </a:ext>
                </a:extLst>
              </a:tr>
              <a:tr h="922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Tungsten target explosion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100" dirty="0">
                          <a:effectLst/>
                        </a:rPr>
                        <a:t>MAR*DR*ARF = 54.7 kg tungsten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Aerosols = 0.003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Volatiles = 0.003</a:t>
                      </a:r>
                      <a:br>
                        <a:rPr lang="sv-SE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Gases = 0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5000 s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Monolith 4 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Instantly, after 5000 seconds.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30 m</a:t>
                      </a:r>
                      <a:endParaRPr lang="sv-S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12" marR="42012" marT="0" marB="0"/>
                </a:tc>
                <a:extLst>
                  <a:ext uri="{0D108BD9-81ED-4DB2-BD59-A6C34878D82A}">
                    <a16:rowId xmlns:a16="http://schemas.microsoft.com/office/drawing/2014/main" val="3349816986"/>
                  </a:ext>
                </a:extLst>
              </a:tr>
            </a:tbl>
          </a:graphicData>
        </a:graphic>
      </p:graphicFrame>
      <p:pic>
        <p:nvPicPr>
          <p:cNvPr id="1026" name="Picture 289">
            <a:extLst>
              <a:ext uri="{FF2B5EF4-FFF2-40B4-BE49-F238E27FC236}">
                <a16:creationId xmlns:a16="http://schemas.microsoft.com/office/drawing/2014/main" id="{27AB082C-F582-FE4B-B617-78034444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98" y="3744641"/>
            <a:ext cx="2554744" cy="3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01">
            <a:extLst>
              <a:ext uri="{FF2B5EF4-FFF2-40B4-BE49-F238E27FC236}">
                <a16:creationId xmlns:a16="http://schemas.microsoft.com/office/drawing/2014/main" id="{3D028220-2933-BC48-99BA-B3611002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98" y="3099807"/>
            <a:ext cx="2277017" cy="28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36F1581-6B54-0647-8CAF-844BFACF7C91}"/>
              </a:ext>
            </a:extLst>
          </p:cNvPr>
          <p:cNvSpPr/>
          <p:nvPr/>
        </p:nvSpPr>
        <p:spPr>
          <a:xfrm>
            <a:off x="6373180" y="460198"/>
            <a:ext cx="36004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D41E6EC-EA1C-824B-B92B-E54096B15BAA}"/>
              </a:ext>
            </a:extLst>
          </p:cNvPr>
          <p:cNvSpPr/>
          <p:nvPr/>
        </p:nvSpPr>
        <p:spPr>
          <a:xfrm>
            <a:off x="7691295" y="460198"/>
            <a:ext cx="409097" cy="2324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7F356-5873-7C45-BA00-5D805CDA74D6}"/>
              </a:ext>
            </a:extLst>
          </p:cNvPr>
          <p:cNvSpPr txBox="1"/>
          <p:nvPr/>
        </p:nvSpPr>
        <p:spPr>
          <a:xfrm rot="2038319">
            <a:off x="2582970" y="3464791"/>
            <a:ext cx="4851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dirty="0"/>
              <a:t>EXAMPLE in AA3</a:t>
            </a:r>
          </a:p>
        </p:txBody>
      </p:sp>
    </p:spTree>
    <p:extLst>
      <p:ext uri="{BB962C8B-B14F-4D97-AF65-F5344CB8AC3E}">
        <p14:creationId xmlns:p14="http://schemas.microsoft.com/office/powerpoint/2010/main" val="2844454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8389-7401-7642-B9A5-B04ACF08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Transport and </a:t>
            </a:r>
            <a:r>
              <a:rPr lang="sv-SE" dirty="0" err="1"/>
              <a:t>Decay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D29CB-2E73-784A-95BF-DD4955D5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536" y="6433399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Bildobjekt 6">
            <a:extLst>
              <a:ext uri="{FF2B5EF4-FFF2-40B4-BE49-F238E27FC236}">
                <a16:creationId xmlns:a16="http://schemas.microsoft.com/office/drawing/2014/main" id="{D18F8772-7A67-8243-986E-B5CA36EEA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5036" r="4691" b="21934"/>
          <a:stretch/>
        </p:blipFill>
        <p:spPr bwMode="auto">
          <a:xfrm>
            <a:off x="2430520" y="3896740"/>
            <a:ext cx="2703160" cy="199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60A2C-2754-204A-971C-BAFD4A28F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84784"/>
            <a:ext cx="2990544" cy="15121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1CA5C2-B0C8-F34F-934A-92C4D9F97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68" y="5914176"/>
            <a:ext cx="3681473" cy="884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0C2B15-494F-3242-B49C-02C1E6C2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420888"/>
            <a:ext cx="3024336" cy="19690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8D35D3-24F9-8547-BD36-A6DFB9027E35}"/>
              </a:ext>
            </a:extLst>
          </p:cNvPr>
          <p:cNvSpPr txBox="1"/>
          <p:nvPr/>
        </p:nvSpPr>
        <p:spPr>
          <a:xfrm rot="2038319">
            <a:off x="647753" y="2025324"/>
            <a:ext cx="1552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EXAMPLE in AA3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A3125-3479-D849-9626-9AF6CF9F1794}"/>
              </a:ext>
            </a:extLst>
          </p:cNvPr>
          <p:cNvSpPr txBox="1"/>
          <p:nvPr/>
        </p:nvSpPr>
        <p:spPr>
          <a:xfrm>
            <a:off x="217807" y="3682909"/>
            <a:ext cx="2040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Each</a:t>
            </a:r>
            <a:r>
              <a:rPr lang="sv-SE" dirty="0"/>
              <a:t> Line:</a:t>
            </a:r>
            <a:br>
              <a:rPr lang="sv-SE" dirty="0"/>
            </a:br>
            <a:r>
              <a:rPr lang="sv-SE" dirty="0" err="1"/>
              <a:t>one</a:t>
            </a:r>
            <a:r>
              <a:rPr lang="sv-SE" dirty="0"/>
              <a:t> source</a:t>
            </a:r>
          </a:p>
          <a:p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model</a:t>
            </a:r>
            <a:endParaRPr lang="sv-SE" dirty="0"/>
          </a:p>
          <a:p>
            <a:r>
              <a:rPr lang="sv-SE" dirty="0" err="1"/>
              <a:t>one</a:t>
            </a:r>
            <a:r>
              <a:rPr lang="sv-SE" dirty="0"/>
              <a:t> system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ODEs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0922B0-5E88-6F4B-A1BB-A8A8C8BA766F}"/>
                  </a:ext>
                </a:extLst>
              </p:cNvPr>
              <p:cNvSpPr/>
              <p:nvPr/>
            </p:nvSpPr>
            <p:spPr>
              <a:xfrm>
                <a:off x="6269759" y="5292376"/>
                <a:ext cx="2700483" cy="50610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𝑎𝑒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sv-SE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sv-SE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sSup>
                              <m:sSupPr>
                                <m:ctrlPr>
                                  <a:rPr lang="sv-SE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∙(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𝑙𝑛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⁡(</m:t>
                                </m:r>
                                <m:sSub>
                                  <m:sSubPr>
                                    <m:ctrlPr>
                                      <a:rPr lang="sv-SE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1/2,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))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sup>
                            </m:sSup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sv-SE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F0922B0-5E88-6F4B-A1BB-A8A8C8BA7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59" y="5292376"/>
                <a:ext cx="2700483" cy="506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2790F5B-F55A-A949-B0D1-3A220F487DAD}"/>
              </a:ext>
            </a:extLst>
          </p:cNvPr>
          <p:cNvSpPr txBox="1"/>
          <p:nvPr/>
        </p:nvSpPr>
        <p:spPr>
          <a:xfrm>
            <a:off x="6232985" y="4901806"/>
            <a:ext cx="27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Fit to Weibull </a:t>
            </a:r>
            <a:r>
              <a:rPr lang="sv-SE" dirty="0" err="1"/>
              <a:t>function</a:t>
            </a:r>
            <a:r>
              <a:rPr lang="sv-SE" dirty="0"/>
              <a:t> </a:t>
            </a:r>
            <a:r>
              <a:rPr lang="sv-SE" dirty="0" err="1"/>
              <a:t>each</a:t>
            </a:r>
            <a:endParaRPr lang="sv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B50AA-3DA3-F74E-A021-D94C5EA185CA}"/>
              </a:ext>
            </a:extLst>
          </p:cNvPr>
          <p:cNvSpPr txBox="1"/>
          <p:nvPr/>
        </p:nvSpPr>
        <p:spPr>
          <a:xfrm>
            <a:off x="5268667" y="4182918"/>
            <a:ext cx="682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Solve</a:t>
            </a:r>
            <a:endParaRPr lang="sv-SE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7A83B9-B589-5149-9318-2A50FE906F7F}"/>
              </a:ext>
            </a:extLst>
          </p:cNvPr>
          <p:cNvCxnSpPr>
            <a:cxnSpLocks/>
          </p:cNvCxnSpPr>
          <p:nvPr/>
        </p:nvCxnSpPr>
        <p:spPr>
          <a:xfrm>
            <a:off x="1691680" y="3132552"/>
            <a:ext cx="638950" cy="137494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5A54B52-A978-024B-AD19-77FC0E652460}"/>
              </a:ext>
            </a:extLst>
          </p:cNvPr>
          <p:cNvCxnSpPr>
            <a:cxnSpLocks/>
          </p:cNvCxnSpPr>
          <p:nvPr/>
        </p:nvCxnSpPr>
        <p:spPr>
          <a:xfrm flipV="1">
            <a:off x="5292196" y="4507494"/>
            <a:ext cx="719964" cy="107592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527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91BA-63AB-C449-A1B2-CF04C15F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Simpified</a:t>
            </a:r>
            <a:r>
              <a:rPr lang="sv-SE" dirty="0"/>
              <a:t> </a:t>
            </a:r>
            <a:r>
              <a:rPr lang="sv-SE" dirty="0" err="1"/>
              <a:t>volumes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E3129-2A21-F248-9DA3-30855998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EEC94-2421-4141-8541-DCB0F2D1BB0E}"/>
              </a:ext>
            </a:extLst>
          </p:cNvPr>
          <p:cNvSpPr/>
          <p:nvPr/>
        </p:nvSpPr>
        <p:spPr>
          <a:xfrm>
            <a:off x="1475656" y="2564904"/>
            <a:ext cx="10801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78CC1E-CB01-D04C-A6EE-9CF0F4160828}"/>
              </a:ext>
            </a:extLst>
          </p:cNvPr>
          <p:cNvSpPr/>
          <p:nvPr/>
        </p:nvSpPr>
        <p:spPr>
          <a:xfrm>
            <a:off x="3000764" y="2574847"/>
            <a:ext cx="10801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EA8CF-F60F-B740-8B9D-D63891B365DD}"/>
              </a:ext>
            </a:extLst>
          </p:cNvPr>
          <p:cNvSpPr/>
          <p:nvPr/>
        </p:nvSpPr>
        <p:spPr>
          <a:xfrm>
            <a:off x="4537859" y="2603585"/>
            <a:ext cx="10801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V4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BF1F-5F30-A340-8F5E-B5468A8D89FA}"/>
              </a:ext>
            </a:extLst>
          </p:cNvPr>
          <p:cNvSpPr txBox="1"/>
          <p:nvPr/>
        </p:nvSpPr>
        <p:spPr>
          <a:xfrm>
            <a:off x="1790334" y="351766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D864A-48BF-CF49-96F1-866D52B2A831}"/>
              </a:ext>
            </a:extLst>
          </p:cNvPr>
          <p:cNvSpPr txBox="1"/>
          <p:nvPr/>
        </p:nvSpPr>
        <p:spPr>
          <a:xfrm>
            <a:off x="3321435" y="351766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84F3F-E724-BC4C-9E47-28EC2646E5DA}"/>
              </a:ext>
            </a:extLst>
          </p:cNvPr>
          <p:cNvSpPr txBox="1"/>
          <p:nvPr/>
        </p:nvSpPr>
        <p:spPr>
          <a:xfrm>
            <a:off x="4852537" y="351766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EDB1D9-4CBC-AC44-93DC-E332176DD6F5}"/>
              </a:ext>
            </a:extLst>
          </p:cNvPr>
          <p:cNvSpPr txBox="1"/>
          <p:nvPr/>
        </p:nvSpPr>
        <p:spPr>
          <a:xfrm>
            <a:off x="6383639" y="351766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N6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EBF8D5-FC75-1249-AF23-7A77BCD846C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241098" y="3702328"/>
            <a:ext cx="108033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CAB39F-E8E4-954C-B7AA-AF531E2081E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3772199" y="3702328"/>
            <a:ext cx="108033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98CC27-ACF5-664F-A604-6BEB2E9B413B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5303301" y="3702328"/>
            <a:ext cx="108033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A5CCE5-6AF5-7D4F-A4B6-9FDFED990EB6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546817" y="3886994"/>
            <a:ext cx="0" cy="51514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51619D-5E70-FE42-BC0A-B691BBAB689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015716" y="3886994"/>
            <a:ext cx="0" cy="63180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DCA28B-4938-4E4D-B6DF-08938469E1D7}"/>
              </a:ext>
            </a:extLst>
          </p:cNvPr>
          <p:cNvCxnSpPr>
            <a:cxnSpLocks/>
            <a:stCxn id="38" idx="3"/>
            <a:endCxn id="8" idx="1"/>
          </p:cNvCxnSpPr>
          <p:nvPr/>
        </p:nvCxnSpPr>
        <p:spPr>
          <a:xfrm flipV="1">
            <a:off x="775078" y="3702328"/>
            <a:ext cx="1015256" cy="734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FD9779-9356-FD4D-8799-B4D7727BB3B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077918" y="3886994"/>
            <a:ext cx="1" cy="51514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960E696-C25C-AC48-AF7E-E16EF132A1D5}"/>
              </a:ext>
            </a:extLst>
          </p:cNvPr>
          <p:cNvSpPr txBox="1"/>
          <p:nvPr/>
        </p:nvSpPr>
        <p:spPr>
          <a:xfrm>
            <a:off x="484614" y="352501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89094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FC24-1740-DC47-A759-F0FAC1AEE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Spread</a:t>
            </a:r>
            <a:r>
              <a:rPr lang="sv-SE" dirty="0"/>
              <a:t> </a:t>
            </a:r>
            <a:r>
              <a:rPr lang="sv-SE" dirty="0" err="1"/>
              <a:t>calculations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7A45E-7FA8-AA4B-A23F-37AA9F8F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3074" name="Picture 2" descr="Bildresultat för gaussian plume">
            <a:extLst>
              <a:ext uri="{FF2B5EF4-FFF2-40B4-BE49-F238E27FC236}">
                <a16:creationId xmlns:a16="http://schemas.microsoft.com/office/drawing/2014/main" id="{60B8D278-4D7C-D144-9324-013D0EEC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076056" cy="322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AD004-3963-2A43-9A43-C870C5CC842B}"/>
              </a:ext>
            </a:extLst>
          </p:cNvPr>
          <p:cNvSpPr txBox="1"/>
          <p:nvPr/>
        </p:nvSpPr>
        <p:spPr>
          <a:xfrm>
            <a:off x="470749" y="422108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Gaussian</a:t>
            </a:r>
            <a:r>
              <a:rPr lang="sv-SE" dirty="0"/>
              <a:t> plume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0075D-C3E3-7A4B-974A-D59147BB2102}"/>
              </a:ext>
            </a:extLst>
          </p:cNvPr>
          <p:cNvSpPr txBox="1"/>
          <p:nvPr/>
        </p:nvSpPr>
        <p:spPr>
          <a:xfrm>
            <a:off x="6228184" y="5589240"/>
            <a:ext cx="228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Relative </a:t>
            </a:r>
            <a:r>
              <a:rPr lang="sv-SE" dirty="0" err="1"/>
              <a:t>concentration</a:t>
            </a:r>
            <a:endParaRPr lang="sv-SE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A8B3D2-5DFF-554B-A187-A0D463051A0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004048" y="5773906"/>
            <a:ext cx="122413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C687F6-3755-D941-B40B-60C595FF907A}"/>
              </a:ext>
            </a:extLst>
          </p:cNvPr>
          <p:cNvSpPr txBox="1"/>
          <p:nvPr/>
        </p:nvSpPr>
        <p:spPr>
          <a:xfrm>
            <a:off x="6372200" y="2118444"/>
            <a:ext cx="1705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Depends</a:t>
            </a:r>
            <a:r>
              <a:rPr lang="sv-SE" dirty="0"/>
              <a:t> on </a:t>
            </a:r>
            <a:r>
              <a:rPr lang="sv-SE" dirty="0" err="1"/>
              <a:t>e.g</a:t>
            </a:r>
            <a:r>
              <a:rPr lang="sv-SE" dirty="0"/>
              <a:t>.</a:t>
            </a:r>
          </a:p>
          <a:p>
            <a:r>
              <a:rPr lang="sv-SE" dirty="0"/>
              <a:t>- </a:t>
            </a:r>
            <a:r>
              <a:rPr lang="sv-SE" dirty="0" err="1"/>
              <a:t>Height</a:t>
            </a:r>
            <a:endParaRPr lang="sv-SE" dirty="0"/>
          </a:p>
          <a:p>
            <a:r>
              <a:rPr lang="sv-SE" dirty="0"/>
              <a:t>- Duration</a:t>
            </a:r>
          </a:p>
        </p:txBody>
      </p:sp>
    </p:spTree>
    <p:extLst>
      <p:ext uri="{BB962C8B-B14F-4D97-AF65-F5344CB8AC3E}">
        <p14:creationId xmlns:p14="http://schemas.microsoft.com/office/powerpoint/2010/main" val="532508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4329-C44D-AC4A-AC76-23D5178A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Exposure </a:t>
            </a:r>
            <a:r>
              <a:rPr lang="sv-SE" dirty="0" err="1"/>
              <a:t>calculation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5343-6416-324E-86E0-E5ED606B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Different for the </a:t>
            </a:r>
            <a:r>
              <a:rPr lang="sv-SE" dirty="0" err="1"/>
              <a:t>four</a:t>
            </a:r>
            <a:r>
              <a:rPr lang="sv-SE" dirty="0"/>
              <a:t> exposures</a:t>
            </a:r>
          </a:p>
          <a:p>
            <a:pPr>
              <a:buFontTx/>
              <a:buChar char="-"/>
            </a:pPr>
            <a:r>
              <a:rPr lang="sv-SE" dirty="0"/>
              <a:t>Cloud </a:t>
            </a:r>
            <a:r>
              <a:rPr lang="sv-SE" dirty="0" err="1"/>
              <a:t>shine</a:t>
            </a:r>
            <a:endParaRPr lang="sv-SE" dirty="0"/>
          </a:p>
          <a:p>
            <a:pPr>
              <a:buFontTx/>
              <a:buChar char="-"/>
            </a:pPr>
            <a:r>
              <a:rPr lang="sv-SE" dirty="0"/>
              <a:t>Inhalation (</a:t>
            </a:r>
            <a:r>
              <a:rPr lang="sv-SE" dirty="0" err="1"/>
              <a:t>e.g</a:t>
            </a:r>
            <a:r>
              <a:rPr lang="sv-SE" dirty="0"/>
              <a:t>. rate)</a:t>
            </a:r>
          </a:p>
          <a:p>
            <a:pPr>
              <a:buFontTx/>
              <a:buChar char="-"/>
            </a:pPr>
            <a:r>
              <a:rPr lang="sv-SE" dirty="0" err="1"/>
              <a:t>Ground</a:t>
            </a:r>
            <a:r>
              <a:rPr lang="sv-SE" dirty="0"/>
              <a:t> </a:t>
            </a:r>
            <a:r>
              <a:rPr lang="sv-SE" dirty="0" err="1"/>
              <a:t>shine</a:t>
            </a:r>
            <a:r>
              <a:rPr lang="sv-SE" dirty="0"/>
              <a:t> (</a:t>
            </a:r>
            <a:r>
              <a:rPr lang="sv-SE" dirty="0" err="1"/>
              <a:t>e.g</a:t>
            </a:r>
            <a:r>
              <a:rPr lang="sv-SE" dirty="0"/>
              <a:t>. deposition)</a:t>
            </a:r>
          </a:p>
          <a:p>
            <a:pPr>
              <a:buFontTx/>
              <a:buChar char="-"/>
            </a:pPr>
            <a:r>
              <a:rPr lang="sv-SE" dirty="0" err="1"/>
              <a:t>Ingestion</a:t>
            </a:r>
            <a:r>
              <a:rPr lang="sv-SE" dirty="0"/>
              <a:t> (</a:t>
            </a:r>
            <a:r>
              <a:rPr lang="sv-SE" dirty="0" err="1"/>
              <a:t>e.g</a:t>
            </a:r>
            <a:r>
              <a:rPr lang="sv-SE" dirty="0"/>
              <a:t>. deposition and </a:t>
            </a:r>
            <a:r>
              <a:rPr lang="sv-SE" dirty="0" err="1"/>
              <a:t>consumptions</a:t>
            </a:r>
            <a:r>
              <a:rPr lang="sv-SE" dirty="0"/>
              <a:t>)</a:t>
            </a:r>
          </a:p>
          <a:p>
            <a:pPr marL="0" indent="0">
              <a:buNone/>
            </a:pPr>
            <a:r>
              <a:rPr lang="sv-SE" dirty="0"/>
              <a:t>All </a:t>
            </a:r>
            <a:r>
              <a:rPr lang="sv-SE" dirty="0" err="1"/>
              <a:t>depend</a:t>
            </a:r>
            <a:r>
              <a:rPr lang="sv-SE" dirty="0"/>
              <a:t> on </a:t>
            </a:r>
            <a:r>
              <a:rPr lang="sv-SE" dirty="0" err="1"/>
              <a:t>location</a:t>
            </a:r>
            <a:r>
              <a:rPr lang="sv-SE" dirty="0"/>
              <a:t> and duration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E92A-BFE2-C343-85A8-81E3D83B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65231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1A10-FB22-4A4A-B621-9FB775C9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9274C-84AE-9C4D-AAB9-AB69BE56F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All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above</a:t>
            </a:r>
            <a:endParaRPr lang="sv-SE" dirty="0"/>
          </a:p>
          <a:p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coefficients</a:t>
            </a:r>
            <a:r>
              <a:rPr lang="sv-SE" dirty="0"/>
              <a:t>, </a:t>
            </a:r>
            <a:r>
              <a:rPr lang="sv-SE" dirty="0" err="1"/>
              <a:t>here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on </a:t>
            </a:r>
            <a:r>
              <a:rPr lang="sv-SE" dirty="0" err="1"/>
              <a:t>isotope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E420C-0BB8-AF4D-9C94-899952E9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57109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C397042-ECA0-1D42-8C68-16E874D3DFFB}"/>
              </a:ext>
            </a:extLst>
          </p:cNvPr>
          <p:cNvCxnSpPr>
            <a:cxnSpLocks/>
            <a:stCxn id="47" idx="2"/>
            <a:endCxn id="37" idx="0"/>
          </p:cNvCxnSpPr>
          <p:nvPr/>
        </p:nvCxnSpPr>
        <p:spPr>
          <a:xfrm>
            <a:off x="672957" y="1216981"/>
            <a:ext cx="12709" cy="384292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0431AB-9AEE-D841-9AB0-25784F5C7828}"/>
              </a:ext>
            </a:extLst>
          </p:cNvPr>
          <p:cNvCxnSpPr>
            <a:cxnSpLocks/>
            <a:stCxn id="12" idx="2"/>
            <a:endCxn id="24" idx="0"/>
          </p:cNvCxnSpPr>
          <p:nvPr/>
        </p:nvCxnSpPr>
        <p:spPr>
          <a:xfrm flipH="1">
            <a:off x="7012311" y="5791409"/>
            <a:ext cx="2214" cy="22137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C94E3F-4D04-1E42-863C-D49F7F9A3F43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>
            <a:off x="7014525" y="3630152"/>
            <a:ext cx="0" cy="31620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8083DB-66D8-1242-A5D7-4D8069C3DB39}"/>
              </a:ext>
            </a:extLst>
          </p:cNvPr>
          <p:cNvCxnSpPr>
            <a:cxnSpLocks/>
            <a:stCxn id="42" idx="2"/>
            <a:endCxn id="11" idx="0"/>
          </p:cNvCxnSpPr>
          <p:nvPr/>
        </p:nvCxnSpPr>
        <p:spPr>
          <a:xfrm>
            <a:off x="2399614" y="1240822"/>
            <a:ext cx="12709" cy="381987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F815B28-40CB-E441-8D99-C38EFE9999AD}"/>
              </a:ext>
            </a:extLst>
          </p:cNvPr>
          <p:cNvCxnSpPr>
            <a:cxnSpLocks/>
            <a:stCxn id="32" idx="2"/>
            <a:endCxn id="7" idx="0"/>
          </p:cNvCxnSpPr>
          <p:nvPr/>
        </p:nvCxnSpPr>
        <p:spPr>
          <a:xfrm>
            <a:off x="4119162" y="1246461"/>
            <a:ext cx="0" cy="166369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200" dirty="0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t>28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71E8A-0F2E-564F-96EE-AE778F644D14}"/>
              </a:ext>
            </a:extLst>
          </p:cNvPr>
          <p:cNvSpPr/>
          <p:nvPr/>
        </p:nvSpPr>
        <p:spPr>
          <a:xfrm>
            <a:off x="1772060" y="114584"/>
            <a:ext cx="4402717" cy="463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Accident</a:t>
            </a:r>
            <a:r>
              <a:rPr lang="sv-SE" sz="1200" dirty="0"/>
              <a:t> </a:t>
            </a:r>
            <a:r>
              <a:rPr lang="sv-SE" sz="1200" dirty="0" err="1"/>
              <a:t>Analysis</a:t>
            </a:r>
            <a:endParaRPr lang="sv-SE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878D68-ECFA-8949-B4D9-5A0BB8E34421}"/>
              </a:ext>
            </a:extLst>
          </p:cNvPr>
          <p:cNvSpPr/>
          <p:nvPr/>
        </p:nvSpPr>
        <p:spPr>
          <a:xfrm>
            <a:off x="3489162" y="2910153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Transport</a:t>
            </a:r>
            <a:br>
              <a:rPr lang="sv-SE" sz="1200" dirty="0"/>
            </a:br>
            <a:r>
              <a:rPr lang="sv-SE" sz="1200" dirty="0"/>
              <a:t>and </a:t>
            </a:r>
            <a:r>
              <a:rPr lang="sv-SE" sz="1200" dirty="0" err="1"/>
              <a:t>Decay</a:t>
            </a:r>
            <a:r>
              <a:rPr lang="sv-SE" sz="1200" dirty="0"/>
              <a:t> </a:t>
            </a:r>
            <a:r>
              <a:rPr lang="sv-SE" sz="1200" dirty="0" err="1"/>
              <a:t>Calculations</a:t>
            </a:r>
            <a:endParaRPr lang="sv-SE" sz="1200" baseline="-2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1F5EA8-8993-AC44-AE6C-B44430755291}"/>
              </a:ext>
            </a:extLst>
          </p:cNvPr>
          <p:cNvSpPr/>
          <p:nvPr/>
        </p:nvSpPr>
        <p:spPr>
          <a:xfrm>
            <a:off x="1782323" y="5060694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Calculation</a:t>
            </a:r>
            <a:br>
              <a:rPr lang="sv-SE" sz="1200" dirty="0"/>
            </a:br>
            <a:r>
              <a:rPr lang="sv-SE" sz="1200" dirty="0"/>
              <a:t>Inner Source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3BE79-93DD-E44D-945F-3A896866386E}"/>
              </a:ext>
            </a:extLst>
          </p:cNvPr>
          <p:cNvSpPr/>
          <p:nvPr/>
        </p:nvSpPr>
        <p:spPr>
          <a:xfrm>
            <a:off x="6384525" y="5071409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Dose</a:t>
            </a:r>
            <a:endParaRPr lang="sv-SE" sz="1200" dirty="0"/>
          </a:p>
          <a:p>
            <a:pPr algn="ctr"/>
            <a:r>
              <a:rPr lang="sv-SE" sz="1200" dirty="0" err="1"/>
              <a:t>Calculation</a:t>
            </a:r>
            <a:endParaRPr lang="sv-SE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8B6F8C-38BF-3441-B101-C32C55A4D3B5}"/>
              </a:ext>
            </a:extLst>
          </p:cNvPr>
          <p:cNvCxnSpPr>
            <a:cxnSpLocks/>
          </p:cNvCxnSpPr>
          <p:nvPr/>
        </p:nvCxnSpPr>
        <p:spPr>
          <a:xfrm>
            <a:off x="9036496" y="116632"/>
            <a:ext cx="0" cy="2693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7DB701-716C-8643-AA31-BDD5F875A038}"/>
              </a:ext>
            </a:extLst>
          </p:cNvPr>
          <p:cNvSpPr/>
          <p:nvPr/>
        </p:nvSpPr>
        <p:spPr>
          <a:xfrm>
            <a:off x="3496271" y="3946354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Average</a:t>
            </a:r>
            <a:r>
              <a:rPr lang="sv-SE" sz="1200" dirty="0"/>
              <a:t> </a:t>
            </a:r>
            <a:r>
              <a:rPr lang="sv-SE" sz="1200" dirty="0" err="1"/>
              <a:t>activity</a:t>
            </a:r>
            <a:r>
              <a:rPr lang="sv-SE" sz="1200" dirty="0"/>
              <a:t> </a:t>
            </a:r>
            <a:r>
              <a:rPr lang="sv-SE" sz="1200" dirty="0" err="1"/>
              <a:t>concentration</a:t>
            </a:r>
            <a:endParaRPr lang="sv-SE" sz="1200" baseline="-250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FECA6B-35A4-714B-8B60-A79347F2FF21}"/>
              </a:ext>
            </a:extLst>
          </p:cNvPr>
          <p:cNvSpPr/>
          <p:nvPr/>
        </p:nvSpPr>
        <p:spPr>
          <a:xfrm>
            <a:off x="6382311" y="6012787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Dose</a:t>
            </a:r>
            <a:endParaRPr lang="sv-SE" sz="1200" baseline="-250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3E3B08D-3138-0449-97D8-9FFA0AB5E943}"/>
              </a:ext>
            </a:extLst>
          </p:cNvPr>
          <p:cNvSpPr/>
          <p:nvPr/>
        </p:nvSpPr>
        <p:spPr>
          <a:xfrm>
            <a:off x="1782323" y="6018923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Inner</a:t>
            </a:r>
            <a:br>
              <a:rPr lang="sv-SE" sz="1200" dirty="0"/>
            </a:br>
            <a:r>
              <a:rPr lang="sv-SE" sz="1200" dirty="0"/>
              <a:t>Source Term</a:t>
            </a:r>
            <a:endParaRPr lang="sv-SE" sz="1200" baseline="-250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F591BDB-06C6-A44C-B1AE-AC957AB983D2}"/>
              </a:ext>
            </a:extLst>
          </p:cNvPr>
          <p:cNvSpPr/>
          <p:nvPr/>
        </p:nvSpPr>
        <p:spPr>
          <a:xfrm>
            <a:off x="55666" y="6016530"/>
            <a:ext cx="1260000" cy="576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Inventory</a:t>
            </a:r>
            <a:endParaRPr lang="sv-SE" sz="1200" baseline="-250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7DDED3-A761-CB47-9C43-F907022CCCC0}"/>
              </a:ext>
            </a:extLst>
          </p:cNvPr>
          <p:cNvSpPr/>
          <p:nvPr/>
        </p:nvSpPr>
        <p:spPr>
          <a:xfrm>
            <a:off x="3489162" y="670461"/>
            <a:ext cx="1260000" cy="576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Inventory</a:t>
            </a:r>
            <a:endParaRPr lang="sv-SE" sz="1200" dirty="0"/>
          </a:p>
          <a:p>
            <a:pPr algn="ctr"/>
            <a:r>
              <a:rPr lang="sv-SE" sz="1200" dirty="0" err="1"/>
              <a:t>Flow</a:t>
            </a:r>
            <a:endParaRPr lang="sv-SE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2E586E-F596-4244-843A-891B65871DFB}"/>
              </a:ext>
            </a:extLst>
          </p:cNvPr>
          <p:cNvSpPr/>
          <p:nvPr/>
        </p:nvSpPr>
        <p:spPr>
          <a:xfrm>
            <a:off x="4934290" y="2910153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Weather</a:t>
            </a:r>
            <a:br>
              <a:rPr lang="sv-SE" sz="1200" dirty="0"/>
            </a:br>
            <a:r>
              <a:rPr lang="sv-SE" sz="1200" dirty="0" err="1"/>
              <a:t>Calculation</a:t>
            </a:r>
            <a:endParaRPr lang="sv-SE" sz="1200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BD8DFF8-E49C-0845-814F-5A449EEEF64F}"/>
              </a:ext>
            </a:extLst>
          </p:cNvPr>
          <p:cNvSpPr/>
          <p:nvPr/>
        </p:nvSpPr>
        <p:spPr>
          <a:xfrm>
            <a:off x="4934290" y="3946355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Relative</a:t>
            </a:r>
            <a:br>
              <a:rPr lang="sv-SE" sz="1200" dirty="0"/>
            </a:br>
            <a:r>
              <a:rPr lang="sv-SE" sz="1200" dirty="0" err="1"/>
              <a:t>Concentration</a:t>
            </a:r>
            <a:endParaRPr lang="sv-SE" sz="1200" baseline="-25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A049BB-4F13-B84D-B91D-1DBD146E8CE2}"/>
              </a:ext>
            </a:extLst>
          </p:cNvPr>
          <p:cNvSpPr/>
          <p:nvPr/>
        </p:nvSpPr>
        <p:spPr>
          <a:xfrm>
            <a:off x="6384525" y="2910152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Deposition</a:t>
            </a:r>
          </a:p>
          <a:p>
            <a:pPr algn="ctr"/>
            <a:r>
              <a:rPr lang="sv-SE" sz="1200" dirty="0"/>
              <a:t>and Exposure</a:t>
            </a:r>
            <a:br>
              <a:rPr lang="sv-SE" sz="1200" dirty="0"/>
            </a:br>
            <a:r>
              <a:rPr lang="sv-SE" sz="1200" dirty="0" err="1"/>
              <a:t>Calculation</a:t>
            </a:r>
            <a:endParaRPr lang="sv-SE" sz="1200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0BD2BE1-96A7-264D-84E3-5DF1DD9B583C}"/>
              </a:ext>
            </a:extLst>
          </p:cNvPr>
          <p:cNvSpPr/>
          <p:nvPr/>
        </p:nvSpPr>
        <p:spPr>
          <a:xfrm>
            <a:off x="6384525" y="3946354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Exposure</a:t>
            </a:r>
            <a:br>
              <a:rPr lang="sv-SE" sz="1200" dirty="0"/>
            </a:br>
            <a:r>
              <a:rPr lang="sv-SE" sz="1200" dirty="0" err="1"/>
              <a:t>Concentration</a:t>
            </a:r>
            <a:endParaRPr lang="sv-SE" sz="1200" baseline="-25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B03163-4B55-794D-A449-692E81D927C5}"/>
              </a:ext>
            </a:extLst>
          </p:cNvPr>
          <p:cNvSpPr/>
          <p:nvPr/>
        </p:nvSpPr>
        <p:spPr>
          <a:xfrm>
            <a:off x="55666" y="5059908"/>
            <a:ext cx="1260000" cy="720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Calculation</a:t>
            </a:r>
            <a:r>
              <a:rPr lang="sv-SE" sz="1200" dirty="0"/>
              <a:t> </a:t>
            </a:r>
            <a:r>
              <a:rPr lang="sv-SE" sz="1200" dirty="0" err="1"/>
              <a:t>Inventories</a:t>
            </a:r>
            <a:endParaRPr lang="sv-SE" sz="1200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A1F7C55-E2B7-8B42-8E15-28FA94BD0177}"/>
              </a:ext>
            </a:extLst>
          </p:cNvPr>
          <p:cNvSpPr/>
          <p:nvPr/>
        </p:nvSpPr>
        <p:spPr>
          <a:xfrm>
            <a:off x="7837939" y="3946354"/>
            <a:ext cx="1260000" cy="5760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Dose</a:t>
            </a:r>
            <a:r>
              <a:rPr lang="sv-SE" sz="1200" dirty="0"/>
              <a:t> </a:t>
            </a:r>
            <a:r>
              <a:rPr lang="sv-SE" sz="1200" dirty="0" err="1"/>
              <a:t>Coefficents</a:t>
            </a:r>
            <a:br>
              <a:rPr lang="sv-SE" sz="1200" dirty="0"/>
            </a:br>
            <a:r>
              <a:rPr lang="sv-SE" sz="1200" dirty="0"/>
              <a:t>(per </a:t>
            </a:r>
            <a:r>
              <a:rPr lang="sv-SE" sz="1200" dirty="0" err="1"/>
              <a:t>isotope</a:t>
            </a:r>
            <a:r>
              <a:rPr lang="sv-SE" sz="1200" dirty="0"/>
              <a:t>)</a:t>
            </a:r>
            <a:endParaRPr lang="sv-SE" sz="1200" baseline="-25000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A03BE3D-D314-3F4E-8A23-89305D1FE97E}"/>
              </a:ext>
            </a:extLst>
          </p:cNvPr>
          <p:cNvSpPr/>
          <p:nvPr/>
        </p:nvSpPr>
        <p:spPr>
          <a:xfrm>
            <a:off x="7798237" y="2211883"/>
            <a:ext cx="1299702" cy="77150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Exposure </a:t>
            </a:r>
            <a:r>
              <a:rPr lang="sv-SE" sz="1200" dirty="0" err="1"/>
              <a:t>metrics</a:t>
            </a:r>
            <a:br>
              <a:rPr lang="sv-SE" sz="1200" dirty="0"/>
            </a:br>
            <a:r>
              <a:rPr lang="sv-SE" sz="1200" dirty="0"/>
              <a:t>(</a:t>
            </a:r>
            <a:r>
              <a:rPr lang="sv-SE" sz="1200" dirty="0" err="1"/>
              <a:t>inhalate</a:t>
            </a:r>
            <a:r>
              <a:rPr lang="sv-SE" sz="1200" dirty="0"/>
              <a:t>, </a:t>
            </a:r>
            <a:r>
              <a:rPr lang="sv-SE" sz="1200" dirty="0" err="1"/>
              <a:t>cloud</a:t>
            </a:r>
            <a:r>
              <a:rPr lang="sv-SE" sz="1200" dirty="0"/>
              <a:t>, </a:t>
            </a:r>
            <a:r>
              <a:rPr lang="sv-SE" sz="1200" dirty="0" err="1"/>
              <a:t>ground</a:t>
            </a:r>
            <a:r>
              <a:rPr lang="sv-SE" sz="1200" dirty="0"/>
              <a:t>, </a:t>
            </a:r>
            <a:r>
              <a:rPr lang="sv-SE" sz="1200" dirty="0" err="1"/>
              <a:t>ingest</a:t>
            </a:r>
            <a:r>
              <a:rPr lang="sv-SE" sz="1200" dirty="0"/>
              <a:t>)</a:t>
            </a:r>
            <a:endParaRPr lang="sv-SE" sz="1200" baseline="-25000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2C1E323-2488-0041-980E-CDE581E166BD}"/>
              </a:ext>
            </a:extLst>
          </p:cNvPr>
          <p:cNvSpPr/>
          <p:nvPr/>
        </p:nvSpPr>
        <p:spPr>
          <a:xfrm>
            <a:off x="4925298" y="670461"/>
            <a:ext cx="1260000" cy="576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Release</a:t>
            </a:r>
            <a:br>
              <a:rPr lang="sv-SE" sz="1200" dirty="0"/>
            </a:br>
            <a:r>
              <a:rPr lang="sv-SE" sz="1200" dirty="0" err="1"/>
              <a:t>heights</a:t>
            </a:r>
            <a:endParaRPr lang="sv-SE" sz="1200" dirty="0"/>
          </a:p>
          <a:p>
            <a:pPr algn="ctr"/>
            <a:r>
              <a:rPr lang="sv-SE" sz="1200" dirty="0"/>
              <a:t>(10,20,30,45)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BABE714-5B39-2643-B842-90D6A06C8AD3}"/>
              </a:ext>
            </a:extLst>
          </p:cNvPr>
          <p:cNvSpPr/>
          <p:nvPr/>
        </p:nvSpPr>
        <p:spPr>
          <a:xfrm>
            <a:off x="3509283" y="6029196"/>
            <a:ext cx="126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Outer</a:t>
            </a:r>
            <a:br>
              <a:rPr lang="sv-SE" sz="1200" dirty="0"/>
            </a:br>
            <a:r>
              <a:rPr lang="sv-SE" sz="1200" dirty="0"/>
              <a:t>Source Term</a:t>
            </a:r>
            <a:endParaRPr lang="sv-SE" sz="1200" baseline="-250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3567D45-6E98-CC41-84D5-5C9BC476F226}"/>
              </a:ext>
            </a:extLst>
          </p:cNvPr>
          <p:cNvSpPr/>
          <p:nvPr/>
        </p:nvSpPr>
        <p:spPr>
          <a:xfrm>
            <a:off x="1769614" y="664822"/>
            <a:ext cx="1260000" cy="576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Release</a:t>
            </a:r>
            <a:br>
              <a:rPr lang="sv-SE" sz="1200" dirty="0"/>
            </a:br>
            <a:r>
              <a:rPr lang="sv-SE" sz="1200" dirty="0" err="1"/>
              <a:t>Fractions</a:t>
            </a:r>
            <a:br>
              <a:rPr lang="sv-SE" sz="1200" dirty="0"/>
            </a:br>
            <a:r>
              <a:rPr lang="sv-SE" sz="1200" dirty="0"/>
              <a:t>(per </a:t>
            </a:r>
            <a:r>
              <a:rPr lang="sv-SE" sz="1200" dirty="0" err="1"/>
              <a:t>isotope</a:t>
            </a:r>
            <a:r>
              <a:rPr lang="sv-SE" sz="1200" dirty="0"/>
              <a:t>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28D9E76-F3CD-FE40-AEE5-63A5A44921F2}"/>
              </a:ext>
            </a:extLst>
          </p:cNvPr>
          <p:cNvSpPr/>
          <p:nvPr/>
        </p:nvSpPr>
        <p:spPr>
          <a:xfrm>
            <a:off x="7796467" y="1336525"/>
            <a:ext cx="1303242" cy="7529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Weather</a:t>
            </a:r>
            <a:r>
              <a:rPr lang="sv-SE" sz="1200" dirty="0"/>
              <a:t> </a:t>
            </a:r>
            <a:r>
              <a:rPr lang="sv-SE" sz="1200" dirty="0" err="1"/>
              <a:t>metrics</a:t>
            </a:r>
            <a:endParaRPr lang="sv-SE" sz="1200" dirty="0"/>
          </a:p>
          <a:p>
            <a:pPr algn="ctr"/>
            <a:r>
              <a:rPr lang="sv-SE" sz="1200" dirty="0"/>
              <a:t>50 % &amp; 90 %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2004D5-D484-7B4C-B32E-DCC6A564DB98}"/>
              </a:ext>
            </a:extLst>
          </p:cNvPr>
          <p:cNvCxnSpPr>
            <a:cxnSpLocks/>
            <a:stCxn id="5" idx="2"/>
            <a:endCxn id="158" idx="0"/>
          </p:cNvCxnSpPr>
          <p:nvPr/>
        </p:nvCxnSpPr>
        <p:spPr>
          <a:xfrm>
            <a:off x="4126271" y="4522354"/>
            <a:ext cx="5882" cy="548613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6DC904E-CB69-504A-A1A8-00D69CFE2DBF}"/>
              </a:ext>
            </a:extLst>
          </p:cNvPr>
          <p:cNvSpPr/>
          <p:nvPr/>
        </p:nvSpPr>
        <p:spPr>
          <a:xfrm>
            <a:off x="42957" y="640981"/>
            <a:ext cx="1260000" cy="576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/>
              <a:t>Design and Operation</a:t>
            </a:r>
          </a:p>
        </p:txBody>
      </p:sp>
      <p:cxnSp>
        <p:nvCxnSpPr>
          <p:cNvPr id="115" name="Elbow Connector 114">
            <a:extLst>
              <a:ext uri="{FF2B5EF4-FFF2-40B4-BE49-F238E27FC236}">
                <a16:creationId xmlns:a16="http://schemas.microsoft.com/office/drawing/2014/main" id="{4D0E27F3-516D-EE4B-984B-6FAB53D84AB8}"/>
              </a:ext>
            </a:extLst>
          </p:cNvPr>
          <p:cNvCxnSpPr>
            <a:cxnSpLocks/>
            <a:stCxn id="38" idx="2"/>
            <a:endCxn id="12" idx="0"/>
          </p:cNvCxnSpPr>
          <p:nvPr/>
        </p:nvCxnSpPr>
        <p:spPr>
          <a:xfrm rot="5400000">
            <a:off x="7466705" y="4070174"/>
            <a:ext cx="549055" cy="1453414"/>
          </a:xfrm>
          <a:prstGeom prst="bentConnector3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>
            <a:extLst>
              <a:ext uri="{FF2B5EF4-FFF2-40B4-BE49-F238E27FC236}">
                <a16:creationId xmlns:a16="http://schemas.microsoft.com/office/drawing/2014/main" id="{94C67427-A4C0-5D44-99C6-A3FE761F7AD3}"/>
              </a:ext>
            </a:extLst>
          </p:cNvPr>
          <p:cNvCxnSpPr>
            <a:cxnSpLocks/>
            <a:stCxn id="36" idx="2"/>
            <a:endCxn id="12" idx="0"/>
          </p:cNvCxnSpPr>
          <p:nvPr/>
        </p:nvCxnSpPr>
        <p:spPr>
          <a:xfrm rot="5400000">
            <a:off x="6739998" y="4796881"/>
            <a:ext cx="549055" cy="12700"/>
          </a:xfrm>
          <a:prstGeom prst="bentConnector3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>
            <a:extLst>
              <a:ext uri="{FF2B5EF4-FFF2-40B4-BE49-F238E27FC236}">
                <a16:creationId xmlns:a16="http://schemas.microsoft.com/office/drawing/2014/main" id="{27F46AD5-2530-C649-96E6-4730A477B09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16200000" flipH="1">
            <a:off x="6014880" y="4071764"/>
            <a:ext cx="549054" cy="1450235"/>
          </a:xfrm>
          <a:prstGeom prst="bentConnector3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lbow Connector 124">
            <a:extLst>
              <a:ext uri="{FF2B5EF4-FFF2-40B4-BE49-F238E27FC236}">
                <a16:creationId xmlns:a16="http://schemas.microsoft.com/office/drawing/2014/main" id="{216D898F-CE71-3141-AD51-6E58D8CB72F7}"/>
              </a:ext>
            </a:extLst>
          </p:cNvPr>
          <p:cNvCxnSpPr>
            <a:cxnSpLocks/>
            <a:stCxn id="31" idx="3"/>
            <a:endCxn id="11" idx="1"/>
          </p:cNvCxnSpPr>
          <p:nvPr/>
        </p:nvCxnSpPr>
        <p:spPr>
          <a:xfrm flipV="1">
            <a:off x="1315666" y="5420694"/>
            <a:ext cx="466657" cy="883836"/>
          </a:xfrm>
          <a:prstGeom prst="bentConnector3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>
            <a:extLst>
              <a:ext uri="{FF2B5EF4-FFF2-40B4-BE49-F238E27FC236}">
                <a16:creationId xmlns:a16="http://schemas.microsoft.com/office/drawing/2014/main" id="{68FA8A8F-E37F-C045-8F8D-7E864E2B5DA0}"/>
              </a:ext>
            </a:extLst>
          </p:cNvPr>
          <p:cNvCxnSpPr>
            <a:cxnSpLocks/>
            <a:stCxn id="39" idx="1"/>
            <a:endCxn id="35" idx="0"/>
          </p:cNvCxnSpPr>
          <p:nvPr/>
        </p:nvCxnSpPr>
        <p:spPr>
          <a:xfrm rot="10800000" flipV="1">
            <a:off x="7014525" y="2597634"/>
            <a:ext cx="783712" cy="312517"/>
          </a:xfrm>
          <a:prstGeom prst="bentConnector2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66C8D5C-8CA0-4D42-A5A7-8D7C2F462836}"/>
              </a:ext>
            </a:extLst>
          </p:cNvPr>
          <p:cNvCxnSpPr>
            <a:cxnSpLocks/>
            <a:stCxn id="40" idx="2"/>
            <a:endCxn id="33" idx="0"/>
          </p:cNvCxnSpPr>
          <p:nvPr/>
        </p:nvCxnSpPr>
        <p:spPr>
          <a:xfrm>
            <a:off x="5555298" y="1246461"/>
            <a:ext cx="8992" cy="166369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F739CA7-DB96-4241-8EEC-18C6839ACE88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5564290" y="3630153"/>
            <a:ext cx="0" cy="31620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Elbow Connector 148">
            <a:extLst>
              <a:ext uri="{FF2B5EF4-FFF2-40B4-BE49-F238E27FC236}">
                <a16:creationId xmlns:a16="http://schemas.microsoft.com/office/drawing/2014/main" id="{D0FA3981-0E77-DA4C-BDBE-3C0F4AB4FC12}"/>
              </a:ext>
            </a:extLst>
          </p:cNvPr>
          <p:cNvCxnSpPr>
            <a:cxnSpLocks/>
            <a:stCxn id="43" idx="1"/>
            <a:endCxn id="33" idx="0"/>
          </p:cNvCxnSpPr>
          <p:nvPr/>
        </p:nvCxnSpPr>
        <p:spPr>
          <a:xfrm rot="10800000" flipV="1">
            <a:off x="5564291" y="1712989"/>
            <a:ext cx="2232177" cy="1197163"/>
          </a:xfrm>
          <a:prstGeom prst="bentConnector2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D3E24E6-85D8-3D43-8FCE-13912D657016}"/>
              </a:ext>
            </a:extLst>
          </p:cNvPr>
          <p:cNvCxnSpPr>
            <a:cxnSpLocks/>
            <a:stCxn id="11" idx="2"/>
            <a:endCxn id="27" idx="0"/>
          </p:cNvCxnSpPr>
          <p:nvPr/>
        </p:nvCxnSpPr>
        <p:spPr>
          <a:xfrm>
            <a:off x="2412323" y="5780694"/>
            <a:ext cx="0" cy="23822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D8844A84-EB9F-7749-934B-FB601677A0D8}"/>
              </a:ext>
            </a:extLst>
          </p:cNvPr>
          <p:cNvSpPr/>
          <p:nvPr/>
        </p:nvSpPr>
        <p:spPr>
          <a:xfrm>
            <a:off x="3502153" y="5070967"/>
            <a:ext cx="126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dirty="0" err="1"/>
              <a:t>Calculation</a:t>
            </a:r>
            <a:br>
              <a:rPr lang="sv-SE" sz="1200" dirty="0"/>
            </a:br>
            <a:r>
              <a:rPr lang="sv-SE" sz="1200" dirty="0" err="1"/>
              <a:t>Outer</a:t>
            </a:r>
            <a:r>
              <a:rPr lang="sv-SE" sz="1200" dirty="0"/>
              <a:t> Source</a:t>
            </a:r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BEBE728B-442C-E049-A3E7-B8C3E7A4A4B5}"/>
              </a:ext>
            </a:extLst>
          </p:cNvPr>
          <p:cNvCxnSpPr>
            <a:cxnSpLocks/>
            <a:stCxn id="158" idx="2"/>
            <a:endCxn id="41" idx="0"/>
          </p:cNvCxnSpPr>
          <p:nvPr/>
        </p:nvCxnSpPr>
        <p:spPr>
          <a:xfrm>
            <a:off x="4132153" y="5790967"/>
            <a:ext cx="7130" cy="23822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Elbow Connector 195">
            <a:extLst>
              <a:ext uri="{FF2B5EF4-FFF2-40B4-BE49-F238E27FC236}">
                <a16:creationId xmlns:a16="http://schemas.microsoft.com/office/drawing/2014/main" id="{948B1A67-F11A-3D48-A25B-C2F6F5700D26}"/>
              </a:ext>
            </a:extLst>
          </p:cNvPr>
          <p:cNvCxnSpPr>
            <a:cxnSpLocks/>
            <a:stCxn id="41" idx="3"/>
            <a:endCxn id="12" idx="1"/>
          </p:cNvCxnSpPr>
          <p:nvPr/>
        </p:nvCxnSpPr>
        <p:spPr>
          <a:xfrm flipV="1">
            <a:off x="4769283" y="5431409"/>
            <a:ext cx="1615242" cy="885787"/>
          </a:xfrm>
          <a:prstGeom prst="bentConnector3">
            <a:avLst>
              <a:gd name="adj1" fmla="val 50000"/>
            </a:avLst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Elbow Connector 226">
            <a:extLst>
              <a:ext uri="{FF2B5EF4-FFF2-40B4-BE49-F238E27FC236}">
                <a16:creationId xmlns:a16="http://schemas.microsoft.com/office/drawing/2014/main" id="{F5112124-A445-F643-98E4-83FA673B7BAC}"/>
              </a:ext>
            </a:extLst>
          </p:cNvPr>
          <p:cNvCxnSpPr>
            <a:cxnSpLocks/>
            <a:stCxn id="27" idx="3"/>
            <a:endCxn id="158" idx="1"/>
          </p:cNvCxnSpPr>
          <p:nvPr/>
        </p:nvCxnSpPr>
        <p:spPr>
          <a:xfrm flipV="1">
            <a:off x="3042323" y="5430967"/>
            <a:ext cx="459830" cy="875956"/>
          </a:xfrm>
          <a:prstGeom prst="bentConnector3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9D57B7F4-D54E-FA40-B5BF-53F26BCF9695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>
            <a:off x="4119162" y="3630153"/>
            <a:ext cx="7109" cy="316201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BD162D7C-CB69-544E-8F62-DD790298713E}"/>
              </a:ext>
            </a:extLst>
          </p:cNvPr>
          <p:cNvCxnSpPr>
            <a:cxnSpLocks/>
            <a:stCxn id="37" idx="2"/>
            <a:endCxn id="31" idx="0"/>
          </p:cNvCxnSpPr>
          <p:nvPr/>
        </p:nvCxnSpPr>
        <p:spPr>
          <a:xfrm>
            <a:off x="685666" y="5779908"/>
            <a:ext cx="0" cy="23662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B9933D-D457-EE4E-9A3B-8C46D818DD6E}"/>
              </a:ext>
            </a:extLst>
          </p:cNvPr>
          <p:cNvSpPr txBox="1"/>
          <p:nvPr/>
        </p:nvSpPr>
        <p:spPr>
          <a:xfrm>
            <a:off x="7827471" y="5105429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Methods</a:t>
            </a:r>
            <a:r>
              <a:rPr lang="sv-SE" dirty="0"/>
              <a:t>:</a:t>
            </a:r>
          </a:p>
          <a:p>
            <a:r>
              <a:rPr lang="sv-SE" dirty="0"/>
              <a:t>Leif </a:t>
            </a:r>
            <a:r>
              <a:rPr lang="sv-SE" dirty="0" err="1"/>
              <a:t>Spanier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53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5" grpId="0" animBg="1"/>
      <p:bldP spid="24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391C-705A-0B43-B59E-D0D4861A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consuming</a:t>
            </a:r>
            <a:r>
              <a:rPr lang="sv-SE" dirty="0"/>
              <a:t>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1AC97-7055-464D-B702-CC4EE117C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lnSpcReduction="10000"/>
          </a:bodyPr>
          <a:lstStyle/>
          <a:p>
            <a:r>
              <a:rPr lang="sv-SE" sz="2400" dirty="0"/>
              <a:t>For 1 </a:t>
            </a:r>
            <a:r>
              <a:rPr lang="sv-SE" sz="2400" dirty="0" err="1"/>
              <a:t>well</a:t>
            </a:r>
            <a:r>
              <a:rPr lang="sv-SE" sz="2400" dirty="0"/>
              <a:t> </a:t>
            </a:r>
            <a:r>
              <a:rPr lang="sv-SE" sz="2400" dirty="0" err="1"/>
              <a:t>defined</a:t>
            </a:r>
            <a:r>
              <a:rPr lang="sv-SE" sz="2400" dirty="0"/>
              <a:t> </a:t>
            </a:r>
            <a:r>
              <a:rPr lang="sv-SE" sz="2400" dirty="0" err="1"/>
              <a:t>dose</a:t>
            </a:r>
            <a:br>
              <a:rPr lang="sv-SE" sz="2400" dirty="0"/>
            </a:br>
            <a:r>
              <a:rPr lang="sv-SE" sz="2400" dirty="0"/>
              <a:t>it </a:t>
            </a:r>
            <a:r>
              <a:rPr lang="sv-SE" sz="2400" dirty="0" err="1"/>
              <a:t>takes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the order </a:t>
            </a:r>
            <a:r>
              <a:rPr lang="sv-SE" sz="2400" dirty="0" err="1"/>
              <a:t>of</a:t>
            </a:r>
            <a:r>
              <a:rPr lang="sv-SE" sz="2400" dirty="0"/>
              <a:t> a </a:t>
            </a:r>
            <a:r>
              <a:rPr lang="sv-SE" sz="2400" dirty="0" err="1"/>
              <a:t>day</a:t>
            </a:r>
            <a:r>
              <a:rPr lang="sv-SE" sz="2400" dirty="0"/>
              <a:t> to </a:t>
            </a:r>
            <a:r>
              <a:rPr lang="sv-SE" sz="2400" dirty="0" err="1"/>
              <a:t>calculate</a:t>
            </a:r>
            <a:br>
              <a:rPr lang="sv-SE" sz="2400" dirty="0"/>
            </a:br>
            <a:r>
              <a:rPr lang="sv-SE" sz="2400" dirty="0" err="1"/>
              <a:t>sources</a:t>
            </a:r>
            <a:r>
              <a:rPr lang="sv-SE" sz="2400" dirty="0"/>
              <a:t>, transport, (</a:t>
            </a:r>
            <a:r>
              <a:rPr lang="sv-SE" sz="2400" dirty="0" err="1"/>
              <a:t>weather</a:t>
            </a:r>
            <a:r>
              <a:rPr lang="sv-SE" sz="2400" dirty="0"/>
              <a:t>, exposure) and </a:t>
            </a:r>
            <a:r>
              <a:rPr lang="sv-SE" sz="2400" dirty="0" err="1"/>
              <a:t>dose</a:t>
            </a:r>
            <a:endParaRPr lang="sv-SE" sz="2400" dirty="0"/>
          </a:p>
          <a:p>
            <a:r>
              <a:rPr lang="sv-SE" sz="2400" dirty="0" err="1"/>
              <a:t>Several</a:t>
            </a:r>
            <a:r>
              <a:rPr lang="sv-SE" sz="2400" dirty="0"/>
              <a:t> </a:t>
            </a:r>
            <a:r>
              <a:rPr lang="sv-SE" sz="2400" dirty="0" err="1"/>
              <a:t>files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generated</a:t>
            </a:r>
            <a:r>
              <a:rPr lang="sv-SE" sz="2400" dirty="0"/>
              <a:t>, </a:t>
            </a:r>
            <a:r>
              <a:rPr lang="sv-SE" sz="2400" dirty="0" err="1"/>
              <a:t>MathCad</a:t>
            </a:r>
            <a:r>
              <a:rPr lang="sv-SE" sz="2400" dirty="0"/>
              <a:t>, Excel</a:t>
            </a:r>
          </a:p>
          <a:p>
            <a:r>
              <a:rPr lang="sv-SE" sz="2400" dirty="0" err="1"/>
              <a:t>Reports</a:t>
            </a:r>
            <a:r>
              <a:rPr lang="sv-SE" sz="2400" dirty="0"/>
              <a:t> and </a:t>
            </a:r>
            <a:r>
              <a:rPr lang="sv-SE" sz="2400" dirty="0" err="1"/>
              <a:t>reviews</a:t>
            </a:r>
            <a:r>
              <a:rPr lang="sv-SE" sz="2400" dirty="0"/>
              <a:t> </a:t>
            </a:r>
            <a:r>
              <a:rPr lang="sv-SE" sz="2400" dirty="0" err="1"/>
              <a:t>add</a:t>
            </a:r>
            <a:r>
              <a:rPr lang="sv-SE" sz="2400" dirty="0"/>
              <a:t> on</a:t>
            </a:r>
          </a:p>
          <a:p>
            <a:r>
              <a:rPr lang="sv-SE" sz="2400" dirty="0"/>
              <a:t>Changes, iterations and </a:t>
            </a:r>
            <a:r>
              <a:rPr lang="sv-SE" sz="2400" dirty="0" err="1"/>
              <a:t>errors</a:t>
            </a:r>
            <a:r>
              <a:rPr lang="sv-SE" sz="2400" dirty="0"/>
              <a:t> </a:t>
            </a:r>
            <a:r>
              <a:rPr lang="sv-SE" sz="2400" dirty="0" err="1"/>
              <a:t>multiply</a:t>
            </a:r>
            <a:r>
              <a:rPr lang="sv-SE" sz="2400" dirty="0"/>
              <a:t> the </a:t>
            </a:r>
            <a:r>
              <a:rPr lang="sv-SE" sz="2400" dirty="0" err="1"/>
              <a:t>times</a:t>
            </a:r>
            <a:r>
              <a:rPr lang="sv-SE" sz="2400" dirty="0"/>
              <a:t> it is </a:t>
            </a:r>
            <a:r>
              <a:rPr lang="sv-SE" sz="2400" dirty="0" err="1"/>
              <a:t>needed</a:t>
            </a:r>
            <a:br>
              <a:rPr lang="sv-SE" sz="2400" dirty="0"/>
            </a:br>
            <a:r>
              <a:rPr lang="sv-SE" sz="2400" dirty="0"/>
              <a:t>(22 AAs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done</a:t>
            </a:r>
            <a:r>
              <a:rPr lang="sv-SE" sz="2400" dirty="0"/>
              <a:t> in the </a:t>
            </a:r>
            <a:r>
              <a:rPr lang="sv-SE" sz="2400" dirty="0" err="1"/>
              <a:t>first</a:t>
            </a:r>
            <a:r>
              <a:rPr lang="sv-SE" sz="2400" dirty="0"/>
              <a:t> round, </a:t>
            </a:r>
            <a:r>
              <a:rPr lang="sv-SE" sz="2400" dirty="0" err="1"/>
              <a:t>but</a:t>
            </a:r>
            <a:r>
              <a:rPr lang="sv-SE" sz="2400" dirty="0"/>
              <a:t> all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revised</a:t>
            </a:r>
            <a:r>
              <a:rPr lang="sv-SE" sz="2400" dirty="0"/>
              <a:t>)</a:t>
            </a:r>
          </a:p>
          <a:p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In the order </a:t>
            </a:r>
            <a:r>
              <a:rPr lang="sv-SE" sz="2400" dirty="0" err="1"/>
              <a:t>of</a:t>
            </a:r>
            <a:r>
              <a:rPr lang="sv-SE" sz="2400" dirty="0"/>
              <a:t> 100 </a:t>
            </a:r>
            <a:r>
              <a:rPr lang="sv-SE" sz="2400" dirty="0" err="1"/>
              <a:t>dose</a:t>
            </a:r>
            <a:r>
              <a:rPr lang="sv-SE" sz="2400" dirty="0"/>
              <a:t> </a:t>
            </a:r>
            <a:r>
              <a:rPr lang="sv-SE" sz="2400" dirty="0" err="1"/>
              <a:t>calculations</a:t>
            </a:r>
            <a:r>
              <a:rPr lang="sv-SE" sz="2400" dirty="0"/>
              <a:t> </a:t>
            </a:r>
            <a:r>
              <a:rPr lang="sv-SE" sz="2400" dirty="0" err="1"/>
              <a:t>needed</a:t>
            </a:r>
            <a:br>
              <a:rPr lang="sv-SE" sz="2400" dirty="0"/>
            </a:br>
            <a:r>
              <a:rPr lang="sv-SE" sz="2400" dirty="0"/>
              <a:t>(22 AAs, </a:t>
            </a:r>
            <a:r>
              <a:rPr lang="sv-SE" sz="2400" dirty="0" err="1"/>
              <a:t>several</a:t>
            </a:r>
            <a:r>
              <a:rPr lang="sv-SE" sz="2400" dirty="0"/>
              <a:t> </a:t>
            </a:r>
            <a:r>
              <a:rPr lang="sv-SE" sz="2400" dirty="0" err="1"/>
              <a:t>sources</a:t>
            </a:r>
            <a:r>
              <a:rPr lang="sv-SE" sz="2400" dirty="0"/>
              <a:t>, alternative scenarios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18CC4-1EE9-4E46-896D-53093429A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2264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E289-49B7-0548-B890-366BC296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645D8-5678-3D42-A65F-E6827016E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the design philosophy and the methodology for dose calculations provide a solid basis for licensing of the Target Station?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also ask the committee to advice on how to improve the efficiency of the procedure for dose calculations.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FECF0-D66A-5D44-84E2-50297571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275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B62C-0B51-8B44-A5B0-31015158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Changes </a:t>
            </a:r>
            <a:r>
              <a:rPr lang="sv-SE" dirty="0" err="1"/>
              <a:t>repeated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2857-D5A1-0C41-9209-BF776B5E6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Review </a:t>
            </a:r>
            <a:r>
              <a:rPr lang="sv-SE" dirty="0" err="1"/>
              <a:t>comments</a:t>
            </a:r>
            <a:r>
              <a:rPr lang="sv-SE" dirty="0"/>
              <a:t> from SSM,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Tracability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New release </a:t>
            </a:r>
            <a:r>
              <a:rPr lang="sv-SE" dirty="0" err="1"/>
              <a:t>fractions</a:t>
            </a:r>
            <a:r>
              <a:rPr lang="sv-SE" dirty="0"/>
              <a:t> from tungsten, </a:t>
            </a:r>
            <a:r>
              <a:rPr lang="sv-SE" dirty="0" err="1"/>
              <a:t>due</a:t>
            </a:r>
            <a:r>
              <a:rPr lang="sv-SE" dirty="0"/>
              <a:t> to TOAST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Strictly</a:t>
            </a:r>
            <a:r>
              <a:rPr lang="sv-SE" dirty="0"/>
              <a:t> </a:t>
            </a:r>
            <a:r>
              <a:rPr lang="sv-SE" dirty="0" err="1"/>
              <a:t>deterministic</a:t>
            </a:r>
            <a:r>
              <a:rPr lang="sv-SE" dirty="0"/>
              <a:t> process, </a:t>
            </a:r>
            <a:r>
              <a:rPr lang="sv-SE" dirty="0" err="1"/>
              <a:t>assessing</a:t>
            </a:r>
            <a:r>
              <a:rPr lang="sv-SE" dirty="0"/>
              <a:t> alternatives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Operational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functions</a:t>
            </a:r>
            <a:r>
              <a:rPr lang="sv-SE" dirty="0"/>
              <a:t>, </a:t>
            </a:r>
            <a:r>
              <a:rPr lang="sv-SE" dirty="0" err="1"/>
              <a:t>e.g</a:t>
            </a:r>
            <a:r>
              <a:rPr lang="sv-SE" dirty="0"/>
              <a:t>. MPS, 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used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Different, </a:t>
            </a:r>
            <a:r>
              <a:rPr lang="sv-SE" dirty="0" err="1"/>
              <a:t>separate</a:t>
            </a:r>
            <a:r>
              <a:rPr lang="sv-SE" dirty="0"/>
              <a:t> </a:t>
            </a:r>
            <a:r>
              <a:rPr lang="sv-SE" dirty="0" err="1"/>
              <a:t>framework</a:t>
            </a:r>
            <a:r>
              <a:rPr lang="sv-SE" dirty="0"/>
              <a:t> for </a:t>
            </a:r>
            <a:r>
              <a:rPr lang="sv-SE" dirty="0" err="1"/>
              <a:t>workers</a:t>
            </a:r>
            <a:endParaRPr lang="sv-SE" dirty="0"/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Minor </a:t>
            </a:r>
            <a:r>
              <a:rPr lang="sv-SE" dirty="0" err="1"/>
              <a:t>decreases</a:t>
            </a:r>
            <a:r>
              <a:rPr lang="sv-SE" dirty="0"/>
              <a:t> in </a:t>
            </a:r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77686-CADF-0B4A-B5AC-D7FC0D0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5814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9572-303D-6E47-BB1E-025D7AB4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sv-SE" dirty="0" err="1"/>
              <a:t>Strict</a:t>
            </a:r>
            <a:r>
              <a:rPr lang="sv-SE" dirty="0"/>
              <a:t>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2607A-6567-5D40-92A6-F0AE1F3F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2815E-1A58-6B41-9318-0C4E0CCC59FD}"/>
              </a:ext>
            </a:extLst>
          </p:cNvPr>
          <p:cNvSpPr/>
          <p:nvPr/>
        </p:nvSpPr>
        <p:spPr>
          <a:xfrm>
            <a:off x="70801" y="2265587"/>
            <a:ext cx="942730" cy="846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Design</a:t>
            </a:r>
          </a:p>
          <a:p>
            <a:pPr algn="ctr"/>
            <a:r>
              <a:rPr lang="sv-SE" sz="1100" dirty="0"/>
              <a:t>System &amp; Operation</a:t>
            </a:r>
          </a:p>
        </p:txBody>
      </p:sp>
      <p:sp>
        <p:nvSpPr>
          <p:cNvPr id="10" name="Folded Corner 9">
            <a:extLst>
              <a:ext uri="{FF2B5EF4-FFF2-40B4-BE49-F238E27FC236}">
                <a16:creationId xmlns:a16="http://schemas.microsoft.com/office/drawing/2014/main" id="{66D805E4-BA3A-CC43-BA77-F1DC0A6B3E87}"/>
              </a:ext>
            </a:extLst>
          </p:cNvPr>
          <p:cNvSpPr/>
          <p:nvPr/>
        </p:nvSpPr>
        <p:spPr>
          <a:xfrm>
            <a:off x="70801" y="3303300"/>
            <a:ext cx="942730" cy="1027684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/>
              <a:t>System</a:t>
            </a:r>
            <a:br>
              <a:rPr lang="sv-SE" sz="1100" dirty="0"/>
            </a:br>
            <a:r>
              <a:rPr lang="sv-SE" sz="1100" dirty="0" err="1"/>
              <a:t>Description</a:t>
            </a:r>
            <a:endParaRPr lang="sv-SE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7F04-AFBD-FE42-88BC-CE6F46BC405D}"/>
              </a:ext>
            </a:extLst>
          </p:cNvPr>
          <p:cNvSpPr/>
          <p:nvPr/>
        </p:nvSpPr>
        <p:spPr>
          <a:xfrm>
            <a:off x="1417819" y="2269027"/>
            <a:ext cx="915077" cy="8444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br>
              <a:rPr lang="sv-SE" sz="1100" dirty="0"/>
            </a:br>
            <a:r>
              <a:rPr lang="sv-SE" sz="1100" dirty="0" err="1"/>
              <a:t>Activation</a:t>
            </a:r>
            <a:endParaRPr lang="sv-SE" sz="1100" dirty="0"/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802E10E6-6004-7549-B41F-12F9F269B3B7}"/>
              </a:ext>
            </a:extLst>
          </p:cNvPr>
          <p:cNvSpPr/>
          <p:nvPr/>
        </p:nvSpPr>
        <p:spPr>
          <a:xfrm>
            <a:off x="1419306" y="3306771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Inventory</a:t>
            </a:r>
            <a:endParaRPr lang="sv-SE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317610-6A83-A845-BC2F-0C19A1055335}"/>
              </a:ext>
            </a:extLst>
          </p:cNvPr>
          <p:cNvSpPr/>
          <p:nvPr/>
        </p:nvSpPr>
        <p:spPr>
          <a:xfrm>
            <a:off x="2772950" y="2276872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5" name="Folded Corner 14">
            <a:extLst>
              <a:ext uri="{FF2B5EF4-FFF2-40B4-BE49-F238E27FC236}">
                <a16:creationId xmlns:a16="http://schemas.microsoft.com/office/drawing/2014/main" id="{FB5A505C-85FD-A248-A0A0-62DF664FBC22}"/>
              </a:ext>
            </a:extLst>
          </p:cNvPr>
          <p:cNvSpPr/>
          <p:nvPr/>
        </p:nvSpPr>
        <p:spPr>
          <a:xfrm>
            <a:off x="2766324" y="3323031"/>
            <a:ext cx="942730" cy="1054628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2525F9-A063-AC42-813E-C654B1D153C5}"/>
              </a:ext>
            </a:extLst>
          </p:cNvPr>
          <p:cNvSpPr/>
          <p:nvPr/>
        </p:nvSpPr>
        <p:spPr>
          <a:xfrm>
            <a:off x="4112874" y="2276872"/>
            <a:ext cx="929373" cy="847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r>
              <a:rPr lang="sv-SE" sz="1100" dirty="0"/>
              <a:t> </a:t>
            </a:r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AA46EBA8-0186-DC42-987E-94C1E78A28C8}"/>
              </a:ext>
            </a:extLst>
          </p:cNvPr>
          <p:cNvSpPr/>
          <p:nvPr/>
        </p:nvSpPr>
        <p:spPr>
          <a:xfrm>
            <a:off x="4112874" y="3323031"/>
            <a:ext cx="942730" cy="1054630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9BDD45-E736-8F46-A65F-5199E6CD0E9F}"/>
              </a:ext>
            </a:extLst>
          </p:cNvPr>
          <p:cNvSpPr/>
          <p:nvPr/>
        </p:nvSpPr>
        <p:spPr>
          <a:xfrm>
            <a:off x="5446067" y="2265587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19" name="Folded Corner 18">
            <a:extLst>
              <a:ext uri="{FF2B5EF4-FFF2-40B4-BE49-F238E27FC236}">
                <a16:creationId xmlns:a16="http://schemas.microsoft.com/office/drawing/2014/main" id="{28CA87DA-7F6F-6848-982C-20C82DA1035D}"/>
              </a:ext>
            </a:extLst>
          </p:cNvPr>
          <p:cNvSpPr/>
          <p:nvPr/>
        </p:nvSpPr>
        <p:spPr>
          <a:xfrm>
            <a:off x="5442584" y="3334016"/>
            <a:ext cx="942730" cy="1054628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5667D3-7BFE-684C-9847-F2E497EBD409}"/>
              </a:ext>
            </a:extLst>
          </p:cNvPr>
          <p:cNvSpPr/>
          <p:nvPr/>
        </p:nvSpPr>
        <p:spPr>
          <a:xfrm>
            <a:off x="6778898" y="2264894"/>
            <a:ext cx="929373" cy="847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r>
              <a:rPr lang="sv-SE" sz="1100" dirty="0"/>
              <a:t> </a:t>
            </a:r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1" name="Folded Corner 20">
            <a:extLst>
              <a:ext uri="{FF2B5EF4-FFF2-40B4-BE49-F238E27FC236}">
                <a16:creationId xmlns:a16="http://schemas.microsoft.com/office/drawing/2014/main" id="{34BD04B4-56B7-9B4E-B8FA-950897EB3E68}"/>
              </a:ext>
            </a:extLst>
          </p:cNvPr>
          <p:cNvSpPr/>
          <p:nvPr/>
        </p:nvSpPr>
        <p:spPr>
          <a:xfrm>
            <a:off x="6768854" y="3326907"/>
            <a:ext cx="942730" cy="1054630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2" name="Folded Corner 21">
            <a:extLst>
              <a:ext uri="{FF2B5EF4-FFF2-40B4-BE49-F238E27FC236}">
                <a16:creationId xmlns:a16="http://schemas.microsoft.com/office/drawing/2014/main" id="{9BBEE8BB-FE58-4345-8457-74D26B3CFED5}"/>
              </a:ext>
            </a:extLst>
          </p:cNvPr>
          <p:cNvSpPr/>
          <p:nvPr/>
        </p:nvSpPr>
        <p:spPr>
          <a:xfrm>
            <a:off x="8095124" y="3312786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CA39C-1AAB-2A4E-AE13-F5BDBD2278F2}"/>
              </a:ext>
            </a:extLst>
          </p:cNvPr>
          <p:cNvSpPr/>
          <p:nvPr/>
        </p:nvSpPr>
        <p:spPr>
          <a:xfrm>
            <a:off x="8095124" y="2258025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Report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40886-3D32-6C45-B108-A7386B0065F8}"/>
              </a:ext>
            </a:extLst>
          </p:cNvPr>
          <p:cNvSpPr txBox="1"/>
          <p:nvPr/>
        </p:nvSpPr>
        <p:spPr>
          <a:xfrm>
            <a:off x="2772950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Need</a:t>
            </a:r>
            <a:r>
              <a:rPr lang="sv-SE" dirty="0"/>
              <a:t> and </a:t>
            </a:r>
            <a:r>
              <a:rPr lang="sv-SE" dirty="0" err="1"/>
              <a:t>importance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D7CAA-8D0E-734C-B85F-04C2B1DBD4F2}"/>
              </a:ext>
            </a:extLst>
          </p:cNvPr>
          <p:cNvSpPr txBox="1"/>
          <p:nvPr/>
        </p:nvSpPr>
        <p:spPr>
          <a:xfrm>
            <a:off x="5442584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Sufficiency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200F1-4936-5744-B833-A558388C4394}"/>
              </a:ext>
            </a:extLst>
          </p:cNvPr>
          <p:cNvSpPr txBox="1"/>
          <p:nvPr/>
        </p:nvSpPr>
        <p:spPr>
          <a:xfrm>
            <a:off x="7884369" y="1517944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Show</a:t>
            </a:r>
          </a:p>
          <a:p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case</a:t>
            </a:r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ECE46-FD90-7149-AB82-B731E39C81D5}"/>
              </a:ext>
            </a:extLst>
          </p:cNvPr>
          <p:cNvSpPr txBox="1"/>
          <p:nvPr/>
        </p:nvSpPr>
        <p:spPr>
          <a:xfrm>
            <a:off x="4243759" y="4660833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049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9572-303D-6E47-BB1E-025D7AB4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Software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2607A-6567-5D40-92A6-F0AE1F3F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2815E-1A58-6B41-9318-0C4E0CCC59FD}"/>
              </a:ext>
            </a:extLst>
          </p:cNvPr>
          <p:cNvSpPr/>
          <p:nvPr/>
        </p:nvSpPr>
        <p:spPr>
          <a:xfrm>
            <a:off x="70801" y="2265587"/>
            <a:ext cx="942730" cy="846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Design</a:t>
            </a:r>
          </a:p>
          <a:p>
            <a:pPr algn="ctr"/>
            <a:r>
              <a:rPr lang="sv-SE" sz="1100" dirty="0"/>
              <a:t>System &amp; Operation</a:t>
            </a:r>
          </a:p>
        </p:txBody>
      </p:sp>
      <p:sp>
        <p:nvSpPr>
          <p:cNvPr id="10" name="Folded Corner 9">
            <a:extLst>
              <a:ext uri="{FF2B5EF4-FFF2-40B4-BE49-F238E27FC236}">
                <a16:creationId xmlns:a16="http://schemas.microsoft.com/office/drawing/2014/main" id="{66D805E4-BA3A-CC43-BA77-F1DC0A6B3E87}"/>
              </a:ext>
            </a:extLst>
          </p:cNvPr>
          <p:cNvSpPr/>
          <p:nvPr/>
        </p:nvSpPr>
        <p:spPr>
          <a:xfrm>
            <a:off x="70801" y="3303300"/>
            <a:ext cx="942730" cy="1027684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/>
              <a:t>System</a:t>
            </a:r>
            <a:br>
              <a:rPr lang="sv-SE" sz="1100" dirty="0"/>
            </a:br>
            <a:r>
              <a:rPr lang="sv-SE" sz="1100" dirty="0" err="1"/>
              <a:t>Description</a:t>
            </a:r>
            <a:endParaRPr lang="sv-SE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37F04-AFBD-FE42-88BC-CE6F46BC405D}"/>
              </a:ext>
            </a:extLst>
          </p:cNvPr>
          <p:cNvSpPr/>
          <p:nvPr/>
        </p:nvSpPr>
        <p:spPr>
          <a:xfrm>
            <a:off x="1417819" y="2269027"/>
            <a:ext cx="915077" cy="8444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Calculate</a:t>
            </a:r>
            <a:br>
              <a:rPr lang="sv-SE" sz="1100" dirty="0"/>
            </a:br>
            <a:r>
              <a:rPr lang="sv-SE" sz="1100" dirty="0" err="1"/>
              <a:t>Activation</a:t>
            </a:r>
            <a:endParaRPr lang="sv-SE" sz="1100" dirty="0"/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802E10E6-6004-7549-B41F-12F9F269B3B7}"/>
              </a:ext>
            </a:extLst>
          </p:cNvPr>
          <p:cNvSpPr/>
          <p:nvPr/>
        </p:nvSpPr>
        <p:spPr>
          <a:xfrm>
            <a:off x="1419306" y="3306771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Inventory</a:t>
            </a:r>
            <a:endParaRPr lang="sv-SE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317610-6A83-A845-BC2F-0C19A1055335}"/>
              </a:ext>
            </a:extLst>
          </p:cNvPr>
          <p:cNvSpPr/>
          <p:nvPr/>
        </p:nvSpPr>
        <p:spPr>
          <a:xfrm>
            <a:off x="2772950" y="2276872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5" name="Folded Corner 14">
            <a:extLst>
              <a:ext uri="{FF2B5EF4-FFF2-40B4-BE49-F238E27FC236}">
                <a16:creationId xmlns:a16="http://schemas.microsoft.com/office/drawing/2014/main" id="{FB5A505C-85FD-A248-A0A0-62DF664FBC22}"/>
              </a:ext>
            </a:extLst>
          </p:cNvPr>
          <p:cNvSpPr/>
          <p:nvPr/>
        </p:nvSpPr>
        <p:spPr>
          <a:xfrm>
            <a:off x="2766324" y="3323031"/>
            <a:ext cx="942730" cy="1054628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AA46EBA8-0186-DC42-987E-94C1E78A28C8}"/>
              </a:ext>
            </a:extLst>
          </p:cNvPr>
          <p:cNvSpPr/>
          <p:nvPr/>
        </p:nvSpPr>
        <p:spPr>
          <a:xfrm>
            <a:off x="4112874" y="3323031"/>
            <a:ext cx="942730" cy="1054630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Unmitigated</a:t>
            </a:r>
            <a:endParaRPr lang="sv-SE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9BDD45-E736-8F46-A65F-5199E6CD0E9F}"/>
              </a:ext>
            </a:extLst>
          </p:cNvPr>
          <p:cNvSpPr/>
          <p:nvPr/>
        </p:nvSpPr>
        <p:spPr>
          <a:xfrm>
            <a:off x="5446067" y="2265587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Analyse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19" name="Folded Corner 18">
            <a:extLst>
              <a:ext uri="{FF2B5EF4-FFF2-40B4-BE49-F238E27FC236}">
                <a16:creationId xmlns:a16="http://schemas.microsoft.com/office/drawing/2014/main" id="{28CA87DA-7F6F-6848-982C-20C82DA1035D}"/>
              </a:ext>
            </a:extLst>
          </p:cNvPr>
          <p:cNvSpPr/>
          <p:nvPr/>
        </p:nvSpPr>
        <p:spPr>
          <a:xfrm>
            <a:off x="5442584" y="3334016"/>
            <a:ext cx="942730" cy="1054628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Inventories</a:t>
            </a:r>
            <a:br>
              <a:rPr lang="sv-SE" sz="1100" dirty="0"/>
            </a:br>
            <a:r>
              <a:rPr lang="sv-SE" sz="1100" dirty="0"/>
              <a:t>&amp; </a:t>
            </a:r>
            <a:r>
              <a:rPr lang="sv-SE" sz="1100" dirty="0" err="1"/>
              <a:t>Flows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1" name="Folded Corner 20">
            <a:extLst>
              <a:ext uri="{FF2B5EF4-FFF2-40B4-BE49-F238E27FC236}">
                <a16:creationId xmlns:a16="http://schemas.microsoft.com/office/drawing/2014/main" id="{34BD04B4-56B7-9B4E-B8FA-950897EB3E68}"/>
              </a:ext>
            </a:extLst>
          </p:cNvPr>
          <p:cNvSpPr/>
          <p:nvPr/>
        </p:nvSpPr>
        <p:spPr>
          <a:xfrm>
            <a:off x="6768854" y="3326907"/>
            <a:ext cx="942730" cy="1054630"/>
          </a:xfrm>
          <a:prstGeom prst="foldedCorner">
            <a:avLst/>
          </a:prstGeom>
          <a:ln w="1905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Doses</a:t>
            </a:r>
            <a:br>
              <a:rPr lang="sv-SE" sz="1100" dirty="0"/>
            </a:br>
            <a:r>
              <a:rPr lang="sv-SE" sz="1100" dirty="0" err="1"/>
              <a:t>Mitigated</a:t>
            </a:r>
            <a:endParaRPr lang="sv-SE" sz="1100" dirty="0"/>
          </a:p>
        </p:txBody>
      </p:sp>
      <p:sp>
        <p:nvSpPr>
          <p:cNvPr id="22" name="Folded Corner 21">
            <a:extLst>
              <a:ext uri="{FF2B5EF4-FFF2-40B4-BE49-F238E27FC236}">
                <a16:creationId xmlns:a16="http://schemas.microsoft.com/office/drawing/2014/main" id="{9BBEE8BB-FE58-4345-8457-74D26B3CFED5}"/>
              </a:ext>
            </a:extLst>
          </p:cNvPr>
          <p:cNvSpPr/>
          <p:nvPr/>
        </p:nvSpPr>
        <p:spPr>
          <a:xfrm>
            <a:off x="8095124" y="3312786"/>
            <a:ext cx="942730" cy="1048731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9CA39C-1AAB-2A4E-AE13-F5BDBD2278F2}"/>
              </a:ext>
            </a:extLst>
          </p:cNvPr>
          <p:cNvSpPr/>
          <p:nvPr/>
        </p:nvSpPr>
        <p:spPr>
          <a:xfrm>
            <a:off x="8095124" y="2258025"/>
            <a:ext cx="936104" cy="8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/>
              <a:t>Report</a:t>
            </a:r>
            <a:br>
              <a:rPr lang="sv-SE" sz="1100" dirty="0"/>
            </a:br>
            <a:r>
              <a:rPr lang="sv-SE" sz="1100" dirty="0" err="1"/>
              <a:t>Accident</a:t>
            </a:r>
            <a:br>
              <a:rPr lang="sv-SE" sz="1100" dirty="0"/>
            </a:br>
            <a:r>
              <a:rPr lang="sv-SE" sz="1100" dirty="0" err="1"/>
              <a:t>Analysis</a:t>
            </a:r>
            <a:endParaRPr lang="sv-SE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340886-3D32-6C45-B108-A7386B0065F8}"/>
              </a:ext>
            </a:extLst>
          </p:cNvPr>
          <p:cNvSpPr txBox="1"/>
          <p:nvPr/>
        </p:nvSpPr>
        <p:spPr>
          <a:xfrm>
            <a:off x="2772950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Need</a:t>
            </a:r>
            <a:r>
              <a:rPr lang="sv-SE" dirty="0"/>
              <a:t> and </a:t>
            </a:r>
            <a:r>
              <a:rPr lang="sv-SE" dirty="0" err="1"/>
              <a:t>importance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D7CAA-8D0E-734C-B85F-04C2B1DBD4F2}"/>
              </a:ext>
            </a:extLst>
          </p:cNvPr>
          <p:cNvSpPr txBox="1"/>
          <p:nvPr/>
        </p:nvSpPr>
        <p:spPr>
          <a:xfrm>
            <a:off x="5442584" y="1518229"/>
            <a:ext cx="22692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 err="1"/>
              <a:t>Sufficiency</a:t>
            </a:r>
            <a:endParaRPr lang="sv-SE" dirty="0"/>
          </a:p>
          <a:p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functions</a:t>
            </a:r>
            <a:endParaRPr lang="sv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200F1-4936-5744-B833-A558388C4394}"/>
              </a:ext>
            </a:extLst>
          </p:cNvPr>
          <p:cNvSpPr txBox="1"/>
          <p:nvPr/>
        </p:nvSpPr>
        <p:spPr>
          <a:xfrm>
            <a:off x="7884369" y="1517944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Show</a:t>
            </a:r>
          </a:p>
          <a:p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case</a:t>
            </a:r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76C054-2031-234E-B1CD-3545773FD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27" y="2164275"/>
            <a:ext cx="1473022" cy="12815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2525F9-A063-AC42-813E-C654B1D153C5}"/>
              </a:ext>
            </a:extLst>
          </p:cNvPr>
          <p:cNvSpPr/>
          <p:nvPr/>
        </p:nvSpPr>
        <p:spPr>
          <a:xfrm>
            <a:off x="4154710" y="2278048"/>
            <a:ext cx="887537" cy="63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Calculate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Doses</a:t>
            </a:r>
            <a:br>
              <a:rPr lang="sv-SE" sz="1100" dirty="0">
                <a:solidFill>
                  <a:schemeClr val="tx1"/>
                </a:solidFill>
              </a:rPr>
            </a:br>
            <a:r>
              <a:rPr lang="sv-SE" sz="1100" dirty="0" err="1">
                <a:solidFill>
                  <a:schemeClr val="tx1"/>
                </a:solidFill>
              </a:rPr>
              <a:t>Unmitigated</a:t>
            </a:r>
            <a:endParaRPr lang="sv-SE" sz="11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24578F3-3C4A-EF4E-B334-03DECA286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08" y="2164274"/>
            <a:ext cx="1473022" cy="128152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A7B587-F507-C045-A0BD-6513464C5F0C}"/>
              </a:ext>
            </a:extLst>
          </p:cNvPr>
          <p:cNvSpPr/>
          <p:nvPr/>
        </p:nvSpPr>
        <p:spPr>
          <a:xfrm>
            <a:off x="6796450" y="2276872"/>
            <a:ext cx="887537" cy="63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>
                <a:solidFill>
                  <a:schemeClr val="tx1"/>
                </a:solidFill>
              </a:rPr>
              <a:t>Calculate</a:t>
            </a:r>
            <a:r>
              <a:rPr lang="sv-SE" sz="1100" dirty="0">
                <a:solidFill>
                  <a:schemeClr val="tx1"/>
                </a:solidFill>
              </a:rPr>
              <a:t> </a:t>
            </a:r>
            <a:r>
              <a:rPr lang="sv-SE" sz="1100" dirty="0" err="1">
                <a:solidFill>
                  <a:schemeClr val="tx1"/>
                </a:solidFill>
              </a:rPr>
              <a:t>Doses</a:t>
            </a:r>
            <a:br>
              <a:rPr lang="sv-SE" sz="1100" dirty="0">
                <a:solidFill>
                  <a:schemeClr val="tx1"/>
                </a:solidFill>
              </a:rPr>
            </a:br>
            <a:r>
              <a:rPr lang="sv-SE" sz="1100" dirty="0" err="1">
                <a:solidFill>
                  <a:schemeClr val="tx1"/>
                </a:solidFill>
              </a:rPr>
              <a:t>Mitigated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53F7C1-D6ED-034E-9C10-E25D6A3F4652}"/>
              </a:ext>
            </a:extLst>
          </p:cNvPr>
          <p:cNvSpPr/>
          <p:nvPr/>
        </p:nvSpPr>
        <p:spPr>
          <a:xfrm>
            <a:off x="8095124" y="4566958"/>
            <a:ext cx="915077" cy="8444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/>
              <a:t>Expert</a:t>
            </a:r>
          </a:p>
          <a:p>
            <a:pPr algn="ctr"/>
            <a:r>
              <a:rPr lang="sv-SE" sz="1100" dirty="0"/>
              <a:t>Review</a:t>
            </a:r>
          </a:p>
          <a:p>
            <a:pPr algn="ctr"/>
            <a:r>
              <a:rPr lang="sv-SE" sz="1100" dirty="0" err="1"/>
              <a:t>worst</a:t>
            </a:r>
            <a:r>
              <a:rPr lang="sv-SE" sz="1100" dirty="0"/>
              <a:t> </a:t>
            </a:r>
            <a:r>
              <a:rPr lang="sv-SE" sz="1100" dirty="0" err="1"/>
              <a:t>dose</a:t>
            </a:r>
            <a:endParaRPr lang="sv-SE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28FC3B-CA1D-0A4B-AEEE-CB6B47BCD85A}"/>
              </a:ext>
            </a:extLst>
          </p:cNvPr>
          <p:cNvSpPr txBox="1"/>
          <p:nvPr/>
        </p:nvSpPr>
        <p:spPr>
          <a:xfrm>
            <a:off x="4243759" y="4660833"/>
            <a:ext cx="340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Develop</a:t>
            </a:r>
            <a:r>
              <a:rPr lang="sv-SE" dirty="0"/>
              <a:t> </a:t>
            </a:r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</a:t>
            </a:r>
            <a:r>
              <a:rPr lang="sv-SE" dirty="0"/>
              <a:t> software</a:t>
            </a:r>
          </a:p>
        </p:txBody>
      </p:sp>
    </p:spTree>
    <p:extLst>
      <p:ext uri="{BB962C8B-B14F-4D97-AF65-F5344CB8AC3E}">
        <p14:creationId xmlns:p14="http://schemas.microsoft.com/office/powerpoint/2010/main" val="2009109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385-682C-D142-8FA3-27491C9C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Simplifications</a:t>
            </a:r>
            <a:r>
              <a:rPr lang="sv-S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60E4D-0716-9147-9B92-7DC13D9D9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Doses</a:t>
            </a:r>
            <a:r>
              <a:rPr lang="sv-SE" dirty="0"/>
              <a:t> </a:t>
            </a:r>
            <a:r>
              <a:rPr lang="sv-SE" dirty="0" err="1"/>
              <a:t>tabulated</a:t>
            </a:r>
            <a:r>
              <a:rPr lang="sv-SE" dirty="0"/>
              <a:t> in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manner</a:t>
            </a:r>
            <a:r>
              <a:rPr lang="sv-SE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4C376-AB67-FF41-8D03-6B52F568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3348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388D53-75EA-A442-A6D8-FFA2765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098775"/>
          </a:xfrm>
        </p:spPr>
        <p:txBody>
          <a:bodyPr>
            <a:normAutofit fontScale="90000"/>
          </a:bodyPr>
          <a:lstStyle/>
          <a:p>
            <a:r>
              <a:rPr lang="en-US" dirty="0"/>
              <a:t>Does the design philosophy and the methodology for dose calculations provide a solid basis for licensing of the Target Station?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also ask the committee to advice on how to improve the efficiency of the procedure for dose calculations.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4301F-BE06-2149-93F5-219EAF8D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98A3FA-93DE-C940-9A51-8AB3559A080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Charge </a:t>
            </a:r>
            <a:r>
              <a:rPr lang="sv-SE" dirty="0" err="1"/>
              <a:t>repeated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119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51D0D-F627-2C45-B459-23CE6EAE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r>
              <a:rPr lang="sv-SE" dirty="0"/>
              <a:t> in text</a:t>
            </a:r>
            <a:br>
              <a:rPr lang="sv-SE" dirty="0"/>
            </a:br>
            <a:r>
              <a:rPr lang="sv-SE" dirty="0"/>
              <a:t>to be read, not </a:t>
            </a:r>
            <a:r>
              <a:rPr lang="sv-SE" dirty="0" err="1"/>
              <a:t>presented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2E8D2-E0A7-8146-9A20-B0D322AE6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997152"/>
          </a:xfrm>
        </p:spPr>
        <p:txBody>
          <a:bodyPr lIns="72000" rIns="72000" numCol="2" spcCol="360000">
            <a:normAutofit/>
          </a:bodyPr>
          <a:lstStyle/>
          <a:p>
            <a:pPr marL="0" indent="0">
              <a:buNone/>
            </a:pPr>
            <a:r>
              <a:rPr lang="sv-SE" sz="1200" dirty="0"/>
              <a:t>The presentation covers </a:t>
            </a:r>
            <a:r>
              <a:rPr lang="sv-SE" sz="1200" dirty="0" err="1"/>
              <a:t>two</a:t>
            </a:r>
            <a:r>
              <a:rPr lang="sv-SE" sz="1200" dirty="0"/>
              <a:t> </a:t>
            </a:r>
            <a:r>
              <a:rPr lang="sv-SE" sz="1200" dirty="0" err="1"/>
              <a:t>associated</a:t>
            </a:r>
            <a:r>
              <a:rPr lang="sv-SE" sz="1200" dirty="0"/>
              <a:t> </a:t>
            </a:r>
            <a:r>
              <a:rPr lang="sv-SE" sz="1200" dirty="0" err="1"/>
              <a:t>topics</a:t>
            </a:r>
            <a:r>
              <a:rPr lang="sv-SE" sz="1200" dirty="0"/>
              <a:t>:</a:t>
            </a:r>
          </a:p>
          <a:p>
            <a:pPr>
              <a:buFont typeface="+mj-lt"/>
              <a:buAutoNum type="arabicPeriod"/>
            </a:pPr>
            <a:r>
              <a:rPr lang="sv-SE" sz="1200" dirty="0"/>
              <a:t>Design and </a:t>
            </a:r>
            <a:r>
              <a:rPr lang="sv-SE" sz="1200" dirty="0" err="1"/>
              <a:t>analysis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monolith</a:t>
            </a:r>
            <a:r>
              <a:rPr lang="sv-SE" sz="1200" dirty="0"/>
              <a:t> </a:t>
            </a:r>
            <a:r>
              <a:rPr lang="sv-SE" sz="1200" dirty="0" err="1"/>
              <a:t>pressure</a:t>
            </a:r>
            <a:r>
              <a:rPr lang="sv-SE" sz="1200" dirty="0"/>
              <a:t> relief</a:t>
            </a:r>
          </a:p>
          <a:p>
            <a:pPr>
              <a:buFont typeface="+mj-lt"/>
              <a:buAutoNum type="arabicPeriod"/>
            </a:pPr>
            <a:r>
              <a:rPr lang="sv-SE" sz="1200" dirty="0" err="1"/>
              <a:t>Methodology</a:t>
            </a:r>
            <a:r>
              <a:rPr lang="sv-SE" sz="1200" dirty="0"/>
              <a:t> for </a:t>
            </a:r>
            <a:r>
              <a:rPr lang="sv-SE" sz="1200" dirty="0" err="1"/>
              <a:t>obtaining</a:t>
            </a:r>
            <a:r>
              <a:rPr lang="sv-SE" sz="1200" dirty="0"/>
              <a:t> </a:t>
            </a:r>
            <a:r>
              <a:rPr lang="sv-SE" sz="1200" dirty="0" err="1"/>
              <a:t>doses</a:t>
            </a:r>
            <a:r>
              <a:rPr lang="sv-SE" sz="1200" dirty="0"/>
              <a:t> in the </a:t>
            </a:r>
            <a:r>
              <a:rPr lang="sv-SE" sz="1200" dirty="0" err="1"/>
              <a:t>accident</a:t>
            </a:r>
            <a:r>
              <a:rPr lang="sv-SE" sz="1200" dirty="0"/>
              <a:t> </a:t>
            </a:r>
            <a:r>
              <a:rPr lang="sv-SE" sz="1200" dirty="0" err="1"/>
              <a:t>analyses</a:t>
            </a:r>
            <a:endParaRPr lang="sv-SE" sz="1200" dirty="0"/>
          </a:p>
          <a:p>
            <a:pPr>
              <a:buFont typeface="+mj-lt"/>
              <a:buAutoNum type="arabicPeriod"/>
            </a:pPr>
            <a:endParaRPr lang="sv-SE" sz="1200" dirty="0"/>
          </a:p>
          <a:p>
            <a:pPr marL="0" indent="0">
              <a:buNone/>
            </a:pPr>
            <a:r>
              <a:rPr lang="sv-SE" sz="1200" dirty="0"/>
              <a:t>The </a:t>
            </a:r>
            <a:r>
              <a:rPr lang="sv-SE" sz="1200" dirty="0" err="1"/>
              <a:t>monolith</a:t>
            </a:r>
            <a:r>
              <a:rPr lang="sv-SE" sz="1200" dirty="0"/>
              <a:t> </a:t>
            </a:r>
            <a:r>
              <a:rPr lang="sv-SE" sz="1200" dirty="0" err="1"/>
              <a:t>vessel</a:t>
            </a:r>
            <a:r>
              <a:rPr lang="sv-SE" sz="1200" dirty="0"/>
              <a:t> is </a:t>
            </a:r>
            <a:r>
              <a:rPr lang="sv-SE" sz="1200" dirty="0" err="1"/>
              <a:t>normally</a:t>
            </a:r>
            <a:r>
              <a:rPr lang="sv-SE" sz="1200" dirty="0"/>
              <a:t> </a:t>
            </a:r>
            <a:r>
              <a:rPr lang="sv-SE" sz="1200" dirty="0" err="1"/>
              <a:t>kept</a:t>
            </a:r>
            <a:r>
              <a:rPr lang="sv-SE" sz="1200" dirty="0"/>
              <a:t> </a:t>
            </a:r>
            <a:r>
              <a:rPr lang="sv-SE" sz="1200" dirty="0" err="1"/>
              <a:t>evacuated</a:t>
            </a:r>
            <a:r>
              <a:rPr lang="sv-SE" sz="1200" dirty="0"/>
              <a:t> by pumps, </a:t>
            </a:r>
            <a:r>
              <a:rPr lang="sv-SE" sz="1200" dirty="0" err="1"/>
              <a:t>but</a:t>
            </a:r>
            <a:r>
              <a:rPr lang="sv-SE" sz="1200" dirty="0"/>
              <a:t> </a:t>
            </a:r>
            <a:r>
              <a:rPr lang="sv-SE" sz="1200" dirty="0" err="1"/>
              <a:t>may</a:t>
            </a:r>
            <a:r>
              <a:rPr lang="sv-SE" sz="1200" dirty="0"/>
              <a:t> be </a:t>
            </a:r>
            <a:r>
              <a:rPr lang="sv-SE" sz="1200" dirty="0" err="1"/>
              <a:t>rapidly</a:t>
            </a:r>
            <a:r>
              <a:rPr lang="sv-SE" sz="1200" dirty="0"/>
              <a:t> </a:t>
            </a:r>
            <a:r>
              <a:rPr lang="sv-SE" sz="1200" dirty="0" err="1"/>
              <a:t>pressurised</a:t>
            </a:r>
            <a:r>
              <a:rPr lang="sv-SE" sz="1200" dirty="0"/>
              <a:t> by </a:t>
            </a:r>
            <a:r>
              <a:rPr lang="sv-SE" sz="1200" dirty="0" err="1"/>
              <a:t>large</a:t>
            </a:r>
            <a:r>
              <a:rPr lang="sv-SE" sz="1200" dirty="0"/>
              <a:t> </a:t>
            </a:r>
            <a:r>
              <a:rPr lang="sv-SE" sz="1200" dirty="0" err="1"/>
              <a:t>leaks</a:t>
            </a:r>
            <a:r>
              <a:rPr lang="sv-SE" sz="1200" dirty="0"/>
              <a:t> from fluid systems. </a:t>
            </a:r>
            <a:r>
              <a:rPr lang="sv-SE" sz="1200" dirty="0" err="1"/>
              <a:t>These</a:t>
            </a:r>
            <a:r>
              <a:rPr lang="sv-SE" sz="1200" dirty="0"/>
              <a:t> </a:t>
            </a:r>
            <a:r>
              <a:rPr lang="sv-SE" sz="1200" dirty="0" err="1"/>
              <a:t>pressurise</a:t>
            </a:r>
            <a:r>
              <a:rPr lang="sv-SE" sz="1200" dirty="0"/>
              <a:t> in different </a:t>
            </a:r>
            <a:r>
              <a:rPr lang="sv-SE" sz="1200" dirty="0" err="1"/>
              <a:t>ways</a:t>
            </a:r>
            <a:r>
              <a:rPr lang="sv-SE" sz="1200" dirty="0"/>
              <a:t> and </a:t>
            </a:r>
            <a:r>
              <a:rPr lang="sv-SE" sz="1200" dirty="0" err="1"/>
              <a:t>have</a:t>
            </a:r>
            <a:r>
              <a:rPr lang="sv-SE" sz="1200" dirty="0"/>
              <a:t> different </a:t>
            </a:r>
            <a:r>
              <a:rPr lang="sv-SE" sz="1200" dirty="0" err="1"/>
              <a:t>inventories</a:t>
            </a:r>
            <a:r>
              <a:rPr lang="sv-SE" sz="1200" dirty="0"/>
              <a:t>. The </a:t>
            </a:r>
            <a:r>
              <a:rPr lang="sv-SE" sz="1200" dirty="0" err="1"/>
              <a:t>wheel</a:t>
            </a:r>
            <a:r>
              <a:rPr lang="sv-SE" sz="1200" dirty="0"/>
              <a:t> helium gives the </a:t>
            </a:r>
            <a:r>
              <a:rPr lang="sv-SE" sz="1200" dirty="0" err="1"/>
              <a:t>fastest</a:t>
            </a:r>
            <a:r>
              <a:rPr lang="sv-SE" sz="1200" dirty="0"/>
              <a:t> </a:t>
            </a:r>
            <a:r>
              <a:rPr lang="sv-SE" sz="1200" dirty="0" err="1"/>
              <a:t>pressurisation</a:t>
            </a:r>
            <a:r>
              <a:rPr lang="sv-SE" sz="1200" dirty="0"/>
              <a:t> </a:t>
            </a:r>
            <a:r>
              <a:rPr lang="sv-SE" sz="1200" dirty="0" err="1"/>
              <a:t>but</a:t>
            </a:r>
            <a:r>
              <a:rPr lang="sv-SE" sz="1200" dirty="0"/>
              <a:t> </a:t>
            </a:r>
            <a:r>
              <a:rPr lang="sv-SE" sz="1200" dirty="0" err="1"/>
              <a:t>contains</a:t>
            </a:r>
            <a:r>
              <a:rPr lang="sv-SE" sz="1200" dirty="0"/>
              <a:t> </a:t>
            </a:r>
            <a:r>
              <a:rPr lang="sv-SE" sz="1200" dirty="0" err="1"/>
              <a:t>limited</a:t>
            </a:r>
            <a:r>
              <a:rPr lang="sv-SE" sz="1200" dirty="0"/>
              <a:t> </a:t>
            </a:r>
            <a:r>
              <a:rPr lang="sv-SE" sz="1200" dirty="0" err="1"/>
              <a:t>inventory</a:t>
            </a:r>
            <a:r>
              <a:rPr lang="sv-SE" sz="1200" dirty="0"/>
              <a:t>. The </a:t>
            </a:r>
            <a:r>
              <a:rPr lang="sv-SE" sz="1200" dirty="0" err="1"/>
              <a:t>cold</a:t>
            </a:r>
            <a:r>
              <a:rPr lang="sv-SE" sz="1200" dirty="0"/>
              <a:t> moderator system has a </a:t>
            </a:r>
            <a:r>
              <a:rPr lang="sv-SE" sz="1200" dirty="0" err="1"/>
              <a:t>similar</a:t>
            </a:r>
            <a:r>
              <a:rPr lang="sv-SE" sz="1200" dirty="0"/>
              <a:t> </a:t>
            </a:r>
            <a:r>
              <a:rPr lang="sv-SE" sz="1200" dirty="0" err="1"/>
              <a:t>capacity</a:t>
            </a:r>
            <a:r>
              <a:rPr lang="sv-SE" sz="1200" dirty="0"/>
              <a:t> to </a:t>
            </a:r>
            <a:r>
              <a:rPr lang="sv-SE" sz="1200" dirty="0" err="1"/>
              <a:t>pressurise</a:t>
            </a:r>
            <a:r>
              <a:rPr lang="sv-SE" sz="1200" dirty="0"/>
              <a:t>, </a:t>
            </a:r>
            <a:r>
              <a:rPr lang="sv-SE" sz="1200" dirty="0" err="1"/>
              <a:t>contains</a:t>
            </a:r>
            <a:r>
              <a:rPr lang="sv-SE" sz="1200" dirty="0"/>
              <a:t> </a:t>
            </a:r>
            <a:r>
              <a:rPr lang="sv-SE" sz="1200" dirty="0" err="1"/>
              <a:t>essentially</a:t>
            </a:r>
            <a:r>
              <a:rPr lang="sv-SE" sz="1200" dirty="0"/>
              <a:t> no </a:t>
            </a:r>
            <a:r>
              <a:rPr lang="sv-SE" sz="1200" dirty="0" err="1"/>
              <a:t>inventory</a:t>
            </a:r>
            <a:r>
              <a:rPr lang="sv-SE" sz="1200" dirty="0"/>
              <a:t>, </a:t>
            </a:r>
            <a:r>
              <a:rPr lang="sv-SE" sz="1200" dirty="0" err="1"/>
              <a:t>but</a:t>
            </a:r>
            <a:r>
              <a:rPr lang="sv-SE" sz="1200" dirty="0"/>
              <a:t> hydrogen is explosive. The </a:t>
            </a:r>
            <a:r>
              <a:rPr lang="sv-SE" sz="1200" dirty="0" err="1"/>
              <a:t>water</a:t>
            </a:r>
            <a:r>
              <a:rPr lang="sv-SE" sz="1200" dirty="0"/>
              <a:t> systems </a:t>
            </a:r>
            <a:r>
              <a:rPr lang="sv-SE" sz="1200" dirty="0" err="1"/>
              <a:t>cannot</a:t>
            </a:r>
            <a:r>
              <a:rPr lang="sv-SE" sz="1200" dirty="0"/>
              <a:t> </a:t>
            </a:r>
            <a:r>
              <a:rPr lang="sv-SE" sz="1200" dirty="0" err="1"/>
              <a:t>pressurise</a:t>
            </a:r>
            <a:r>
              <a:rPr lang="sv-SE" sz="1200" dirty="0"/>
              <a:t> to relief, </a:t>
            </a:r>
            <a:r>
              <a:rPr lang="sv-SE" sz="1200" dirty="0" err="1"/>
              <a:t>but</a:t>
            </a:r>
            <a:r>
              <a:rPr lang="sv-SE" sz="1200" dirty="0"/>
              <a:t> </a:t>
            </a:r>
            <a:r>
              <a:rPr lang="sv-SE" sz="1200" dirty="0" err="1"/>
              <a:t>contain</a:t>
            </a:r>
            <a:r>
              <a:rPr lang="sv-SE" sz="1200" dirty="0"/>
              <a:t> </a:t>
            </a:r>
            <a:r>
              <a:rPr lang="sv-SE" sz="1200" dirty="0" err="1"/>
              <a:t>significant</a:t>
            </a:r>
            <a:r>
              <a:rPr lang="sv-SE" sz="1200" dirty="0"/>
              <a:t> </a:t>
            </a:r>
            <a:r>
              <a:rPr lang="sv-SE" sz="1200" dirty="0" err="1"/>
              <a:t>inventory</a:t>
            </a:r>
            <a:r>
              <a:rPr lang="sv-SE" sz="1200" dirty="0"/>
              <a:t>.</a:t>
            </a:r>
          </a:p>
          <a:p>
            <a:pPr marL="0" indent="0">
              <a:buNone/>
            </a:pPr>
            <a:r>
              <a:rPr lang="sv-SE" sz="1200" dirty="0" err="1"/>
              <a:t>These</a:t>
            </a:r>
            <a:r>
              <a:rPr lang="sv-SE" sz="1200" dirty="0"/>
              <a:t> </a:t>
            </a:r>
            <a:r>
              <a:rPr lang="sv-SE" sz="1200" dirty="0" err="1"/>
              <a:t>capacities</a:t>
            </a:r>
            <a:r>
              <a:rPr lang="sv-SE" sz="1200" dirty="0"/>
              <a:t>, </a:t>
            </a:r>
            <a:r>
              <a:rPr lang="sv-SE" sz="1200" dirty="0" err="1"/>
              <a:t>together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</a:t>
            </a:r>
            <a:r>
              <a:rPr lang="sv-SE" sz="1200" dirty="0" err="1"/>
              <a:t>requirements</a:t>
            </a:r>
            <a:r>
              <a:rPr lang="sv-SE" sz="1200" dirty="0"/>
              <a:t> on </a:t>
            </a:r>
            <a:r>
              <a:rPr lang="sv-SE" sz="1200" dirty="0" err="1"/>
              <a:t>thin</a:t>
            </a:r>
            <a:r>
              <a:rPr lang="sv-SE" sz="1200" dirty="0"/>
              <a:t> neutron </a:t>
            </a:r>
            <a:r>
              <a:rPr lang="sv-SE" sz="1200" dirty="0" err="1"/>
              <a:t>windows</a:t>
            </a:r>
            <a:r>
              <a:rPr lang="sv-SE" sz="1200" dirty="0"/>
              <a:t> and a long </a:t>
            </a:r>
            <a:r>
              <a:rPr lang="sv-SE" sz="1200" dirty="0" err="1"/>
              <a:t>distance</a:t>
            </a:r>
            <a:r>
              <a:rPr lang="sv-SE" sz="1200" dirty="0"/>
              <a:t> to the </a:t>
            </a:r>
            <a:r>
              <a:rPr lang="sv-SE" sz="1200" dirty="0" err="1"/>
              <a:t>outside</a:t>
            </a:r>
            <a:r>
              <a:rPr lang="sv-SE" sz="1200" dirty="0"/>
              <a:t>, </a:t>
            </a:r>
            <a:r>
              <a:rPr lang="sv-SE" sz="1200" dirty="0" err="1"/>
              <a:t>result</a:t>
            </a:r>
            <a:r>
              <a:rPr lang="sv-SE" sz="1200" dirty="0"/>
              <a:t> in </a:t>
            </a:r>
            <a:r>
              <a:rPr lang="sv-SE" sz="1200" dirty="0" err="1"/>
              <a:t>competing</a:t>
            </a:r>
            <a:r>
              <a:rPr lang="sv-SE" sz="1200" dirty="0"/>
              <a:t> </a:t>
            </a:r>
            <a:r>
              <a:rPr lang="sv-SE" sz="1200" dirty="0" err="1"/>
              <a:t>requirements</a:t>
            </a:r>
            <a:r>
              <a:rPr lang="sv-SE" sz="1200" dirty="0"/>
              <a:t> on the relief </a:t>
            </a:r>
            <a:r>
              <a:rPr lang="sv-SE" sz="1200" dirty="0" err="1"/>
              <a:t>line</a:t>
            </a:r>
            <a:r>
              <a:rPr lang="sv-SE" sz="1200" dirty="0"/>
              <a:t>. The design </a:t>
            </a:r>
            <a:r>
              <a:rPr lang="sv-SE" sz="1200" dirty="0" err="1"/>
              <a:t>pressure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vessel</a:t>
            </a:r>
            <a:r>
              <a:rPr lang="sv-SE" sz="1200" dirty="0"/>
              <a:t> and </a:t>
            </a:r>
            <a:r>
              <a:rPr lang="sv-SE" sz="1200" dirty="0" err="1"/>
              <a:t>windows</a:t>
            </a:r>
            <a:r>
              <a:rPr lang="sv-SE" sz="1200" dirty="0"/>
              <a:t> is 2 bar(g), </a:t>
            </a:r>
            <a:r>
              <a:rPr lang="sv-SE" sz="1200" dirty="0" err="1"/>
              <a:t>which</a:t>
            </a:r>
            <a:r>
              <a:rPr lang="sv-SE" sz="1200" dirty="0"/>
              <a:t> </a:t>
            </a:r>
            <a:r>
              <a:rPr lang="sv-SE" sz="1200" dirty="0" err="1"/>
              <a:t>requires</a:t>
            </a:r>
            <a:r>
              <a:rPr lang="sv-SE" sz="1200" dirty="0"/>
              <a:t> </a:t>
            </a:r>
            <a:r>
              <a:rPr lang="sv-SE" sz="1200" dirty="0" err="1"/>
              <a:t>low</a:t>
            </a:r>
            <a:r>
              <a:rPr lang="sv-SE" sz="1200" dirty="0"/>
              <a:t> </a:t>
            </a:r>
            <a:r>
              <a:rPr lang="sv-SE" sz="1200" dirty="0" err="1"/>
              <a:t>pressure</a:t>
            </a:r>
            <a:r>
              <a:rPr lang="sv-SE" sz="1200" dirty="0"/>
              <a:t> </a:t>
            </a:r>
            <a:r>
              <a:rPr lang="sv-SE" sz="1200" dirty="0" err="1"/>
              <a:t>losses</a:t>
            </a:r>
            <a:r>
              <a:rPr lang="sv-SE" sz="1200" dirty="0"/>
              <a:t> in the relief </a:t>
            </a:r>
            <a:r>
              <a:rPr lang="sv-SE" sz="1200" dirty="0" err="1"/>
              <a:t>line</a:t>
            </a:r>
            <a:r>
              <a:rPr lang="sv-SE" sz="1200" dirty="0"/>
              <a:t>. The </a:t>
            </a:r>
            <a:r>
              <a:rPr lang="sv-SE" sz="1200" dirty="0" err="1"/>
              <a:t>closest</a:t>
            </a:r>
            <a:r>
              <a:rPr lang="sv-SE" sz="1200" dirty="0"/>
              <a:t> </a:t>
            </a:r>
            <a:r>
              <a:rPr lang="sv-SE" sz="1200" dirty="0" err="1"/>
              <a:t>path</a:t>
            </a:r>
            <a:r>
              <a:rPr lang="sv-SE" sz="1200" dirty="0"/>
              <a:t> to the </a:t>
            </a:r>
            <a:r>
              <a:rPr lang="sv-SE" sz="1200" dirty="0" err="1"/>
              <a:t>roof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target</a:t>
            </a:r>
            <a:r>
              <a:rPr lang="sv-SE" sz="1200" dirty="0"/>
              <a:t> </a:t>
            </a:r>
            <a:r>
              <a:rPr lang="sv-SE" sz="1200" dirty="0" err="1"/>
              <a:t>building</a:t>
            </a:r>
            <a:r>
              <a:rPr lang="sv-SE" sz="1200" dirty="0"/>
              <a:t> is </a:t>
            </a:r>
            <a:r>
              <a:rPr lang="sv-SE" sz="1200" dirty="0" err="1"/>
              <a:t>about</a:t>
            </a:r>
            <a:r>
              <a:rPr lang="sv-SE" sz="1200" dirty="0"/>
              <a:t> 45 m and </a:t>
            </a:r>
            <a:r>
              <a:rPr lang="sv-SE" sz="1200" dirty="0" err="1"/>
              <a:t>there</a:t>
            </a:r>
            <a:r>
              <a:rPr lang="sv-SE" sz="1200" dirty="0"/>
              <a:t> is </a:t>
            </a:r>
            <a:r>
              <a:rPr lang="sv-SE" sz="1200" dirty="0" err="1"/>
              <a:t>very</a:t>
            </a:r>
            <a:r>
              <a:rPr lang="sv-SE" sz="1200" dirty="0"/>
              <a:t> </a:t>
            </a:r>
            <a:r>
              <a:rPr lang="sv-SE" sz="1200" dirty="0" err="1"/>
              <a:t>limited</a:t>
            </a:r>
            <a:r>
              <a:rPr lang="sv-SE" sz="1200" dirty="0"/>
              <a:t> space </a:t>
            </a:r>
            <a:r>
              <a:rPr lang="sv-SE" sz="1200" dirty="0" err="1"/>
              <a:t>around</a:t>
            </a:r>
            <a:r>
              <a:rPr lang="sv-SE" sz="1200" dirty="0"/>
              <a:t> the </a:t>
            </a:r>
            <a:r>
              <a:rPr lang="sv-SE" sz="1200" dirty="0" err="1"/>
              <a:t>monolith</a:t>
            </a:r>
            <a:r>
              <a:rPr lang="sv-SE" sz="1200" dirty="0"/>
              <a:t>, preventing </a:t>
            </a:r>
            <a:r>
              <a:rPr lang="sv-SE" sz="1200" dirty="0" err="1"/>
              <a:t>large</a:t>
            </a:r>
            <a:r>
              <a:rPr lang="sv-SE" sz="1200" dirty="0"/>
              <a:t> dimensions, </a:t>
            </a:r>
            <a:r>
              <a:rPr lang="sv-SE" sz="1200" dirty="0" err="1"/>
              <a:t>resulting</a:t>
            </a:r>
            <a:r>
              <a:rPr lang="sv-SE" sz="1200" dirty="0"/>
              <a:t> in </a:t>
            </a:r>
            <a:r>
              <a:rPr lang="sv-SE" sz="1200" dirty="0" err="1"/>
              <a:t>high</a:t>
            </a:r>
            <a:r>
              <a:rPr lang="sv-SE" sz="1200" dirty="0"/>
              <a:t> </a:t>
            </a:r>
            <a:r>
              <a:rPr lang="sv-SE" sz="1200" dirty="0" err="1"/>
              <a:t>losses</a:t>
            </a:r>
            <a:r>
              <a:rPr lang="sv-SE" sz="1200" dirty="0"/>
              <a:t>.</a:t>
            </a:r>
          </a:p>
          <a:p>
            <a:pPr marL="0" indent="0">
              <a:buNone/>
            </a:pPr>
            <a:r>
              <a:rPr lang="sv-SE" sz="1200" dirty="0"/>
              <a:t>The </a:t>
            </a:r>
            <a:r>
              <a:rPr lang="sv-SE" sz="1200" dirty="0" err="1"/>
              <a:t>current</a:t>
            </a:r>
            <a:r>
              <a:rPr lang="sv-SE" sz="1200" dirty="0"/>
              <a:t> design </a:t>
            </a:r>
            <a:r>
              <a:rPr lang="sv-SE" sz="1200" dirty="0" err="1"/>
              <a:t>includes</a:t>
            </a:r>
            <a:r>
              <a:rPr lang="sv-SE" sz="1200" dirty="0"/>
              <a:t> a </a:t>
            </a:r>
            <a:r>
              <a:rPr lang="sv-SE" sz="1200" dirty="0" err="1"/>
              <a:t>rupture</a:t>
            </a:r>
            <a:r>
              <a:rPr lang="sv-SE" sz="1200" dirty="0"/>
              <a:t> </a:t>
            </a:r>
            <a:r>
              <a:rPr lang="sv-SE" sz="1200" dirty="0" err="1"/>
              <a:t>disc</a:t>
            </a:r>
            <a:r>
              <a:rPr lang="sv-SE" sz="1200" dirty="0"/>
              <a:t> and an </a:t>
            </a:r>
            <a:r>
              <a:rPr lang="sv-SE" sz="1200" dirty="0" err="1"/>
              <a:t>unfiltered</a:t>
            </a:r>
            <a:r>
              <a:rPr lang="sv-SE" sz="1200" dirty="0"/>
              <a:t> </a:t>
            </a:r>
            <a:r>
              <a:rPr lang="sv-SE" sz="1200" dirty="0" err="1"/>
              <a:t>direct</a:t>
            </a:r>
            <a:r>
              <a:rPr lang="sv-SE" sz="1200" dirty="0"/>
              <a:t> release at the </a:t>
            </a:r>
            <a:r>
              <a:rPr lang="sv-SE" sz="1200" dirty="0" err="1"/>
              <a:t>roof</a:t>
            </a:r>
            <a:r>
              <a:rPr lang="sv-SE" sz="1200" dirty="0"/>
              <a:t>. </a:t>
            </a:r>
            <a:r>
              <a:rPr lang="sv-SE" sz="1200" dirty="0" err="1"/>
              <a:t>This</a:t>
            </a:r>
            <a:r>
              <a:rPr lang="sv-SE" sz="1200" dirty="0"/>
              <a:t> </a:t>
            </a:r>
            <a:r>
              <a:rPr lang="sv-SE" sz="1200" dirty="0" err="1"/>
              <a:t>dynamic</a:t>
            </a:r>
            <a:r>
              <a:rPr lang="sv-SE" sz="1200" dirty="0"/>
              <a:t> relief process has </a:t>
            </a:r>
            <a:r>
              <a:rPr lang="sv-SE" sz="1200" dirty="0" err="1"/>
              <a:t>been</a:t>
            </a:r>
            <a:r>
              <a:rPr lang="sv-SE" sz="1200" dirty="0"/>
              <a:t> </a:t>
            </a:r>
            <a:r>
              <a:rPr lang="sv-SE" sz="1200" dirty="0" err="1"/>
              <a:t>simulated</a:t>
            </a:r>
            <a:r>
              <a:rPr lang="sv-SE" sz="1200" dirty="0"/>
              <a:t> and it is </a:t>
            </a:r>
            <a:r>
              <a:rPr lang="sv-SE" sz="1200" dirty="0" err="1"/>
              <a:t>concluded</a:t>
            </a:r>
            <a:r>
              <a:rPr lang="sv-SE" sz="1200" dirty="0"/>
              <a:t> to be acceptable.</a:t>
            </a:r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r>
              <a:rPr lang="sv-SE" sz="1200" dirty="0"/>
              <a:t>Is </a:t>
            </a:r>
            <a:r>
              <a:rPr lang="sv-SE" sz="1200" dirty="0" err="1"/>
              <a:t>this</a:t>
            </a:r>
            <a:r>
              <a:rPr lang="sv-SE" sz="1200" dirty="0"/>
              <a:t> </a:t>
            </a:r>
            <a:r>
              <a:rPr lang="sv-SE" sz="1200" dirty="0" err="1"/>
              <a:t>sufficent</a:t>
            </a:r>
            <a:r>
              <a:rPr lang="sv-SE" sz="1200" dirty="0"/>
              <a:t> and </a:t>
            </a:r>
            <a:r>
              <a:rPr lang="sv-SE" sz="1200" dirty="0" err="1"/>
              <a:t>efficient</a:t>
            </a:r>
            <a:r>
              <a:rPr lang="sv-SE" sz="1200" dirty="0"/>
              <a:t> or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there</a:t>
            </a:r>
            <a:r>
              <a:rPr lang="sv-SE" sz="1200" dirty="0"/>
              <a:t> alternatives?</a:t>
            </a:r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r>
              <a:rPr lang="sv-SE" sz="1200" dirty="0" err="1"/>
              <a:t>Each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22 </a:t>
            </a:r>
            <a:r>
              <a:rPr lang="sv-SE" sz="1200" dirty="0" err="1"/>
              <a:t>target</a:t>
            </a:r>
            <a:r>
              <a:rPr lang="sv-SE" sz="1200" dirty="0"/>
              <a:t> </a:t>
            </a:r>
            <a:r>
              <a:rPr lang="sv-SE" sz="1200" dirty="0" err="1"/>
              <a:t>Accident</a:t>
            </a:r>
            <a:r>
              <a:rPr lang="sv-SE" sz="1200" dirty="0"/>
              <a:t> </a:t>
            </a:r>
            <a:r>
              <a:rPr lang="sv-SE" sz="1200" dirty="0" err="1"/>
              <a:t>Analyses</a:t>
            </a:r>
            <a:r>
              <a:rPr lang="sv-SE" sz="1200" dirty="0"/>
              <a:t> (AAs) </a:t>
            </a:r>
            <a:r>
              <a:rPr lang="sv-SE" sz="1200" dirty="0" err="1"/>
              <a:t>contain</a:t>
            </a:r>
            <a:r>
              <a:rPr lang="sv-SE" sz="1200" dirty="0"/>
              <a:t> at </a:t>
            </a:r>
            <a:r>
              <a:rPr lang="sv-SE" sz="1200" dirty="0" err="1"/>
              <a:t>least</a:t>
            </a:r>
            <a:r>
              <a:rPr lang="sv-SE" sz="1200" dirty="0"/>
              <a:t> </a:t>
            </a:r>
            <a:r>
              <a:rPr lang="sv-SE" sz="1200" dirty="0" err="1"/>
              <a:t>one</a:t>
            </a:r>
            <a:r>
              <a:rPr lang="sv-SE" sz="1200" dirty="0"/>
              <a:t>, </a:t>
            </a:r>
            <a:r>
              <a:rPr lang="sv-SE" sz="1200" dirty="0" err="1"/>
              <a:t>but</a:t>
            </a:r>
            <a:r>
              <a:rPr lang="sv-SE" sz="1200" dirty="0"/>
              <a:t> </a:t>
            </a:r>
            <a:r>
              <a:rPr lang="sv-SE" sz="1200" dirty="0" err="1"/>
              <a:t>most</a:t>
            </a:r>
            <a:r>
              <a:rPr lang="sv-SE" sz="1200" dirty="0"/>
              <a:t> </a:t>
            </a:r>
            <a:r>
              <a:rPr lang="sv-SE" sz="1200" dirty="0" err="1"/>
              <a:t>often</a:t>
            </a:r>
            <a:r>
              <a:rPr lang="sv-SE" sz="1200" dirty="0"/>
              <a:t> </a:t>
            </a:r>
            <a:r>
              <a:rPr lang="sv-SE" sz="1200" dirty="0" err="1"/>
              <a:t>several</a:t>
            </a:r>
            <a:r>
              <a:rPr lang="sv-SE" sz="1200" dirty="0"/>
              <a:t>, </a:t>
            </a:r>
            <a:r>
              <a:rPr lang="sv-SE" sz="1200" dirty="0" err="1"/>
              <a:t>calculated</a:t>
            </a:r>
            <a:r>
              <a:rPr lang="sv-SE" sz="1200" dirty="0"/>
              <a:t> </a:t>
            </a:r>
            <a:r>
              <a:rPr lang="sv-SE" sz="1200" dirty="0" err="1"/>
              <a:t>radiological</a:t>
            </a:r>
            <a:r>
              <a:rPr lang="sv-SE" sz="1200" dirty="0"/>
              <a:t> </a:t>
            </a:r>
            <a:r>
              <a:rPr lang="sv-SE" sz="1200" dirty="0" err="1"/>
              <a:t>doses</a:t>
            </a:r>
            <a:r>
              <a:rPr lang="sv-SE" sz="1200" dirty="0"/>
              <a:t>. The AAs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currently</a:t>
            </a:r>
            <a:r>
              <a:rPr lang="sv-SE" sz="1200" dirty="0"/>
              <a:t> under </a:t>
            </a:r>
            <a:r>
              <a:rPr lang="sv-SE" sz="1200" dirty="0" err="1"/>
              <a:t>significant</a:t>
            </a:r>
            <a:r>
              <a:rPr lang="sv-SE" sz="1200" dirty="0"/>
              <a:t> </a:t>
            </a:r>
            <a:r>
              <a:rPr lang="sv-SE" sz="1200" dirty="0" err="1"/>
              <a:t>change</a:t>
            </a:r>
            <a:r>
              <a:rPr lang="sv-SE" sz="1200" dirty="0"/>
              <a:t> to </a:t>
            </a:r>
            <a:r>
              <a:rPr lang="sv-SE" sz="1200" dirty="0" err="1"/>
              <a:t>comply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</a:t>
            </a:r>
            <a:r>
              <a:rPr lang="sv-SE" sz="1200" dirty="0" err="1"/>
              <a:t>authority</a:t>
            </a:r>
            <a:r>
              <a:rPr lang="sv-SE" sz="1200" dirty="0"/>
              <a:t> </a:t>
            </a:r>
            <a:r>
              <a:rPr lang="sv-SE" sz="1200" dirty="0" err="1"/>
              <a:t>requirements</a:t>
            </a:r>
            <a:r>
              <a:rPr lang="sv-SE" sz="1200" dirty="0"/>
              <a:t>. Changes to parts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analyses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expected</a:t>
            </a:r>
            <a:r>
              <a:rPr lang="sv-SE" sz="1200" dirty="0"/>
              <a:t> to </a:t>
            </a:r>
            <a:r>
              <a:rPr lang="sv-SE" sz="1200" dirty="0" err="1"/>
              <a:t>continue</a:t>
            </a:r>
            <a:r>
              <a:rPr lang="sv-SE" sz="1200" dirty="0"/>
              <a:t> </a:t>
            </a:r>
            <a:r>
              <a:rPr lang="sv-SE" sz="1200" dirty="0" err="1"/>
              <a:t>into</a:t>
            </a:r>
            <a:r>
              <a:rPr lang="sv-SE" sz="1200" dirty="0"/>
              <a:t> operation.</a:t>
            </a:r>
          </a:p>
          <a:p>
            <a:pPr marL="0" indent="0">
              <a:buNone/>
            </a:pPr>
            <a:r>
              <a:rPr lang="sv-SE" sz="1200" dirty="0"/>
              <a:t>The </a:t>
            </a:r>
            <a:r>
              <a:rPr lang="sv-SE" sz="1200" dirty="0" err="1"/>
              <a:t>accident</a:t>
            </a:r>
            <a:r>
              <a:rPr lang="sv-SE" sz="1200" dirty="0"/>
              <a:t> </a:t>
            </a:r>
            <a:r>
              <a:rPr lang="sv-SE" sz="1200" dirty="0" err="1"/>
              <a:t>analysis</a:t>
            </a:r>
            <a:r>
              <a:rPr lang="sv-SE" sz="1200" dirty="0"/>
              <a:t> and </a:t>
            </a:r>
            <a:r>
              <a:rPr lang="sv-SE" sz="1200" dirty="0" err="1"/>
              <a:t>dose</a:t>
            </a:r>
            <a:r>
              <a:rPr lang="sv-SE" sz="1200" dirty="0"/>
              <a:t> </a:t>
            </a:r>
            <a:r>
              <a:rPr lang="sv-SE" sz="1200" dirty="0" err="1"/>
              <a:t>calculation</a:t>
            </a:r>
            <a:r>
              <a:rPr lang="sv-SE" sz="1200" dirty="0"/>
              <a:t> </a:t>
            </a:r>
            <a:r>
              <a:rPr lang="sv-SE" sz="1200" dirty="0" err="1"/>
              <a:t>procedure</a:t>
            </a:r>
            <a:r>
              <a:rPr lang="sv-SE" sz="1200" dirty="0"/>
              <a:t> is </a:t>
            </a:r>
            <a:r>
              <a:rPr lang="sv-SE" sz="1200" dirty="0" err="1"/>
              <a:t>composed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complicated</a:t>
            </a:r>
            <a:r>
              <a:rPr lang="sv-SE" sz="1200" dirty="0"/>
              <a:t> and </a:t>
            </a:r>
            <a:r>
              <a:rPr lang="sv-SE" sz="1200" dirty="0" err="1"/>
              <a:t>iterative</a:t>
            </a:r>
            <a:r>
              <a:rPr lang="sv-SE" sz="1200" dirty="0"/>
              <a:t> parts, </a:t>
            </a:r>
            <a:r>
              <a:rPr lang="sv-SE" sz="1200" dirty="0" err="1"/>
              <a:t>involving</a:t>
            </a:r>
            <a:r>
              <a:rPr lang="sv-SE" sz="1200" dirty="0"/>
              <a:t> different </a:t>
            </a:r>
            <a:r>
              <a:rPr lang="sv-SE" sz="1200" dirty="0" err="1"/>
              <a:t>competences</a:t>
            </a:r>
            <a:r>
              <a:rPr lang="sv-SE" sz="1200" dirty="0"/>
              <a:t>. </a:t>
            </a:r>
            <a:r>
              <a:rPr lang="sv-SE" sz="1200" dirty="0" err="1"/>
              <a:t>Initially</a:t>
            </a:r>
            <a:r>
              <a:rPr lang="sv-SE" sz="1200" dirty="0"/>
              <a:t>, the </a:t>
            </a:r>
            <a:r>
              <a:rPr lang="sv-SE" sz="1200" dirty="0" err="1"/>
              <a:t>inventories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calculated</a:t>
            </a:r>
            <a:r>
              <a:rPr lang="sv-SE" sz="1200" dirty="0"/>
              <a:t> by specialist </a:t>
            </a:r>
            <a:r>
              <a:rPr lang="sv-SE" sz="1200" dirty="0" err="1"/>
              <a:t>physicists</a:t>
            </a:r>
            <a:r>
              <a:rPr lang="sv-SE" sz="1200" dirty="0"/>
              <a:t>, </a:t>
            </a:r>
            <a:r>
              <a:rPr lang="sv-SE" sz="1200" dirty="0" err="1"/>
              <a:t>based</a:t>
            </a:r>
            <a:r>
              <a:rPr lang="sv-SE" sz="1200" dirty="0"/>
              <a:t> on the design.</a:t>
            </a:r>
          </a:p>
          <a:p>
            <a:pPr marL="0" indent="0">
              <a:buNone/>
            </a:pPr>
            <a:r>
              <a:rPr lang="sv-SE" sz="1200" dirty="0" err="1"/>
              <a:t>Now</a:t>
            </a:r>
            <a:r>
              <a:rPr lang="sv-SE" sz="1200" dirty="0"/>
              <a:t> at a </a:t>
            </a:r>
            <a:r>
              <a:rPr lang="sv-SE" sz="1200" dirty="0" err="1"/>
              <a:t>first</a:t>
            </a:r>
            <a:r>
              <a:rPr lang="sv-SE" sz="1200" dirty="0"/>
              <a:t> </a:t>
            </a:r>
            <a:r>
              <a:rPr lang="sv-SE" sz="1200" dirty="0" err="1"/>
              <a:t>stage</a:t>
            </a:r>
            <a:r>
              <a:rPr lang="sv-SE" sz="1200" dirty="0"/>
              <a:t>, it has to be </a:t>
            </a:r>
            <a:r>
              <a:rPr lang="sv-SE" sz="1200" dirty="0" err="1"/>
              <a:t>assumed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</a:t>
            </a:r>
            <a:r>
              <a:rPr lang="sv-SE" sz="1200" dirty="0" err="1"/>
              <a:t>there</a:t>
            </a:r>
            <a:r>
              <a:rPr lang="sv-SE" sz="1200" dirty="0"/>
              <a:t> is no </a:t>
            </a:r>
            <a:r>
              <a:rPr lang="sv-SE" sz="1200" dirty="0" err="1"/>
              <a:t>functional</a:t>
            </a:r>
            <a:r>
              <a:rPr lang="sv-SE" sz="1200" dirty="0"/>
              <a:t> </a:t>
            </a:r>
            <a:r>
              <a:rPr lang="sv-SE" sz="1200" dirty="0" err="1"/>
              <a:t>safety</a:t>
            </a:r>
            <a:r>
              <a:rPr lang="sv-SE" sz="1200" dirty="0"/>
              <a:t> system. The </a:t>
            </a:r>
            <a:r>
              <a:rPr lang="sv-SE" sz="1200" dirty="0" err="1"/>
              <a:t>accident</a:t>
            </a:r>
            <a:r>
              <a:rPr lang="sv-SE" sz="1200" dirty="0"/>
              <a:t> scenarios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found</a:t>
            </a:r>
            <a:r>
              <a:rPr lang="sv-SE" sz="1200" dirty="0"/>
              <a:t>, </a:t>
            </a:r>
            <a:r>
              <a:rPr lang="sv-SE" sz="1200" dirty="0" err="1"/>
              <a:t>developed</a:t>
            </a:r>
            <a:r>
              <a:rPr lang="sv-SE" sz="1200" dirty="0"/>
              <a:t> and </a:t>
            </a:r>
            <a:r>
              <a:rPr lang="sv-SE" sz="1200" dirty="0" err="1"/>
              <a:t>described</a:t>
            </a:r>
            <a:r>
              <a:rPr lang="sv-SE" sz="1200" dirty="0"/>
              <a:t>, </a:t>
            </a:r>
            <a:r>
              <a:rPr lang="sv-SE" sz="1200" dirty="0" err="1"/>
              <a:t>mainly</a:t>
            </a:r>
            <a:r>
              <a:rPr lang="sv-SE" sz="1200" dirty="0"/>
              <a:t> by the </a:t>
            </a:r>
            <a:r>
              <a:rPr lang="sv-SE" sz="1200" dirty="0" err="1"/>
              <a:t>engineers</a:t>
            </a:r>
            <a:r>
              <a:rPr lang="sv-SE" sz="1200" dirty="0"/>
              <a:t> </a:t>
            </a:r>
            <a:r>
              <a:rPr lang="sv-SE" sz="1200" dirty="0" err="1"/>
              <a:t>responsible</a:t>
            </a:r>
            <a:r>
              <a:rPr lang="sv-SE" sz="1200" dirty="0"/>
              <a:t> for the design </a:t>
            </a:r>
            <a:r>
              <a:rPr lang="sv-SE" sz="1200" dirty="0" err="1"/>
              <a:t>of</a:t>
            </a:r>
            <a:r>
              <a:rPr lang="sv-SE" sz="1200" dirty="0"/>
              <a:t> the systems. </a:t>
            </a:r>
            <a:r>
              <a:rPr lang="sv-SE" sz="1200" dirty="0" err="1"/>
              <a:t>Then</a:t>
            </a:r>
            <a:r>
              <a:rPr lang="sv-SE" sz="1200" dirty="0"/>
              <a:t> the </a:t>
            </a:r>
            <a:r>
              <a:rPr lang="sv-SE" sz="1200" dirty="0" err="1"/>
              <a:t>simplified</a:t>
            </a:r>
            <a:r>
              <a:rPr lang="sv-SE" sz="1200" dirty="0"/>
              <a:t> </a:t>
            </a:r>
            <a:r>
              <a:rPr lang="sv-SE" sz="1200" dirty="0" err="1"/>
              <a:t>descriptions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</a:t>
            </a:r>
            <a:r>
              <a:rPr lang="sv-SE" sz="1200" dirty="0" err="1"/>
              <a:t>flow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inventory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transferred from the </a:t>
            </a:r>
            <a:r>
              <a:rPr lang="sv-SE" sz="1200" dirty="0" err="1"/>
              <a:t>engineers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the system to </a:t>
            </a:r>
            <a:r>
              <a:rPr lang="sv-SE" sz="1200" dirty="0" err="1"/>
              <a:t>other</a:t>
            </a:r>
            <a:r>
              <a:rPr lang="sv-SE" sz="1200" dirty="0"/>
              <a:t> specialist </a:t>
            </a:r>
            <a:r>
              <a:rPr lang="sv-SE" sz="1200" dirty="0" err="1"/>
              <a:t>physicists</a:t>
            </a:r>
            <a:r>
              <a:rPr lang="sv-SE" sz="1200" dirty="0"/>
              <a:t>. </a:t>
            </a:r>
            <a:r>
              <a:rPr lang="sv-SE" sz="1200" dirty="0" err="1"/>
              <a:t>They</a:t>
            </a:r>
            <a:r>
              <a:rPr lang="sv-SE" sz="1200" dirty="0"/>
              <a:t> </a:t>
            </a:r>
            <a:r>
              <a:rPr lang="sv-SE" sz="1200" dirty="0" err="1"/>
              <a:t>calculate</a:t>
            </a:r>
            <a:r>
              <a:rPr lang="sv-SE" sz="1200" dirty="0"/>
              <a:t> the </a:t>
            </a:r>
            <a:r>
              <a:rPr lang="sv-SE" sz="1200" dirty="0" err="1"/>
              <a:t>dilution</a:t>
            </a:r>
            <a:r>
              <a:rPr lang="sv-SE" sz="1200" dirty="0"/>
              <a:t>, </a:t>
            </a:r>
            <a:r>
              <a:rPr lang="sv-SE" sz="1200" dirty="0" err="1"/>
              <a:t>decay</a:t>
            </a:r>
            <a:r>
              <a:rPr lang="sv-SE" sz="1200" dirty="0"/>
              <a:t>, dispersion, exposure and </a:t>
            </a:r>
            <a:r>
              <a:rPr lang="sv-SE" sz="1200" dirty="0" err="1"/>
              <a:t>finally</a:t>
            </a:r>
            <a:r>
              <a:rPr lang="sv-SE" sz="1200" dirty="0"/>
              <a:t> the </a:t>
            </a:r>
            <a:r>
              <a:rPr lang="sv-SE" sz="1200" i="1" dirty="0" err="1"/>
              <a:t>unmitigated</a:t>
            </a:r>
            <a:r>
              <a:rPr lang="sv-SE" sz="1200" i="1" dirty="0"/>
              <a:t> </a:t>
            </a:r>
            <a:r>
              <a:rPr lang="sv-SE" sz="1200" i="1" dirty="0" err="1"/>
              <a:t>doses</a:t>
            </a:r>
            <a:r>
              <a:rPr lang="sv-SE" sz="1200" dirty="0"/>
              <a:t>. By </a:t>
            </a:r>
            <a:r>
              <a:rPr lang="sv-SE" sz="1200" dirty="0" err="1"/>
              <a:t>these</a:t>
            </a:r>
            <a:r>
              <a:rPr lang="sv-SE" sz="1200" dirty="0"/>
              <a:t> the </a:t>
            </a:r>
            <a:r>
              <a:rPr lang="sv-SE" sz="1200" dirty="0" err="1"/>
              <a:t>engineers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</a:t>
            </a:r>
            <a:r>
              <a:rPr lang="sv-SE" sz="1200" dirty="0" err="1"/>
              <a:t>assess</a:t>
            </a:r>
            <a:r>
              <a:rPr lang="sv-SE" sz="1200" dirty="0"/>
              <a:t> </a:t>
            </a:r>
            <a:r>
              <a:rPr lang="sv-SE" sz="1200" dirty="0" err="1"/>
              <a:t>whether</a:t>
            </a:r>
            <a:r>
              <a:rPr lang="sv-SE" sz="1200" dirty="0"/>
              <a:t> </a:t>
            </a:r>
            <a:r>
              <a:rPr lang="sv-SE" sz="1200" dirty="0" err="1"/>
              <a:t>safety</a:t>
            </a:r>
            <a:r>
              <a:rPr lang="sv-SE" sz="1200" dirty="0"/>
              <a:t> </a:t>
            </a:r>
            <a:r>
              <a:rPr lang="sv-SE" sz="1200" dirty="0" err="1"/>
              <a:t>functions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needed</a:t>
            </a:r>
            <a:r>
              <a:rPr lang="sv-SE" sz="1200" dirty="0"/>
              <a:t> and </a:t>
            </a:r>
            <a:r>
              <a:rPr lang="sv-SE" sz="1200" dirty="0" err="1"/>
              <a:t>what</a:t>
            </a:r>
            <a:r>
              <a:rPr lang="sv-SE" sz="1200" dirty="0"/>
              <a:t> the </a:t>
            </a:r>
            <a:r>
              <a:rPr lang="sv-SE" sz="1200" dirty="0" err="1"/>
              <a:t>requirements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on </a:t>
            </a:r>
            <a:r>
              <a:rPr lang="sv-SE" sz="1200" dirty="0" err="1"/>
              <a:t>those</a:t>
            </a:r>
            <a:r>
              <a:rPr lang="sv-SE" sz="1200" dirty="0"/>
              <a:t>, </a:t>
            </a:r>
            <a:r>
              <a:rPr lang="sv-SE" sz="1200" dirty="0" err="1"/>
              <a:t>e.g</a:t>
            </a:r>
            <a:r>
              <a:rPr lang="sv-SE" sz="1200" dirty="0"/>
              <a:t>. </a:t>
            </a:r>
            <a:r>
              <a:rPr lang="sv-SE" sz="1200" dirty="0" err="1"/>
              <a:t>quality</a:t>
            </a:r>
            <a:r>
              <a:rPr lang="sv-SE" sz="1200" dirty="0"/>
              <a:t>.</a:t>
            </a:r>
          </a:p>
          <a:p>
            <a:pPr marL="0" indent="0">
              <a:buNone/>
            </a:pPr>
            <a:r>
              <a:rPr lang="sv-SE" sz="1200" dirty="0"/>
              <a:t>In the second </a:t>
            </a:r>
            <a:r>
              <a:rPr lang="sv-SE" sz="1200" dirty="0" err="1"/>
              <a:t>stage</a:t>
            </a:r>
            <a:r>
              <a:rPr lang="sv-SE" sz="1200" dirty="0"/>
              <a:t>, the same process is </a:t>
            </a:r>
            <a:r>
              <a:rPr lang="sv-SE" sz="1200" dirty="0" err="1"/>
              <a:t>followed</a:t>
            </a:r>
            <a:r>
              <a:rPr lang="sv-SE" sz="1200" dirty="0"/>
              <a:t> </a:t>
            </a:r>
            <a:r>
              <a:rPr lang="sv-SE" sz="1200" dirty="0" err="1"/>
              <a:t>including</a:t>
            </a:r>
            <a:r>
              <a:rPr lang="sv-SE" sz="1200" dirty="0"/>
              <a:t> the </a:t>
            </a:r>
            <a:r>
              <a:rPr lang="sv-SE" sz="1200" dirty="0" err="1"/>
              <a:t>safety</a:t>
            </a:r>
            <a:r>
              <a:rPr lang="sv-SE" sz="1200" dirty="0"/>
              <a:t> </a:t>
            </a:r>
            <a:r>
              <a:rPr lang="sv-SE" sz="1200" dirty="0" err="1"/>
              <a:t>functions</a:t>
            </a:r>
            <a:r>
              <a:rPr lang="sv-SE" sz="1200" dirty="0"/>
              <a:t> to </a:t>
            </a:r>
            <a:r>
              <a:rPr lang="sv-SE" sz="1200" dirty="0" err="1"/>
              <a:t>confirm</a:t>
            </a:r>
            <a:r>
              <a:rPr lang="sv-SE" sz="1200" dirty="0"/>
              <a:t> </a:t>
            </a:r>
            <a:r>
              <a:rPr lang="sv-SE" sz="1200" dirty="0" err="1"/>
              <a:t>that</a:t>
            </a:r>
            <a:r>
              <a:rPr lang="sv-SE" sz="1200" dirty="0"/>
              <a:t> the </a:t>
            </a:r>
            <a:r>
              <a:rPr lang="sv-SE" sz="1200" dirty="0" err="1"/>
              <a:t>consequences</a:t>
            </a:r>
            <a:r>
              <a:rPr lang="sv-SE" sz="1200" dirty="0"/>
              <a:t>, the </a:t>
            </a:r>
            <a:r>
              <a:rPr lang="sv-SE" sz="1200" i="1" dirty="0" err="1"/>
              <a:t>mitigated</a:t>
            </a:r>
            <a:r>
              <a:rPr lang="sv-SE" sz="1200" i="1" dirty="0"/>
              <a:t> </a:t>
            </a:r>
            <a:r>
              <a:rPr lang="sv-SE" sz="1200" i="1" dirty="0" err="1"/>
              <a:t>doses</a:t>
            </a:r>
            <a:r>
              <a:rPr lang="sv-SE" sz="1200" i="1" dirty="0"/>
              <a:t>,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acceptable </a:t>
            </a:r>
            <a:r>
              <a:rPr lang="sv-SE" sz="1200" dirty="0" err="1"/>
              <a:t>compared</a:t>
            </a:r>
            <a:r>
              <a:rPr lang="sv-SE" sz="1200" dirty="0"/>
              <a:t> to the </a:t>
            </a:r>
            <a:r>
              <a:rPr lang="sv-SE" sz="1200" dirty="0" err="1"/>
              <a:t>objectives</a:t>
            </a:r>
            <a:r>
              <a:rPr lang="sv-SE" sz="1200" dirty="0"/>
              <a:t>.</a:t>
            </a:r>
          </a:p>
          <a:p>
            <a:pPr marL="0" indent="0">
              <a:buNone/>
            </a:pPr>
            <a:r>
              <a:rPr lang="sv-SE" sz="1200" dirty="0" err="1"/>
              <a:t>Both</a:t>
            </a:r>
            <a:r>
              <a:rPr lang="sv-SE" sz="1200" dirty="0"/>
              <a:t> </a:t>
            </a:r>
            <a:r>
              <a:rPr lang="sv-SE" sz="1200" dirty="0" err="1"/>
              <a:t>stages</a:t>
            </a:r>
            <a:r>
              <a:rPr lang="sv-SE" sz="1200" dirty="0"/>
              <a:t>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wrapped</a:t>
            </a:r>
            <a:r>
              <a:rPr lang="sv-SE" sz="1200" dirty="0"/>
              <a:t> </a:t>
            </a:r>
            <a:r>
              <a:rPr lang="sv-SE" sz="1200" dirty="0" err="1"/>
              <a:t>up</a:t>
            </a:r>
            <a:r>
              <a:rPr lang="sv-SE" sz="1200" dirty="0"/>
              <a:t> in the </a:t>
            </a:r>
            <a:r>
              <a:rPr lang="sv-SE" sz="1200" dirty="0" err="1"/>
              <a:t>dose</a:t>
            </a:r>
            <a:r>
              <a:rPr lang="sv-SE" sz="1200" dirty="0"/>
              <a:t> </a:t>
            </a:r>
            <a:r>
              <a:rPr lang="sv-SE" sz="1200" dirty="0" err="1"/>
              <a:t>calculation</a:t>
            </a:r>
            <a:r>
              <a:rPr lang="sv-SE" sz="1200" dirty="0"/>
              <a:t> and AA </a:t>
            </a:r>
            <a:r>
              <a:rPr lang="sv-SE" sz="1200" dirty="0" err="1"/>
              <a:t>reports</a:t>
            </a:r>
            <a:r>
              <a:rPr lang="sv-SE" sz="1200" dirty="0"/>
              <a:t>.</a:t>
            </a:r>
          </a:p>
          <a:p>
            <a:pPr marL="0" indent="0">
              <a:buNone/>
            </a:pPr>
            <a:endParaRPr lang="sv-SE" sz="1200" dirty="0"/>
          </a:p>
          <a:p>
            <a:pPr marL="0" indent="0">
              <a:buNone/>
            </a:pPr>
            <a:r>
              <a:rPr lang="sv-SE" sz="1200" dirty="0"/>
              <a:t>Is </a:t>
            </a:r>
            <a:r>
              <a:rPr lang="sv-SE" sz="1200" dirty="0" err="1"/>
              <a:t>this</a:t>
            </a:r>
            <a:r>
              <a:rPr lang="sv-SE" sz="1200" dirty="0"/>
              <a:t> </a:t>
            </a:r>
            <a:r>
              <a:rPr lang="sv-SE" sz="1200" dirty="0" err="1"/>
              <a:t>sufficent</a:t>
            </a:r>
            <a:r>
              <a:rPr lang="sv-SE" sz="1200" dirty="0"/>
              <a:t> and </a:t>
            </a:r>
            <a:r>
              <a:rPr lang="sv-SE" sz="1200" dirty="0" err="1"/>
              <a:t>efficient</a:t>
            </a:r>
            <a:r>
              <a:rPr lang="sv-SE" sz="1200" dirty="0"/>
              <a:t> or </a:t>
            </a:r>
            <a:r>
              <a:rPr lang="sv-SE" sz="1200" dirty="0" err="1"/>
              <a:t>are</a:t>
            </a:r>
            <a:r>
              <a:rPr lang="sv-SE" sz="1200" dirty="0"/>
              <a:t> </a:t>
            </a:r>
            <a:r>
              <a:rPr lang="sv-SE" sz="1200" dirty="0" err="1"/>
              <a:t>there</a:t>
            </a:r>
            <a:r>
              <a:rPr lang="sv-SE" sz="1200" dirty="0"/>
              <a:t> alternatives?</a:t>
            </a:r>
          </a:p>
          <a:p>
            <a:pPr marL="0" indent="0">
              <a:buNone/>
            </a:pPr>
            <a:endParaRPr lang="sv-SE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AA6EB-EC27-E347-ACB7-313DD8FB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5760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B3E4-5868-724A-802D-909C2C1B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Accident</a:t>
            </a:r>
            <a:r>
              <a:rPr lang="sv-SE" dirty="0"/>
              <a:t> </a:t>
            </a:r>
            <a:r>
              <a:rPr lang="sv-SE" dirty="0" err="1"/>
              <a:t>Analyses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B2D4-B36F-7944-8ACF-98EF5CA8A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sv-SE" dirty="0"/>
              <a:t>22 AAs </a:t>
            </a:r>
            <a:r>
              <a:rPr lang="sv-SE" dirty="0" err="1"/>
              <a:t>released</a:t>
            </a:r>
            <a:r>
              <a:rPr lang="sv-SE" dirty="0"/>
              <a:t> </a:t>
            </a:r>
            <a:r>
              <a:rPr lang="sv-SE" dirty="0" err="1"/>
              <a:t>early</a:t>
            </a:r>
            <a:r>
              <a:rPr lang="sv-SE" dirty="0"/>
              <a:t> 2017,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SSM </a:t>
            </a:r>
            <a:r>
              <a:rPr lang="sv-SE" dirty="0" err="1"/>
              <a:t>application</a:t>
            </a:r>
            <a:br>
              <a:rPr lang="sv-SE" dirty="0"/>
            </a:br>
            <a:endParaRPr lang="sv-SE" dirty="0"/>
          </a:p>
          <a:p>
            <a:pPr>
              <a:lnSpc>
                <a:spcPct val="120000"/>
              </a:lnSpc>
            </a:pPr>
            <a:r>
              <a:rPr lang="sv-SE" dirty="0"/>
              <a:t>Changes </a:t>
            </a:r>
            <a:r>
              <a:rPr lang="sv-SE" dirty="0" err="1"/>
              <a:t>since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/>
              <a:t>- Review </a:t>
            </a:r>
            <a:r>
              <a:rPr lang="sv-SE" dirty="0" err="1"/>
              <a:t>comments</a:t>
            </a:r>
            <a:r>
              <a:rPr lang="sv-SE" dirty="0"/>
              <a:t> from SSM,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 err="1"/>
              <a:t>tracability</a:t>
            </a:r>
            <a:br>
              <a:rPr lang="sv-SE" dirty="0"/>
            </a:br>
            <a:r>
              <a:rPr lang="sv-SE" dirty="0"/>
              <a:t>- New release </a:t>
            </a:r>
            <a:r>
              <a:rPr lang="sv-SE" dirty="0" err="1"/>
              <a:t>fractions</a:t>
            </a:r>
            <a:r>
              <a:rPr lang="sv-SE" dirty="0"/>
              <a:t> from tungsten, </a:t>
            </a:r>
            <a:r>
              <a:rPr lang="sv-SE" dirty="0" err="1"/>
              <a:t>due</a:t>
            </a:r>
            <a:r>
              <a:rPr lang="sv-SE" dirty="0"/>
              <a:t> to TOAST</a:t>
            </a:r>
            <a:br>
              <a:rPr lang="sv-SE" dirty="0"/>
            </a:br>
            <a:r>
              <a:rPr lang="sv-SE" dirty="0"/>
              <a:t>- </a:t>
            </a:r>
            <a:r>
              <a:rPr lang="sv-SE" dirty="0" err="1"/>
              <a:t>Strictly</a:t>
            </a:r>
            <a:r>
              <a:rPr lang="sv-SE" dirty="0"/>
              <a:t> </a:t>
            </a:r>
            <a:r>
              <a:rPr lang="sv-SE" dirty="0" err="1"/>
              <a:t>deterministic</a:t>
            </a:r>
            <a:r>
              <a:rPr lang="sv-SE" dirty="0"/>
              <a:t> process, </a:t>
            </a:r>
            <a:r>
              <a:rPr lang="sv-SE" dirty="0" err="1"/>
              <a:t>assessing</a:t>
            </a:r>
            <a:r>
              <a:rPr lang="sv-SE" dirty="0"/>
              <a:t> alternatives</a:t>
            </a:r>
            <a:br>
              <a:rPr lang="sv-SE" dirty="0"/>
            </a:br>
            <a:r>
              <a:rPr lang="sv-SE" dirty="0"/>
              <a:t>- </a:t>
            </a:r>
            <a:r>
              <a:rPr lang="sv-SE" dirty="0" err="1"/>
              <a:t>Operational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functions</a:t>
            </a:r>
            <a:r>
              <a:rPr lang="sv-SE" dirty="0"/>
              <a:t>, </a:t>
            </a:r>
            <a:r>
              <a:rPr lang="sv-SE" dirty="0" err="1"/>
              <a:t>e.g</a:t>
            </a:r>
            <a:r>
              <a:rPr lang="sv-SE" dirty="0"/>
              <a:t>. MPS, </a:t>
            </a:r>
            <a:r>
              <a:rPr lang="sv-SE" dirty="0" err="1"/>
              <a:t>may</a:t>
            </a:r>
            <a:r>
              <a:rPr lang="sv-SE" dirty="0"/>
              <a:t> be </a:t>
            </a:r>
            <a:r>
              <a:rPr lang="sv-SE" dirty="0" err="1"/>
              <a:t>used</a:t>
            </a:r>
            <a:br>
              <a:rPr lang="sv-SE" dirty="0"/>
            </a:br>
            <a:r>
              <a:rPr lang="sv-SE" dirty="0"/>
              <a:t>- Different, </a:t>
            </a:r>
            <a:r>
              <a:rPr lang="sv-SE" dirty="0" err="1"/>
              <a:t>separate</a:t>
            </a:r>
            <a:r>
              <a:rPr lang="sv-SE" dirty="0"/>
              <a:t> </a:t>
            </a:r>
            <a:r>
              <a:rPr lang="sv-SE" dirty="0" err="1"/>
              <a:t>framework</a:t>
            </a:r>
            <a:r>
              <a:rPr lang="sv-SE" dirty="0"/>
              <a:t> for </a:t>
            </a:r>
            <a:r>
              <a:rPr lang="sv-SE" dirty="0" err="1"/>
              <a:t>workers</a:t>
            </a:r>
            <a:br>
              <a:rPr lang="sv-SE" dirty="0"/>
            </a:br>
            <a:r>
              <a:rPr lang="sv-SE" dirty="0"/>
              <a:t>- Minor </a:t>
            </a:r>
            <a:r>
              <a:rPr lang="sv-SE" dirty="0" err="1"/>
              <a:t>decreases</a:t>
            </a:r>
            <a:r>
              <a:rPr lang="sv-SE" dirty="0"/>
              <a:t> in </a:t>
            </a:r>
            <a:r>
              <a:rPr lang="sv-SE" dirty="0" err="1"/>
              <a:t>dose</a:t>
            </a:r>
            <a:r>
              <a:rPr lang="sv-SE" dirty="0"/>
              <a:t> </a:t>
            </a:r>
            <a:r>
              <a:rPr lang="sv-SE" dirty="0" err="1"/>
              <a:t>calculations</a:t>
            </a:r>
            <a:br>
              <a:rPr lang="sv-SE" dirty="0"/>
            </a:br>
            <a:endParaRPr lang="sv-SE" dirty="0"/>
          </a:p>
          <a:p>
            <a:pPr>
              <a:lnSpc>
                <a:spcPct val="120000"/>
              </a:lnSpc>
            </a:pPr>
            <a:r>
              <a:rPr lang="sv-SE" dirty="0" err="1"/>
              <a:t>Handful</a:t>
            </a:r>
            <a:r>
              <a:rPr lang="sv-SE" dirty="0"/>
              <a:t> </a:t>
            </a:r>
            <a:r>
              <a:rPr lang="sv-SE" dirty="0" err="1"/>
              <a:t>revised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 SSM </a:t>
            </a:r>
            <a:r>
              <a:rPr lang="sv-SE" dirty="0" err="1"/>
              <a:t>application</a:t>
            </a:r>
            <a:r>
              <a:rPr lang="sv-SE" dirty="0"/>
              <a:t>, </a:t>
            </a:r>
            <a:r>
              <a:rPr lang="sv-SE" u="sng" dirty="0" err="1"/>
              <a:t>only</a:t>
            </a:r>
            <a:r>
              <a:rPr lang="sv-SE" u="sng" dirty="0"/>
              <a:t> public</a:t>
            </a:r>
            <a:br>
              <a:rPr lang="sv-SE" dirty="0"/>
            </a:br>
            <a:r>
              <a:rPr lang="sv-SE" dirty="0"/>
              <a:t>AA1, AA3, AA4, AA10, AA11, AA13 and AA14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F8E6A-0E8A-C242-9CB9-A2550B10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401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3E23F5-9775-7C4A-9D7A-6E57AD3592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v-SE" dirty="0" err="1"/>
              <a:t>Monolith</a:t>
            </a:r>
            <a:r>
              <a:rPr lang="sv-SE" dirty="0"/>
              <a:t> </a:t>
            </a:r>
            <a:r>
              <a:rPr lang="sv-SE" dirty="0" err="1"/>
              <a:t>Vessel</a:t>
            </a:r>
            <a:br>
              <a:rPr lang="sv-SE" dirty="0"/>
            </a:br>
            <a:r>
              <a:rPr lang="sv-SE" dirty="0" err="1"/>
              <a:t>Pressure</a:t>
            </a:r>
            <a:r>
              <a:rPr lang="sv-SE" dirty="0"/>
              <a:t> Relief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E66C7-6C50-ED4E-9F10-47AB7961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7849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68D3-243D-C54E-B442-653BA178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7139136" cy="1143000"/>
          </a:xfrm>
        </p:spPr>
        <p:txBody>
          <a:bodyPr/>
          <a:lstStyle/>
          <a:p>
            <a:r>
              <a:rPr lang="sv-SE" dirty="0" err="1"/>
              <a:t>Accidents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755BE-1F4C-1444-B4CC-76186D19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5" name="Picture 4" descr="Macintosh HD:private:var:folders:td:g3zm2d4d5nj_t_47__kxh_b19nwgyh:T:TemporaryItems:Test05.png">
            <a:extLst>
              <a:ext uri="{FF2B5EF4-FFF2-40B4-BE49-F238E27FC236}">
                <a16:creationId xmlns:a16="http://schemas.microsoft.com/office/drawing/2014/main" id="{FD579EF3-0A87-2347-A657-0CF05F2A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r="1828" b="10931"/>
          <a:stretch/>
        </p:blipFill>
        <p:spPr bwMode="auto">
          <a:xfrm>
            <a:off x="2045307" y="57303"/>
            <a:ext cx="7066798" cy="6800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64B38-1B7E-5744-9218-ACA18B98A8AF}"/>
              </a:ext>
            </a:extLst>
          </p:cNvPr>
          <p:cNvSpPr txBox="1"/>
          <p:nvPr/>
        </p:nvSpPr>
        <p:spPr>
          <a:xfrm>
            <a:off x="65830" y="1619383"/>
            <a:ext cx="19668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AA1 Wheel stop</a:t>
            </a:r>
          </a:p>
          <a:p>
            <a:r>
              <a:rPr lang="sv-SE" dirty="0"/>
              <a:t>AA2 Bad </a:t>
            </a:r>
            <a:r>
              <a:rPr lang="sv-SE" dirty="0" err="1"/>
              <a:t>beam</a:t>
            </a:r>
            <a:endParaRPr lang="sv-SE" dirty="0"/>
          </a:p>
          <a:p>
            <a:r>
              <a:rPr lang="sv-SE" dirty="0"/>
              <a:t>AA3 </a:t>
            </a:r>
            <a:r>
              <a:rPr lang="sv-SE" dirty="0" err="1"/>
              <a:t>Lost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  <a:p>
            <a:r>
              <a:rPr lang="sv-SE" dirty="0"/>
              <a:t>AA4 Wheel </a:t>
            </a:r>
            <a:r>
              <a:rPr lang="sv-SE" dirty="0" err="1"/>
              <a:t>leaks</a:t>
            </a:r>
            <a:endParaRPr lang="sv-SE" dirty="0"/>
          </a:p>
          <a:p>
            <a:r>
              <a:rPr lang="sv-SE" dirty="0"/>
              <a:t>AA9 Hydrogen </a:t>
            </a:r>
            <a:r>
              <a:rPr lang="sv-SE" dirty="0" err="1"/>
              <a:t>leak</a:t>
            </a:r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92634-21F4-ED44-B7D2-D69C5CC075FC}"/>
              </a:ext>
            </a:extLst>
          </p:cNvPr>
          <p:cNvSpPr txBox="1"/>
          <p:nvPr/>
        </p:nvSpPr>
        <p:spPr>
          <a:xfrm>
            <a:off x="65830" y="3312446"/>
            <a:ext cx="1807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All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pressurize</a:t>
            </a:r>
            <a:endParaRPr lang="sv-SE" dirty="0"/>
          </a:p>
          <a:p>
            <a:r>
              <a:rPr lang="sv-SE" dirty="0" err="1"/>
              <a:t>monolith</a:t>
            </a:r>
            <a:r>
              <a:rPr lang="sv-SE" dirty="0"/>
              <a:t> </a:t>
            </a:r>
            <a:r>
              <a:rPr lang="sv-SE" dirty="0" err="1"/>
              <a:t>vessel</a:t>
            </a: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2390E-0CC7-C944-8206-F902F7A5AB0B}"/>
              </a:ext>
            </a:extLst>
          </p:cNvPr>
          <p:cNvSpPr txBox="1"/>
          <p:nvPr/>
        </p:nvSpPr>
        <p:spPr>
          <a:xfrm>
            <a:off x="65830" y="4293096"/>
            <a:ext cx="2087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Released</a:t>
            </a:r>
            <a:r>
              <a:rPr lang="sv-SE" dirty="0"/>
              <a:t> AAs:</a:t>
            </a:r>
            <a:br>
              <a:rPr lang="sv-SE" dirty="0"/>
            </a:br>
            <a:r>
              <a:rPr lang="sv-SE" dirty="0"/>
              <a:t>  </a:t>
            </a:r>
            <a:r>
              <a:rPr lang="sv-SE" dirty="0" err="1"/>
              <a:t>Tightness</a:t>
            </a:r>
            <a:r>
              <a:rPr lang="sv-SE" dirty="0"/>
              <a:t> </a:t>
            </a:r>
            <a:r>
              <a:rPr lang="sv-SE" dirty="0" err="1"/>
              <a:t>required</a:t>
            </a:r>
            <a:br>
              <a:rPr lang="sv-SE" dirty="0"/>
            </a:br>
            <a:r>
              <a:rPr lang="sv-SE" dirty="0"/>
              <a:t>  for </a:t>
            </a:r>
            <a:r>
              <a:rPr lang="sv-SE" dirty="0" err="1"/>
              <a:t>workers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6986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F4A393-541F-D64D-8A8C-D0071517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Two</a:t>
            </a:r>
            <a:r>
              <a:rPr lang="sv-SE" dirty="0"/>
              <a:t> problems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4BFB798-B34E-1A4A-9EC9-714CE3963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320480" cy="4525963"/>
          </a:xfrm>
        </p:spPr>
        <p:txBody>
          <a:bodyPr/>
          <a:lstStyle/>
          <a:p>
            <a:r>
              <a:rPr lang="sv-SE" dirty="0"/>
              <a:t>Rapid </a:t>
            </a:r>
            <a:r>
              <a:rPr lang="sv-SE" dirty="0" err="1"/>
              <a:t>pressurization</a:t>
            </a:r>
            <a:r>
              <a:rPr lang="sv-SE" dirty="0"/>
              <a:t> by</a:t>
            </a:r>
            <a:br>
              <a:rPr lang="sv-SE" dirty="0"/>
            </a:br>
            <a:r>
              <a:rPr lang="sv-SE" dirty="0"/>
              <a:t>helium or hydrogen</a:t>
            </a:r>
          </a:p>
          <a:p>
            <a:endParaRPr lang="sv-SE" dirty="0"/>
          </a:p>
          <a:p>
            <a:r>
              <a:rPr lang="sv-SE" dirty="0" err="1"/>
              <a:t>Significant</a:t>
            </a:r>
            <a:r>
              <a:rPr lang="sv-SE" dirty="0"/>
              <a:t> </a:t>
            </a:r>
            <a:r>
              <a:rPr lang="sv-SE" dirty="0" err="1"/>
              <a:t>inventory</a:t>
            </a:r>
            <a:r>
              <a:rPr lang="sv-SE" dirty="0"/>
              <a:t> in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slowly</a:t>
            </a:r>
            <a:r>
              <a:rPr lang="sv-SE" dirty="0"/>
              <a:t> </a:t>
            </a:r>
            <a:r>
              <a:rPr lang="sv-SE" dirty="0" err="1"/>
              <a:t>evaporating</a:t>
            </a:r>
            <a:endParaRPr lang="sv-SE" dirty="0"/>
          </a:p>
          <a:p>
            <a:endParaRPr lang="sv-SE" dirty="0"/>
          </a:p>
          <a:p>
            <a:r>
              <a:rPr lang="sv-SE" dirty="0"/>
              <a:t>Optimal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difficult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/>
              <a:t>Release the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</a:t>
            </a:r>
            <a:r>
              <a:rPr lang="sv-SE" dirty="0" err="1"/>
              <a:t>confine</a:t>
            </a:r>
            <a:r>
              <a:rPr lang="sv-SE" dirty="0"/>
              <a:t> the </a:t>
            </a:r>
            <a:r>
              <a:rPr lang="sv-SE" dirty="0" err="1"/>
              <a:t>inventory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755BE-1F4C-1444-B4CC-76186D19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4" descr="Macintosh HD:private:var:folders:td:g3zm2d4d5nj_t_47__kxh_b19nwgyh:T:TemporaryItems:Test05.png">
            <a:extLst>
              <a:ext uri="{FF2B5EF4-FFF2-40B4-BE49-F238E27FC236}">
                <a16:creationId xmlns:a16="http://schemas.microsoft.com/office/drawing/2014/main" id="{FD579EF3-0A87-2347-A657-0CF05F2A3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r="1828" b="10931"/>
          <a:stretch/>
        </p:blipFill>
        <p:spPr bwMode="auto">
          <a:xfrm>
            <a:off x="4866775" y="1623598"/>
            <a:ext cx="4045985" cy="3893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5558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6AAB-B5FA-C642-80C9-AD8F9F50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Void</a:t>
            </a:r>
            <a:r>
              <a:rPr lang="sv-SE" dirty="0"/>
              <a:t> </a:t>
            </a:r>
            <a:r>
              <a:rPr lang="sv-SE" dirty="0" err="1"/>
              <a:t>volumes</a:t>
            </a:r>
            <a:r>
              <a:rPr lang="sv-SE" dirty="0"/>
              <a:t> in </a:t>
            </a:r>
            <a:r>
              <a:rPr lang="sv-SE" dirty="0" err="1"/>
              <a:t>vessel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24986-9C48-FA41-AA28-14A6D862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4CA51-821B-BE42-B956-6300CA3A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3528" y="1844824"/>
            <a:ext cx="6190767" cy="3744416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C9742-4ECE-524E-812D-9164F13296FF}"/>
              </a:ext>
            </a:extLst>
          </p:cNvPr>
          <p:cNvSpPr txBox="1"/>
          <p:nvPr/>
        </p:nvSpPr>
        <p:spPr>
          <a:xfrm>
            <a:off x="6577481" y="3212976"/>
            <a:ext cx="24694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Relief in </a:t>
            </a:r>
            <a:r>
              <a:rPr lang="sv-SE" dirty="0" err="1"/>
              <a:t>upper</a:t>
            </a:r>
            <a:r>
              <a:rPr lang="sv-SE" dirty="0"/>
              <a:t> </a:t>
            </a:r>
            <a:r>
              <a:rPr lang="sv-SE" dirty="0" err="1"/>
              <a:t>volume</a:t>
            </a:r>
            <a:endParaRPr lang="sv-SE" dirty="0"/>
          </a:p>
          <a:p>
            <a:pPr algn="ctr"/>
            <a:endParaRPr lang="sv-SE" dirty="0"/>
          </a:p>
          <a:p>
            <a:pPr algn="ctr"/>
            <a:r>
              <a:rPr lang="sv-SE" dirty="0"/>
              <a:t>Release in </a:t>
            </a: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volume</a:t>
            </a:r>
            <a:endParaRPr lang="sv-SE" dirty="0"/>
          </a:p>
          <a:p>
            <a:pPr algn="ctr"/>
            <a:endParaRPr lang="sv-SE" dirty="0"/>
          </a:p>
          <a:p>
            <a:pPr algn="ctr"/>
            <a:r>
              <a:rPr lang="sv-SE" dirty="0"/>
              <a:t>-&gt;</a:t>
            </a:r>
          </a:p>
          <a:p>
            <a:pPr algn="ctr"/>
            <a:endParaRPr lang="sv-SE" dirty="0"/>
          </a:p>
          <a:p>
            <a:pPr algn="ctr"/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difference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44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5464</TotalTime>
  <Words>1465</Words>
  <Application>Microsoft Macintosh PowerPoint</Application>
  <PresentationFormat>On-screen Show (4:3)</PresentationFormat>
  <Paragraphs>397</Paragraphs>
  <Slides>34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Times New Roman</vt:lpstr>
      <vt:lpstr>Office Theme</vt:lpstr>
      <vt:lpstr>Update on Target Station Accident Analysis</vt:lpstr>
      <vt:lpstr>Outline</vt:lpstr>
      <vt:lpstr>Charge</vt:lpstr>
      <vt:lpstr>Summary in text to be read, not presented</vt:lpstr>
      <vt:lpstr>Accident Analyses</vt:lpstr>
      <vt:lpstr>Monolith Vessel Pressure Relief</vt:lpstr>
      <vt:lpstr>Accidents</vt:lpstr>
      <vt:lpstr>Two problems</vt:lpstr>
      <vt:lpstr>Void volumes in vessel</vt:lpstr>
      <vt:lpstr>Relief line solution</vt:lpstr>
      <vt:lpstr>Simplified model</vt:lpstr>
      <vt:lpstr>Modelica (by Emil Lundh)</vt:lpstr>
      <vt:lpstr>RELAP5 (by Pascal Veber)</vt:lpstr>
      <vt:lpstr>RELAP5 (patch 5)</vt:lpstr>
      <vt:lpstr>Hydrogen release (by Hideki Tatsumoto)</vt:lpstr>
      <vt:lpstr>Solution alternatives</vt:lpstr>
      <vt:lpstr>Dose calculation procedure for accident analyses</vt:lpstr>
      <vt:lpstr>Dose calculation flow</vt:lpstr>
      <vt:lpstr>Analyse accident scenario - Unmitigated</vt:lpstr>
      <vt:lpstr>Analyse accident scenario - Unmitigated</vt:lpstr>
      <vt:lpstr>Multiple release paths investigated</vt:lpstr>
      <vt:lpstr>Transfer of flow description</vt:lpstr>
      <vt:lpstr>Transport and Decay</vt:lpstr>
      <vt:lpstr>Simpified volumes</vt:lpstr>
      <vt:lpstr>Spread calculations</vt:lpstr>
      <vt:lpstr>Exposure calculation</vt:lpstr>
      <vt:lpstr>Dose calculation</vt:lpstr>
      <vt:lpstr>n</vt:lpstr>
      <vt:lpstr>Time consuming process</vt:lpstr>
      <vt:lpstr>Changes repeated</vt:lpstr>
      <vt:lpstr>Strict alternative</vt:lpstr>
      <vt:lpstr>Software alternative</vt:lpstr>
      <vt:lpstr>Simplifications?</vt:lpstr>
      <vt:lpstr>Does the design philosophy and the methodology for dose calculations provide a solid basis for licensing of the Target Station?  We also ask the committee to advice on how to improve the efficiency of the procedure for dose calculations.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Per Nilsson</dc:creator>
  <cp:lastModifiedBy>Microsoft Office User</cp:lastModifiedBy>
  <cp:revision>86</cp:revision>
  <dcterms:created xsi:type="dcterms:W3CDTF">2018-09-24T13:29:10Z</dcterms:created>
  <dcterms:modified xsi:type="dcterms:W3CDTF">2018-10-09T10:13:55Z</dcterms:modified>
</cp:coreProperties>
</file>