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61" r:id="rId6"/>
    <p:sldId id="262" r:id="rId7"/>
    <p:sldId id="260" r:id="rId8"/>
    <p:sldId id="259" r:id="rId9"/>
    <p:sldId id="264" r:id="rId10"/>
    <p:sldId id="265" r:id="rId11"/>
    <p:sldId id="266" r:id="rId12"/>
    <p:sldId id="269" r:id="rId13"/>
    <p:sldId id="270" r:id="rId14"/>
    <p:sldId id="268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4680" autoAdjust="0"/>
  </p:normalViewPr>
  <p:slideViewPr>
    <p:cSldViewPr>
      <p:cViewPr varScale="1">
        <p:scale>
          <a:sx n="154" d="100"/>
          <a:sy n="154" d="100"/>
        </p:scale>
        <p:origin x="12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Biasing of SRF Couplers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Paolo Pierini</a:t>
            </a:r>
          </a:p>
          <a:p>
            <a:r>
              <a:rPr lang="en-GB" sz="2000" dirty="0">
                <a:solidFill>
                  <a:schemeClr val="bg1"/>
                </a:solidFill>
              </a:rPr>
              <a:t>Superconducting RF Section, </a:t>
            </a:r>
            <a:r>
              <a:rPr lang="en-GB" sz="2000" dirty="0" err="1">
                <a:solidFill>
                  <a:schemeClr val="bg1"/>
                </a:solidFill>
              </a:rPr>
              <a:t>Linac</a:t>
            </a:r>
            <a:r>
              <a:rPr lang="en-GB" sz="2000" dirty="0">
                <a:solidFill>
                  <a:schemeClr val="bg1"/>
                </a:solidFill>
              </a:rPr>
              <a:t> Group, AD</a:t>
            </a:r>
          </a:p>
          <a:p>
            <a:r>
              <a:rPr lang="en-GB" sz="2000" dirty="0">
                <a:solidFill>
                  <a:schemeClr val="bg1"/>
                </a:solidFill>
              </a:rPr>
              <a:t>WP19 “SRF”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aTAC</a:t>
            </a:r>
            <a:r>
              <a:rPr lang="en-GB" sz="2000" dirty="0">
                <a:solidFill>
                  <a:srgbClr val="FFFFFF"/>
                </a:solidFill>
              </a:rPr>
              <a:t> Session @ TAC#18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 err="1">
                <a:solidFill>
                  <a:srgbClr val="FFFFFF"/>
                </a:solidFill>
              </a:rPr>
              <a:t>www.europeanspallationsource.se</a:t>
            </a:r>
            <a:endParaRPr lang="en-GB" sz="14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18 October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BC0B-2644-A04F-99BF-0A929F70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</a:t>
            </a:r>
            <a:r>
              <a:rPr lang="en-US" dirty="0" err="1"/>
              <a:t>linac</a:t>
            </a:r>
            <a:r>
              <a:rPr lang="en-US" dirty="0"/>
              <a:t>/Elliptical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3552-9BD8-B14E-98BD-1F3BC2E2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Instruction for routing HV cables through the stubs for all couplers in the </a:t>
            </a:r>
            <a:r>
              <a:rPr lang="en-US" dirty="0" err="1"/>
              <a:t>linac</a:t>
            </a:r>
            <a:r>
              <a:rPr lang="en-US" dirty="0"/>
              <a:t> have been provided in the cable database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00B050"/>
                </a:solidFill>
              </a:rPr>
              <a:t>Do this now</a:t>
            </a:r>
            <a:r>
              <a:rPr lang="en-US" dirty="0"/>
              <a:t>. We might need bias capabilities at all cavities at a later stage, mitigate cable installation delays</a:t>
            </a:r>
          </a:p>
          <a:p>
            <a:r>
              <a:rPr lang="en-US" dirty="0"/>
              <a:t>A “reduced” set of HVPS (up to 30% of the SC cavities) is in WP17 budget (~300 </a:t>
            </a:r>
            <a:r>
              <a:rPr lang="en-US" dirty="0" err="1"/>
              <a:t>kE</a:t>
            </a:r>
            <a:r>
              <a:rPr lang="en-US" dirty="0"/>
              <a:t> for all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Estimated lead time for procurement is 8 </a:t>
            </a:r>
            <a:r>
              <a:rPr lang="en-US" dirty="0" err="1"/>
              <a:t>wks</a:t>
            </a:r>
            <a:endParaRPr lang="en-US" dirty="0"/>
          </a:p>
          <a:p>
            <a:pPr lvl="1"/>
            <a:r>
              <a:rPr lang="en-US" dirty="0"/>
              <a:t>We may </a:t>
            </a:r>
            <a:r>
              <a:rPr lang="en-US" b="1" dirty="0">
                <a:solidFill>
                  <a:srgbClr val="00B050"/>
                </a:solidFill>
              </a:rPr>
              <a:t>defer</a:t>
            </a:r>
            <a:r>
              <a:rPr lang="en-US" dirty="0"/>
              <a:t> most (or all) the PS to a later stage, during operation, while keeping the cable installation</a:t>
            </a:r>
          </a:p>
          <a:p>
            <a:pPr lvl="2"/>
            <a:r>
              <a:rPr lang="en-US" dirty="0"/>
              <a:t>Foreseen de-scope impact only a fraction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708A2-87B8-B743-A4BB-8B78D9EE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181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DBE0-38A9-124B-A5BD-BC8652A6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bias for spoke coupler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F35F-007F-1743-B381-1DF48288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Four </a:t>
            </a:r>
            <a:r>
              <a:rPr lang="en-US" b="1" dirty="0">
                <a:solidFill>
                  <a:srgbClr val="FF0000"/>
                </a:solidFill>
              </a:rPr>
              <a:t>unbiased</a:t>
            </a:r>
            <a:r>
              <a:rPr lang="en-US" dirty="0"/>
              <a:t> doorknob components have been procured and tested at IPNO/UU</a:t>
            </a:r>
          </a:p>
          <a:p>
            <a:pPr lvl="1"/>
            <a:r>
              <a:rPr lang="en-US" dirty="0"/>
              <a:t>Two are required at coupler test stand in IPNO</a:t>
            </a:r>
          </a:p>
          <a:p>
            <a:pPr lvl="1"/>
            <a:r>
              <a:rPr lang="en-US" dirty="0"/>
              <a:t>Two are available for module testing at UU</a:t>
            </a:r>
          </a:p>
          <a:p>
            <a:pPr lvl="1"/>
            <a:r>
              <a:rPr lang="en-US" dirty="0"/>
              <a:t>Series procurement for this design could start </a:t>
            </a:r>
            <a:r>
              <a:rPr lang="en-US" b="1" dirty="0">
                <a:solidFill>
                  <a:srgbClr val="00B050"/>
                </a:solidFill>
              </a:rPr>
              <a:t>now</a:t>
            </a:r>
          </a:p>
          <a:p>
            <a:r>
              <a:rPr lang="en-US" dirty="0"/>
              <a:t>A preliminary design of a </a:t>
            </a:r>
            <a:r>
              <a:rPr lang="en-US" b="1" dirty="0">
                <a:solidFill>
                  <a:srgbClr val="FF0000"/>
                </a:solidFill>
              </a:rPr>
              <a:t>bias-capable</a:t>
            </a:r>
            <a:r>
              <a:rPr lang="en-US" dirty="0"/>
              <a:t> doorknob exist and two prototypes are being procured</a:t>
            </a:r>
          </a:p>
          <a:p>
            <a:pPr lvl="1"/>
            <a:r>
              <a:rPr lang="en-US" dirty="0"/>
              <a:t>”plug compatible”, same interfaces at module and RFDS</a:t>
            </a:r>
          </a:p>
          <a:p>
            <a:pPr lvl="1"/>
            <a:r>
              <a:rPr lang="en-US" dirty="0"/>
              <a:t>Derived from the CEA elliptical design, but not yet validated</a:t>
            </a:r>
          </a:p>
          <a:p>
            <a:pPr lvl="1"/>
            <a:r>
              <a:rPr lang="en-US" dirty="0"/>
              <a:t>Procurement ongoing, test expected in </a:t>
            </a:r>
            <a:r>
              <a:rPr lang="en-US" b="1" dirty="0">
                <a:solidFill>
                  <a:srgbClr val="0094CA"/>
                </a:solidFill>
              </a:rPr>
              <a:t>February 2019</a:t>
            </a:r>
          </a:p>
          <a:p>
            <a:pPr lvl="1"/>
            <a:r>
              <a:rPr lang="en-US" dirty="0"/>
              <a:t>If all well components in-house by </a:t>
            </a:r>
            <a:r>
              <a:rPr lang="en-US" b="1" dirty="0">
                <a:solidFill>
                  <a:srgbClr val="0094CA"/>
                </a:solidFill>
              </a:rPr>
              <a:t>end of 2019</a:t>
            </a:r>
          </a:p>
          <a:p>
            <a:r>
              <a:rPr lang="en-US" dirty="0"/>
              <a:t>Using same requirements for HV PS than elliptical</a:t>
            </a:r>
          </a:p>
          <a:p>
            <a:pPr lvl="1"/>
            <a:r>
              <a:rPr lang="en-US" dirty="0"/>
              <a:t>Power level substantially smaller/Geometry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D230D-B5FA-944B-BE62-856901E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23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607-C956-F04E-A4EC-3E034B7D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experience for spokes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4F9AE-6AF9-2C4A-9291-8138002F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Less operational experience with </a:t>
            </a:r>
            <a:br>
              <a:rPr lang="en-US" dirty="0"/>
            </a:br>
            <a:r>
              <a:rPr lang="en-US" dirty="0"/>
              <a:t>respect to elliptical components</a:t>
            </a:r>
          </a:p>
          <a:p>
            <a:r>
              <a:rPr lang="en-US" dirty="0"/>
              <a:t>At IPNO coupler test stand (no bias)</a:t>
            </a:r>
          </a:p>
          <a:p>
            <a:pPr lvl="1"/>
            <a:r>
              <a:rPr lang="en-US" dirty="0"/>
              <a:t>2 pairs prototype an 1 pair pre-series</a:t>
            </a:r>
          </a:p>
          <a:p>
            <a:pPr lvl="2"/>
            <a:r>
              <a:rPr lang="en-US" dirty="0"/>
              <a:t>Pre-series conditioned in ~ 16 h</a:t>
            </a:r>
          </a:p>
          <a:p>
            <a:r>
              <a:rPr lang="en-US" dirty="0"/>
              <a:t>At Uppsala in HNOSS with prototype cavity (no bias)</a:t>
            </a:r>
          </a:p>
          <a:p>
            <a:pPr lvl="1"/>
            <a:r>
              <a:rPr lang="en-US" dirty="0"/>
              <a:t>Warm conditioning was performed in 30 h (SW, 120 kW)</a:t>
            </a:r>
          </a:p>
          <a:p>
            <a:pPr lvl="1"/>
            <a:r>
              <a:rPr lang="en-US" dirty="0"/>
              <a:t>Cold conditioning 14 h (then spoke MP conditioning 30 h)</a:t>
            </a:r>
          </a:p>
          <a:p>
            <a:r>
              <a:rPr lang="en-US" dirty="0"/>
              <a:t>Series component under procurement</a:t>
            </a:r>
          </a:p>
          <a:p>
            <a:pPr lvl="1"/>
            <a:r>
              <a:rPr lang="en-US" dirty="0"/>
              <a:t>Split into </a:t>
            </a:r>
            <a:r>
              <a:rPr lang="en-US" dirty="0" err="1">
                <a:solidFill>
                  <a:srgbClr val="00B050"/>
                </a:solidFill>
              </a:rPr>
              <a:t>antenna&amp;window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double wall tube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doorknob</a:t>
            </a:r>
            <a:r>
              <a:rPr lang="en-US" dirty="0"/>
              <a:t> at different vendors</a:t>
            </a:r>
          </a:p>
          <a:p>
            <a:pPr lvl="1"/>
            <a:r>
              <a:rPr lang="en-US" dirty="0"/>
              <a:t>4 series coupler components expected before end of 2018 (antennas and DW pipes)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23A7F-419F-244E-A887-36C4A0FB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C68EC-727D-3649-9752-2784F84B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883" y="1447800"/>
            <a:ext cx="2843804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A901-9B2E-1548-90F0-55AE40EC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Doorknob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8C5F-E39B-0A43-A345-F396D3E7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are not ordered yet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unbias</a:t>
            </a:r>
            <a:r>
              <a:rPr lang="en-US" dirty="0"/>
              <a:t> prototypes exist</a:t>
            </a:r>
          </a:p>
          <a:p>
            <a:r>
              <a:rPr lang="en-US" dirty="0"/>
              <a:t>Series module testing at UU ~ April 2019-June 2020</a:t>
            </a:r>
          </a:p>
          <a:p>
            <a:pPr lvl="1"/>
            <a:r>
              <a:rPr lang="en-US" dirty="0" err="1"/>
              <a:t>Cfr</a:t>
            </a:r>
            <a:r>
              <a:rPr lang="en-US" dirty="0"/>
              <a:t>. </a:t>
            </a:r>
            <a:r>
              <a:rPr lang="en-US" dirty="0" err="1"/>
              <a:t>Ciprian</a:t>
            </a:r>
            <a:r>
              <a:rPr lang="en-US" dirty="0"/>
              <a:t>: CM1 9wks, CM2-3 6wks, CM4-13 4 </a:t>
            </a:r>
            <a:r>
              <a:rPr lang="en-US" dirty="0" err="1"/>
              <a:t>wks</a:t>
            </a:r>
            <a:endParaRPr lang="en-US" dirty="0"/>
          </a:p>
          <a:p>
            <a:pPr lvl="1"/>
            <a:r>
              <a:rPr lang="en-US" dirty="0"/>
              <a:t>6 </a:t>
            </a:r>
            <a:r>
              <a:rPr lang="en-US" dirty="0" err="1"/>
              <a:t>wk</a:t>
            </a:r>
            <a:r>
              <a:rPr lang="en-US" dirty="0"/>
              <a:t> test plan will push testing to end of 2020</a:t>
            </a:r>
          </a:p>
          <a:p>
            <a:pPr lvl="1"/>
            <a:r>
              <a:rPr lang="en-US" dirty="0"/>
              <a:t>Bias validation foreseen February 2019</a:t>
            </a:r>
          </a:p>
          <a:p>
            <a:pPr lvl="1"/>
            <a:r>
              <a:rPr lang="en-US" dirty="0"/>
              <a:t>Prototypes have 14 </a:t>
            </a:r>
            <a:r>
              <a:rPr lang="en-US" dirty="0" err="1"/>
              <a:t>wks</a:t>
            </a:r>
            <a:r>
              <a:rPr lang="en-US" dirty="0"/>
              <a:t> expected delivery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Will not </a:t>
            </a:r>
            <a:r>
              <a:rPr lang="en-US" dirty="0"/>
              <a:t>have bias version in time for the UU testing</a:t>
            </a:r>
          </a:p>
          <a:p>
            <a:pPr lvl="1"/>
            <a:r>
              <a:rPr lang="en-US" dirty="0"/>
              <a:t>Acceptance tests performed with a single set of two </a:t>
            </a:r>
            <a:r>
              <a:rPr lang="en-US" dirty="0" err="1"/>
              <a:t>unbias</a:t>
            </a:r>
            <a:r>
              <a:rPr lang="en-US" dirty="0"/>
              <a:t> prototypes</a:t>
            </a:r>
          </a:p>
          <a:p>
            <a:pPr lvl="1"/>
            <a:r>
              <a:rPr lang="en-US" dirty="0"/>
              <a:t>Module provided to UU without individual DK pairs</a:t>
            </a:r>
          </a:p>
          <a:p>
            <a:pPr lvl="1"/>
            <a:r>
              <a:rPr lang="en-US" dirty="0"/>
              <a:t>Bias DKs assembled during installation at ESS, HP testing at IPNO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1B87-6EA8-DE4E-87D0-3343267D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785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F3B1-AD3D-C342-B3A9-2C84E2D2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Spoke test/installation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DBD4-1B91-234F-96E2-8850FFE7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Criticity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/>
              <a:t>Bias design </a:t>
            </a:r>
            <a:r>
              <a:rPr lang="en-US" b="1" dirty="0">
                <a:solidFill>
                  <a:srgbClr val="FF0000"/>
                </a:solidFill>
              </a:rPr>
              <a:t>not validated</a:t>
            </a:r>
            <a:r>
              <a:rPr lang="en-US" dirty="0"/>
              <a:t>: cannot go </a:t>
            </a:r>
            <a:br>
              <a:rPr lang="en-US" dirty="0"/>
            </a:br>
            <a:r>
              <a:rPr lang="en-US" dirty="0"/>
              <a:t>to procurement of series now</a:t>
            </a:r>
          </a:p>
          <a:p>
            <a:pPr lvl="1"/>
            <a:r>
              <a:rPr lang="en-US" dirty="0"/>
              <a:t>Lack of “</a:t>
            </a:r>
            <a:r>
              <a:rPr lang="en-US" b="1" dirty="0">
                <a:solidFill>
                  <a:srgbClr val="FF0000"/>
                </a:solidFill>
              </a:rPr>
              <a:t>spare components</a:t>
            </a:r>
            <a:r>
              <a:rPr lang="en-US" dirty="0"/>
              <a:t>” for </a:t>
            </a:r>
            <a:br>
              <a:rPr lang="en-US" dirty="0"/>
            </a:br>
            <a:r>
              <a:rPr lang="en-US" dirty="0"/>
              <a:t>the test stand operations (IPNO / UU)</a:t>
            </a:r>
          </a:p>
          <a:p>
            <a:pPr>
              <a:lnSpc>
                <a:spcPct val="170000"/>
              </a:lnSpc>
            </a:pPr>
            <a:r>
              <a:rPr lang="en-US" dirty="0"/>
              <a:t>Options (10/20 </a:t>
            </a:r>
            <a:r>
              <a:rPr lang="en-US" dirty="0" err="1"/>
              <a:t>kE</a:t>
            </a:r>
            <a:r>
              <a:rPr lang="en-US" dirty="0"/>
              <a:t> DK wo/w bias)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Wait</a:t>
            </a:r>
            <a:r>
              <a:rPr lang="en-US" dirty="0"/>
              <a:t> for qualification to install all </a:t>
            </a:r>
            <a:r>
              <a:rPr lang="en-US" b="1" dirty="0">
                <a:solidFill>
                  <a:srgbClr val="FF0000"/>
                </a:solidFill>
              </a:rPr>
              <a:t>bias</a:t>
            </a:r>
            <a:r>
              <a:rPr lang="en-US" dirty="0"/>
              <a:t> DK in tunnel and buy few </a:t>
            </a:r>
            <a:r>
              <a:rPr lang="en-US" dirty="0" err="1"/>
              <a:t>unbias</a:t>
            </a:r>
            <a:r>
              <a:rPr lang="en-US" dirty="0"/>
              <a:t> spares to cope with accidents/problems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Procure</a:t>
            </a:r>
            <a:r>
              <a:rPr lang="en-US" dirty="0"/>
              <a:t> </a:t>
            </a:r>
            <a:r>
              <a:rPr lang="en-US" b="1" dirty="0"/>
              <a:t>now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unbiased</a:t>
            </a:r>
            <a:r>
              <a:rPr lang="en-US" dirty="0"/>
              <a:t> DK for all couplers, use them for testing modules and be prepared to install them in tunnel if qualification takes longer and DK enter the CP for installation</a:t>
            </a:r>
          </a:p>
          <a:p>
            <a:pPr marL="1314450" lvl="2" indent="-457200"/>
            <a:r>
              <a:rPr lang="en-US" dirty="0"/>
              <a:t>If bias needed later, labor intensive DK exchange in the tunnel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 </a:t>
            </a:r>
            <a:r>
              <a:rPr lang="en-US" b="1" dirty="0">
                <a:solidFill>
                  <a:srgbClr val="FF0000"/>
                </a:solidFill>
              </a:rPr>
              <a:t>both</a:t>
            </a:r>
            <a:r>
              <a:rPr lang="en-US" dirty="0"/>
              <a:t>, most expensive, or a </a:t>
            </a:r>
            <a:r>
              <a:rPr lang="en-US" b="1" dirty="0">
                <a:solidFill>
                  <a:srgbClr val="FF0000"/>
                </a:solidFill>
              </a:rPr>
              <a:t>mix</a:t>
            </a:r>
            <a:r>
              <a:rPr lang="en-US" dirty="0"/>
              <a:t> of the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4F18B-10CF-C842-AC24-2C35A1F4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76C6F-1F48-DE4B-8C19-05DEECA1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40" y="1447800"/>
            <a:ext cx="3260260" cy="2301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2A55-0A8A-074B-BBD2-39FD3443F269}"/>
              </a:ext>
            </a:extLst>
          </p:cNvPr>
          <p:cNvSpPr txBox="1"/>
          <p:nvPr/>
        </p:nvSpPr>
        <p:spPr>
          <a:xfrm>
            <a:off x="6820091" y="2275571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Spokes </a:t>
            </a:r>
            <a:br>
              <a:rPr lang="en-US" sz="1200" dirty="0"/>
            </a:br>
            <a:r>
              <a:rPr lang="en-US" sz="1200" dirty="0"/>
              <a:t>Assembly </a:t>
            </a:r>
            <a:br>
              <a:rPr lang="en-US" sz="1200" dirty="0"/>
            </a:br>
            <a:r>
              <a:rPr lang="en-US" sz="1200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69885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E670-2A62-AA48-9939-ABDD8F14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installation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859C-9E3B-3040-AC9D-64DD8973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2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Late receival of bias capable DKs looks still (~) compatible with module installation schedule in tunnel (</a:t>
            </a:r>
            <a:r>
              <a:rPr lang="en-US" dirty="0" err="1"/>
              <a:t>cfr</a:t>
            </a:r>
            <a:r>
              <a:rPr lang="en-US" dirty="0"/>
              <a:t>. </a:t>
            </a:r>
            <a:r>
              <a:rPr lang="en-US" dirty="0" err="1"/>
              <a:t>Ciprian</a:t>
            </a:r>
            <a:r>
              <a:rPr lang="en-US" dirty="0"/>
              <a:t> talk, RFI June 2019-July 2020)</a:t>
            </a:r>
          </a:p>
          <a:p>
            <a:pPr lvl="1"/>
            <a:r>
              <a:rPr lang="en-US" dirty="0"/>
              <a:t>Start installations end 2019, after CDS ready</a:t>
            </a:r>
          </a:p>
          <a:p>
            <a:pPr lvl="1"/>
            <a:r>
              <a:rPr lang="en-US" dirty="0"/>
              <a:t>Qualification/Fabrication delays will drive DK to CP</a:t>
            </a:r>
          </a:p>
          <a:p>
            <a:pPr lvl="1"/>
            <a:r>
              <a:rPr lang="en-US" dirty="0"/>
              <a:t>Install ”fresh” components without power “soaking”?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NO:</a:t>
            </a:r>
            <a:r>
              <a:rPr lang="en-US" dirty="0"/>
              <a:t> RF conditioning of DKs at IPNO test stand before ship to 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EFA2-50B7-784D-90BA-19E206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289AD-8168-A342-ABB1-70C49BE3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4" y="4103012"/>
            <a:ext cx="8651171" cy="2297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83CA8F-E616-9545-BF40-0356353ABE65}"/>
              </a:ext>
            </a:extLst>
          </p:cNvPr>
          <p:cNvSpPr txBox="1"/>
          <p:nvPr/>
        </p:nvSpPr>
        <p:spPr>
          <a:xfrm>
            <a:off x="6934200" y="4075715"/>
            <a:ext cx="1371600" cy="1384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/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8D622-BC5A-4747-87A2-23C085B3EB82}"/>
              </a:ext>
            </a:extLst>
          </p:cNvPr>
          <p:cNvSpPr txBox="1"/>
          <p:nvPr/>
        </p:nvSpPr>
        <p:spPr>
          <a:xfrm>
            <a:off x="7596335" y="6369529"/>
            <a:ext cx="778165" cy="1384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test uncertainty</a:t>
            </a:r>
          </a:p>
        </p:txBody>
      </p:sp>
    </p:spTree>
    <p:extLst>
      <p:ext uri="{BB962C8B-B14F-4D97-AF65-F5344CB8AC3E}">
        <p14:creationId xmlns:p14="http://schemas.microsoft.com/office/powerpoint/2010/main" val="71933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089C-5C59-3C42-AE9E-EFE5C741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3712-3D34-E040-B9AE-FD3E1E0E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Elliptical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Install HV cables through stubs at all couplers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Test functionality of bias at TS2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Defer installation of PS to operation</a:t>
            </a:r>
          </a:p>
          <a:p>
            <a:r>
              <a:rPr lang="en-US" dirty="0"/>
              <a:t>Spokes DK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Install HV cables through stubs at all couplers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Test functionality at UU as soon as prototype are qualified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Defer installation of PS to operation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Fix the strategy for spoke DK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Procure few (4-6) extra unbiased DK for the testing phase and prepare and keep on hold procurement for full set of 26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Monitor bias version development at IPNO and release fabrication once validated, with the aim to install all 26 in the tunnel</a:t>
            </a:r>
          </a:p>
          <a:p>
            <a:pPr lvl="3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But may require additional development time and to resort to procurement of unbiased version to avoid CP for installation</a:t>
            </a:r>
          </a:p>
          <a:p>
            <a:pPr lvl="2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A249D-EF31-244B-9A26-FAA98383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993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DCA2-3F2F-7F41-9E97-BFF8A77E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DK components later?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0B16-EE26-3347-8282-8CD54062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512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Extremely confined space, access from VB side challenging</a:t>
            </a:r>
          </a:p>
          <a:p>
            <a:pPr lvl="1"/>
            <a:r>
              <a:rPr lang="en-US" dirty="0"/>
              <a:t>Would be safer to avoid DK assembly phases in tunnel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893B-B084-CF46-AD16-4698C826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37DBF-B0B4-3A4C-BB3D-EE73D512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08" y="2743200"/>
            <a:ext cx="3459092" cy="3970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4696D-23B2-044F-B424-6390F16F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" y="2743200"/>
            <a:ext cx="5541926" cy="39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7B98-8F15-DE40-8544-047848DF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BB59-4ED3-8147-883D-5ED762F1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/>
              <a:t>Comments, suggestions?</a:t>
            </a:r>
          </a:p>
          <a:p>
            <a:endParaRPr lang="en-US" dirty="0"/>
          </a:p>
          <a:p>
            <a:r>
              <a:rPr lang="en-US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C5A9B-AD00-C64F-A2DF-433C1662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870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0C0B-B6C1-0248-A3B4-51A13CC2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7238-B453-7542-AFAF-BB4FD875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 anchor="ctr"/>
          <a:lstStyle/>
          <a:p>
            <a:r>
              <a:rPr lang="en-US" dirty="0"/>
              <a:t>Need for bias</a:t>
            </a:r>
          </a:p>
          <a:p>
            <a:r>
              <a:rPr lang="en-US" dirty="0"/>
              <a:t>Experience and status of the elliptical FPC at CEA</a:t>
            </a:r>
          </a:p>
          <a:p>
            <a:r>
              <a:rPr lang="en-US" dirty="0"/>
              <a:t>Experience and status of the spoke FPC at IPNO</a:t>
            </a:r>
          </a:p>
          <a:p>
            <a:r>
              <a:rPr lang="en-US" dirty="0"/>
              <a:t>Implementation in the ESS </a:t>
            </a:r>
            <a:r>
              <a:rPr lang="en-US" dirty="0" err="1"/>
              <a:t>linac</a:t>
            </a:r>
            <a:r>
              <a:rPr lang="en-US" dirty="0"/>
              <a:t> and options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(all technical material provided by WP4/5 IK)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79751-DE64-1848-8702-B0B255DA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271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CEA Analysis of the FPC need for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FPC will be </a:t>
            </a:r>
            <a:r>
              <a:rPr lang="en-GB" b="1" dirty="0"/>
              <a:t>processed at high RF power before being mounted on the cavities</a:t>
            </a:r>
            <a:endParaRPr lang="en-GB" dirty="0"/>
          </a:p>
          <a:p>
            <a:pPr lvl="1"/>
            <a:r>
              <a:rPr lang="en-GB" dirty="0"/>
              <a:t>The main goal (…) is to </a:t>
            </a:r>
            <a:r>
              <a:rPr lang="en-GB" b="1" dirty="0">
                <a:solidFill>
                  <a:srgbClr val="00B050"/>
                </a:solidFill>
              </a:rPr>
              <a:t>clean the inner surface of the coupler in safe condition and to suppress any dangerous electronic or glow discharge “activities” that may break the coupler when RF power is applied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During the life of the FPC in the LINAC, </a:t>
            </a:r>
            <a:r>
              <a:rPr lang="en-GB" b="1" dirty="0">
                <a:solidFill>
                  <a:srgbClr val="FF0000"/>
                </a:solidFill>
              </a:rPr>
              <a:t>progressive or sudden degradation of the power coupler may occur</a:t>
            </a:r>
            <a:r>
              <a:rPr lang="en-GB" dirty="0"/>
              <a:t>. One of the possible causes of degradation are the </a:t>
            </a:r>
            <a:r>
              <a:rPr lang="en-GB" dirty="0" err="1"/>
              <a:t>multipactor</a:t>
            </a:r>
            <a:r>
              <a:rPr lang="en-GB" dirty="0"/>
              <a:t> barriers</a:t>
            </a:r>
          </a:p>
          <a:p>
            <a:r>
              <a:rPr lang="en-GB" dirty="0"/>
              <a:t>A </a:t>
            </a:r>
            <a:r>
              <a:rPr lang="en-GB" b="1" dirty="0">
                <a:solidFill>
                  <a:srgbClr val="00B050"/>
                </a:solidFill>
              </a:rPr>
              <a:t>bias voltage </a:t>
            </a:r>
            <a:r>
              <a:rPr lang="en-GB" dirty="0"/>
              <a:t>on the antenna allows to change the resonant conditions of the </a:t>
            </a:r>
            <a:r>
              <a:rPr lang="en-GB" dirty="0" err="1"/>
              <a:t>multipactor</a:t>
            </a:r>
            <a:r>
              <a:rPr lang="en-GB" dirty="0"/>
              <a:t> barrier to suppress it. This solution can be applied when a coupler starts to be limited by </a:t>
            </a:r>
            <a:r>
              <a:rPr lang="en-GB" dirty="0" err="1"/>
              <a:t>multipacting</a:t>
            </a:r>
            <a:endParaRPr lang="en-GB" dirty="0"/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Operational aspect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C2DEE-793E-6848-97E5-D9CB4D6FC83A}"/>
              </a:ext>
            </a:extLst>
          </p:cNvPr>
          <p:cNvSpPr txBox="1"/>
          <p:nvPr/>
        </p:nvSpPr>
        <p:spPr>
          <a:xfrm>
            <a:off x="7968357" y="1389929"/>
            <a:ext cx="117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P. </a:t>
            </a:r>
            <a:r>
              <a:rPr lang="en-US" sz="1200" dirty="0" err="1"/>
              <a:t>Bosland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Bias capable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Bias insulation qualified during prototyping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Elliptical Coupler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37785-1452-3346-B844-9801C63CDA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/>
        </p:blipFill>
        <p:spPr bwMode="auto">
          <a:xfrm>
            <a:off x="3429000" y="1739900"/>
            <a:ext cx="1680210" cy="233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1024">
            <a:extLst>
              <a:ext uri="{FF2B5EF4-FFF2-40B4-BE49-F238E27FC236}">
                <a16:creationId xmlns:a16="http://schemas.microsoft.com/office/drawing/2014/main" id="{A2E09249-C162-F04D-96EF-1E549C9A7E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9900"/>
            <a:ext cx="3505200" cy="24511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E6EE4-4CEC-9542-89B9-6AFAD2FA5420}"/>
              </a:ext>
            </a:extLst>
          </p:cNvPr>
          <p:cNvSpPr txBox="1"/>
          <p:nvPr/>
        </p:nvSpPr>
        <p:spPr>
          <a:xfrm>
            <a:off x="7703735" y="1462901"/>
            <a:ext cx="117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P. </a:t>
            </a:r>
            <a:r>
              <a:rPr lang="en-US" sz="1200" dirty="0" err="1"/>
              <a:t>Bosland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D4CAE-3673-8940-A0A4-637039938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648200"/>
            <a:ext cx="3481536" cy="2131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69CAAC-D4EC-944A-BBD8-A0158D2C8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49" y="5387662"/>
            <a:ext cx="3410509" cy="1333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D59C62-5691-4C45-9EC1-211539A6440E}"/>
              </a:ext>
            </a:extLst>
          </p:cNvPr>
          <p:cNvSpPr txBox="1"/>
          <p:nvPr/>
        </p:nvSpPr>
        <p:spPr>
          <a:xfrm>
            <a:off x="966140" y="5110663"/>
            <a:ext cx="355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C. </a:t>
            </a:r>
            <a:r>
              <a:rPr lang="en-US" sz="1200" dirty="0" err="1"/>
              <a:t>Arcambal</a:t>
            </a:r>
            <a:r>
              <a:rPr lang="en-US" sz="1200" dirty="0"/>
              <a:t>, CDR-1 MB Cryomodule, April 2017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80C7C-1F3E-FA48-92AD-23EC6C2DB1FA}"/>
              </a:ext>
            </a:extLst>
          </p:cNvPr>
          <p:cNvGrpSpPr/>
          <p:nvPr/>
        </p:nvGrpSpPr>
        <p:grpSpPr>
          <a:xfrm>
            <a:off x="639331" y="2269298"/>
            <a:ext cx="2498377" cy="1823046"/>
            <a:chOff x="639331" y="2269298"/>
            <a:chExt cx="2498377" cy="18230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705C66-B0AC-2048-93E8-2F976EEDC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31" y="2269298"/>
              <a:ext cx="2498377" cy="18230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49993-CC97-4849-B8BC-70CCA598662B}"/>
                </a:ext>
              </a:extLst>
            </p:cNvPr>
            <p:cNvSpPr txBox="1"/>
            <p:nvPr/>
          </p:nvSpPr>
          <p:spPr>
            <a:xfrm>
              <a:off x="1371600" y="3787327"/>
              <a:ext cx="10446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From S. Pirani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6B0B-9BE9-D544-BA0E-A1888633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before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FEA8-8DA4-8144-BFBA-5D9DCFA0F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08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coupler test stand (CEA)</a:t>
            </a:r>
          </a:p>
          <a:p>
            <a:pPr lvl="1"/>
            <a:r>
              <a:rPr lang="en-US" dirty="0"/>
              <a:t>TW: Full power (1.2 MW)</a:t>
            </a:r>
          </a:p>
          <a:p>
            <a:pPr lvl="1"/>
            <a:r>
              <a:rPr lang="en-US" dirty="0"/>
              <a:t>SW: Full power &lt; 0.5 </a:t>
            </a:r>
            <a:r>
              <a:rPr lang="en-US" dirty="0" err="1"/>
              <a:t>ms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300 kW</a:t>
            </a:r>
          </a:p>
          <a:p>
            <a:pPr lvl="2"/>
            <a:r>
              <a:rPr lang="en-US" dirty="0"/>
              <a:t>two positions of the </a:t>
            </a:r>
            <a:r>
              <a:rPr lang="en-US" dirty="0" err="1"/>
              <a:t>shortcircuit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65344-E974-2B41-A63B-6FB6FA54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7F66B-9A7E-0B49-8E9B-9B8B73A8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9"/>
            <a:ext cx="4154978" cy="3121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92AA5-261F-524D-A627-5B9AD8938CBF}"/>
              </a:ext>
            </a:extLst>
          </p:cNvPr>
          <p:cNvSpPr txBox="1"/>
          <p:nvPr/>
        </p:nvSpPr>
        <p:spPr>
          <a:xfrm>
            <a:off x="5410200" y="4632760"/>
            <a:ext cx="355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C. </a:t>
            </a:r>
            <a:r>
              <a:rPr lang="en-US" sz="1200" dirty="0" err="1"/>
              <a:t>Arcambal</a:t>
            </a:r>
            <a:r>
              <a:rPr lang="en-US" sz="1200" dirty="0"/>
              <a:t>, CDR-1 MB Cryomodule, April 2017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B4B139-63F1-8D47-B60E-350FD5E61C69}"/>
              </a:ext>
            </a:extLst>
          </p:cNvPr>
          <p:cNvSpPr txBox="1">
            <a:spLocks/>
          </p:cNvSpPr>
          <p:nvPr/>
        </p:nvSpPr>
        <p:spPr>
          <a:xfrm>
            <a:off x="3810000" y="5058325"/>
            <a:ext cx="5105400" cy="1451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modules, TS/</a:t>
            </a:r>
            <a:r>
              <a:rPr lang="en-US" dirty="0" err="1"/>
              <a:t>Linac</a:t>
            </a:r>
            <a:r>
              <a:rPr lang="en-US" dirty="0"/>
              <a:t> (CEA/ESS)</a:t>
            </a:r>
          </a:p>
          <a:p>
            <a:pPr lvl="1"/>
            <a:r>
              <a:rPr lang="en-US" dirty="0"/>
              <a:t>Warm conditioning</a:t>
            </a:r>
          </a:p>
          <a:p>
            <a:pPr lvl="1"/>
            <a:r>
              <a:rPr lang="en-US" dirty="0"/>
              <a:t>Cold conditioning </a:t>
            </a:r>
          </a:p>
          <a:p>
            <a:pPr lvl="2"/>
            <a:r>
              <a:rPr lang="en-US" dirty="0"/>
              <a:t>(off-resonance and then tuned)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CFAC3-A24F-DB40-8D8D-078A0D58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" y="3500054"/>
            <a:ext cx="2501127" cy="3254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751519-A250-9A40-9FE7-DCCC1F0F5023}"/>
              </a:ext>
            </a:extLst>
          </p:cNvPr>
          <p:cNvSpPr txBox="1"/>
          <p:nvPr/>
        </p:nvSpPr>
        <p:spPr>
          <a:xfrm>
            <a:off x="10731" y="635635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5B35B-8895-B34C-AC59-E8F0A2BE867C}"/>
              </a:ext>
            </a:extLst>
          </p:cNvPr>
          <p:cNvSpPr txBox="1"/>
          <p:nvPr/>
        </p:nvSpPr>
        <p:spPr>
          <a:xfrm>
            <a:off x="2944572" y="638539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153BE-66DB-5341-BCDB-00EA73DD2579}"/>
              </a:ext>
            </a:extLst>
          </p:cNvPr>
          <p:cNvSpPr txBox="1"/>
          <p:nvPr/>
        </p:nvSpPr>
        <p:spPr>
          <a:xfrm>
            <a:off x="3097084" y="3517413"/>
            <a:ext cx="190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Portion of the typical </a:t>
            </a:r>
            <a:br>
              <a:rPr lang="en-US" sz="1200" dirty="0"/>
            </a:br>
            <a:r>
              <a:rPr lang="en-US" sz="1200" dirty="0"/>
              <a:t>conditioning sequence,</a:t>
            </a:r>
            <a:br>
              <a:rPr lang="en-US" sz="1200" dirty="0"/>
            </a:br>
            <a:r>
              <a:rPr lang="en-US" sz="1200" dirty="0"/>
              <a:t>sweeping power, increasing</a:t>
            </a:r>
            <a:br>
              <a:rPr lang="en-US" sz="1200" dirty="0"/>
            </a:br>
            <a:r>
              <a:rPr lang="en-US" sz="1200" dirty="0"/>
              <a:t>pulse length and duty cycle</a:t>
            </a:r>
          </a:p>
        </p:txBody>
      </p:sp>
    </p:spTree>
    <p:extLst>
      <p:ext uri="{BB962C8B-B14F-4D97-AF65-F5344CB8AC3E}">
        <p14:creationId xmlns:p14="http://schemas.microsoft.com/office/powerpoint/2010/main" val="32084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9E3B-9335-DC48-888D-1FAA4E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Coupler processing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1801-E75F-9E45-AEA6-BD378557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Both CEA and IPNO currently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dirty="0"/>
              <a:t>foresee the use of bias at the coupler test stands and during module testing in the test stands at CEA and UU, although it could be arranged</a:t>
            </a:r>
          </a:p>
          <a:p>
            <a:r>
              <a:rPr lang="en-US" dirty="0"/>
              <a:t>AT TS2 in Lund WP17 will provide bias capabilities</a:t>
            </a:r>
          </a:p>
          <a:p>
            <a:r>
              <a:rPr lang="en-US" dirty="0"/>
              <a:t>We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agree on this on the ground that </a:t>
            </a:r>
            <a:r>
              <a:rPr lang="en-US" b="1" dirty="0">
                <a:solidFill>
                  <a:srgbClr val="00B050"/>
                </a:solidFill>
              </a:rPr>
              <a:t>conditioning without a bias system allows a better “cleaning” of the RF surfaces out of the initial testing phases</a:t>
            </a:r>
          </a:p>
          <a:p>
            <a:r>
              <a:rPr lang="en-US" dirty="0"/>
              <a:t>However, bias would provide the </a:t>
            </a:r>
            <a:r>
              <a:rPr lang="en-US" b="1" dirty="0">
                <a:solidFill>
                  <a:srgbClr val="00B050"/>
                </a:solidFill>
              </a:rPr>
              <a:t>flexibility</a:t>
            </a:r>
            <a:r>
              <a:rPr lang="en-US" dirty="0"/>
              <a:t> to cope with some degree of contamination and long recondition times during the long operation lifetime foreseen by the facility</a:t>
            </a:r>
          </a:p>
          <a:p>
            <a:pPr lvl="1"/>
            <a:r>
              <a:rPr lang="en-US" dirty="0"/>
              <a:t>To which extent we factor in this consideration?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E7974-2854-B34C-9981-C13D3ADE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622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103B-55DA-8248-9971-532748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experience at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216F-8DFA-494F-B074-853722F0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At coupler test stand (no use of bias voltage)</a:t>
            </a:r>
          </a:p>
          <a:p>
            <a:pPr lvl="1"/>
            <a:r>
              <a:rPr lang="en-US" dirty="0"/>
              <a:t>5 pairs of prototype couplers, 3 pairs of pre-series couplers</a:t>
            </a:r>
          </a:p>
          <a:p>
            <a:pPr lvl="2"/>
            <a:r>
              <a:rPr lang="en-US" dirty="0"/>
              <a:t>15 conditioned within 60-100 h of conditioning time (&lt;1 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One showed vacuum activity higher than specs (improper cleanliness?, under investigation with vendor, keeps series on hold)</a:t>
            </a:r>
          </a:p>
          <a:p>
            <a:r>
              <a:rPr lang="en-US" dirty="0"/>
              <a:t>At M-ECCTD (no bias)</a:t>
            </a:r>
          </a:p>
          <a:p>
            <a:pPr lvl="1"/>
            <a:r>
              <a:rPr lang="en-US" dirty="0"/>
              <a:t>Warm conditioning was performed in 3 out of 4 of the couplers, and processed in 4 h (230 min)</a:t>
            </a:r>
          </a:p>
          <a:p>
            <a:pPr lvl="2"/>
            <a:r>
              <a:rPr lang="en-US" dirty="0"/>
              <a:t>Last cavity processed this week</a:t>
            </a:r>
          </a:p>
          <a:p>
            <a:pPr lvl="1"/>
            <a:r>
              <a:rPr lang="en-US" dirty="0"/>
              <a:t>Cold conditioning uneventful (go through sequence)</a:t>
            </a:r>
          </a:p>
          <a:p>
            <a:r>
              <a:rPr lang="en-US" dirty="0"/>
              <a:t>At Uppsala, HB (no bias)</a:t>
            </a:r>
          </a:p>
          <a:p>
            <a:pPr lvl="1"/>
            <a:r>
              <a:rPr lang="en-US" dirty="0"/>
              <a:t>Warm conditioning was performed in 20 h</a:t>
            </a:r>
          </a:p>
          <a:p>
            <a:pPr lvl="1"/>
            <a:r>
              <a:rPr lang="en-US" dirty="0"/>
              <a:t>Cold conditioning 10 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EDC0D-ED5F-8247-88EE-E6C28DA8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392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607F-A6FD-4F4B-B09B-4591E0F6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system specification from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FA5D-C42E-334A-B94E-BC02EBA2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provisional specifications from CEA are summarized here</a:t>
            </a:r>
          </a:p>
          <a:p>
            <a:pPr lvl="1"/>
            <a:r>
              <a:rPr lang="en-US" dirty="0"/>
              <a:t>Maximum voltage: 10kV</a:t>
            </a:r>
          </a:p>
          <a:p>
            <a:pPr lvl="1"/>
            <a:r>
              <a:rPr lang="en-US" dirty="0"/>
              <a:t>Maximum current: lower than 20mA</a:t>
            </a:r>
          </a:p>
          <a:p>
            <a:pPr lvl="1"/>
            <a:r>
              <a:rPr lang="en-US" dirty="0"/>
              <a:t>Voltage regulation when I&lt;20mA. No voltage regulation for I=20mA.</a:t>
            </a:r>
          </a:p>
          <a:p>
            <a:pPr lvl="1"/>
            <a:r>
              <a:rPr lang="en-US" dirty="0"/>
              <a:t>Low accuracy of the voltage regulation needed (TBC)</a:t>
            </a:r>
          </a:p>
          <a:p>
            <a:pPr lvl="1"/>
            <a:r>
              <a:rPr lang="en-US" dirty="0"/>
              <a:t>Fully reversible supply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voltage</a:t>
            </a:r>
            <a:r>
              <a:rPr lang="en-US" dirty="0"/>
              <a:t> of 10kV for the supply has been defined by the voltage of the RF power occurring in the 50 Ohm power coupler at ~1MW</a:t>
            </a:r>
          </a:p>
          <a:p>
            <a:r>
              <a:rPr lang="en-US" dirty="0"/>
              <a:t>The maximum </a:t>
            </a:r>
            <a:r>
              <a:rPr lang="en-US" b="1" dirty="0">
                <a:solidFill>
                  <a:srgbClr val="00B050"/>
                </a:solidFill>
              </a:rPr>
              <a:t>current</a:t>
            </a:r>
            <a:r>
              <a:rPr lang="en-US" dirty="0"/>
              <a:t> of 20mA is defined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maximum current of the protecting resistance of 5kOhms installed in the electrical circuit (margin has been taken into account)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Suppression of any risk of glow discharge occurring in the power coupler that may damage it</a:t>
            </a:r>
          </a:p>
          <a:p>
            <a:r>
              <a:rPr lang="en-US" dirty="0"/>
              <a:t>The final maximum current value of the electrical supply can be lower or equal to 20mA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D804-08B9-DF43-9F38-D758E4E6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F7239-7A1F-EA4D-8E95-E82F607ACD68}"/>
              </a:ext>
            </a:extLst>
          </p:cNvPr>
          <p:cNvSpPr txBox="1"/>
          <p:nvPr/>
        </p:nvSpPr>
        <p:spPr>
          <a:xfrm>
            <a:off x="7968357" y="1424565"/>
            <a:ext cx="117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P. </a:t>
            </a:r>
            <a:r>
              <a:rPr lang="en-US" sz="1200" dirty="0" err="1"/>
              <a:t>Bosland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864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DFEEC5-872D-814E-AE14-D04C86DE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bias requests have been captured by the following interface requirements: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D9944-0C11-8A42-98EB-4B5E7D8E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into interface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97D19-D1FF-3542-9634-F99B4BCE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D8DA50-0446-3A48-BBD0-C4DD94A4D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7521"/>
              </p:ext>
            </p:extLst>
          </p:nvPr>
        </p:nvGraphicFramePr>
        <p:xfrm>
          <a:off x="459971" y="2362200"/>
          <a:ext cx="8229600" cy="1994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262">
                  <a:extLst>
                    <a:ext uri="{9D8B030D-6E8A-4147-A177-3AD203B41FA5}">
                      <a16:colId xmlns:a16="http://schemas.microsoft.com/office/drawing/2014/main" val="1310836038"/>
                    </a:ext>
                  </a:extLst>
                </a:gridCol>
                <a:gridCol w="744262">
                  <a:extLst>
                    <a:ext uri="{9D8B030D-6E8A-4147-A177-3AD203B41FA5}">
                      <a16:colId xmlns:a16="http://schemas.microsoft.com/office/drawing/2014/main" val="511984176"/>
                    </a:ext>
                  </a:extLst>
                </a:gridCol>
                <a:gridCol w="867484">
                  <a:extLst>
                    <a:ext uri="{9D8B030D-6E8A-4147-A177-3AD203B41FA5}">
                      <a16:colId xmlns:a16="http://schemas.microsoft.com/office/drawing/2014/main" val="1301633321"/>
                    </a:ext>
                  </a:extLst>
                </a:gridCol>
                <a:gridCol w="1237151">
                  <a:extLst>
                    <a:ext uri="{9D8B030D-6E8A-4147-A177-3AD203B41FA5}">
                      <a16:colId xmlns:a16="http://schemas.microsoft.com/office/drawing/2014/main" val="4294313603"/>
                    </a:ext>
                  </a:extLst>
                </a:gridCol>
                <a:gridCol w="1237151">
                  <a:extLst>
                    <a:ext uri="{9D8B030D-6E8A-4147-A177-3AD203B41FA5}">
                      <a16:colId xmlns:a16="http://schemas.microsoft.com/office/drawing/2014/main" val="1578428427"/>
                    </a:ext>
                  </a:extLst>
                </a:gridCol>
                <a:gridCol w="617754">
                  <a:extLst>
                    <a:ext uri="{9D8B030D-6E8A-4147-A177-3AD203B41FA5}">
                      <a16:colId xmlns:a16="http://schemas.microsoft.com/office/drawing/2014/main" val="1207040813"/>
                    </a:ext>
                  </a:extLst>
                </a:gridCol>
                <a:gridCol w="552035">
                  <a:extLst>
                    <a:ext uri="{9D8B030D-6E8A-4147-A177-3AD203B41FA5}">
                      <a16:colId xmlns:a16="http://schemas.microsoft.com/office/drawing/2014/main" val="3707734628"/>
                    </a:ext>
                  </a:extLst>
                </a:gridCol>
                <a:gridCol w="448529">
                  <a:extLst>
                    <a:ext uri="{9D8B030D-6E8A-4147-A177-3AD203B41FA5}">
                      <a16:colId xmlns:a16="http://schemas.microsoft.com/office/drawing/2014/main" val="1392930545"/>
                    </a:ext>
                  </a:extLst>
                </a:gridCol>
                <a:gridCol w="381168">
                  <a:extLst>
                    <a:ext uri="{9D8B030D-6E8A-4147-A177-3AD203B41FA5}">
                      <a16:colId xmlns:a16="http://schemas.microsoft.com/office/drawing/2014/main" val="2651673064"/>
                    </a:ext>
                  </a:extLst>
                </a:gridCol>
                <a:gridCol w="349951">
                  <a:extLst>
                    <a:ext uri="{9D8B030D-6E8A-4147-A177-3AD203B41FA5}">
                      <a16:colId xmlns:a16="http://schemas.microsoft.com/office/drawing/2014/main" val="559930125"/>
                    </a:ext>
                  </a:extLst>
                </a:gridCol>
                <a:gridCol w="349951">
                  <a:extLst>
                    <a:ext uri="{9D8B030D-6E8A-4147-A177-3AD203B41FA5}">
                      <a16:colId xmlns:a16="http://schemas.microsoft.com/office/drawing/2014/main" val="801745059"/>
                    </a:ext>
                  </a:extLst>
                </a:gridCol>
                <a:gridCol w="349951">
                  <a:extLst>
                    <a:ext uri="{9D8B030D-6E8A-4147-A177-3AD203B41FA5}">
                      <a16:colId xmlns:a16="http://schemas.microsoft.com/office/drawing/2014/main" val="24308729"/>
                    </a:ext>
                  </a:extLst>
                </a:gridCol>
                <a:gridCol w="349951">
                  <a:extLst>
                    <a:ext uri="{9D8B030D-6E8A-4147-A177-3AD203B41FA5}">
                      <a16:colId xmlns:a16="http://schemas.microsoft.com/office/drawing/2014/main" val="925419979"/>
                    </a:ext>
                  </a:extLst>
                </a:gridCol>
              </a:tblGrid>
              <a:tr h="217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 Defined ID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DOORS-ID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Name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Description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Clarification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Traced Up To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Verify Method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Interface Side A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Interface Side B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Units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Min.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Nom.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Max.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163536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CRM-EMR-PWRC-010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EMR-PWRC - physical interface between power coupler and HV bias supply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physical interface between power coupler and HV bias supply shall be a TBD for SPK / Radiall R317 405 000 (elliptical) connector on the coupler side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connector has to withstand a potential of 10kV and radiation environment. Connector </a:t>
                      </a:r>
                      <a:r>
                        <a:rPr lang="en-US" sz="600" u="none" strike="noStrike" dirty="0" err="1">
                          <a:effectLst/>
                        </a:rPr>
                        <a:t>Radiall</a:t>
                      </a:r>
                      <a:r>
                        <a:rPr lang="en-US" sz="600" u="none" strike="noStrike" dirty="0">
                          <a:effectLst/>
                        </a:rPr>
                        <a:t> R317 005 000 is the counterpart for the connector on the coupler.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Inspection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 EMR MBL.EMR HBL.EMR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SPK.PWRC MBL.PWRC HBL.PWRC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9112151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CRM-EMR-PWRC-020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EMR-PWRC - HV bias supply maximum voltage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HV bias voltage shall be up to 10 kV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Voltage has to be adjustable to be optimised for each coupler, grounding of supply has to be identical with the cryomodule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Measurement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 EMR MBL.EMR HBL.EMR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SPK.PWRC MBL.PWRC HBL.PWRC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10.00000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8725326"/>
                  </a:ext>
                </a:extLst>
              </a:tr>
              <a:tr h="29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CRM-EMR-PWRC-030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EMR-PWRC - HV bias supply polarity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HV bias supply shall allow to reverse the polarity.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Measurement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 EMR MBL.EMR HBL.EMR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SPK.PWRC MBL.PWRC HBL.PWRC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736611"/>
                  </a:ext>
                </a:extLst>
              </a:tr>
              <a:tr h="29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CRM-EMR-PWRC-040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EMR-PWRC - HV bias supply maximum current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HV bias supply shall provide a current of up to 3 mA.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 current 20% higher may be tolerable before voltage breakdown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Measurement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 EMR MBL.EMR HBL.EMR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SPK.PWRC MBL.PWRC HBL.PWRC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3.00000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868860"/>
                  </a:ext>
                </a:extLst>
              </a:tr>
              <a:tr h="29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CRM-EMR-PWRC-050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EMR-PWRC - HV bias supply connection to interlock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HV bias supply shall provide an interlock output.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Connection to this output TBD (probably RF)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Inspection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 EMR MBL.EMR HBL.EMR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SPK.PWRC MBL.PWRC HBL.PWRC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7935876"/>
                  </a:ext>
                </a:extLst>
              </a:tr>
            </a:tbl>
          </a:graphicData>
        </a:graphic>
      </p:graphicFrame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765BB62-CCBD-BA43-B2EF-645B032D4493}"/>
              </a:ext>
            </a:extLst>
          </p:cNvPr>
          <p:cNvSpPr txBox="1">
            <a:spLocks/>
          </p:cNvSpPr>
          <p:nvPr/>
        </p:nvSpPr>
        <p:spPr>
          <a:xfrm>
            <a:off x="457200" y="4419601"/>
            <a:ext cx="8229600" cy="193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have been used to procure the system for the TS2 at ESS (4 PS, COTS)</a:t>
            </a:r>
          </a:p>
          <a:p>
            <a:pPr lvl="1"/>
            <a:r>
              <a:rPr lang="en-US" dirty="0"/>
              <a:t>Fully bipolar solution, 10 kV</a:t>
            </a:r>
          </a:p>
          <a:p>
            <a:pPr lvl="1"/>
            <a:r>
              <a:rPr lang="en-US" dirty="0"/>
              <a:t>6 mA</a:t>
            </a:r>
          </a:p>
          <a:p>
            <a:pPr lvl="1"/>
            <a:r>
              <a:rPr lang="en-US" dirty="0"/>
              <a:t>Integrated in EPICS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57242A-084D-CE45-92AB-4C8005C2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61435"/>
            <a:ext cx="1524000" cy="9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D38DE8-0A81-C444-8DF5-B98EDDA78034}"/>
              </a:ext>
            </a:extLst>
          </p:cNvPr>
          <p:cNvSpPr/>
          <p:nvPr/>
        </p:nvSpPr>
        <p:spPr>
          <a:xfrm>
            <a:off x="4498749" y="5569935"/>
            <a:ext cx="403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 x ECH 12A 10 slots 3U crate with(on each crate):</a:t>
            </a:r>
          </a:p>
          <a:p>
            <a:r>
              <a:rPr lang="en-US" sz="1400" dirty="0"/>
              <a:t>-    MICC Local Controller;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 x +10 kV 6 mA PS (EPS model);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 x -10 kV 6 mA PS (EPS model) and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 x HV Switch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887F5-741E-E840-8811-532670ED471D}"/>
              </a:ext>
            </a:extLst>
          </p:cNvPr>
          <p:cNvSpPr txBox="1"/>
          <p:nvPr/>
        </p:nvSpPr>
        <p:spPr>
          <a:xfrm>
            <a:off x="6571073" y="4938358"/>
            <a:ext cx="1412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P. Torri, WP17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D31B0-1050-3D43-9EF2-F74843E8F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5" b="21707"/>
          <a:stretch/>
        </p:blipFill>
        <p:spPr bwMode="auto">
          <a:xfrm>
            <a:off x="8153400" y="5148474"/>
            <a:ext cx="778983" cy="12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0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1681</Words>
  <Application>Microsoft Macintosh PowerPoint</Application>
  <PresentationFormat>On-screen Show (4:3)</PresentationFormat>
  <Paragraphs>243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Biasing of SRF Couplers at ESS</vt:lpstr>
      <vt:lpstr>Outline</vt:lpstr>
      <vt:lpstr>CEA Analysis of the FPC need for Bias</vt:lpstr>
      <vt:lpstr>Current Elliptical Coupler Design</vt:lpstr>
      <vt:lpstr>Processing before operation</vt:lpstr>
      <vt:lpstr>Coupler processing choices</vt:lpstr>
      <vt:lpstr>Processing experience at CEA</vt:lpstr>
      <vt:lpstr>Bias system specification from CEA</vt:lpstr>
      <vt:lpstr>Integrated into interface requirements</vt:lpstr>
      <vt:lpstr>Proposal for the linac/Elliptical</vt:lpstr>
      <vt:lpstr>Status of bias for spoke coupler</vt:lpstr>
      <vt:lpstr>Processing experience for spokes</vt:lpstr>
      <vt:lpstr>Doorknob components</vt:lpstr>
      <vt:lpstr>Options for Spoke test/installation plan</vt:lpstr>
      <vt:lpstr>Present installation plan</vt:lpstr>
      <vt:lpstr>Summary of proposals</vt:lpstr>
      <vt:lpstr>Exchange DK components later?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Biasing of SRF Couplers at ESS</dc:title>
  <dc:creator>Microsoft Office User</dc:creator>
  <cp:lastModifiedBy>Microsoft Office User</cp:lastModifiedBy>
  <cp:revision>49</cp:revision>
  <dcterms:created xsi:type="dcterms:W3CDTF">2018-10-13T15:11:51Z</dcterms:created>
  <dcterms:modified xsi:type="dcterms:W3CDTF">2018-10-15T18:51:22Z</dcterms:modified>
</cp:coreProperties>
</file>