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9" r:id="rId2"/>
    <p:sldId id="384" r:id="rId3"/>
    <p:sldId id="265" r:id="rId4"/>
    <p:sldId id="364" r:id="rId5"/>
    <p:sldId id="430" r:id="rId6"/>
    <p:sldId id="262" r:id="rId7"/>
    <p:sldId id="393" r:id="rId8"/>
    <p:sldId id="394" r:id="rId9"/>
    <p:sldId id="395" r:id="rId10"/>
    <p:sldId id="400" r:id="rId11"/>
    <p:sldId id="431" r:id="rId12"/>
    <p:sldId id="444" r:id="rId13"/>
    <p:sldId id="407" r:id="rId14"/>
    <p:sldId id="436" r:id="rId15"/>
    <p:sldId id="383" r:id="rId16"/>
    <p:sldId id="401" r:id="rId17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70739" autoAdjust="0"/>
  </p:normalViewPr>
  <p:slideViewPr>
    <p:cSldViewPr>
      <p:cViewPr varScale="1">
        <p:scale>
          <a:sx n="100" d="100"/>
          <a:sy n="100" d="100"/>
        </p:scale>
        <p:origin x="1224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2BF28-F0AA-644F-9D27-50402B00C6C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EF5FFAF5-4FFD-8648-B308-663B533E6874}">
      <dgm:prSet phldrT="[Text]"/>
      <dgm:spPr/>
      <dgm:t>
        <a:bodyPr/>
        <a:lstStyle/>
        <a:p>
          <a:r>
            <a:rPr lang="en-US"/>
            <a:t>Detailed design</a:t>
          </a:r>
        </a:p>
      </dgm:t>
    </dgm:pt>
    <dgm:pt modelId="{600B5AA1-09A8-4F4F-BC88-0D73E04029AD}" type="parTrans" cxnId="{E27A308C-4667-2141-98BB-1D3EDFC2BEFB}">
      <dgm:prSet/>
      <dgm:spPr/>
      <dgm:t>
        <a:bodyPr/>
        <a:lstStyle/>
        <a:p>
          <a:endParaRPr lang="en-US"/>
        </a:p>
      </dgm:t>
    </dgm:pt>
    <dgm:pt modelId="{58255A65-4176-9044-B4EB-2405ADC68D5F}" type="sibTrans" cxnId="{E27A308C-4667-2141-98BB-1D3EDFC2BEFB}">
      <dgm:prSet/>
      <dgm:spPr/>
      <dgm:t>
        <a:bodyPr/>
        <a:lstStyle/>
        <a:p>
          <a:endParaRPr lang="en-US"/>
        </a:p>
      </dgm:t>
    </dgm:pt>
    <dgm:pt modelId="{045202B8-F6BD-ED43-8A0E-A1D758099945}">
      <dgm:prSet phldrT="[Text]"/>
      <dgm:spPr/>
      <dgm:t>
        <a:bodyPr/>
        <a:lstStyle/>
        <a:p>
          <a:r>
            <a:rPr lang="en-US"/>
            <a:t>Procurement and Installation</a:t>
          </a:r>
        </a:p>
      </dgm:t>
    </dgm:pt>
    <dgm:pt modelId="{B27BF247-3B3F-FE49-9A1A-F0E477ECCF93}" type="parTrans" cxnId="{1517F4AB-B444-164E-8315-D648BCCBC9DC}">
      <dgm:prSet/>
      <dgm:spPr/>
      <dgm:t>
        <a:bodyPr/>
        <a:lstStyle/>
        <a:p>
          <a:endParaRPr lang="en-US"/>
        </a:p>
      </dgm:t>
    </dgm:pt>
    <dgm:pt modelId="{D22D9224-839C-D24C-9ECB-0C3127C7CE62}" type="sibTrans" cxnId="{1517F4AB-B444-164E-8315-D648BCCBC9DC}">
      <dgm:prSet/>
      <dgm:spPr/>
      <dgm:t>
        <a:bodyPr/>
        <a:lstStyle/>
        <a:p>
          <a:endParaRPr lang="en-US"/>
        </a:p>
      </dgm:t>
    </dgm:pt>
    <dgm:pt modelId="{65ACE8F5-0EDD-414D-8C5C-C4A4D6CFC865}">
      <dgm:prSet phldrT="[Text]"/>
      <dgm:spPr/>
      <dgm:t>
        <a:bodyPr/>
        <a:lstStyle/>
        <a:p>
          <a:r>
            <a:rPr lang="en-US"/>
            <a:t>Commissioning</a:t>
          </a:r>
        </a:p>
      </dgm:t>
    </dgm:pt>
    <dgm:pt modelId="{97AA97B9-D7D8-F540-B00F-800367F195D6}" type="parTrans" cxnId="{C4F2B7F9-C05D-1444-BC83-EB141E62F31D}">
      <dgm:prSet/>
      <dgm:spPr/>
      <dgm:t>
        <a:bodyPr/>
        <a:lstStyle/>
        <a:p>
          <a:endParaRPr lang="en-US"/>
        </a:p>
      </dgm:t>
    </dgm:pt>
    <dgm:pt modelId="{346979F5-9AFB-8F47-BDE6-4E486E881941}" type="sibTrans" cxnId="{C4F2B7F9-C05D-1444-BC83-EB141E62F31D}">
      <dgm:prSet/>
      <dgm:spPr/>
      <dgm:t>
        <a:bodyPr/>
        <a:lstStyle/>
        <a:p>
          <a:endParaRPr lang="en-US"/>
        </a:p>
      </dgm:t>
    </dgm:pt>
    <dgm:pt modelId="{968862BC-8C09-9D4A-AD4F-49292A57AB53}">
      <dgm:prSet/>
      <dgm:spPr/>
      <dgm:t>
        <a:bodyPr/>
        <a:lstStyle/>
        <a:p>
          <a:r>
            <a:rPr lang="en-US"/>
            <a:t>Operation</a:t>
          </a:r>
        </a:p>
      </dgm:t>
    </dgm:pt>
    <dgm:pt modelId="{F66628FB-235D-5A43-A9B2-8A2A2CEC334D}" type="parTrans" cxnId="{0E3D1774-F7D4-1541-A0F5-D02279FB48DC}">
      <dgm:prSet/>
      <dgm:spPr/>
      <dgm:t>
        <a:bodyPr/>
        <a:lstStyle/>
        <a:p>
          <a:endParaRPr lang="en-US"/>
        </a:p>
      </dgm:t>
    </dgm:pt>
    <dgm:pt modelId="{D31C1A98-017B-2143-8A62-98564A03E0EB}" type="sibTrans" cxnId="{0E3D1774-F7D4-1541-A0F5-D02279FB48DC}">
      <dgm:prSet/>
      <dgm:spPr/>
      <dgm:t>
        <a:bodyPr/>
        <a:lstStyle/>
        <a:p>
          <a:endParaRPr lang="en-US"/>
        </a:p>
      </dgm:t>
    </dgm:pt>
    <dgm:pt modelId="{2D5EA87F-5EDC-924C-B5F2-F7CE7FB3E154}">
      <dgm:prSet/>
      <dgm:spPr/>
      <dgm:t>
        <a:bodyPr/>
        <a:lstStyle/>
        <a:p>
          <a:r>
            <a:rPr lang="en-US"/>
            <a:t>Preliminary Design</a:t>
          </a:r>
        </a:p>
      </dgm:t>
    </dgm:pt>
    <dgm:pt modelId="{50BDC313-E4EE-DA4E-BF29-6D9EA08BFAB7}" type="parTrans" cxnId="{0C008842-9465-0B40-BA56-DC92EEF2BD7A}">
      <dgm:prSet/>
      <dgm:spPr/>
      <dgm:t>
        <a:bodyPr/>
        <a:lstStyle/>
        <a:p>
          <a:endParaRPr lang="en-US"/>
        </a:p>
      </dgm:t>
    </dgm:pt>
    <dgm:pt modelId="{68A91D37-29F8-7B48-863D-08BEA89544EE}" type="sibTrans" cxnId="{0C008842-9465-0B40-BA56-DC92EEF2BD7A}">
      <dgm:prSet/>
      <dgm:spPr/>
      <dgm:t>
        <a:bodyPr/>
        <a:lstStyle/>
        <a:p>
          <a:endParaRPr lang="en-US"/>
        </a:p>
      </dgm:t>
    </dgm:pt>
    <dgm:pt modelId="{D97F39E2-97A8-BE46-ADDF-E8C79F3EAE60}" type="pres">
      <dgm:prSet presAssocID="{42D2BF28-F0AA-644F-9D27-50402B00C6C6}" presName="Name0" presStyleCnt="0">
        <dgm:presLayoutVars>
          <dgm:dir/>
          <dgm:resizeHandles val="exact"/>
        </dgm:presLayoutVars>
      </dgm:prSet>
      <dgm:spPr/>
    </dgm:pt>
    <dgm:pt modelId="{FF4D4085-7F1F-EE45-B253-C21EA6FA330D}" type="pres">
      <dgm:prSet presAssocID="{2D5EA87F-5EDC-924C-B5F2-F7CE7FB3E154}" presName="node" presStyleLbl="node1" presStyleIdx="0" presStyleCnt="5">
        <dgm:presLayoutVars>
          <dgm:bulletEnabled val="1"/>
        </dgm:presLayoutVars>
      </dgm:prSet>
      <dgm:spPr/>
    </dgm:pt>
    <dgm:pt modelId="{9CFBD1E4-EAA8-7C45-B0A0-FB902F991FF2}" type="pres">
      <dgm:prSet presAssocID="{68A91D37-29F8-7B48-863D-08BEA89544EE}" presName="sibTrans" presStyleLbl="sibTrans2D1" presStyleIdx="0" presStyleCnt="4"/>
      <dgm:spPr/>
    </dgm:pt>
    <dgm:pt modelId="{BD909852-CB30-434F-8FF3-43A3FCB7A093}" type="pres">
      <dgm:prSet presAssocID="{68A91D37-29F8-7B48-863D-08BEA89544EE}" presName="connectorText" presStyleLbl="sibTrans2D1" presStyleIdx="0" presStyleCnt="4"/>
      <dgm:spPr/>
    </dgm:pt>
    <dgm:pt modelId="{F70F1641-4748-6D4D-A83F-5D5121AF8BCF}" type="pres">
      <dgm:prSet presAssocID="{EF5FFAF5-4FFD-8648-B308-663B533E6874}" presName="node" presStyleLbl="node1" presStyleIdx="1" presStyleCnt="5">
        <dgm:presLayoutVars>
          <dgm:bulletEnabled val="1"/>
        </dgm:presLayoutVars>
      </dgm:prSet>
      <dgm:spPr/>
    </dgm:pt>
    <dgm:pt modelId="{19A7E8DA-D988-C842-9A06-B944FD2CA0E7}" type="pres">
      <dgm:prSet presAssocID="{58255A65-4176-9044-B4EB-2405ADC68D5F}" presName="sibTrans" presStyleLbl="sibTrans2D1" presStyleIdx="1" presStyleCnt="4"/>
      <dgm:spPr/>
    </dgm:pt>
    <dgm:pt modelId="{B81010C7-66E6-C84A-8A2C-54CDCE9F9A99}" type="pres">
      <dgm:prSet presAssocID="{58255A65-4176-9044-B4EB-2405ADC68D5F}" presName="connectorText" presStyleLbl="sibTrans2D1" presStyleIdx="1" presStyleCnt="4"/>
      <dgm:spPr/>
    </dgm:pt>
    <dgm:pt modelId="{CE6AAF05-A760-1E4D-B18D-7711A05B0F5A}" type="pres">
      <dgm:prSet presAssocID="{045202B8-F6BD-ED43-8A0E-A1D758099945}" presName="node" presStyleLbl="node1" presStyleIdx="2" presStyleCnt="5">
        <dgm:presLayoutVars>
          <dgm:bulletEnabled val="1"/>
        </dgm:presLayoutVars>
      </dgm:prSet>
      <dgm:spPr/>
    </dgm:pt>
    <dgm:pt modelId="{8D0B11FB-6721-2F46-A10D-0895AEF4EFDC}" type="pres">
      <dgm:prSet presAssocID="{D22D9224-839C-D24C-9ECB-0C3127C7CE62}" presName="sibTrans" presStyleLbl="sibTrans2D1" presStyleIdx="2" presStyleCnt="4"/>
      <dgm:spPr/>
    </dgm:pt>
    <dgm:pt modelId="{41A63AEA-4D60-8740-9201-1CF155FEDF08}" type="pres">
      <dgm:prSet presAssocID="{D22D9224-839C-D24C-9ECB-0C3127C7CE62}" presName="connectorText" presStyleLbl="sibTrans2D1" presStyleIdx="2" presStyleCnt="4"/>
      <dgm:spPr/>
    </dgm:pt>
    <dgm:pt modelId="{A4D3B301-2F40-6C4B-917F-B8CFBD4351A0}" type="pres">
      <dgm:prSet presAssocID="{65ACE8F5-0EDD-414D-8C5C-C4A4D6CFC865}" presName="node" presStyleLbl="node1" presStyleIdx="3" presStyleCnt="5">
        <dgm:presLayoutVars>
          <dgm:bulletEnabled val="1"/>
        </dgm:presLayoutVars>
      </dgm:prSet>
      <dgm:spPr/>
    </dgm:pt>
    <dgm:pt modelId="{903BF4BD-AC6E-8749-A760-216392DFF7DB}" type="pres">
      <dgm:prSet presAssocID="{346979F5-9AFB-8F47-BDE6-4E486E881941}" presName="sibTrans" presStyleLbl="sibTrans2D1" presStyleIdx="3" presStyleCnt="4"/>
      <dgm:spPr/>
    </dgm:pt>
    <dgm:pt modelId="{6CCF64FB-EBF1-094B-9A32-0ED9D3CC2448}" type="pres">
      <dgm:prSet presAssocID="{346979F5-9AFB-8F47-BDE6-4E486E881941}" presName="connectorText" presStyleLbl="sibTrans2D1" presStyleIdx="3" presStyleCnt="4"/>
      <dgm:spPr/>
    </dgm:pt>
    <dgm:pt modelId="{04F4653D-6E35-CF42-B3D6-0F04E3A84390}" type="pres">
      <dgm:prSet presAssocID="{968862BC-8C09-9D4A-AD4F-49292A57AB53}" presName="node" presStyleLbl="node1" presStyleIdx="4" presStyleCnt="5" custLinFactNeighborX="12706">
        <dgm:presLayoutVars>
          <dgm:bulletEnabled val="1"/>
        </dgm:presLayoutVars>
      </dgm:prSet>
      <dgm:spPr/>
    </dgm:pt>
  </dgm:ptLst>
  <dgm:cxnLst>
    <dgm:cxn modelId="{667E5601-2309-7D47-AEFC-B5DE5FA4EA32}" type="presOf" srcId="{EF5FFAF5-4FFD-8648-B308-663B533E6874}" destId="{F70F1641-4748-6D4D-A83F-5D5121AF8BCF}" srcOrd="0" destOrd="0" presId="urn:microsoft.com/office/officeart/2005/8/layout/process1"/>
    <dgm:cxn modelId="{5B8E680B-55C7-AB46-81CA-443AB3A0E0A0}" type="presOf" srcId="{346979F5-9AFB-8F47-BDE6-4E486E881941}" destId="{903BF4BD-AC6E-8749-A760-216392DFF7DB}" srcOrd="0" destOrd="0" presId="urn:microsoft.com/office/officeart/2005/8/layout/process1"/>
    <dgm:cxn modelId="{EA3BC616-D105-4F4B-BCE8-5F3625268E2A}" type="presOf" srcId="{42D2BF28-F0AA-644F-9D27-50402B00C6C6}" destId="{D97F39E2-97A8-BE46-ADDF-E8C79F3EAE60}" srcOrd="0" destOrd="0" presId="urn:microsoft.com/office/officeart/2005/8/layout/process1"/>
    <dgm:cxn modelId="{3D8B4C1A-3903-8644-9A29-0ADF2EC74E27}" type="presOf" srcId="{D22D9224-839C-D24C-9ECB-0C3127C7CE62}" destId="{8D0B11FB-6721-2F46-A10D-0895AEF4EFDC}" srcOrd="0" destOrd="0" presId="urn:microsoft.com/office/officeart/2005/8/layout/process1"/>
    <dgm:cxn modelId="{A4A81722-17C3-5F42-A48B-31C98BDA50D5}" type="presOf" srcId="{58255A65-4176-9044-B4EB-2405ADC68D5F}" destId="{19A7E8DA-D988-C842-9A06-B944FD2CA0E7}" srcOrd="0" destOrd="0" presId="urn:microsoft.com/office/officeart/2005/8/layout/process1"/>
    <dgm:cxn modelId="{0C008842-9465-0B40-BA56-DC92EEF2BD7A}" srcId="{42D2BF28-F0AA-644F-9D27-50402B00C6C6}" destId="{2D5EA87F-5EDC-924C-B5F2-F7CE7FB3E154}" srcOrd="0" destOrd="0" parTransId="{50BDC313-E4EE-DA4E-BF29-6D9EA08BFAB7}" sibTransId="{68A91D37-29F8-7B48-863D-08BEA89544EE}"/>
    <dgm:cxn modelId="{A9215649-DE30-D74B-9E71-1ED77F3024F8}" type="presOf" srcId="{68A91D37-29F8-7B48-863D-08BEA89544EE}" destId="{BD909852-CB30-434F-8FF3-43A3FCB7A093}" srcOrd="1" destOrd="0" presId="urn:microsoft.com/office/officeart/2005/8/layout/process1"/>
    <dgm:cxn modelId="{95C57D4D-22D7-3F48-8252-C5FA4CC5BA8B}" type="presOf" srcId="{58255A65-4176-9044-B4EB-2405ADC68D5F}" destId="{B81010C7-66E6-C84A-8A2C-54CDCE9F9A99}" srcOrd="1" destOrd="0" presId="urn:microsoft.com/office/officeart/2005/8/layout/process1"/>
    <dgm:cxn modelId="{4D7AE366-A851-954D-B2AC-04693EB2FD43}" type="presOf" srcId="{D22D9224-839C-D24C-9ECB-0C3127C7CE62}" destId="{41A63AEA-4D60-8740-9201-1CF155FEDF08}" srcOrd="1" destOrd="0" presId="urn:microsoft.com/office/officeart/2005/8/layout/process1"/>
    <dgm:cxn modelId="{C8FD976E-45E7-6C4C-9D93-6865747D5D0C}" type="presOf" srcId="{346979F5-9AFB-8F47-BDE6-4E486E881941}" destId="{6CCF64FB-EBF1-094B-9A32-0ED9D3CC2448}" srcOrd="1" destOrd="0" presId="urn:microsoft.com/office/officeart/2005/8/layout/process1"/>
    <dgm:cxn modelId="{0E3D1774-F7D4-1541-A0F5-D02279FB48DC}" srcId="{42D2BF28-F0AA-644F-9D27-50402B00C6C6}" destId="{968862BC-8C09-9D4A-AD4F-49292A57AB53}" srcOrd="4" destOrd="0" parTransId="{F66628FB-235D-5A43-A9B2-8A2A2CEC334D}" sibTransId="{D31C1A98-017B-2143-8A62-98564A03E0EB}"/>
    <dgm:cxn modelId="{BC5DFC79-DE3B-AF46-BB6B-3A6401D65154}" type="presOf" srcId="{65ACE8F5-0EDD-414D-8C5C-C4A4D6CFC865}" destId="{A4D3B301-2F40-6C4B-917F-B8CFBD4351A0}" srcOrd="0" destOrd="0" presId="urn:microsoft.com/office/officeart/2005/8/layout/process1"/>
    <dgm:cxn modelId="{E27A308C-4667-2141-98BB-1D3EDFC2BEFB}" srcId="{42D2BF28-F0AA-644F-9D27-50402B00C6C6}" destId="{EF5FFAF5-4FFD-8648-B308-663B533E6874}" srcOrd="1" destOrd="0" parTransId="{600B5AA1-09A8-4F4F-BC88-0D73E04029AD}" sibTransId="{58255A65-4176-9044-B4EB-2405ADC68D5F}"/>
    <dgm:cxn modelId="{1CC6CC95-CFE0-1443-8DEE-433227874B18}" type="presOf" srcId="{968862BC-8C09-9D4A-AD4F-49292A57AB53}" destId="{04F4653D-6E35-CF42-B3D6-0F04E3A84390}" srcOrd="0" destOrd="0" presId="urn:microsoft.com/office/officeart/2005/8/layout/process1"/>
    <dgm:cxn modelId="{1517F4AB-B444-164E-8315-D648BCCBC9DC}" srcId="{42D2BF28-F0AA-644F-9D27-50402B00C6C6}" destId="{045202B8-F6BD-ED43-8A0E-A1D758099945}" srcOrd="2" destOrd="0" parTransId="{B27BF247-3B3F-FE49-9A1A-F0E477ECCF93}" sibTransId="{D22D9224-839C-D24C-9ECB-0C3127C7CE62}"/>
    <dgm:cxn modelId="{90B338C8-7377-214E-B209-11F4010B3FC1}" type="presOf" srcId="{2D5EA87F-5EDC-924C-B5F2-F7CE7FB3E154}" destId="{FF4D4085-7F1F-EE45-B253-C21EA6FA330D}" srcOrd="0" destOrd="0" presId="urn:microsoft.com/office/officeart/2005/8/layout/process1"/>
    <dgm:cxn modelId="{4670CCDC-5086-C441-BC4A-E368D14AEB57}" type="presOf" srcId="{68A91D37-29F8-7B48-863D-08BEA89544EE}" destId="{9CFBD1E4-EAA8-7C45-B0A0-FB902F991FF2}" srcOrd="0" destOrd="0" presId="urn:microsoft.com/office/officeart/2005/8/layout/process1"/>
    <dgm:cxn modelId="{B7AFF1F1-214E-3E4A-8C71-BA6E995F8D71}" type="presOf" srcId="{045202B8-F6BD-ED43-8A0E-A1D758099945}" destId="{CE6AAF05-A760-1E4D-B18D-7711A05B0F5A}" srcOrd="0" destOrd="0" presId="urn:microsoft.com/office/officeart/2005/8/layout/process1"/>
    <dgm:cxn modelId="{C4F2B7F9-C05D-1444-BC83-EB141E62F31D}" srcId="{42D2BF28-F0AA-644F-9D27-50402B00C6C6}" destId="{65ACE8F5-0EDD-414D-8C5C-C4A4D6CFC865}" srcOrd="3" destOrd="0" parTransId="{97AA97B9-D7D8-F540-B00F-800367F195D6}" sibTransId="{346979F5-9AFB-8F47-BDE6-4E486E881941}"/>
    <dgm:cxn modelId="{84107C7E-F6CC-1F45-B5F2-B175B9AE87DD}" type="presParOf" srcId="{D97F39E2-97A8-BE46-ADDF-E8C79F3EAE60}" destId="{FF4D4085-7F1F-EE45-B253-C21EA6FA330D}" srcOrd="0" destOrd="0" presId="urn:microsoft.com/office/officeart/2005/8/layout/process1"/>
    <dgm:cxn modelId="{60E293E4-FC69-CF4B-A01E-71A27FE4431C}" type="presParOf" srcId="{D97F39E2-97A8-BE46-ADDF-E8C79F3EAE60}" destId="{9CFBD1E4-EAA8-7C45-B0A0-FB902F991FF2}" srcOrd="1" destOrd="0" presId="urn:microsoft.com/office/officeart/2005/8/layout/process1"/>
    <dgm:cxn modelId="{FD7CB154-F5A1-B044-A501-A679BC92EC8C}" type="presParOf" srcId="{9CFBD1E4-EAA8-7C45-B0A0-FB902F991FF2}" destId="{BD909852-CB30-434F-8FF3-43A3FCB7A093}" srcOrd="0" destOrd="0" presId="urn:microsoft.com/office/officeart/2005/8/layout/process1"/>
    <dgm:cxn modelId="{75F5FB8C-E112-9C4F-900F-D6D7A40CEB49}" type="presParOf" srcId="{D97F39E2-97A8-BE46-ADDF-E8C79F3EAE60}" destId="{F70F1641-4748-6D4D-A83F-5D5121AF8BCF}" srcOrd="2" destOrd="0" presId="urn:microsoft.com/office/officeart/2005/8/layout/process1"/>
    <dgm:cxn modelId="{F1CC23EC-E614-0647-9C49-FCA6E21BB710}" type="presParOf" srcId="{D97F39E2-97A8-BE46-ADDF-E8C79F3EAE60}" destId="{19A7E8DA-D988-C842-9A06-B944FD2CA0E7}" srcOrd="3" destOrd="0" presId="urn:microsoft.com/office/officeart/2005/8/layout/process1"/>
    <dgm:cxn modelId="{43EDDC31-49D9-1B4A-AEE8-5F21B9674470}" type="presParOf" srcId="{19A7E8DA-D988-C842-9A06-B944FD2CA0E7}" destId="{B81010C7-66E6-C84A-8A2C-54CDCE9F9A99}" srcOrd="0" destOrd="0" presId="urn:microsoft.com/office/officeart/2005/8/layout/process1"/>
    <dgm:cxn modelId="{307F9B44-AB34-4841-97E4-35713A0F2193}" type="presParOf" srcId="{D97F39E2-97A8-BE46-ADDF-E8C79F3EAE60}" destId="{CE6AAF05-A760-1E4D-B18D-7711A05B0F5A}" srcOrd="4" destOrd="0" presId="urn:microsoft.com/office/officeart/2005/8/layout/process1"/>
    <dgm:cxn modelId="{4DA7CD5D-EBDF-564A-86DE-A1B4B40F705E}" type="presParOf" srcId="{D97F39E2-97A8-BE46-ADDF-E8C79F3EAE60}" destId="{8D0B11FB-6721-2F46-A10D-0895AEF4EFDC}" srcOrd="5" destOrd="0" presId="urn:microsoft.com/office/officeart/2005/8/layout/process1"/>
    <dgm:cxn modelId="{44DC7FA2-A0EF-3443-B159-C6EF8CDBFDAC}" type="presParOf" srcId="{8D0B11FB-6721-2F46-A10D-0895AEF4EFDC}" destId="{41A63AEA-4D60-8740-9201-1CF155FEDF08}" srcOrd="0" destOrd="0" presId="urn:microsoft.com/office/officeart/2005/8/layout/process1"/>
    <dgm:cxn modelId="{11F15906-1E9D-B240-ACEE-5E3FBF475D34}" type="presParOf" srcId="{D97F39E2-97A8-BE46-ADDF-E8C79F3EAE60}" destId="{A4D3B301-2F40-6C4B-917F-B8CFBD4351A0}" srcOrd="6" destOrd="0" presId="urn:microsoft.com/office/officeart/2005/8/layout/process1"/>
    <dgm:cxn modelId="{E4A4CDA1-2363-5244-8F0B-37A4B7685EF1}" type="presParOf" srcId="{D97F39E2-97A8-BE46-ADDF-E8C79F3EAE60}" destId="{903BF4BD-AC6E-8749-A760-216392DFF7DB}" srcOrd="7" destOrd="0" presId="urn:microsoft.com/office/officeart/2005/8/layout/process1"/>
    <dgm:cxn modelId="{76EA36A1-6156-3342-9B6D-1912C7E6E009}" type="presParOf" srcId="{903BF4BD-AC6E-8749-A760-216392DFF7DB}" destId="{6CCF64FB-EBF1-094B-9A32-0ED9D3CC2448}" srcOrd="0" destOrd="0" presId="urn:microsoft.com/office/officeart/2005/8/layout/process1"/>
    <dgm:cxn modelId="{789D46C3-1F65-4E45-BE1E-3E1B1F521E7F}" type="presParOf" srcId="{D97F39E2-97A8-BE46-ADDF-E8C79F3EAE60}" destId="{04F4653D-6E35-CF42-B3D6-0F04E3A8439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1489CA-DF18-494F-9911-AD1B794E085A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0AE7B24B-5B99-9644-A36F-2AE5269B2564}">
      <dgm:prSet phldrT="[Text]"/>
      <dgm:spPr>
        <a:solidFill>
          <a:srgbClr val="7030A0"/>
        </a:solidFill>
      </dgm:spPr>
      <dgm:t>
        <a:bodyPr/>
        <a:lstStyle/>
        <a:p>
          <a:r>
            <a:rPr lang="en-US"/>
            <a:t>Permissibility</a:t>
          </a:r>
        </a:p>
        <a:p>
          <a:r>
            <a:rPr lang="en-US"/>
            <a:t>Permit</a:t>
          </a:r>
        </a:p>
      </dgm:t>
    </dgm:pt>
    <dgm:pt modelId="{F86D4040-080F-5445-98D9-E25E9F4EEE49}" type="parTrans" cxnId="{D59B2927-AEA3-4443-A39E-EA6C9C5D3BA3}">
      <dgm:prSet/>
      <dgm:spPr/>
      <dgm:t>
        <a:bodyPr/>
        <a:lstStyle/>
        <a:p>
          <a:endParaRPr lang="en-US"/>
        </a:p>
      </dgm:t>
    </dgm:pt>
    <dgm:pt modelId="{ACCF1914-E987-F14B-BF04-8E1776BBC2C0}" type="sibTrans" cxnId="{D59B2927-AEA3-4443-A39E-EA6C9C5D3BA3}">
      <dgm:prSet/>
      <dgm:spPr/>
      <dgm:t>
        <a:bodyPr/>
        <a:lstStyle/>
        <a:p>
          <a:endParaRPr lang="en-US"/>
        </a:p>
      </dgm:t>
    </dgm:pt>
    <dgm:pt modelId="{C1C5514C-1420-E441-AAD2-6BEC7C594F46}">
      <dgm:prSet phldrT="[Text]"/>
      <dgm:spPr>
        <a:solidFill>
          <a:srgbClr val="7030A0"/>
        </a:solidFill>
      </dgm:spPr>
      <dgm:t>
        <a:bodyPr/>
        <a:lstStyle/>
        <a:p>
          <a:r>
            <a:rPr lang="en-US"/>
            <a:t>Installation</a:t>
          </a:r>
        </a:p>
        <a:p>
          <a:r>
            <a:rPr lang="en-US"/>
            <a:t>Permit</a:t>
          </a:r>
        </a:p>
      </dgm:t>
    </dgm:pt>
    <dgm:pt modelId="{BE6A8689-B464-FD4E-989C-7234729FD57A}" type="parTrans" cxnId="{524108BE-8970-634C-BDAB-C3B69E43FA50}">
      <dgm:prSet/>
      <dgm:spPr/>
      <dgm:t>
        <a:bodyPr/>
        <a:lstStyle/>
        <a:p>
          <a:endParaRPr lang="en-US"/>
        </a:p>
      </dgm:t>
    </dgm:pt>
    <dgm:pt modelId="{94546550-5D53-774A-AA42-2EF7D70F66B2}" type="sibTrans" cxnId="{524108BE-8970-634C-BDAB-C3B69E43FA50}">
      <dgm:prSet/>
      <dgm:spPr/>
      <dgm:t>
        <a:bodyPr/>
        <a:lstStyle/>
        <a:p>
          <a:endParaRPr lang="en-US"/>
        </a:p>
      </dgm:t>
    </dgm:pt>
    <dgm:pt modelId="{BA50EBD8-6CED-724B-AFBE-0CC9FF1926F3}">
      <dgm:prSet phldrT="[Text]"/>
      <dgm:spPr>
        <a:solidFill>
          <a:srgbClr val="7030A0"/>
        </a:solidFill>
      </dgm:spPr>
      <dgm:t>
        <a:bodyPr/>
        <a:lstStyle/>
        <a:p>
          <a:r>
            <a:rPr lang="en-US"/>
            <a:t>Trial operation</a:t>
          </a:r>
        </a:p>
        <a:p>
          <a:r>
            <a:rPr lang="en-US"/>
            <a:t>Permit</a:t>
          </a:r>
        </a:p>
      </dgm:t>
    </dgm:pt>
    <dgm:pt modelId="{3101D0DE-3418-864F-9999-D9191FA1BEE7}" type="parTrans" cxnId="{99CF339E-EF6C-C24C-BC97-D85B09DCEDE8}">
      <dgm:prSet/>
      <dgm:spPr/>
      <dgm:t>
        <a:bodyPr/>
        <a:lstStyle/>
        <a:p>
          <a:endParaRPr lang="en-US"/>
        </a:p>
      </dgm:t>
    </dgm:pt>
    <dgm:pt modelId="{9E2A9698-1C4D-B842-A05B-69FE280F555E}" type="sibTrans" cxnId="{99CF339E-EF6C-C24C-BC97-D85B09DCEDE8}">
      <dgm:prSet/>
      <dgm:spPr/>
      <dgm:t>
        <a:bodyPr/>
        <a:lstStyle/>
        <a:p>
          <a:endParaRPr lang="en-US"/>
        </a:p>
      </dgm:t>
    </dgm:pt>
    <dgm:pt modelId="{6BA54105-9F06-4D42-AAC3-15F26F15EE6C}">
      <dgm:prSet/>
      <dgm:spPr>
        <a:solidFill>
          <a:srgbClr val="7030A0"/>
        </a:solidFill>
      </dgm:spPr>
      <dgm:t>
        <a:bodyPr/>
        <a:lstStyle/>
        <a:p>
          <a:r>
            <a:rPr lang="en-US"/>
            <a:t>Routine operation</a:t>
          </a:r>
        </a:p>
        <a:p>
          <a:r>
            <a:rPr lang="en-US"/>
            <a:t>Permit</a:t>
          </a:r>
        </a:p>
      </dgm:t>
    </dgm:pt>
    <dgm:pt modelId="{896EED16-7ED8-734C-8F83-704DDA913AEA}" type="parTrans" cxnId="{3A5B6439-1185-E94F-93FF-032B9D324F80}">
      <dgm:prSet/>
      <dgm:spPr/>
      <dgm:t>
        <a:bodyPr/>
        <a:lstStyle/>
        <a:p>
          <a:endParaRPr lang="en-US"/>
        </a:p>
      </dgm:t>
    </dgm:pt>
    <dgm:pt modelId="{B810659E-C305-C541-83EF-BB32A32F86D4}" type="sibTrans" cxnId="{3A5B6439-1185-E94F-93FF-032B9D324F80}">
      <dgm:prSet/>
      <dgm:spPr/>
      <dgm:t>
        <a:bodyPr/>
        <a:lstStyle/>
        <a:p>
          <a:endParaRPr lang="en-US"/>
        </a:p>
      </dgm:t>
    </dgm:pt>
    <dgm:pt modelId="{C183A222-769A-754B-9448-9816F7C7E593}" type="pres">
      <dgm:prSet presAssocID="{B31489CA-DF18-494F-9911-AD1B794E085A}" presName="Name0" presStyleCnt="0">
        <dgm:presLayoutVars>
          <dgm:dir/>
          <dgm:resizeHandles val="exact"/>
        </dgm:presLayoutVars>
      </dgm:prSet>
      <dgm:spPr/>
    </dgm:pt>
    <dgm:pt modelId="{8C1E6BA6-2A1D-ED41-B104-1258C2BA64BF}" type="pres">
      <dgm:prSet presAssocID="{0AE7B24B-5B99-9644-A36F-2AE5269B2564}" presName="node" presStyleLbl="node1" presStyleIdx="0" presStyleCnt="4">
        <dgm:presLayoutVars>
          <dgm:bulletEnabled val="1"/>
        </dgm:presLayoutVars>
      </dgm:prSet>
      <dgm:spPr/>
    </dgm:pt>
    <dgm:pt modelId="{76B46856-7380-A642-A783-D486123DFAE5}" type="pres">
      <dgm:prSet presAssocID="{ACCF1914-E987-F14B-BF04-8E1776BBC2C0}" presName="sibTrans" presStyleLbl="sibTrans2D1" presStyleIdx="0" presStyleCnt="3"/>
      <dgm:spPr/>
    </dgm:pt>
    <dgm:pt modelId="{D8B929BC-DDFC-8E45-BDDC-0AB5DB423069}" type="pres">
      <dgm:prSet presAssocID="{ACCF1914-E987-F14B-BF04-8E1776BBC2C0}" presName="connectorText" presStyleLbl="sibTrans2D1" presStyleIdx="0" presStyleCnt="3"/>
      <dgm:spPr/>
    </dgm:pt>
    <dgm:pt modelId="{B1EDACE6-50B8-CE4A-B607-B5F75F5D4B56}" type="pres">
      <dgm:prSet presAssocID="{C1C5514C-1420-E441-AAD2-6BEC7C594F46}" presName="node" presStyleLbl="node1" presStyleIdx="1" presStyleCnt="4">
        <dgm:presLayoutVars>
          <dgm:bulletEnabled val="1"/>
        </dgm:presLayoutVars>
      </dgm:prSet>
      <dgm:spPr/>
    </dgm:pt>
    <dgm:pt modelId="{5D7FB31F-0671-E246-ADAD-41D8C70AADE8}" type="pres">
      <dgm:prSet presAssocID="{94546550-5D53-774A-AA42-2EF7D70F66B2}" presName="sibTrans" presStyleLbl="sibTrans2D1" presStyleIdx="1" presStyleCnt="3"/>
      <dgm:spPr/>
    </dgm:pt>
    <dgm:pt modelId="{DD031641-9F5B-9843-9088-B532F420AEA9}" type="pres">
      <dgm:prSet presAssocID="{94546550-5D53-774A-AA42-2EF7D70F66B2}" presName="connectorText" presStyleLbl="sibTrans2D1" presStyleIdx="1" presStyleCnt="3"/>
      <dgm:spPr/>
    </dgm:pt>
    <dgm:pt modelId="{02000F8B-C611-0E44-89FD-DA3742F86E91}" type="pres">
      <dgm:prSet presAssocID="{BA50EBD8-6CED-724B-AFBE-0CC9FF1926F3}" presName="node" presStyleLbl="node1" presStyleIdx="2" presStyleCnt="4" custLinFactNeighborX="264" custLinFactNeighborY="-2297">
        <dgm:presLayoutVars>
          <dgm:bulletEnabled val="1"/>
        </dgm:presLayoutVars>
      </dgm:prSet>
      <dgm:spPr/>
    </dgm:pt>
    <dgm:pt modelId="{5BD092EA-B3DC-9346-A526-02EEA5005DCC}" type="pres">
      <dgm:prSet presAssocID="{9E2A9698-1C4D-B842-A05B-69FE280F555E}" presName="sibTrans" presStyleLbl="sibTrans2D1" presStyleIdx="2" presStyleCnt="3"/>
      <dgm:spPr/>
    </dgm:pt>
    <dgm:pt modelId="{32A68FB6-3A84-324E-B290-BB06039F7344}" type="pres">
      <dgm:prSet presAssocID="{9E2A9698-1C4D-B842-A05B-69FE280F555E}" presName="connectorText" presStyleLbl="sibTrans2D1" presStyleIdx="2" presStyleCnt="3"/>
      <dgm:spPr/>
    </dgm:pt>
    <dgm:pt modelId="{6B67C008-A794-9E4A-9C30-D97DF4F2CB76}" type="pres">
      <dgm:prSet presAssocID="{6BA54105-9F06-4D42-AAC3-15F26F15EE6C}" presName="node" presStyleLbl="node1" presStyleIdx="3" presStyleCnt="4">
        <dgm:presLayoutVars>
          <dgm:bulletEnabled val="1"/>
        </dgm:presLayoutVars>
      </dgm:prSet>
      <dgm:spPr/>
    </dgm:pt>
  </dgm:ptLst>
  <dgm:cxnLst>
    <dgm:cxn modelId="{C5DEA801-43F8-214B-B10F-06B590ED935E}" type="presOf" srcId="{BA50EBD8-6CED-724B-AFBE-0CC9FF1926F3}" destId="{02000F8B-C611-0E44-89FD-DA3742F86E91}" srcOrd="0" destOrd="0" presId="urn:microsoft.com/office/officeart/2005/8/layout/process1"/>
    <dgm:cxn modelId="{D59B2927-AEA3-4443-A39E-EA6C9C5D3BA3}" srcId="{B31489CA-DF18-494F-9911-AD1B794E085A}" destId="{0AE7B24B-5B99-9644-A36F-2AE5269B2564}" srcOrd="0" destOrd="0" parTransId="{F86D4040-080F-5445-98D9-E25E9F4EEE49}" sibTransId="{ACCF1914-E987-F14B-BF04-8E1776BBC2C0}"/>
    <dgm:cxn modelId="{3A5B6439-1185-E94F-93FF-032B9D324F80}" srcId="{B31489CA-DF18-494F-9911-AD1B794E085A}" destId="{6BA54105-9F06-4D42-AAC3-15F26F15EE6C}" srcOrd="3" destOrd="0" parTransId="{896EED16-7ED8-734C-8F83-704DDA913AEA}" sibTransId="{B810659E-C305-C541-83EF-BB32A32F86D4}"/>
    <dgm:cxn modelId="{41EC2963-7112-9B45-B67E-1641F5F470F5}" type="presOf" srcId="{B31489CA-DF18-494F-9911-AD1B794E085A}" destId="{C183A222-769A-754B-9448-9816F7C7E593}" srcOrd="0" destOrd="0" presId="urn:microsoft.com/office/officeart/2005/8/layout/process1"/>
    <dgm:cxn modelId="{34DB5D86-02BD-D146-98D0-037A9F10C933}" type="presOf" srcId="{6BA54105-9F06-4D42-AAC3-15F26F15EE6C}" destId="{6B67C008-A794-9E4A-9C30-D97DF4F2CB76}" srcOrd="0" destOrd="0" presId="urn:microsoft.com/office/officeart/2005/8/layout/process1"/>
    <dgm:cxn modelId="{8580848D-0178-7240-BCA3-7587FC5C3879}" type="presOf" srcId="{C1C5514C-1420-E441-AAD2-6BEC7C594F46}" destId="{B1EDACE6-50B8-CE4A-B607-B5F75F5D4B56}" srcOrd="0" destOrd="0" presId="urn:microsoft.com/office/officeart/2005/8/layout/process1"/>
    <dgm:cxn modelId="{99CF339E-EF6C-C24C-BC97-D85B09DCEDE8}" srcId="{B31489CA-DF18-494F-9911-AD1B794E085A}" destId="{BA50EBD8-6CED-724B-AFBE-0CC9FF1926F3}" srcOrd="2" destOrd="0" parTransId="{3101D0DE-3418-864F-9999-D9191FA1BEE7}" sibTransId="{9E2A9698-1C4D-B842-A05B-69FE280F555E}"/>
    <dgm:cxn modelId="{794F8FA8-9DCD-7F44-BADF-138E1EEA0273}" type="presOf" srcId="{94546550-5D53-774A-AA42-2EF7D70F66B2}" destId="{DD031641-9F5B-9843-9088-B532F420AEA9}" srcOrd="1" destOrd="0" presId="urn:microsoft.com/office/officeart/2005/8/layout/process1"/>
    <dgm:cxn modelId="{4E3D71B7-021D-404F-BC56-DAC3A8653012}" type="presOf" srcId="{9E2A9698-1C4D-B842-A05B-69FE280F555E}" destId="{5BD092EA-B3DC-9346-A526-02EEA5005DCC}" srcOrd="0" destOrd="0" presId="urn:microsoft.com/office/officeart/2005/8/layout/process1"/>
    <dgm:cxn modelId="{524108BE-8970-634C-BDAB-C3B69E43FA50}" srcId="{B31489CA-DF18-494F-9911-AD1B794E085A}" destId="{C1C5514C-1420-E441-AAD2-6BEC7C594F46}" srcOrd="1" destOrd="0" parTransId="{BE6A8689-B464-FD4E-989C-7234729FD57A}" sibTransId="{94546550-5D53-774A-AA42-2EF7D70F66B2}"/>
    <dgm:cxn modelId="{00DDF7D5-F5F7-2C48-AE4D-B44AB7F093B4}" type="presOf" srcId="{94546550-5D53-774A-AA42-2EF7D70F66B2}" destId="{5D7FB31F-0671-E246-ADAD-41D8C70AADE8}" srcOrd="0" destOrd="0" presId="urn:microsoft.com/office/officeart/2005/8/layout/process1"/>
    <dgm:cxn modelId="{C8030AD6-77FA-1442-9B51-E03BF017A741}" type="presOf" srcId="{0AE7B24B-5B99-9644-A36F-2AE5269B2564}" destId="{8C1E6BA6-2A1D-ED41-B104-1258C2BA64BF}" srcOrd="0" destOrd="0" presId="urn:microsoft.com/office/officeart/2005/8/layout/process1"/>
    <dgm:cxn modelId="{F26249DC-A97E-2E47-8ED9-0621A19CD158}" type="presOf" srcId="{ACCF1914-E987-F14B-BF04-8E1776BBC2C0}" destId="{76B46856-7380-A642-A783-D486123DFAE5}" srcOrd="0" destOrd="0" presId="urn:microsoft.com/office/officeart/2005/8/layout/process1"/>
    <dgm:cxn modelId="{E5BDB6E0-CD5D-394B-8DAB-1096EE8D5D4E}" type="presOf" srcId="{9E2A9698-1C4D-B842-A05B-69FE280F555E}" destId="{32A68FB6-3A84-324E-B290-BB06039F7344}" srcOrd="1" destOrd="0" presId="urn:microsoft.com/office/officeart/2005/8/layout/process1"/>
    <dgm:cxn modelId="{8B3317FB-FB54-504F-9EFD-E5E3E3635817}" type="presOf" srcId="{ACCF1914-E987-F14B-BF04-8E1776BBC2C0}" destId="{D8B929BC-DDFC-8E45-BDDC-0AB5DB423069}" srcOrd="1" destOrd="0" presId="urn:microsoft.com/office/officeart/2005/8/layout/process1"/>
    <dgm:cxn modelId="{11553B9F-90D0-9047-BF2C-76C5C313CF11}" type="presParOf" srcId="{C183A222-769A-754B-9448-9816F7C7E593}" destId="{8C1E6BA6-2A1D-ED41-B104-1258C2BA64BF}" srcOrd="0" destOrd="0" presId="urn:microsoft.com/office/officeart/2005/8/layout/process1"/>
    <dgm:cxn modelId="{F466F3A0-D88E-0E40-A244-7ACED2925C44}" type="presParOf" srcId="{C183A222-769A-754B-9448-9816F7C7E593}" destId="{76B46856-7380-A642-A783-D486123DFAE5}" srcOrd="1" destOrd="0" presId="urn:microsoft.com/office/officeart/2005/8/layout/process1"/>
    <dgm:cxn modelId="{EC4C8884-15A7-CA40-854C-22C565ADE70E}" type="presParOf" srcId="{76B46856-7380-A642-A783-D486123DFAE5}" destId="{D8B929BC-DDFC-8E45-BDDC-0AB5DB423069}" srcOrd="0" destOrd="0" presId="urn:microsoft.com/office/officeart/2005/8/layout/process1"/>
    <dgm:cxn modelId="{0088CAD7-55D3-7C47-986A-A740DA06EEC1}" type="presParOf" srcId="{C183A222-769A-754B-9448-9816F7C7E593}" destId="{B1EDACE6-50B8-CE4A-B607-B5F75F5D4B56}" srcOrd="2" destOrd="0" presId="urn:microsoft.com/office/officeart/2005/8/layout/process1"/>
    <dgm:cxn modelId="{13859CAA-AAF1-2246-8353-77FC936BF80A}" type="presParOf" srcId="{C183A222-769A-754B-9448-9816F7C7E593}" destId="{5D7FB31F-0671-E246-ADAD-41D8C70AADE8}" srcOrd="3" destOrd="0" presId="urn:microsoft.com/office/officeart/2005/8/layout/process1"/>
    <dgm:cxn modelId="{A7155AC2-8556-8446-A669-AE61A2623802}" type="presParOf" srcId="{5D7FB31F-0671-E246-ADAD-41D8C70AADE8}" destId="{DD031641-9F5B-9843-9088-B532F420AEA9}" srcOrd="0" destOrd="0" presId="urn:microsoft.com/office/officeart/2005/8/layout/process1"/>
    <dgm:cxn modelId="{8FFA5621-6D0A-D04E-B7BF-1C08C49F4FFB}" type="presParOf" srcId="{C183A222-769A-754B-9448-9816F7C7E593}" destId="{02000F8B-C611-0E44-89FD-DA3742F86E91}" srcOrd="4" destOrd="0" presId="urn:microsoft.com/office/officeart/2005/8/layout/process1"/>
    <dgm:cxn modelId="{C1BDC599-B059-C044-B721-2B2CD1696CA4}" type="presParOf" srcId="{C183A222-769A-754B-9448-9816F7C7E593}" destId="{5BD092EA-B3DC-9346-A526-02EEA5005DCC}" srcOrd="5" destOrd="0" presId="urn:microsoft.com/office/officeart/2005/8/layout/process1"/>
    <dgm:cxn modelId="{D2DF1348-8118-B042-92A1-47446C77B087}" type="presParOf" srcId="{5BD092EA-B3DC-9346-A526-02EEA5005DCC}" destId="{32A68FB6-3A84-324E-B290-BB06039F7344}" srcOrd="0" destOrd="0" presId="urn:microsoft.com/office/officeart/2005/8/layout/process1"/>
    <dgm:cxn modelId="{E5730D3E-AD3B-1A4F-BC90-0AEFF19339E9}" type="presParOf" srcId="{C183A222-769A-754B-9448-9816F7C7E593}" destId="{6B67C008-A794-9E4A-9C30-D97DF4F2CB7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37E2B0-7A62-984D-9985-CEBB954DDA75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89E8CC06-460D-7A4E-B24C-6F9C2F511710}">
      <dgm:prSet phldrT="[Text]"/>
      <dgm:spPr>
        <a:gradFill rotWithShape="0">
          <a:gsLst>
            <a:gs pos="0">
              <a:schemeClr val="accent2"/>
            </a:gs>
            <a:gs pos="8000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/>
            <a:t>Warm LINAC</a:t>
          </a:r>
        </a:p>
        <a:p>
          <a:r>
            <a:rPr lang="en-US"/>
            <a:t>Trial operation permit</a:t>
          </a:r>
        </a:p>
      </dgm:t>
    </dgm:pt>
    <dgm:pt modelId="{1625D5BC-11A0-3C43-B649-F8774D87BD61}" type="parTrans" cxnId="{04E9BFEE-1EF0-CD4E-A815-BC7E6E1C6C13}">
      <dgm:prSet/>
      <dgm:spPr/>
      <dgm:t>
        <a:bodyPr/>
        <a:lstStyle/>
        <a:p>
          <a:endParaRPr lang="en-US"/>
        </a:p>
      </dgm:t>
    </dgm:pt>
    <dgm:pt modelId="{217C5B3E-7523-754A-B96F-D96EA37F8853}" type="sibTrans" cxnId="{04E9BFEE-1EF0-CD4E-A815-BC7E6E1C6C13}">
      <dgm:prSet/>
      <dgm:spPr/>
      <dgm:t>
        <a:bodyPr/>
        <a:lstStyle/>
        <a:p>
          <a:endParaRPr lang="en-US"/>
        </a:p>
      </dgm:t>
    </dgm:pt>
    <dgm:pt modelId="{0F3A186B-F7A4-E141-89FB-374B309D1343}">
      <dgm:prSet phldrT="[Text]"/>
      <dgm:spPr/>
      <dgm:t>
        <a:bodyPr/>
        <a:lstStyle/>
        <a:p>
          <a:r>
            <a:rPr lang="en-US"/>
            <a:t>Full LINAC</a:t>
          </a:r>
        </a:p>
        <a:p>
          <a:r>
            <a:rPr lang="en-US"/>
            <a:t>Trial operation permit</a:t>
          </a:r>
        </a:p>
      </dgm:t>
    </dgm:pt>
    <dgm:pt modelId="{DA246CA2-45EE-5142-B2D7-2322F29D09FE}" type="parTrans" cxnId="{F732FAD0-5908-F041-947C-9F417E12747A}">
      <dgm:prSet/>
      <dgm:spPr/>
      <dgm:t>
        <a:bodyPr/>
        <a:lstStyle/>
        <a:p>
          <a:endParaRPr lang="en-US"/>
        </a:p>
      </dgm:t>
    </dgm:pt>
    <dgm:pt modelId="{C335E360-79D0-E548-ADF1-B42C59B0BB71}" type="sibTrans" cxnId="{F732FAD0-5908-F041-947C-9F417E12747A}">
      <dgm:prSet/>
      <dgm:spPr/>
      <dgm:t>
        <a:bodyPr/>
        <a:lstStyle/>
        <a:p>
          <a:endParaRPr lang="en-US"/>
        </a:p>
      </dgm:t>
    </dgm:pt>
    <dgm:pt modelId="{FAD3DEC5-FF70-1A40-954E-1E96770B17EE}">
      <dgm:prSet phldrT="[Text]"/>
      <dgm:spPr>
        <a:gradFill rotWithShape="0">
          <a:gsLst>
            <a:gs pos="0">
              <a:schemeClr val="accent3"/>
            </a:gs>
            <a:gs pos="8000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en-US"/>
            <a:t>Neutron production</a:t>
          </a:r>
        </a:p>
        <a:p>
          <a:r>
            <a:rPr lang="en-US"/>
            <a:t>Trial operation permit</a:t>
          </a:r>
        </a:p>
      </dgm:t>
    </dgm:pt>
    <dgm:pt modelId="{CD546FD8-A1D0-9544-A864-D69377C13539}" type="parTrans" cxnId="{2FF20BCF-92CA-8B44-B201-5030706B4CEB}">
      <dgm:prSet/>
      <dgm:spPr/>
      <dgm:t>
        <a:bodyPr/>
        <a:lstStyle/>
        <a:p>
          <a:endParaRPr lang="en-US"/>
        </a:p>
      </dgm:t>
    </dgm:pt>
    <dgm:pt modelId="{5F048174-3BB5-5449-AD44-8626D9CFB4A6}" type="sibTrans" cxnId="{2FF20BCF-92CA-8B44-B201-5030706B4CEB}">
      <dgm:prSet/>
      <dgm:spPr/>
      <dgm:t>
        <a:bodyPr/>
        <a:lstStyle/>
        <a:p>
          <a:endParaRPr lang="en-US"/>
        </a:p>
      </dgm:t>
    </dgm:pt>
    <dgm:pt modelId="{AC38934E-23C4-C14C-AF29-8775EE306C34}" type="pres">
      <dgm:prSet presAssocID="{B237E2B0-7A62-984D-9985-CEBB954DDA75}" presName="Name0" presStyleCnt="0">
        <dgm:presLayoutVars>
          <dgm:dir/>
          <dgm:resizeHandles val="exact"/>
        </dgm:presLayoutVars>
      </dgm:prSet>
      <dgm:spPr/>
    </dgm:pt>
    <dgm:pt modelId="{B8B55CA6-B0A4-6D49-8AA9-CF4A6811DB55}" type="pres">
      <dgm:prSet presAssocID="{89E8CC06-460D-7A4E-B24C-6F9C2F511710}" presName="node" presStyleLbl="node1" presStyleIdx="0" presStyleCnt="3" custLinFactNeighborX="-836" custLinFactNeighborY="2899">
        <dgm:presLayoutVars>
          <dgm:bulletEnabled val="1"/>
        </dgm:presLayoutVars>
      </dgm:prSet>
      <dgm:spPr/>
    </dgm:pt>
    <dgm:pt modelId="{80797068-21E5-904C-B2DB-32FD8879D158}" type="pres">
      <dgm:prSet presAssocID="{217C5B3E-7523-754A-B96F-D96EA37F8853}" presName="sibTrans" presStyleLbl="sibTrans2D1" presStyleIdx="0" presStyleCnt="2"/>
      <dgm:spPr/>
    </dgm:pt>
    <dgm:pt modelId="{6C106208-E71B-4345-B000-07C843DC4C1E}" type="pres">
      <dgm:prSet presAssocID="{217C5B3E-7523-754A-B96F-D96EA37F8853}" presName="connectorText" presStyleLbl="sibTrans2D1" presStyleIdx="0" presStyleCnt="2"/>
      <dgm:spPr/>
    </dgm:pt>
    <dgm:pt modelId="{B32FA78C-DA11-2749-AF3C-88F230CDE4E6}" type="pres">
      <dgm:prSet presAssocID="{0F3A186B-F7A4-E141-89FB-374B309D1343}" presName="node" presStyleLbl="node1" presStyleIdx="1" presStyleCnt="3" custLinFactNeighborY="8333">
        <dgm:presLayoutVars>
          <dgm:bulletEnabled val="1"/>
        </dgm:presLayoutVars>
      </dgm:prSet>
      <dgm:spPr/>
    </dgm:pt>
    <dgm:pt modelId="{E723A695-D036-1645-9B67-0F51E1051E4E}" type="pres">
      <dgm:prSet presAssocID="{C335E360-79D0-E548-ADF1-B42C59B0BB71}" presName="sibTrans" presStyleLbl="sibTrans2D1" presStyleIdx="1" presStyleCnt="2"/>
      <dgm:spPr/>
    </dgm:pt>
    <dgm:pt modelId="{1CB48FC2-0D8F-1D44-B612-CD73BE156AF1}" type="pres">
      <dgm:prSet presAssocID="{C335E360-79D0-E548-ADF1-B42C59B0BB71}" presName="connectorText" presStyleLbl="sibTrans2D1" presStyleIdx="1" presStyleCnt="2"/>
      <dgm:spPr/>
    </dgm:pt>
    <dgm:pt modelId="{35A5A82E-C686-0642-AA1A-4352CE285B8E}" type="pres">
      <dgm:prSet presAssocID="{FAD3DEC5-FF70-1A40-954E-1E96770B17EE}" presName="node" presStyleLbl="node1" presStyleIdx="2" presStyleCnt="3">
        <dgm:presLayoutVars>
          <dgm:bulletEnabled val="1"/>
        </dgm:presLayoutVars>
      </dgm:prSet>
      <dgm:spPr/>
    </dgm:pt>
  </dgm:ptLst>
  <dgm:cxnLst>
    <dgm:cxn modelId="{84F66214-6C46-487D-8184-6343C37ADE8E}" type="presOf" srcId="{217C5B3E-7523-754A-B96F-D96EA37F8853}" destId="{80797068-21E5-904C-B2DB-32FD8879D158}" srcOrd="0" destOrd="0" presId="urn:microsoft.com/office/officeart/2005/8/layout/process1"/>
    <dgm:cxn modelId="{81990342-376E-4BA3-8291-99C338D3FF8D}" type="presOf" srcId="{C335E360-79D0-E548-ADF1-B42C59B0BB71}" destId="{1CB48FC2-0D8F-1D44-B612-CD73BE156AF1}" srcOrd="1" destOrd="0" presId="urn:microsoft.com/office/officeart/2005/8/layout/process1"/>
    <dgm:cxn modelId="{43E20C5B-CE8C-42DE-A42C-875626CE558D}" type="presOf" srcId="{B237E2B0-7A62-984D-9985-CEBB954DDA75}" destId="{AC38934E-23C4-C14C-AF29-8775EE306C34}" srcOrd="0" destOrd="0" presId="urn:microsoft.com/office/officeart/2005/8/layout/process1"/>
    <dgm:cxn modelId="{F747915C-5774-4A50-A5B9-FD70AB5C3091}" type="presOf" srcId="{217C5B3E-7523-754A-B96F-D96EA37F8853}" destId="{6C106208-E71B-4345-B000-07C843DC4C1E}" srcOrd="1" destOrd="0" presId="urn:microsoft.com/office/officeart/2005/8/layout/process1"/>
    <dgm:cxn modelId="{DB434565-7C12-4764-B03E-3F5E1402BF58}" type="presOf" srcId="{89E8CC06-460D-7A4E-B24C-6F9C2F511710}" destId="{B8B55CA6-B0A4-6D49-8AA9-CF4A6811DB55}" srcOrd="0" destOrd="0" presId="urn:microsoft.com/office/officeart/2005/8/layout/process1"/>
    <dgm:cxn modelId="{79394BA0-F3DC-4A68-AE62-A187E0245536}" type="presOf" srcId="{0F3A186B-F7A4-E141-89FB-374B309D1343}" destId="{B32FA78C-DA11-2749-AF3C-88F230CDE4E6}" srcOrd="0" destOrd="0" presId="urn:microsoft.com/office/officeart/2005/8/layout/process1"/>
    <dgm:cxn modelId="{2FF20BCF-92CA-8B44-B201-5030706B4CEB}" srcId="{B237E2B0-7A62-984D-9985-CEBB954DDA75}" destId="{FAD3DEC5-FF70-1A40-954E-1E96770B17EE}" srcOrd="2" destOrd="0" parTransId="{CD546FD8-A1D0-9544-A864-D69377C13539}" sibTransId="{5F048174-3BB5-5449-AD44-8626D9CFB4A6}"/>
    <dgm:cxn modelId="{F732FAD0-5908-F041-947C-9F417E12747A}" srcId="{B237E2B0-7A62-984D-9985-CEBB954DDA75}" destId="{0F3A186B-F7A4-E141-89FB-374B309D1343}" srcOrd="1" destOrd="0" parTransId="{DA246CA2-45EE-5142-B2D7-2322F29D09FE}" sibTransId="{C335E360-79D0-E548-ADF1-B42C59B0BB71}"/>
    <dgm:cxn modelId="{72887AD2-BA8D-4D9B-9195-E7EDCA55061D}" type="presOf" srcId="{C335E360-79D0-E548-ADF1-B42C59B0BB71}" destId="{E723A695-D036-1645-9B67-0F51E1051E4E}" srcOrd="0" destOrd="0" presId="urn:microsoft.com/office/officeart/2005/8/layout/process1"/>
    <dgm:cxn modelId="{10BBAED4-8FEA-415C-A805-E32D40A9FDE4}" type="presOf" srcId="{FAD3DEC5-FF70-1A40-954E-1E96770B17EE}" destId="{35A5A82E-C686-0642-AA1A-4352CE285B8E}" srcOrd="0" destOrd="0" presId="urn:microsoft.com/office/officeart/2005/8/layout/process1"/>
    <dgm:cxn modelId="{04E9BFEE-1EF0-CD4E-A815-BC7E6E1C6C13}" srcId="{B237E2B0-7A62-984D-9985-CEBB954DDA75}" destId="{89E8CC06-460D-7A4E-B24C-6F9C2F511710}" srcOrd="0" destOrd="0" parTransId="{1625D5BC-11A0-3C43-B649-F8774D87BD61}" sibTransId="{217C5B3E-7523-754A-B96F-D96EA37F8853}"/>
    <dgm:cxn modelId="{1DE4A089-E802-436D-88E0-17F1F4057B7E}" type="presParOf" srcId="{AC38934E-23C4-C14C-AF29-8775EE306C34}" destId="{B8B55CA6-B0A4-6D49-8AA9-CF4A6811DB55}" srcOrd="0" destOrd="0" presId="urn:microsoft.com/office/officeart/2005/8/layout/process1"/>
    <dgm:cxn modelId="{73D059E6-E087-42CB-9A0C-A646A42F3879}" type="presParOf" srcId="{AC38934E-23C4-C14C-AF29-8775EE306C34}" destId="{80797068-21E5-904C-B2DB-32FD8879D158}" srcOrd="1" destOrd="0" presId="urn:microsoft.com/office/officeart/2005/8/layout/process1"/>
    <dgm:cxn modelId="{CA927151-2C3F-4F7C-9073-0B2D81D6300C}" type="presParOf" srcId="{80797068-21E5-904C-B2DB-32FD8879D158}" destId="{6C106208-E71B-4345-B000-07C843DC4C1E}" srcOrd="0" destOrd="0" presId="urn:microsoft.com/office/officeart/2005/8/layout/process1"/>
    <dgm:cxn modelId="{6EF8A28A-492B-425F-8B1A-4448C6B4CCA8}" type="presParOf" srcId="{AC38934E-23C4-C14C-AF29-8775EE306C34}" destId="{B32FA78C-DA11-2749-AF3C-88F230CDE4E6}" srcOrd="2" destOrd="0" presId="urn:microsoft.com/office/officeart/2005/8/layout/process1"/>
    <dgm:cxn modelId="{6BD0A34E-586A-4E04-A9E3-E7CED2B7CDA8}" type="presParOf" srcId="{AC38934E-23C4-C14C-AF29-8775EE306C34}" destId="{E723A695-D036-1645-9B67-0F51E1051E4E}" srcOrd="3" destOrd="0" presId="urn:microsoft.com/office/officeart/2005/8/layout/process1"/>
    <dgm:cxn modelId="{2E586369-CFEA-40D4-8594-46948762BB59}" type="presParOf" srcId="{E723A695-D036-1645-9B67-0F51E1051E4E}" destId="{1CB48FC2-0D8F-1D44-B612-CD73BE156AF1}" srcOrd="0" destOrd="0" presId="urn:microsoft.com/office/officeart/2005/8/layout/process1"/>
    <dgm:cxn modelId="{51B7D995-C6CA-41BD-AD6A-8EC5DE1B68C8}" type="presParOf" srcId="{AC38934E-23C4-C14C-AF29-8775EE306C34}" destId="{35A5A82E-C686-0642-AA1A-4352CE285B8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D4085-7F1F-EE45-B253-C21EA6FA330D}">
      <dsp:nvSpPr>
        <dsp:cNvPr id="0" name=""/>
        <dsp:cNvSpPr/>
      </dsp:nvSpPr>
      <dsp:spPr>
        <a:xfrm>
          <a:off x="3190" y="1227257"/>
          <a:ext cx="989143" cy="593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Preliminary Design</a:t>
          </a:r>
        </a:p>
      </dsp:txBody>
      <dsp:txXfrm>
        <a:off x="20573" y="1244640"/>
        <a:ext cx="954377" cy="558719"/>
      </dsp:txXfrm>
    </dsp:sp>
    <dsp:sp modelId="{9CFBD1E4-EAA8-7C45-B0A0-FB902F991FF2}">
      <dsp:nvSpPr>
        <dsp:cNvPr id="0" name=""/>
        <dsp:cNvSpPr/>
      </dsp:nvSpPr>
      <dsp:spPr>
        <a:xfrm>
          <a:off x="1091248" y="1401346"/>
          <a:ext cx="209698" cy="245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091248" y="1450407"/>
        <a:ext cx="146789" cy="147185"/>
      </dsp:txXfrm>
    </dsp:sp>
    <dsp:sp modelId="{F70F1641-4748-6D4D-A83F-5D5121AF8BCF}">
      <dsp:nvSpPr>
        <dsp:cNvPr id="0" name=""/>
        <dsp:cNvSpPr/>
      </dsp:nvSpPr>
      <dsp:spPr>
        <a:xfrm>
          <a:off x="1387991" y="1227257"/>
          <a:ext cx="989143" cy="593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Detailed design</a:t>
          </a:r>
        </a:p>
      </dsp:txBody>
      <dsp:txXfrm>
        <a:off x="1405374" y="1244640"/>
        <a:ext cx="954377" cy="558719"/>
      </dsp:txXfrm>
    </dsp:sp>
    <dsp:sp modelId="{19A7E8DA-D988-C842-9A06-B944FD2CA0E7}">
      <dsp:nvSpPr>
        <dsp:cNvPr id="0" name=""/>
        <dsp:cNvSpPr/>
      </dsp:nvSpPr>
      <dsp:spPr>
        <a:xfrm>
          <a:off x="2476048" y="1401346"/>
          <a:ext cx="209698" cy="245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476048" y="1450407"/>
        <a:ext cx="146789" cy="147185"/>
      </dsp:txXfrm>
    </dsp:sp>
    <dsp:sp modelId="{CE6AAF05-A760-1E4D-B18D-7711A05B0F5A}">
      <dsp:nvSpPr>
        <dsp:cNvPr id="0" name=""/>
        <dsp:cNvSpPr/>
      </dsp:nvSpPr>
      <dsp:spPr>
        <a:xfrm>
          <a:off x="2772791" y="1227257"/>
          <a:ext cx="989143" cy="593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Procurement and Installation</a:t>
          </a:r>
        </a:p>
      </dsp:txBody>
      <dsp:txXfrm>
        <a:off x="2790174" y="1244640"/>
        <a:ext cx="954377" cy="558719"/>
      </dsp:txXfrm>
    </dsp:sp>
    <dsp:sp modelId="{8D0B11FB-6721-2F46-A10D-0895AEF4EFDC}">
      <dsp:nvSpPr>
        <dsp:cNvPr id="0" name=""/>
        <dsp:cNvSpPr/>
      </dsp:nvSpPr>
      <dsp:spPr>
        <a:xfrm>
          <a:off x="3860848" y="1401346"/>
          <a:ext cx="209698" cy="245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860848" y="1450407"/>
        <a:ext cx="146789" cy="147185"/>
      </dsp:txXfrm>
    </dsp:sp>
    <dsp:sp modelId="{A4D3B301-2F40-6C4B-917F-B8CFBD4351A0}">
      <dsp:nvSpPr>
        <dsp:cNvPr id="0" name=""/>
        <dsp:cNvSpPr/>
      </dsp:nvSpPr>
      <dsp:spPr>
        <a:xfrm>
          <a:off x="4157591" y="1227257"/>
          <a:ext cx="989143" cy="593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Commissioning</a:t>
          </a:r>
        </a:p>
      </dsp:txBody>
      <dsp:txXfrm>
        <a:off x="4174974" y="1244640"/>
        <a:ext cx="954377" cy="558719"/>
      </dsp:txXfrm>
    </dsp:sp>
    <dsp:sp modelId="{903BF4BD-AC6E-8749-A760-216392DFF7DB}">
      <dsp:nvSpPr>
        <dsp:cNvPr id="0" name=""/>
        <dsp:cNvSpPr/>
      </dsp:nvSpPr>
      <dsp:spPr>
        <a:xfrm>
          <a:off x="5246446" y="1401346"/>
          <a:ext cx="211389" cy="2453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5246446" y="1450407"/>
        <a:ext cx="147972" cy="147185"/>
      </dsp:txXfrm>
    </dsp:sp>
    <dsp:sp modelId="{04F4653D-6E35-CF42-B3D6-0F04E3A84390}">
      <dsp:nvSpPr>
        <dsp:cNvPr id="0" name=""/>
        <dsp:cNvSpPr/>
      </dsp:nvSpPr>
      <dsp:spPr>
        <a:xfrm>
          <a:off x="5545582" y="1227257"/>
          <a:ext cx="989143" cy="5934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Operation</a:t>
          </a:r>
        </a:p>
      </dsp:txBody>
      <dsp:txXfrm>
        <a:off x="5562965" y="1244640"/>
        <a:ext cx="954377" cy="558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E6BA6-2A1D-ED41-B104-1258C2BA64BF}">
      <dsp:nvSpPr>
        <dsp:cNvPr id="0" name=""/>
        <dsp:cNvSpPr/>
      </dsp:nvSpPr>
      <dsp:spPr>
        <a:xfrm>
          <a:off x="2347" y="388563"/>
          <a:ext cx="1026459" cy="70248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Permissibility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Permit</a:t>
          </a:r>
        </a:p>
      </dsp:txBody>
      <dsp:txXfrm>
        <a:off x="22922" y="409138"/>
        <a:ext cx="985309" cy="661333"/>
      </dsp:txXfrm>
    </dsp:sp>
    <dsp:sp modelId="{76B46856-7380-A642-A783-D486123DFAE5}">
      <dsp:nvSpPr>
        <dsp:cNvPr id="0" name=""/>
        <dsp:cNvSpPr/>
      </dsp:nvSpPr>
      <dsp:spPr>
        <a:xfrm>
          <a:off x="1131453" y="612524"/>
          <a:ext cx="217609" cy="2545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131453" y="663436"/>
        <a:ext cx="152326" cy="152738"/>
      </dsp:txXfrm>
    </dsp:sp>
    <dsp:sp modelId="{B1EDACE6-50B8-CE4A-B607-B5F75F5D4B56}">
      <dsp:nvSpPr>
        <dsp:cNvPr id="0" name=""/>
        <dsp:cNvSpPr/>
      </dsp:nvSpPr>
      <dsp:spPr>
        <a:xfrm>
          <a:off x="1439391" y="388563"/>
          <a:ext cx="1026459" cy="70248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Installation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Permit</a:t>
          </a:r>
        </a:p>
      </dsp:txBody>
      <dsp:txXfrm>
        <a:off x="1459966" y="409138"/>
        <a:ext cx="985309" cy="661333"/>
      </dsp:txXfrm>
    </dsp:sp>
    <dsp:sp modelId="{5D7FB31F-0671-E246-ADAD-41D8C70AADE8}">
      <dsp:nvSpPr>
        <dsp:cNvPr id="0" name=""/>
        <dsp:cNvSpPr/>
      </dsp:nvSpPr>
      <dsp:spPr>
        <a:xfrm rot="21561429">
          <a:off x="2568761" y="604387"/>
          <a:ext cx="218197" cy="2545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568763" y="655666"/>
        <a:ext cx="152738" cy="152738"/>
      </dsp:txXfrm>
    </dsp:sp>
    <dsp:sp modelId="{02000F8B-C611-0E44-89FD-DA3742F86E91}">
      <dsp:nvSpPr>
        <dsp:cNvPr id="0" name=""/>
        <dsp:cNvSpPr/>
      </dsp:nvSpPr>
      <dsp:spPr>
        <a:xfrm>
          <a:off x="2877518" y="372427"/>
          <a:ext cx="1026459" cy="70248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Trial operation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Permit</a:t>
          </a:r>
        </a:p>
      </dsp:txBody>
      <dsp:txXfrm>
        <a:off x="2898093" y="393002"/>
        <a:ext cx="985309" cy="661333"/>
      </dsp:txXfrm>
    </dsp:sp>
    <dsp:sp modelId="{5BD092EA-B3DC-9346-A526-02EEA5005DCC}">
      <dsp:nvSpPr>
        <dsp:cNvPr id="0" name=""/>
        <dsp:cNvSpPr/>
      </dsp:nvSpPr>
      <dsp:spPr>
        <a:xfrm rot="38629">
          <a:off x="4006346" y="604525"/>
          <a:ext cx="217048" cy="2545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006348" y="655071"/>
        <a:ext cx="151934" cy="152738"/>
      </dsp:txXfrm>
    </dsp:sp>
    <dsp:sp modelId="{6B67C008-A794-9E4A-9C30-D97DF4F2CB76}">
      <dsp:nvSpPr>
        <dsp:cNvPr id="0" name=""/>
        <dsp:cNvSpPr/>
      </dsp:nvSpPr>
      <dsp:spPr>
        <a:xfrm>
          <a:off x="4313478" y="388563"/>
          <a:ext cx="1026459" cy="70248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Routine operation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Permit</a:t>
          </a:r>
        </a:p>
      </dsp:txBody>
      <dsp:txXfrm>
        <a:off x="4334053" y="409138"/>
        <a:ext cx="985309" cy="661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55CA6-B0A4-6D49-8AA9-CF4A6811DB55}">
      <dsp:nvSpPr>
        <dsp:cNvPr id="0" name=""/>
        <dsp:cNvSpPr/>
      </dsp:nvSpPr>
      <dsp:spPr>
        <a:xfrm>
          <a:off x="2" y="0"/>
          <a:ext cx="1262653" cy="64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/>
            </a:gs>
            <a:gs pos="8000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Warm LINAC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Trial operation permit</a:t>
          </a:r>
        </a:p>
      </dsp:txBody>
      <dsp:txXfrm>
        <a:off x="18983" y="18981"/>
        <a:ext cx="1224691" cy="610110"/>
      </dsp:txXfrm>
    </dsp:sp>
    <dsp:sp modelId="{80797068-21E5-904C-B2DB-32FD8879D158}">
      <dsp:nvSpPr>
        <dsp:cNvPr id="0" name=""/>
        <dsp:cNvSpPr/>
      </dsp:nvSpPr>
      <dsp:spPr>
        <a:xfrm>
          <a:off x="1389977" y="167466"/>
          <a:ext cx="269920" cy="313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389977" y="230094"/>
        <a:ext cx="188944" cy="187882"/>
      </dsp:txXfrm>
    </dsp:sp>
    <dsp:sp modelId="{B32FA78C-DA11-2749-AF3C-88F230CDE4E6}">
      <dsp:nvSpPr>
        <dsp:cNvPr id="0" name=""/>
        <dsp:cNvSpPr/>
      </dsp:nvSpPr>
      <dsp:spPr>
        <a:xfrm>
          <a:off x="1771940" y="0"/>
          <a:ext cx="1262653" cy="64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Full LINAC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Trial operation permit</a:t>
          </a:r>
        </a:p>
      </dsp:txBody>
      <dsp:txXfrm>
        <a:off x="1790921" y="18981"/>
        <a:ext cx="1224691" cy="610110"/>
      </dsp:txXfrm>
    </dsp:sp>
    <dsp:sp modelId="{E723A695-D036-1645-9B67-0F51E1051E4E}">
      <dsp:nvSpPr>
        <dsp:cNvPr id="0" name=""/>
        <dsp:cNvSpPr/>
      </dsp:nvSpPr>
      <dsp:spPr>
        <a:xfrm>
          <a:off x="3160859" y="167466"/>
          <a:ext cx="267682" cy="313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160859" y="230094"/>
        <a:ext cx="187377" cy="187882"/>
      </dsp:txXfrm>
    </dsp:sp>
    <dsp:sp modelId="{35A5A82E-C686-0642-AA1A-4352CE285B8E}">
      <dsp:nvSpPr>
        <dsp:cNvPr id="0" name=""/>
        <dsp:cNvSpPr/>
      </dsp:nvSpPr>
      <dsp:spPr>
        <a:xfrm>
          <a:off x="3539655" y="0"/>
          <a:ext cx="1262653" cy="648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/>
            </a:gs>
            <a:gs pos="80000">
              <a:schemeClr val="accent3"/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Neutron production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Trial operation permit</a:t>
          </a:r>
        </a:p>
      </dsp:txBody>
      <dsp:txXfrm>
        <a:off x="3558636" y="18981"/>
        <a:ext cx="1224691" cy="610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Compliance to national law and European directives</a:t>
            </a:r>
          </a:p>
          <a:p>
            <a:endParaRPr lang="en-GB"/>
          </a:p>
          <a:p>
            <a:r>
              <a:rPr lang="en-GB"/>
              <a:t>Regulated by SSM  as  a Complex facility</a:t>
            </a:r>
          </a:p>
          <a:p>
            <a:endParaRPr lang="en-GB"/>
          </a:p>
          <a:p>
            <a:r>
              <a:rPr lang="en-GB"/>
              <a:t>Licensing activities a complex project in it self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60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93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A53A7-64CD-4D0E-AAE8-1AC9C79D708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3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E60B-94ED-9440-88DA-7F2560F7BA3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53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E60B-94ED-9440-88DA-7F2560F7BA3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80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translation of self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069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18/10/2018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Bildobjekt 7" descr="ESS-vit-logga.png">
            <a:extLst>
              <a:ext uri="{FF2B5EF4-FFF2-40B4-BE49-F238E27FC236}">
                <a16:creationId xmlns:a16="http://schemas.microsoft.com/office/drawing/2014/main" id="{1DFE14EF-E7D7-014D-B4E5-A71D1E451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18/10/2018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Bildobjekt 7" descr="ESS-vit-logga.png">
            <a:extLst>
              <a:ext uri="{FF2B5EF4-FFF2-40B4-BE49-F238E27FC236}">
                <a16:creationId xmlns:a16="http://schemas.microsoft.com/office/drawing/2014/main" id="{1317BCF1-013F-1D43-993F-AA0C06B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18/10/2018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1" name="Bildobjekt 7" descr="ESS-vit-logga.png">
            <a:extLst>
              <a:ext uri="{FF2B5EF4-FFF2-40B4-BE49-F238E27FC236}">
                <a16:creationId xmlns:a16="http://schemas.microsoft.com/office/drawing/2014/main" id="{0E181DD9-497E-C848-88B1-80498A5AA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18/10/2018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18/10/2018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dirty="0"/>
              <a:t>Licensing update</a:t>
            </a:r>
            <a:br>
              <a:rPr lang="en-GB" sz="3000" dirty="0"/>
            </a:br>
            <a:r>
              <a:rPr lang="en-GB" sz="3000" dirty="0"/>
              <a:t>TAC 18 October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Johan Waldeck</a:t>
            </a:r>
          </a:p>
          <a:p>
            <a:r>
              <a:rPr lang="en-GB" sz="1500" dirty="0">
                <a:solidFill>
                  <a:schemeClr val="bg1"/>
                </a:solidFill>
              </a:rPr>
              <a:t>Senior Engineer / Licensing project manager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500" y="4461961"/>
            <a:ext cx="3429000" cy="475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200" dirty="0" err="1">
                <a:solidFill>
                  <a:srgbClr val="FFFFFF"/>
                </a:solidFill>
              </a:rPr>
              <a:t>www.europeanspallationsource.se</a:t>
            </a:r>
            <a:endParaRPr lang="en-GB" sz="1200" dirty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050">
                <a:solidFill>
                  <a:srgbClr val="FFFFFF"/>
                </a:solidFill>
              </a:rPr>
              <a:t>18 October, 2018</a:t>
            </a:fld>
            <a:endParaRPr lang="en-GB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1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eft Arrow 39">
            <a:extLst>
              <a:ext uri="{FF2B5EF4-FFF2-40B4-BE49-F238E27FC236}">
                <a16:creationId xmlns:a16="http://schemas.microsoft.com/office/drawing/2014/main" id="{7FC21670-996E-9645-B8DA-5BA295828068}"/>
              </a:ext>
            </a:extLst>
          </p:cNvPr>
          <p:cNvSpPr/>
          <p:nvPr/>
        </p:nvSpPr>
        <p:spPr>
          <a:xfrm>
            <a:off x="6094598" y="4508291"/>
            <a:ext cx="733806" cy="3634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Left Arrow 40">
            <a:extLst>
              <a:ext uri="{FF2B5EF4-FFF2-40B4-BE49-F238E27FC236}">
                <a16:creationId xmlns:a16="http://schemas.microsoft.com/office/drawing/2014/main" id="{12F35948-F97A-DE4B-8622-463EF9664074}"/>
              </a:ext>
            </a:extLst>
          </p:cNvPr>
          <p:cNvSpPr/>
          <p:nvPr/>
        </p:nvSpPr>
        <p:spPr>
          <a:xfrm>
            <a:off x="3433088" y="4484279"/>
            <a:ext cx="733806" cy="3634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08619267-7FDB-1A43-8A24-2EAA11811361}"/>
              </a:ext>
            </a:extLst>
          </p:cNvPr>
          <p:cNvSpPr/>
          <p:nvPr/>
        </p:nvSpPr>
        <p:spPr>
          <a:xfrm>
            <a:off x="2439021" y="1383665"/>
            <a:ext cx="1013621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811" y="1830538"/>
            <a:ext cx="3929254" cy="249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EA1BEA4-16FB-5E43-978B-BBEA72883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99" y="3389959"/>
            <a:ext cx="2508840" cy="149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CE1F0E-A60D-CC44-BA2D-51D1411AC5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463" y="3231716"/>
            <a:ext cx="2405537" cy="1804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and Extensions of Test Stand permits</a:t>
            </a:r>
            <a:br>
              <a:rPr lang="en-US" dirty="0"/>
            </a:br>
            <a:r>
              <a:rPr lang="en-US" sz="2000" i="1" dirty="0"/>
              <a:t>staged approach according to project needs keeps licensing off critical path</a:t>
            </a:r>
            <a:endParaRPr lang="en-GB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491" y="1190101"/>
            <a:ext cx="1959335" cy="1620041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49651" y="1337118"/>
            <a:ext cx="1053117" cy="986842"/>
          </a:xfrm>
          <a:custGeom>
            <a:avLst/>
            <a:gdLst>
              <a:gd name="connsiteX0" fmla="*/ 0 w 1090269"/>
              <a:gd name="connsiteY0" fmla="*/ 0 h 1090269"/>
              <a:gd name="connsiteX1" fmla="*/ 1090269 w 1090269"/>
              <a:gd name="connsiteY1" fmla="*/ 0 h 1090269"/>
              <a:gd name="connsiteX2" fmla="*/ 1090269 w 1090269"/>
              <a:gd name="connsiteY2" fmla="*/ 1090269 h 1090269"/>
              <a:gd name="connsiteX3" fmla="*/ 0 w 1090269"/>
              <a:gd name="connsiteY3" fmla="*/ 1090269 h 1090269"/>
              <a:gd name="connsiteX4" fmla="*/ 0 w 1090269"/>
              <a:gd name="connsiteY4" fmla="*/ 0 h 109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269" h="1090269">
                <a:moveTo>
                  <a:pt x="0" y="0"/>
                </a:moveTo>
                <a:lnTo>
                  <a:pt x="1090269" y="0"/>
                </a:lnTo>
                <a:lnTo>
                  <a:pt x="1090269" y="1090269"/>
                </a:lnTo>
                <a:lnTo>
                  <a:pt x="0" y="10902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i="1" u="sng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Test Stand 2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>
                <a:solidFill>
                  <a:prstClr val="white"/>
                </a:solidFill>
                <a:latin typeface="Calibri"/>
              </a:rPr>
              <a:t> RF Klystron test</a:t>
            </a:r>
            <a:br>
              <a:rPr lang="en-GB" sz="1050">
                <a:solidFill>
                  <a:prstClr val="white"/>
                </a:solidFill>
                <a:latin typeface="Calibri"/>
              </a:rPr>
            </a:b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Permit June 2017 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>
                <a:solidFill>
                  <a:prstClr val="white"/>
                </a:solidFill>
                <a:latin typeface="Calibri"/>
              </a:rPr>
              <a:t>Operation started </a:t>
            </a: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13 Sept 2018</a:t>
            </a:r>
          </a:p>
        </p:txBody>
      </p:sp>
      <p:sp>
        <p:nvSpPr>
          <p:cNvPr id="16" name="Freeform 15"/>
          <p:cNvSpPr/>
          <p:nvPr/>
        </p:nvSpPr>
        <p:spPr>
          <a:xfrm>
            <a:off x="6965627" y="2085869"/>
            <a:ext cx="1465955" cy="1344179"/>
          </a:xfrm>
          <a:custGeom>
            <a:avLst/>
            <a:gdLst>
              <a:gd name="connsiteX0" fmla="*/ 0 w 1090269"/>
              <a:gd name="connsiteY0" fmla="*/ 0 h 1090269"/>
              <a:gd name="connsiteX1" fmla="*/ 1090269 w 1090269"/>
              <a:gd name="connsiteY1" fmla="*/ 0 h 1090269"/>
              <a:gd name="connsiteX2" fmla="*/ 1090269 w 1090269"/>
              <a:gd name="connsiteY2" fmla="*/ 1090269 h 1090269"/>
              <a:gd name="connsiteX3" fmla="*/ 0 w 1090269"/>
              <a:gd name="connsiteY3" fmla="*/ 1090269 h 1090269"/>
              <a:gd name="connsiteX4" fmla="*/ 0 w 1090269"/>
              <a:gd name="connsiteY4" fmla="*/ 0 h 109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269" h="1090269">
                <a:moveTo>
                  <a:pt x="0" y="0"/>
                </a:moveTo>
                <a:lnTo>
                  <a:pt x="1090269" y="0"/>
                </a:lnTo>
                <a:lnTo>
                  <a:pt x="1090269" y="1090269"/>
                </a:lnTo>
                <a:lnTo>
                  <a:pt x="0" y="10902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i="1" u="sng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Ion Source</a:t>
            </a:r>
            <a:br>
              <a:rPr lang="en-GB" sz="1050">
                <a:solidFill>
                  <a:prstClr val="white"/>
                </a:solidFill>
                <a:latin typeface="Calibri"/>
              </a:rPr>
            </a:b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Permit 20 June 2018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GB" sz="1050">
                <a:solidFill>
                  <a:prstClr val="white"/>
                </a:solidFill>
                <a:latin typeface="Calibri"/>
              </a:rPr>
              <a:t>Safety Readiness Review</a:t>
            </a:r>
            <a:br>
              <a:rPr lang="en-GB" sz="1050">
                <a:solidFill>
                  <a:prstClr val="white"/>
                </a:solidFill>
                <a:latin typeface="Calibri"/>
              </a:rPr>
            </a:b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18 July 2018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>
                <a:solidFill>
                  <a:schemeClr val="bg1"/>
                </a:solidFill>
                <a:latin typeface="Calibri"/>
              </a:rPr>
              <a:t>Operation started</a:t>
            </a:r>
            <a:r>
              <a:rPr lang="en-GB" sz="1050" b="1" i="1">
                <a:solidFill>
                  <a:srgbClr val="FFC000"/>
                </a:solidFill>
                <a:latin typeface="Calibri"/>
              </a:rPr>
              <a:t>                       </a:t>
            </a: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19 Sept 2018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6425854" y="2855209"/>
            <a:ext cx="709285" cy="36579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2535826" y="2218785"/>
            <a:ext cx="2161435" cy="91428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B5E280-B14D-F643-A3F4-7ED078ED3A75}"/>
              </a:ext>
            </a:extLst>
          </p:cNvPr>
          <p:cNvCxnSpPr>
            <a:cxnSpLocks/>
          </p:cNvCxnSpPr>
          <p:nvPr/>
        </p:nvCxnSpPr>
        <p:spPr>
          <a:xfrm flipV="1">
            <a:off x="6281741" y="3149826"/>
            <a:ext cx="0" cy="36394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A7D0B5D4-51BF-D441-903A-0AE6B24603C2}"/>
              </a:ext>
            </a:extLst>
          </p:cNvPr>
          <p:cNvSpPr/>
          <p:nvPr/>
        </p:nvSpPr>
        <p:spPr>
          <a:xfrm>
            <a:off x="2068086" y="3937150"/>
            <a:ext cx="1357377" cy="974699"/>
          </a:xfrm>
          <a:custGeom>
            <a:avLst/>
            <a:gdLst>
              <a:gd name="connsiteX0" fmla="*/ 0 w 1090269"/>
              <a:gd name="connsiteY0" fmla="*/ 0 h 1090269"/>
              <a:gd name="connsiteX1" fmla="*/ 1090269 w 1090269"/>
              <a:gd name="connsiteY1" fmla="*/ 0 h 1090269"/>
              <a:gd name="connsiteX2" fmla="*/ 1090269 w 1090269"/>
              <a:gd name="connsiteY2" fmla="*/ 1090269 h 1090269"/>
              <a:gd name="connsiteX3" fmla="*/ 0 w 1090269"/>
              <a:gd name="connsiteY3" fmla="*/ 1090269 h 1090269"/>
              <a:gd name="connsiteX4" fmla="*/ 0 w 1090269"/>
              <a:gd name="connsiteY4" fmla="*/ 0 h 109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269" h="1090269">
                <a:moveTo>
                  <a:pt x="0" y="0"/>
                </a:moveTo>
                <a:lnTo>
                  <a:pt x="1090269" y="0"/>
                </a:lnTo>
                <a:lnTo>
                  <a:pt x="1090269" y="1090269"/>
                </a:lnTo>
                <a:lnTo>
                  <a:pt x="0" y="10902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i="1" u="sng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Extension of permit</a:t>
            </a:r>
            <a:br>
              <a:rPr lang="en-GB" sz="1050">
                <a:solidFill>
                  <a:prstClr val="white"/>
                </a:solidFill>
                <a:latin typeface="Calibri"/>
              </a:rPr>
            </a:br>
            <a:r>
              <a:rPr lang="en-GB" sz="1050">
                <a:solidFill>
                  <a:prstClr val="white"/>
                </a:solidFill>
                <a:latin typeface="Calibri"/>
              </a:rPr>
              <a:t>RF cavity test in tunnel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Submission May 2019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Planned operation   </a:t>
            </a: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July 2019</a:t>
            </a:r>
          </a:p>
        </p:txBody>
      </p:sp>
      <p:pic>
        <p:nvPicPr>
          <p:cNvPr id="38" name="Image 1">
            <a:extLst>
              <a:ext uri="{FF2B5EF4-FFF2-40B4-BE49-F238E27FC236}">
                <a16:creationId xmlns:a16="http://schemas.microsoft.com/office/drawing/2014/main" id="{26940DF1-907D-0845-B696-956DDE7375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068" y="1127169"/>
            <a:ext cx="1761182" cy="133723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4" name="Freeform 13"/>
          <p:cNvSpPr/>
          <p:nvPr/>
        </p:nvSpPr>
        <p:spPr>
          <a:xfrm>
            <a:off x="3463358" y="1094686"/>
            <a:ext cx="1684706" cy="991183"/>
          </a:xfrm>
          <a:custGeom>
            <a:avLst/>
            <a:gdLst>
              <a:gd name="connsiteX0" fmla="*/ 0 w 1090269"/>
              <a:gd name="connsiteY0" fmla="*/ 0 h 1090269"/>
              <a:gd name="connsiteX1" fmla="*/ 1090269 w 1090269"/>
              <a:gd name="connsiteY1" fmla="*/ 0 h 1090269"/>
              <a:gd name="connsiteX2" fmla="*/ 1090269 w 1090269"/>
              <a:gd name="connsiteY2" fmla="*/ 1090269 h 1090269"/>
              <a:gd name="connsiteX3" fmla="*/ 0 w 1090269"/>
              <a:gd name="connsiteY3" fmla="*/ 1090269 h 1090269"/>
              <a:gd name="connsiteX4" fmla="*/ 0 w 1090269"/>
              <a:gd name="connsiteY4" fmla="*/ 0 h 109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269" h="1090269">
                <a:moveTo>
                  <a:pt x="0" y="0"/>
                </a:moveTo>
                <a:lnTo>
                  <a:pt x="1090269" y="0"/>
                </a:lnTo>
                <a:lnTo>
                  <a:pt x="1090269" y="1090269"/>
                </a:lnTo>
                <a:lnTo>
                  <a:pt x="0" y="10902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br>
              <a:rPr lang="en-GB" sz="1050">
                <a:solidFill>
                  <a:prstClr val="white"/>
                </a:solidFill>
                <a:latin typeface="Calibri"/>
              </a:rPr>
            </a:br>
            <a:r>
              <a:rPr lang="en-GB" sz="1050" b="1" i="1" u="sng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Test Stand 2</a:t>
            </a:r>
            <a:r>
              <a:rPr lang="en-GB" sz="1050" u="sng">
                <a:solidFill>
                  <a:prstClr val="white"/>
                </a:solidFill>
                <a:latin typeface="Calibri"/>
              </a:rPr>
              <a:t> </a:t>
            </a:r>
            <a:r>
              <a:rPr lang="en-GB" sz="1050" b="1" i="1" u="sng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Change</a:t>
            </a:r>
            <a:r>
              <a:rPr lang="en-GB" sz="1050" u="sng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>
                <a:solidFill>
                  <a:prstClr val="white"/>
                </a:solidFill>
                <a:latin typeface="Calibri"/>
              </a:rPr>
              <a:t>RF SC Cavity test</a:t>
            </a:r>
            <a:br>
              <a:rPr lang="en-GB" sz="1050">
                <a:solidFill>
                  <a:prstClr val="white"/>
                </a:solidFill>
                <a:latin typeface="Calibri"/>
              </a:rPr>
            </a:b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Notification November 2018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>
                <a:solidFill>
                  <a:prstClr val="white"/>
                </a:solidFill>
                <a:latin typeface="Calibri"/>
              </a:rPr>
              <a:t>Planned operation</a:t>
            </a:r>
            <a:br>
              <a:rPr lang="en-GB" sz="1050">
                <a:solidFill>
                  <a:prstClr val="white"/>
                </a:solidFill>
                <a:latin typeface="Calibri"/>
              </a:rPr>
            </a:b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Feb 2019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7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424820" y="1963455"/>
            <a:ext cx="310019" cy="116961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2A2FAB0C-775A-C445-9BD7-8D659673F5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540" y="3513772"/>
            <a:ext cx="2171251" cy="162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Freeform 25">
            <a:extLst>
              <a:ext uri="{FF2B5EF4-FFF2-40B4-BE49-F238E27FC236}">
                <a16:creationId xmlns:a16="http://schemas.microsoft.com/office/drawing/2014/main" id="{C9A91679-004E-D945-8602-F2D3FB6F8DED}"/>
              </a:ext>
            </a:extLst>
          </p:cNvPr>
          <p:cNvSpPr/>
          <p:nvPr/>
        </p:nvSpPr>
        <p:spPr>
          <a:xfrm>
            <a:off x="5189689" y="3389918"/>
            <a:ext cx="1336109" cy="993218"/>
          </a:xfrm>
          <a:custGeom>
            <a:avLst/>
            <a:gdLst>
              <a:gd name="connsiteX0" fmla="*/ 0 w 1090269"/>
              <a:gd name="connsiteY0" fmla="*/ 0 h 1090269"/>
              <a:gd name="connsiteX1" fmla="*/ 1090269 w 1090269"/>
              <a:gd name="connsiteY1" fmla="*/ 0 h 1090269"/>
              <a:gd name="connsiteX2" fmla="*/ 1090269 w 1090269"/>
              <a:gd name="connsiteY2" fmla="*/ 1090269 h 1090269"/>
              <a:gd name="connsiteX3" fmla="*/ 0 w 1090269"/>
              <a:gd name="connsiteY3" fmla="*/ 1090269 h 1090269"/>
              <a:gd name="connsiteX4" fmla="*/ 0 w 1090269"/>
              <a:gd name="connsiteY4" fmla="*/ 0 h 109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269" h="1090269">
                <a:moveTo>
                  <a:pt x="0" y="0"/>
                </a:moveTo>
                <a:lnTo>
                  <a:pt x="1090269" y="0"/>
                </a:lnTo>
                <a:lnTo>
                  <a:pt x="1090269" y="1090269"/>
                </a:lnTo>
                <a:lnTo>
                  <a:pt x="0" y="10902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75" tIns="28575" rIns="28575" bIns="28575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i="1" u="sng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Extension of permit</a:t>
            </a:r>
            <a:br>
              <a:rPr lang="en-GB" sz="1050">
                <a:solidFill>
                  <a:prstClr val="white"/>
                </a:solidFill>
                <a:latin typeface="Calibri"/>
              </a:rPr>
            </a:br>
            <a:r>
              <a:rPr lang="en-GB" sz="1050">
                <a:solidFill>
                  <a:prstClr val="white"/>
                </a:solidFill>
                <a:latin typeface="Calibri"/>
              </a:rPr>
              <a:t>Klystron test in gallery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Submission Dec 2018</a:t>
            </a:r>
          </a:p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Planned operation   </a:t>
            </a:r>
            <a:r>
              <a:rPr lang="en-GB" sz="105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Feb 2019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083E860-28A7-BF4B-B695-39A67C9D7FA8}"/>
              </a:ext>
            </a:extLst>
          </p:cNvPr>
          <p:cNvCxnSpPr>
            <a:cxnSpLocks/>
          </p:cNvCxnSpPr>
          <p:nvPr/>
        </p:nvCxnSpPr>
        <p:spPr>
          <a:xfrm flipV="1">
            <a:off x="3387538" y="3216472"/>
            <a:ext cx="2804219" cy="76018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1" grpId="0" animBg="1"/>
      <p:bldP spid="1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Licensing timeline for trial operation</a:t>
            </a:r>
            <a:br>
              <a:rPr lang="en-US"/>
            </a:br>
            <a:r>
              <a:rPr lang="en-US" i="1"/>
              <a:t>As agreed at ESS-SSM management meeting June 2018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-134334" y="3028226"/>
            <a:ext cx="807935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84103" y="3072585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2019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16451" y="3074632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2021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776955" y="2946241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29700" y="2970080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23868" y="2973992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617500" y="2970575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73883" y="2970080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998015" y="2971546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56582" y="1484661"/>
            <a:ext cx="4282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prstClr val="black"/>
                </a:solidFill>
                <a:latin typeface="Calibri"/>
              </a:rPr>
              <a:t>ESS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24839" y="4190141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prstClr val="black"/>
                </a:solidFill>
                <a:latin typeface="Calibri"/>
              </a:rPr>
              <a:t>SSM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924894" y="2938722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47656" y="2975352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39693" y="2975352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963582" y="2969701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Pentagon 94"/>
          <p:cNvSpPr/>
          <p:nvPr/>
        </p:nvSpPr>
        <p:spPr>
          <a:xfrm>
            <a:off x="5794982" y="4188040"/>
            <a:ext cx="1572842" cy="378042"/>
          </a:xfrm>
          <a:prstGeom prst="homePlate">
            <a:avLst>
              <a:gd name="adj" fmla="val 18752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>
                <a:solidFill>
                  <a:prstClr val="white"/>
                </a:solidFill>
                <a:latin typeface="Calibri"/>
              </a:rPr>
              <a:t>Intentional neutron production trial operation review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4573519" y="2971546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882625" y="3072585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750277" y="3075690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2020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2219405" y="2946241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353181" y="2943403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-143207" y="2970080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385387" y="2966881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528914" y="2969701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229290" y="2636964"/>
            <a:ext cx="440753" cy="312828"/>
            <a:chOff x="6957321" y="3515952"/>
            <a:chExt cx="587671" cy="417104"/>
          </a:xfrm>
        </p:grpSpPr>
        <p:sp>
          <p:nvSpPr>
            <p:cNvPr id="117" name="Isosceles Triangle 80"/>
            <p:cNvSpPr/>
            <p:nvPr/>
          </p:nvSpPr>
          <p:spPr>
            <a:xfrm flipH="1" flipV="1">
              <a:off x="7033918" y="3733575"/>
              <a:ext cx="282774" cy="19948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957321" y="3515952"/>
              <a:ext cx="5876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solidFill>
                    <a:prstClr val="black"/>
                  </a:solidFill>
                  <a:latin typeface="Calibri"/>
                </a:rPr>
                <a:t>RBoT</a:t>
              </a: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17874" y="2622033"/>
            <a:ext cx="657905" cy="322021"/>
            <a:chOff x="3041750" y="3496042"/>
            <a:chExt cx="877207" cy="429361"/>
          </a:xfrm>
        </p:grpSpPr>
        <p:sp>
          <p:nvSpPr>
            <p:cNvPr id="119" name="Isosceles Triangle 80"/>
            <p:cNvSpPr/>
            <p:nvPr/>
          </p:nvSpPr>
          <p:spPr>
            <a:xfrm flipH="1" flipV="1">
              <a:off x="3166503" y="3725922"/>
              <a:ext cx="282774" cy="1994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041750" y="3496042"/>
              <a:ext cx="87720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solidFill>
                    <a:prstClr val="black"/>
                  </a:solidFill>
                  <a:latin typeface="Calibri"/>
                </a:rPr>
                <a:t>RFQBeam</a:t>
              </a: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22343" y="2626491"/>
            <a:ext cx="389339" cy="322021"/>
            <a:chOff x="5269711" y="3501986"/>
            <a:chExt cx="519119" cy="429361"/>
          </a:xfrm>
        </p:grpSpPr>
        <p:sp>
          <p:nvSpPr>
            <p:cNvPr id="121" name="Isosceles Triangle 80"/>
            <p:cNvSpPr/>
            <p:nvPr/>
          </p:nvSpPr>
          <p:spPr>
            <a:xfrm flipH="1" flipV="1">
              <a:off x="5347120" y="3731866"/>
              <a:ext cx="282774" cy="19948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269711" y="3501986"/>
              <a:ext cx="51911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solidFill>
                    <a:prstClr val="black"/>
                  </a:solidFill>
                  <a:latin typeface="Calibri"/>
                </a:rPr>
                <a:t>BoD</a:t>
              </a:r>
              <a:endParaRPr lang="en-US" sz="675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197176" y="3686681"/>
            <a:ext cx="972108" cy="509071"/>
            <a:chOff x="2339144" y="5752869"/>
            <a:chExt cx="1296144" cy="1035598"/>
          </a:xfrm>
        </p:grpSpPr>
        <p:sp>
          <p:nvSpPr>
            <p:cNvPr id="126" name="Isosceles Triangle 66"/>
            <p:cNvSpPr/>
            <p:nvPr/>
          </p:nvSpPr>
          <p:spPr>
            <a:xfrm>
              <a:off x="2416410" y="5752869"/>
              <a:ext cx="282774" cy="30934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339144" y="6037139"/>
              <a:ext cx="1296144" cy="751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Conditional permit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76425" y="2325356"/>
            <a:ext cx="1006106" cy="345079"/>
            <a:chOff x="7638925" y="2824879"/>
            <a:chExt cx="1341475" cy="460105"/>
          </a:xfrm>
        </p:grpSpPr>
        <p:sp>
          <p:nvSpPr>
            <p:cNvPr id="134" name="Isosceles Triangle 76"/>
            <p:cNvSpPr/>
            <p:nvPr/>
          </p:nvSpPr>
          <p:spPr>
            <a:xfrm flipH="1" flipV="1">
              <a:off x="7764377" y="3085503"/>
              <a:ext cx="282774" cy="19948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638925" y="2824879"/>
              <a:ext cx="134147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SRR5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48138" y="2364026"/>
            <a:ext cx="1161218" cy="308649"/>
            <a:chOff x="5047003" y="3152035"/>
            <a:chExt cx="1548291" cy="411532"/>
          </a:xfrm>
        </p:grpSpPr>
        <p:sp>
          <p:nvSpPr>
            <p:cNvPr id="136" name="Isosceles Triangle 76"/>
            <p:cNvSpPr/>
            <p:nvPr/>
          </p:nvSpPr>
          <p:spPr>
            <a:xfrm flipH="1" flipV="1">
              <a:off x="5144115" y="3364086"/>
              <a:ext cx="298324" cy="19948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047003" y="3152035"/>
              <a:ext cx="154829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SRR4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08486" y="2131865"/>
            <a:ext cx="1276311" cy="308548"/>
            <a:chOff x="5767213" y="3359679"/>
            <a:chExt cx="1701748" cy="411397"/>
          </a:xfrm>
        </p:grpSpPr>
        <p:sp>
          <p:nvSpPr>
            <p:cNvPr id="142" name="Isosceles Triangle 20"/>
            <p:cNvSpPr/>
            <p:nvPr/>
          </p:nvSpPr>
          <p:spPr>
            <a:xfrm flipH="1" flipV="1">
              <a:off x="5874649" y="3569986"/>
              <a:ext cx="282774" cy="2010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767213" y="3359679"/>
              <a:ext cx="170174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Submission 2021-04-15</a:t>
              </a:r>
            </a:p>
          </p:txBody>
        </p:sp>
      </p:grpSp>
      <p:sp>
        <p:nvSpPr>
          <p:cNvPr id="154" name="Pentagon 153"/>
          <p:cNvSpPr/>
          <p:nvPr/>
        </p:nvSpPr>
        <p:spPr>
          <a:xfrm>
            <a:off x="4304177" y="4202126"/>
            <a:ext cx="659405" cy="378042"/>
          </a:xfrm>
          <a:prstGeom prst="homePlate">
            <a:avLst>
              <a:gd name="adj" fmla="val 18752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>
                <a:solidFill>
                  <a:prstClr val="white"/>
                </a:solidFill>
                <a:latin typeface="Calibri"/>
              </a:rPr>
              <a:t>SC LINAC trial operation review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5184563" y="3711964"/>
            <a:ext cx="972108" cy="483661"/>
            <a:chOff x="2339144" y="4486200"/>
            <a:chExt cx="1296144" cy="983909"/>
          </a:xfrm>
        </p:grpSpPr>
        <p:sp>
          <p:nvSpPr>
            <p:cNvPr id="159" name="Isosceles Triangle 66"/>
            <p:cNvSpPr/>
            <p:nvPr/>
          </p:nvSpPr>
          <p:spPr>
            <a:xfrm>
              <a:off x="2416410" y="4486200"/>
              <a:ext cx="282774" cy="30934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39144" y="4718779"/>
              <a:ext cx="1296144" cy="75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Conditional permit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28107" y="2127582"/>
            <a:ext cx="1276311" cy="300290"/>
            <a:chOff x="2801823" y="3007667"/>
            <a:chExt cx="1701748" cy="400387"/>
          </a:xfrm>
        </p:grpSpPr>
        <p:sp>
          <p:nvSpPr>
            <p:cNvPr id="161" name="Isosceles Triangle 20"/>
            <p:cNvSpPr/>
            <p:nvPr/>
          </p:nvSpPr>
          <p:spPr>
            <a:xfrm flipH="1" flipV="1">
              <a:off x="2910863" y="3222634"/>
              <a:ext cx="282774" cy="18542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801823" y="3007667"/>
              <a:ext cx="170174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Submission 2020-04-30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4833" y="2348008"/>
            <a:ext cx="1025128" cy="310091"/>
            <a:chOff x="3907530" y="2842643"/>
            <a:chExt cx="1366837" cy="413455"/>
          </a:xfrm>
        </p:grpSpPr>
        <p:sp>
          <p:nvSpPr>
            <p:cNvPr id="138" name="Isosceles Triangle 76"/>
            <p:cNvSpPr/>
            <p:nvPr/>
          </p:nvSpPr>
          <p:spPr>
            <a:xfrm flipH="1" flipV="1">
              <a:off x="3996873" y="3056617"/>
              <a:ext cx="282774" cy="1994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07530" y="2842643"/>
              <a:ext cx="136683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SRR2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973424" y="2122501"/>
            <a:ext cx="1292341" cy="300290"/>
            <a:chOff x="1721245" y="3513626"/>
            <a:chExt cx="1723121" cy="400387"/>
          </a:xfrm>
        </p:grpSpPr>
        <p:sp>
          <p:nvSpPr>
            <p:cNvPr id="152" name="Isosceles Triangle 20"/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21245" y="3513626"/>
              <a:ext cx="172312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prstClr val="black"/>
                  </a:solidFill>
                  <a:latin typeface="Calibri"/>
                </a:rPr>
                <a:t>Submission 2018-12-15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121348" y="3721402"/>
            <a:ext cx="972108" cy="483661"/>
            <a:chOff x="2339144" y="4486200"/>
            <a:chExt cx="1296144" cy="983909"/>
          </a:xfrm>
        </p:grpSpPr>
        <p:sp>
          <p:nvSpPr>
            <p:cNvPr id="157" name="Isosceles Triangle 66"/>
            <p:cNvSpPr/>
            <p:nvPr/>
          </p:nvSpPr>
          <p:spPr>
            <a:xfrm>
              <a:off x="2416410" y="4486200"/>
              <a:ext cx="282774" cy="30934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39144" y="4718779"/>
              <a:ext cx="1296144" cy="75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Conditional permit</a:t>
              </a:r>
            </a:p>
          </p:txBody>
        </p:sp>
      </p:grpSp>
      <p:sp>
        <p:nvSpPr>
          <p:cNvPr id="164" name="Pentagon 163"/>
          <p:cNvSpPr/>
          <p:nvPr/>
        </p:nvSpPr>
        <p:spPr>
          <a:xfrm>
            <a:off x="2146471" y="4205219"/>
            <a:ext cx="648891" cy="378042"/>
          </a:xfrm>
          <a:prstGeom prst="homePlate">
            <a:avLst>
              <a:gd name="adj" fmla="val 1875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>
                <a:solidFill>
                  <a:prstClr val="white"/>
                </a:solidFill>
                <a:latin typeface="Calibri"/>
              </a:rPr>
              <a:t>Warm LINAC trial operation review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7318948" y="2962216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7717833" y="2969048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553335" y="2991876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686295" y="298954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956881" y="2989548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2089841" y="2987215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341766" y="299188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2474726" y="298954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740649" y="298955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2873609" y="2987218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130201" y="2991885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3263161" y="298955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510421" y="2989556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643381" y="2987224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702398" y="299189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4835358" y="298956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5091950" y="298956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224910" y="298722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5481501" y="2991894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5614461" y="298956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5871053" y="298956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004013" y="298722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269934" y="299189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6402894" y="298956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664151" y="298956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6797111" y="298722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7063033" y="2991897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7195993" y="2989564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7452583" y="298956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7585543" y="298723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-235" y="2991898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1275725" y="2989566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3904637" y="299188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4037597" y="2989556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4308182" y="299422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441142" y="299189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2B5B083-3C51-AC49-B9B1-E78C26FFA7B0}"/>
              </a:ext>
            </a:extLst>
          </p:cNvPr>
          <p:cNvGrpSpPr/>
          <p:nvPr/>
        </p:nvGrpSpPr>
        <p:grpSpPr>
          <a:xfrm>
            <a:off x="7682595" y="2632706"/>
            <a:ext cx="440753" cy="312828"/>
            <a:chOff x="6957321" y="3515952"/>
            <a:chExt cx="587671" cy="417104"/>
          </a:xfrm>
        </p:grpSpPr>
        <p:sp>
          <p:nvSpPr>
            <p:cNvPr id="111" name="Isosceles Triangle 80">
              <a:extLst>
                <a:ext uri="{FF2B5EF4-FFF2-40B4-BE49-F238E27FC236}">
                  <a16:creationId xmlns:a16="http://schemas.microsoft.com/office/drawing/2014/main" id="{AD722808-20EF-AA43-9523-9D3E01C14719}"/>
                </a:ext>
              </a:extLst>
            </p:cNvPr>
            <p:cNvSpPr/>
            <p:nvPr/>
          </p:nvSpPr>
          <p:spPr>
            <a:xfrm flipH="1" flipV="1">
              <a:off x="7033918" y="3733575"/>
              <a:ext cx="282774" cy="19948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7C24075-D3BC-4E4E-9659-C37BE35BAB3C}"/>
                </a:ext>
              </a:extLst>
            </p:cNvPr>
            <p:cNvSpPr txBox="1"/>
            <p:nvPr/>
          </p:nvSpPr>
          <p:spPr>
            <a:xfrm>
              <a:off x="6957321" y="3515952"/>
              <a:ext cx="5876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solidFill>
                    <a:prstClr val="black"/>
                  </a:solidFill>
                  <a:latin typeface="Calibri"/>
                </a:rPr>
                <a:t>BoT</a:t>
              </a: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4CFC1B8-BE49-974B-B4F6-13B4A5960780}"/>
              </a:ext>
            </a:extLst>
          </p:cNvPr>
          <p:cNvGrpSpPr/>
          <p:nvPr/>
        </p:nvGrpSpPr>
        <p:grpSpPr>
          <a:xfrm>
            <a:off x="1252924" y="1180643"/>
            <a:ext cx="1410964" cy="300290"/>
            <a:chOff x="1721245" y="3513626"/>
            <a:chExt cx="1881285" cy="400387"/>
          </a:xfrm>
        </p:grpSpPr>
        <p:sp>
          <p:nvSpPr>
            <p:cNvPr id="114" name="Isosceles Triangle 20">
              <a:extLst>
                <a:ext uri="{FF2B5EF4-FFF2-40B4-BE49-F238E27FC236}">
                  <a16:creationId xmlns:a16="http://schemas.microsoft.com/office/drawing/2014/main" id="{BF507328-D7DF-7845-B9EB-148ABD8F032E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053CCBA-01F4-0E4B-8F42-4AF0C8024F32}"/>
                </a:ext>
              </a:extLst>
            </p:cNvPr>
            <p:cNvSpPr txBox="1"/>
            <p:nvPr/>
          </p:nvSpPr>
          <p:spPr>
            <a:xfrm>
              <a:off x="1721245" y="3513626"/>
              <a:ext cx="188128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prstClr val="black"/>
                  </a:solidFill>
                  <a:latin typeface="Calibri"/>
                </a:rPr>
                <a:t>Ref Doc ready 2018-06-30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771A70A-677A-F94F-964C-11D1EDA93892}"/>
              </a:ext>
            </a:extLst>
          </p:cNvPr>
          <p:cNvGrpSpPr/>
          <p:nvPr/>
        </p:nvGrpSpPr>
        <p:grpSpPr>
          <a:xfrm>
            <a:off x="1507202" y="1322419"/>
            <a:ext cx="846707" cy="300290"/>
            <a:chOff x="1721245" y="3513626"/>
            <a:chExt cx="1128943" cy="400387"/>
          </a:xfrm>
        </p:grpSpPr>
        <p:sp>
          <p:nvSpPr>
            <p:cNvPr id="129" name="Isosceles Triangle 20">
              <a:extLst>
                <a:ext uri="{FF2B5EF4-FFF2-40B4-BE49-F238E27FC236}">
                  <a16:creationId xmlns:a16="http://schemas.microsoft.com/office/drawing/2014/main" id="{E867542B-62AF-9C4D-B938-0034BE58B64E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CFC059E-6F46-254A-BE7D-82E9CE76F24B}"/>
                </a:ext>
              </a:extLst>
            </p:cNvPr>
            <p:cNvSpPr txBox="1"/>
            <p:nvPr/>
          </p:nvSpPr>
          <p:spPr>
            <a:xfrm>
              <a:off x="1721245" y="3513626"/>
              <a:ext cx="112894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PSAR updated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E929E89-C402-2843-B9D6-E53007212DAE}"/>
              </a:ext>
            </a:extLst>
          </p:cNvPr>
          <p:cNvGrpSpPr/>
          <p:nvPr/>
        </p:nvGrpSpPr>
        <p:grpSpPr>
          <a:xfrm>
            <a:off x="1600688" y="1581235"/>
            <a:ext cx="938077" cy="300290"/>
            <a:chOff x="1721245" y="3513626"/>
            <a:chExt cx="1250769" cy="400387"/>
          </a:xfrm>
        </p:grpSpPr>
        <p:sp>
          <p:nvSpPr>
            <p:cNvPr id="132" name="Isosceles Triangle 20">
              <a:extLst>
                <a:ext uri="{FF2B5EF4-FFF2-40B4-BE49-F238E27FC236}">
                  <a16:creationId xmlns:a16="http://schemas.microsoft.com/office/drawing/2014/main" id="{524B5A36-858F-4748-9269-DCC469FED61B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11CDB04-4AD4-1A4F-A76D-26536635471E}"/>
                </a:ext>
              </a:extLst>
            </p:cNvPr>
            <p:cNvSpPr txBox="1"/>
            <p:nvPr/>
          </p:nvSpPr>
          <p:spPr>
            <a:xfrm>
              <a:off x="1721245" y="3513626"/>
              <a:ext cx="12507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Self Assessment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F23B072-EFE0-284B-B613-A0A73D6BB4BF}"/>
              </a:ext>
            </a:extLst>
          </p:cNvPr>
          <p:cNvSpPr/>
          <p:nvPr/>
        </p:nvSpPr>
        <p:spPr>
          <a:xfrm>
            <a:off x="1771858" y="1999466"/>
            <a:ext cx="317984" cy="104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704B1-E4F6-6A4A-9906-CD2BFBD35A3B}"/>
              </a:ext>
            </a:extLst>
          </p:cNvPr>
          <p:cNvSpPr txBox="1"/>
          <p:nvPr/>
        </p:nvSpPr>
        <p:spPr>
          <a:xfrm>
            <a:off x="1686296" y="1836621"/>
            <a:ext cx="1473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>
                <a:solidFill>
                  <a:prstClr val="black"/>
                </a:solidFill>
                <a:latin typeface="Calibri"/>
              </a:rPr>
              <a:t>Independent Safety Review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2B924CF-49B5-E949-AE1E-B245C410AFFD}"/>
              </a:ext>
            </a:extLst>
          </p:cNvPr>
          <p:cNvGrpSpPr/>
          <p:nvPr/>
        </p:nvGrpSpPr>
        <p:grpSpPr>
          <a:xfrm>
            <a:off x="3409111" y="1191816"/>
            <a:ext cx="1394934" cy="300290"/>
            <a:chOff x="1721245" y="3513626"/>
            <a:chExt cx="1859911" cy="400387"/>
          </a:xfrm>
        </p:grpSpPr>
        <p:sp>
          <p:nvSpPr>
            <p:cNvPr id="147" name="Isosceles Triangle 20">
              <a:extLst>
                <a:ext uri="{FF2B5EF4-FFF2-40B4-BE49-F238E27FC236}">
                  <a16:creationId xmlns:a16="http://schemas.microsoft.com/office/drawing/2014/main" id="{E62ACB72-B691-DE4F-A8A3-86D1E45A3890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1DAAD28-7014-284D-B268-D965B3506F05}"/>
                </a:ext>
              </a:extLst>
            </p:cNvPr>
            <p:cNvSpPr txBox="1"/>
            <p:nvPr/>
          </p:nvSpPr>
          <p:spPr>
            <a:xfrm>
              <a:off x="1721245" y="3513626"/>
              <a:ext cx="185991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Ref Doc ready 2019-11-15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1FECBEC-4F55-2846-A48F-C879493149E8}"/>
              </a:ext>
            </a:extLst>
          </p:cNvPr>
          <p:cNvGrpSpPr/>
          <p:nvPr/>
        </p:nvGrpSpPr>
        <p:grpSpPr>
          <a:xfrm>
            <a:off x="3663390" y="1333592"/>
            <a:ext cx="846707" cy="300290"/>
            <a:chOff x="1721245" y="3513626"/>
            <a:chExt cx="1128943" cy="400387"/>
          </a:xfrm>
        </p:grpSpPr>
        <p:sp>
          <p:nvSpPr>
            <p:cNvPr id="150" name="Isosceles Triangle 20">
              <a:extLst>
                <a:ext uri="{FF2B5EF4-FFF2-40B4-BE49-F238E27FC236}">
                  <a16:creationId xmlns:a16="http://schemas.microsoft.com/office/drawing/2014/main" id="{2CA1C960-E31D-3A47-87BF-AF92C59CB211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202640E-B133-CB48-9DE2-352DFDEDD14C}"/>
                </a:ext>
              </a:extLst>
            </p:cNvPr>
            <p:cNvSpPr txBox="1"/>
            <p:nvPr/>
          </p:nvSpPr>
          <p:spPr>
            <a:xfrm>
              <a:off x="1721245" y="3513626"/>
              <a:ext cx="112894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PSAR updated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B557AC7-FDBC-AB45-B856-1078D28F87A2}"/>
              </a:ext>
            </a:extLst>
          </p:cNvPr>
          <p:cNvGrpSpPr/>
          <p:nvPr/>
        </p:nvGrpSpPr>
        <p:grpSpPr>
          <a:xfrm>
            <a:off x="3756876" y="1592408"/>
            <a:ext cx="938077" cy="300290"/>
            <a:chOff x="1721245" y="3513626"/>
            <a:chExt cx="1250769" cy="400387"/>
          </a:xfrm>
        </p:grpSpPr>
        <p:sp>
          <p:nvSpPr>
            <p:cNvPr id="166" name="Isosceles Triangle 20">
              <a:extLst>
                <a:ext uri="{FF2B5EF4-FFF2-40B4-BE49-F238E27FC236}">
                  <a16:creationId xmlns:a16="http://schemas.microsoft.com/office/drawing/2014/main" id="{A15D8D3D-4E39-4D4E-A11A-0234D79904AF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99BD78C-CD07-8A4F-B3FC-B25F667943A1}"/>
                </a:ext>
              </a:extLst>
            </p:cNvPr>
            <p:cNvSpPr txBox="1"/>
            <p:nvPr/>
          </p:nvSpPr>
          <p:spPr>
            <a:xfrm>
              <a:off x="1721245" y="3513626"/>
              <a:ext cx="12507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Self Assessment</a:t>
              </a:r>
            </a:p>
          </p:txBody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540D281-0664-A641-AD67-707A195AB0E7}"/>
              </a:ext>
            </a:extLst>
          </p:cNvPr>
          <p:cNvSpPr/>
          <p:nvPr/>
        </p:nvSpPr>
        <p:spPr>
          <a:xfrm>
            <a:off x="3928046" y="2010638"/>
            <a:ext cx="317984" cy="10485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EEFF0A0-894C-3C42-A0CA-A8807259BCE0}"/>
              </a:ext>
            </a:extLst>
          </p:cNvPr>
          <p:cNvSpPr txBox="1"/>
          <p:nvPr/>
        </p:nvSpPr>
        <p:spPr>
          <a:xfrm>
            <a:off x="3842483" y="1847794"/>
            <a:ext cx="1473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>
                <a:solidFill>
                  <a:prstClr val="black"/>
                </a:solidFill>
                <a:latin typeface="Calibri"/>
              </a:rPr>
              <a:t>Independent Safety Review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820E329-B19F-8142-B30C-05176D90C011}"/>
              </a:ext>
            </a:extLst>
          </p:cNvPr>
          <p:cNvGrpSpPr/>
          <p:nvPr/>
        </p:nvGrpSpPr>
        <p:grpSpPr>
          <a:xfrm>
            <a:off x="4915625" y="1187518"/>
            <a:ext cx="1394934" cy="300290"/>
            <a:chOff x="1721245" y="3513626"/>
            <a:chExt cx="1859911" cy="400387"/>
          </a:xfrm>
        </p:grpSpPr>
        <p:sp>
          <p:nvSpPr>
            <p:cNvPr id="186" name="Isosceles Triangle 20">
              <a:extLst>
                <a:ext uri="{FF2B5EF4-FFF2-40B4-BE49-F238E27FC236}">
                  <a16:creationId xmlns:a16="http://schemas.microsoft.com/office/drawing/2014/main" id="{9C6A47D6-03E1-D84F-87F4-6528506A9DBC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6B70B0D-0FC3-874D-BA52-087EB05DE1C0}"/>
                </a:ext>
              </a:extLst>
            </p:cNvPr>
            <p:cNvSpPr txBox="1"/>
            <p:nvPr/>
          </p:nvSpPr>
          <p:spPr>
            <a:xfrm>
              <a:off x="1721245" y="3513626"/>
              <a:ext cx="185991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Ref Doc ready 2020-10-30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096609-DDF2-5B4D-8A1D-DD92621FCB3C}"/>
              </a:ext>
            </a:extLst>
          </p:cNvPr>
          <p:cNvGrpSpPr/>
          <p:nvPr/>
        </p:nvGrpSpPr>
        <p:grpSpPr>
          <a:xfrm>
            <a:off x="5169904" y="1329295"/>
            <a:ext cx="846707" cy="300290"/>
            <a:chOff x="1721245" y="3513626"/>
            <a:chExt cx="1128943" cy="400387"/>
          </a:xfrm>
        </p:grpSpPr>
        <p:sp>
          <p:nvSpPr>
            <p:cNvPr id="207" name="Isosceles Triangle 20">
              <a:extLst>
                <a:ext uri="{FF2B5EF4-FFF2-40B4-BE49-F238E27FC236}">
                  <a16:creationId xmlns:a16="http://schemas.microsoft.com/office/drawing/2014/main" id="{23472352-F4DA-6946-B8E9-22CD1D8BA230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68D74F73-A194-B04D-8C4B-55A328FD4526}"/>
                </a:ext>
              </a:extLst>
            </p:cNvPr>
            <p:cNvSpPr txBox="1"/>
            <p:nvPr/>
          </p:nvSpPr>
          <p:spPr>
            <a:xfrm>
              <a:off x="1721245" y="3513626"/>
              <a:ext cx="112894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PSAR updated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F4B73F7-FA46-E546-BDEF-1358658424ED}"/>
              </a:ext>
            </a:extLst>
          </p:cNvPr>
          <p:cNvGrpSpPr/>
          <p:nvPr/>
        </p:nvGrpSpPr>
        <p:grpSpPr>
          <a:xfrm>
            <a:off x="5263390" y="1588111"/>
            <a:ext cx="938077" cy="300290"/>
            <a:chOff x="1721245" y="3513626"/>
            <a:chExt cx="1250769" cy="400387"/>
          </a:xfrm>
        </p:grpSpPr>
        <p:sp>
          <p:nvSpPr>
            <p:cNvPr id="210" name="Isosceles Triangle 20">
              <a:extLst>
                <a:ext uri="{FF2B5EF4-FFF2-40B4-BE49-F238E27FC236}">
                  <a16:creationId xmlns:a16="http://schemas.microsoft.com/office/drawing/2014/main" id="{1CAB399F-5489-7A40-9814-3B9DFA4AA053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3A4F241C-2277-AC42-A1A4-532612B91244}"/>
                </a:ext>
              </a:extLst>
            </p:cNvPr>
            <p:cNvSpPr txBox="1"/>
            <p:nvPr/>
          </p:nvSpPr>
          <p:spPr>
            <a:xfrm>
              <a:off x="1721245" y="3513626"/>
              <a:ext cx="12507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Self Assessment</a:t>
              </a:r>
            </a:p>
          </p:txBody>
        </p:sp>
      </p:grp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ABAE7BD-0BE9-6442-AA69-CD9DB31B4714}"/>
              </a:ext>
            </a:extLst>
          </p:cNvPr>
          <p:cNvSpPr/>
          <p:nvPr/>
        </p:nvSpPr>
        <p:spPr>
          <a:xfrm>
            <a:off x="5434561" y="2006341"/>
            <a:ext cx="317984" cy="10485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8904AC2-761A-D647-A4EB-F090B9BF1C40}"/>
              </a:ext>
            </a:extLst>
          </p:cNvPr>
          <p:cNvSpPr txBox="1"/>
          <p:nvPr/>
        </p:nvSpPr>
        <p:spPr>
          <a:xfrm>
            <a:off x="5348998" y="1843496"/>
            <a:ext cx="1473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>
                <a:solidFill>
                  <a:prstClr val="black"/>
                </a:solidFill>
                <a:latin typeface="Calibri"/>
              </a:rPr>
              <a:t>Independent Safety Review</a:t>
            </a:r>
          </a:p>
        </p:txBody>
      </p:sp>
      <p:sp>
        <p:nvSpPr>
          <p:cNvPr id="145" name="Isosceles Triangle 80">
            <a:extLst>
              <a:ext uri="{FF2B5EF4-FFF2-40B4-BE49-F238E27FC236}">
                <a16:creationId xmlns:a16="http://schemas.microsoft.com/office/drawing/2014/main" id="{242CDC2F-E756-4D4C-BACD-E27F6B6BEB84}"/>
              </a:ext>
            </a:extLst>
          </p:cNvPr>
          <p:cNvSpPr/>
          <p:nvPr/>
        </p:nvSpPr>
        <p:spPr>
          <a:xfrm rot="10800000" flipH="1" flipV="1">
            <a:off x="1311522" y="3327835"/>
            <a:ext cx="131705" cy="8461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E0B28FC9-1AA9-2A46-9301-98593FA1E0E2}"/>
              </a:ext>
            </a:extLst>
          </p:cNvPr>
          <p:cNvSpPr txBox="1"/>
          <p:nvPr/>
        </p:nvSpPr>
        <p:spPr>
          <a:xfrm>
            <a:off x="1249193" y="3369854"/>
            <a:ext cx="7226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err="1">
                <a:solidFill>
                  <a:prstClr val="black"/>
                </a:solidFill>
                <a:latin typeface="Calibri"/>
              </a:rPr>
              <a:t>IoS</a:t>
            </a:r>
            <a:r>
              <a:rPr lang="en-US" sz="75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750">
                <a:solidFill>
                  <a:prstClr val="black"/>
                </a:solidFill>
                <a:latin typeface="Calibri"/>
              </a:rPr>
              <a:t>permit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2F5E077-CFC2-C446-80E0-7013ED0038E4}"/>
              </a:ext>
            </a:extLst>
          </p:cNvPr>
          <p:cNvGrpSpPr/>
          <p:nvPr/>
        </p:nvGrpSpPr>
        <p:grpSpPr>
          <a:xfrm>
            <a:off x="1331641" y="2719003"/>
            <a:ext cx="572299" cy="214719"/>
            <a:chOff x="3111814" y="3552452"/>
            <a:chExt cx="763065" cy="286292"/>
          </a:xfrm>
        </p:grpSpPr>
        <p:sp>
          <p:nvSpPr>
            <p:cNvPr id="216" name="Isosceles Triangle 80">
              <a:extLst>
                <a:ext uri="{FF2B5EF4-FFF2-40B4-BE49-F238E27FC236}">
                  <a16:creationId xmlns:a16="http://schemas.microsoft.com/office/drawing/2014/main" id="{EBAAC956-C0E9-7C4E-B08F-6889A9CD8B25}"/>
                </a:ext>
              </a:extLst>
            </p:cNvPr>
            <p:cNvSpPr/>
            <p:nvPr/>
          </p:nvSpPr>
          <p:spPr>
            <a:xfrm flipH="1" flipV="1">
              <a:off x="3195526" y="3725921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7EDEE62F-C5F3-3340-84FC-99D9646B6D21}"/>
                </a:ext>
              </a:extLst>
            </p:cNvPr>
            <p:cNvSpPr txBox="1"/>
            <p:nvPr/>
          </p:nvSpPr>
          <p:spPr>
            <a:xfrm>
              <a:off x="3111814" y="3552452"/>
              <a:ext cx="763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err="1">
                  <a:solidFill>
                    <a:prstClr val="black"/>
                  </a:solidFill>
                  <a:latin typeface="Calibri"/>
                </a:rPr>
                <a:t>IoS</a:t>
              </a:r>
              <a:r>
                <a:rPr lang="en-US" sz="750">
                  <a:solidFill>
                    <a:prstClr val="black"/>
                  </a:solidFill>
                  <a:latin typeface="Calibri"/>
                </a:rPr>
                <a:t> Beam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077831A-5CEC-2748-8A26-7885D096D3DC}"/>
              </a:ext>
            </a:extLst>
          </p:cNvPr>
          <p:cNvGrpSpPr/>
          <p:nvPr/>
        </p:nvGrpSpPr>
        <p:grpSpPr>
          <a:xfrm>
            <a:off x="1240038" y="2545863"/>
            <a:ext cx="572299" cy="215123"/>
            <a:chOff x="3068829" y="3551913"/>
            <a:chExt cx="763065" cy="286831"/>
          </a:xfrm>
        </p:grpSpPr>
        <p:sp>
          <p:nvSpPr>
            <p:cNvPr id="220" name="Isosceles Triangle 80">
              <a:extLst>
                <a:ext uri="{FF2B5EF4-FFF2-40B4-BE49-F238E27FC236}">
                  <a16:creationId xmlns:a16="http://schemas.microsoft.com/office/drawing/2014/main" id="{5CCCE112-1F32-7448-B8DB-0C190201445A}"/>
                </a:ext>
              </a:extLst>
            </p:cNvPr>
            <p:cNvSpPr/>
            <p:nvPr/>
          </p:nvSpPr>
          <p:spPr>
            <a:xfrm flipH="1" flipV="1">
              <a:off x="3166503" y="3725921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7810806A-C3B8-5847-AC7A-1F221CD56075}"/>
                </a:ext>
              </a:extLst>
            </p:cNvPr>
            <p:cNvSpPr txBox="1"/>
            <p:nvPr/>
          </p:nvSpPr>
          <p:spPr>
            <a:xfrm>
              <a:off x="3068829" y="3551913"/>
              <a:ext cx="763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prstClr val="black"/>
                  </a:solidFill>
                  <a:latin typeface="Calibri"/>
                </a:rPr>
                <a:t>SRR1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E3A6B80-C516-7B40-A509-06A0F920430A}"/>
              </a:ext>
            </a:extLst>
          </p:cNvPr>
          <p:cNvGrpSpPr/>
          <p:nvPr/>
        </p:nvGrpSpPr>
        <p:grpSpPr>
          <a:xfrm>
            <a:off x="1090273" y="2285307"/>
            <a:ext cx="873504" cy="328540"/>
            <a:chOff x="3111814" y="3400691"/>
            <a:chExt cx="1164672" cy="438053"/>
          </a:xfrm>
        </p:grpSpPr>
        <p:sp>
          <p:nvSpPr>
            <p:cNvPr id="237" name="Isosceles Triangle 80">
              <a:extLst>
                <a:ext uri="{FF2B5EF4-FFF2-40B4-BE49-F238E27FC236}">
                  <a16:creationId xmlns:a16="http://schemas.microsoft.com/office/drawing/2014/main" id="{BFF543B2-D8B2-304A-9A3A-C4227115CC06}"/>
                </a:ext>
              </a:extLst>
            </p:cNvPr>
            <p:cNvSpPr/>
            <p:nvPr/>
          </p:nvSpPr>
          <p:spPr>
            <a:xfrm flipH="1" flipV="1">
              <a:off x="3195526" y="3725921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14322CCF-1BF2-9A4B-BF09-9FDD20F02C89}"/>
                </a:ext>
              </a:extLst>
            </p:cNvPr>
            <p:cNvSpPr txBox="1"/>
            <p:nvPr/>
          </p:nvSpPr>
          <p:spPr>
            <a:xfrm>
              <a:off x="3111814" y="3400691"/>
              <a:ext cx="116467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prstClr val="black"/>
                  </a:solidFill>
                  <a:latin typeface="Calibri"/>
                </a:rPr>
                <a:t>Response to </a:t>
              </a:r>
            </a:p>
            <a:p>
              <a:r>
                <a:rPr lang="en-US" sz="750">
                  <a:solidFill>
                    <a:prstClr val="black"/>
                  </a:solidFill>
                  <a:latin typeface="Calibri"/>
                </a:rPr>
                <a:t>questions</a:t>
              </a:r>
            </a:p>
          </p:txBody>
        </p: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40BC22C4-FCDF-D944-925C-9AFC82E9AE71}"/>
              </a:ext>
            </a:extLst>
          </p:cNvPr>
          <p:cNvSpPr txBox="1"/>
          <p:nvPr/>
        </p:nvSpPr>
        <p:spPr>
          <a:xfrm>
            <a:off x="2353082" y="4658752"/>
            <a:ext cx="2481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PSAR – Preliminary Safety Analysis Report</a:t>
            </a:r>
          </a:p>
          <a:p>
            <a:r>
              <a:rPr lang="en-GB" sz="900"/>
              <a:t>SRR   -  Safety Readiness Review</a:t>
            </a:r>
          </a:p>
          <a:p>
            <a:r>
              <a:rPr lang="en-GB" sz="900"/>
              <a:t>SSM – Swedish Radiation Safety Authority</a:t>
            </a:r>
            <a:endParaRPr lang="sv-SE" sz="900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116F4E67-F55D-ED45-9322-167E86987478}"/>
              </a:ext>
            </a:extLst>
          </p:cNvPr>
          <p:cNvSpPr txBox="1"/>
          <p:nvPr/>
        </p:nvSpPr>
        <p:spPr>
          <a:xfrm>
            <a:off x="55025" y="4520429"/>
            <a:ext cx="248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RFQ – Radio Frequency </a:t>
            </a:r>
            <a:r>
              <a:rPr lang="en-GB" sz="900" err="1"/>
              <a:t>Quadropole</a:t>
            </a:r>
            <a:endParaRPr lang="en-GB" sz="900"/>
          </a:p>
          <a:p>
            <a:r>
              <a:rPr lang="en-GB" sz="900" err="1"/>
              <a:t>BoD</a:t>
            </a:r>
            <a:r>
              <a:rPr lang="en-GB" sz="900"/>
              <a:t> – Beam on Dump</a:t>
            </a:r>
          </a:p>
          <a:p>
            <a:r>
              <a:rPr lang="en-GB" sz="900" err="1"/>
              <a:t>BoT</a:t>
            </a:r>
            <a:r>
              <a:rPr lang="en-GB" sz="900"/>
              <a:t>   -   Beam on Target</a:t>
            </a:r>
          </a:p>
          <a:p>
            <a:r>
              <a:rPr lang="en-GB" sz="900" err="1"/>
              <a:t>RBoT</a:t>
            </a:r>
            <a:r>
              <a:rPr lang="en-GB" sz="900"/>
              <a:t>   -   Ready for Beam on Target</a:t>
            </a: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E3C303B7-8289-0B49-9399-9E72C11BF91C}"/>
              </a:ext>
            </a:extLst>
          </p:cNvPr>
          <p:cNvSpPr/>
          <p:nvPr/>
        </p:nvSpPr>
        <p:spPr>
          <a:xfrm>
            <a:off x="2795362" y="3217073"/>
            <a:ext cx="784522" cy="138187"/>
          </a:xfrm>
          <a:prstGeom prst="leftRightArrow">
            <a:avLst>
              <a:gd name="adj1" fmla="val 71448"/>
              <a:gd name="adj2" fmla="val 333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64A0A-3DB6-EB47-B21C-F80C141E4F86}"/>
              </a:ext>
            </a:extLst>
          </p:cNvPr>
          <p:cNvSpPr txBox="1"/>
          <p:nvPr/>
        </p:nvSpPr>
        <p:spPr>
          <a:xfrm>
            <a:off x="2768870" y="3388115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/>
              <a:t>Updated conditions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0F358A-648D-864B-896D-A1ABF7411382}"/>
              </a:ext>
            </a:extLst>
          </p:cNvPr>
          <p:cNvCxnSpPr>
            <a:cxnSpLocks/>
            <a:stCxn id="164" idx="3"/>
            <a:endCxn id="11" idx="3"/>
          </p:cNvCxnSpPr>
          <p:nvPr/>
        </p:nvCxnSpPr>
        <p:spPr>
          <a:xfrm flipV="1">
            <a:off x="2795362" y="3286167"/>
            <a:ext cx="0" cy="1108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A6AC8C56-6153-4742-82EC-5CE3D5F80858}"/>
              </a:ext>
            </a:extLst>
          </p:cNvPr>
          <p:cNvCxnSpPr>
            <a:cxnSpLocks/>
            <a:stCxn id="11" idx="7"/>
            <a:endCxn id="147" idx="0"/>
          </p:cNvCxnSpPr>
          <p:nvPr/>
        </p:nvCxnSpPr>
        <p:spPr>
          <a:xfrm flipV="1">
            <a:off x="3579884" y="1492106"/>
            <a:ext cx="2586" cy="17940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4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857250"/>
          </a:xfrm>
        </p:spPr>
        <p:txBody>
          <a:bodyPr>
            <a:normAutofit/>
          </a:bodyPr>
          <a:lstStyle/>
          <a:p>
            <a:r>
              <a:rPr lang="en-US"/>
              <a:t>Licensing timeline for trial operation</a:t>
            </a:r>
            <a:br>
              <a:rPr lang="en-US"/>
            </a:br>
            <a:r>
              <a:rPr lang="en-US" i="1"/>
              <a:t>Plan adjusted for transition to new conditions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-134334" y="3028675"/>
            <a:ext cx="807935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84103" y="3072585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2019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16451" y="3074632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2021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776955" y="2946241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29700" y="2970080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423868" y="2973992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617500" y="2970575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173883" y="2970080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998015" y="2971546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56582" y="1484661"/>
            <a:ext cx="4282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prstClr val="black"/>
                </a:solidFill>
                <a:latin typeface="Calibri"/>
              </a:rPr>
              <a:t>ESS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24839" y="4190141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prstClr val="black"/>
                </a:solidFill>
                <a:latin typeface="Calibri"/>
              </a:rPr>
              <a:t>SSM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6924894" y="2938722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47656" y="2975352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139693" y="2975352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963582" y="2969701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Pentagon 94"/>
          <p:cNvSpPr/>
          <p:nvPr/>
        </p:nvSpPr>
        <p:spPr>
          <a:xfrm>
            <a:off x="5794982" y="4188040"/>
            <a:ext cx="1572842" cy="378042"/>
          </a:xfrm>
          <a:prstGeom prst="homePlate">
            <a:avLst>
              <a:gd name="adj" fmla="val 18752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>
                <a:solidFill>
                  <a:prstClr val="white"/>
                </a:solidFill>
                <a:latin typeface="Calibri"/>
              </a:rPr>
              <a:t>Intentional neutron production trial operation review</a:t>
            </a:r>
          </a:p>
        </p:txBody>
      </p:sp>
      <p:cxnSp>
        <p:nvCxnSpPr>
          <p:cNvPr id="86" name="Straight Connector 85"/>
          <p:cNvCxnSpPr/>
          <p:nvPr/>
        </p:nvCxnSpPr>
        <p:spPr>
          <a:xfrm>
            <a:off x="4573519" y="2971546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882625" y="3072585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750277" y="3075690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2020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2219405" y="2946241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353181" y="2943403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-143207" y="2970080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385387" y="2966881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528914" y="2969701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229290" y="2636964"/>
            <a:ext cx="440753" cy="312828"/>
            <a:chOff x="6957321" y="3515952"/>
            <a:chExt cx="587671" cy="417104"/>
          </a:xfrm>
        </p:grpSpPr>
        <p:sp>
          <p:nvSpPr>
            <p:cNvPr id="117" name="Isosceles Triangle 80"/>
            <p:cNvSpPr/>
            <p:nvPr/>
          </p:nvSpPr>
          <p:spPr>
            <a:xfrm flipH="1" flipV="1">
              <a:off x="7033918" y="3733575"/>
              <a:ext cx="282774" cy="19948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957321" y="3515952"/>
              <a:ext cx="5876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solidFill>
                    <a:prstClr val="black"/>
                  </a:solidFill>
                  <a:latin typeface="Calibri"/>
                </a:rPr>
                <a:t>RBoT</a:t>
              </a: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369543" y="2622033"/>
            <a:ext cx="804340" cy="322021"/>
            <a:chOff x="3041750" y="3496042"/>
            <a:chExt cx="1072453" cy="429361"/>
          </a:xfrm>
        </p:grpSpPr>
        <p:sp>
          <p:nvSpPr>
            <p:cNvPr id="119" name="Isosceles Triangle 80"/>
            <p:cNvSpPr/>
            <p:nvPr/>
          </p:nvSpPr>
          <p:spPr>
            <a:xfrm flipH="1" flipV="1">
              <a:off x="3166503" y="3725922"/>
              <a:ext cx="282774" cy="1994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041750" y="3496042"/>
              <a:ext cx="10724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RFQ Beam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85389" y="2626491"/>
            <a:ext cx="389339" cy="322021"/>
            <a:chOff x="5269711" y="3501986"/>
            <a:chExt cx="519119" cy="429361"/>
          </a:xfrm>
        </p:grpSpPr>
        <p:sp>
          <p:nvSpPr>
            <p:cNvPr id="121" name="Isosceles Triangle 80"/>
            <p:cNvSpPr/>
            <p:nvPr/>
          </p:nvSpPr>
          <p:spPr>
            <a:xfrm flipH="1" flipV="1">
              <a:off x="5347120" y="3731866"/>
              <a:ext cx="282774" cy="19948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269711" y="3501986"/>
              <a:ext cx="51911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solidFill>
                    <a:prstClr val="black"/>
                  </a:solidFill>
                  <a:latin typeface="Calibri"/>
                </a:rPr>
                <a:t>BoD</a:t>
              </a:r>
              <a:endParaRPr lang="en-US" sz="675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197176" y="3686681"/>
            <a:ext cx="972108" cy="509071"/>
            <a:chOff x="2339144" y="5752869"/>
            <a:chExt cx="1296144" cy="1035598"/>
          </a:xfrm>
        </p:grpSpPr>
        <p:sp>
          <p:nvSpPr>
            <p:cNvPr id="126" name="Isosceles Triangle 66"/>
            <p:cNvSpPr/>
            <p:nvPr/>
          </p:nvSpPr>
          <p:spPr>
            <a:xfrm>
              <a:off x="2416410" y="5752869"/>
              <a:ext cx="282774" cy="30934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339144" y="6037139"/>
              <a:ext cx="1296144" cy="751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Conditional permit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76425" y="2325356"/>
            <a:ext cx="1006106" cy="345079"/>
            <a:chOff x="7638925" y="2824879"/>
            <a:chExt cx="1341475" cy="460105"/>
          </a:xfrm>
        </p:grpSpPr>
        <p:sp>
          <p:nvSpPr>
            <p:cNvPr id="134" name="Isosceles Triangle 76"/>
            <p:cNvSpPr/>
            <p:nvPr/>
          </p:nvSpPr>
          <p:spPr>
            <a:xfrm flipH="1" flipV="1">
              <a:off x="7764377" y="3085503"/>
              <a:ext cx="282774" cy="19948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638925" y="2824879"/>
              <a:ext cx="134147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SRR5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23918" y="2364026"/>
            <a:ext cx="1161218" cy="308649"/>
            <a:chOff x="5047003" y="3152035"/>
            <a:chExt cx="1548291" cy="411532"/>
          </a:xfrm>
        </p:grpSpPr>
        <p:sp>
          <p:nvSpPr>
            <p:cNvPr id="136" name="Isosceles Triangle 76"/>
            <p:cNvSpPr/>
            <p:nvPr/>
          </p:nvSpPr>
          <p:spPr>
            <a:xfrm flipH="1" flipV="1">
              <a:off x="5144115" y="3364086"/>
              <a:ext cx="298324" cy="19948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047003" y="3152035"/>
              <a:ext cx="154829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SRR4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08486" y="2131865"/>
            <a:ext cx="1276311" cy="308548"/>
            <a:chOff x="5767213" y="3359679"/>
            <a:chExt cx="1701748" cy="411397"/>
          </a:xfrm>
        </p:grpSpPr>
        <p:sp>
          <p:nvSpPr>
            <p:cNvPr id="142" name="Isosceles Triangle 20"/>
            <p:cNvSpPr/>
            <p:nvPr/>
          </p:nvSpPr>
          <p:spPr>
            <a:xfrm flipH="1" flipV="1">
              <a:off x="5874649" y="3569986"/>
              <a:ext cx="282774" cy="2010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767213" y="3359679"/>
              <a:ext cx="170174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Submission 2021-04-15</a:t>
              </a:r>
            </a:p>
          </p:txBody>
        </p:sp>
      </p:grpSp>
      <p:sp>
        <p:nvSpPr>
          <p:cNvPr id="154" name="Pentagon 153"/>
          <p:cNvSpPr/>
          <p:nvPr/>
        </p:nvSpPr>
        <p:spPr>
          <a:xfrm>
            <a:off x="4304177" y="4202126"/>
            <a:ext cx="659405" cy="378042"/>
          </a:xfrm>
          <a:prstGeom prst="homePlate">
            <a:avLst>
              <a:gd name="adj" fmla="val 18752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>
                <a:solidFill>
                  <a:prstClr val="white"/>
                </a:solidFill>
                <a:latin typeface="Calibri"/>
              </a:rPr>
              <a:t>SC LINAC trial operation review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5184563" y="3711964"/>
            <a:ext cx="972108" cy="483661"/>
            <a:chOff x="2339144" y="4486200"/>
            <a:chExt cx="1296144" cy="983909"/>
          </a:xfrm>
        </p:grpSpPr>
        <p:sp>
          <p:nvSpPr>
            <p:cNvPr id="159" name="Isosceles Triangle 66"/>
            <p:cNvSpPr/>
            <p:nvPr/>
          </p:nvSpPr>
          <p:spPr>
            <a:xfrm>
              <a:off x="2416410" y="4486200"/>
              <a:ext cx="282774" cy="30934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39144" y="4718779"/>
              <a:ext cx="1296144" cy="75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Conditional permit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28107" y="2127582"/>
            <a:ext cx="1276311" cy="300290"/>
            <a:chOff x="2801823" y="3007667"/>
            <a:chExt cx="1701748" cy="400387"/>
          </a:xfrm>
        </p:grpSpPr>
        <p:sp>
          <p:nvSpPr>
            <p:cNvPr id="161" name="Isosceles Triangle 20"/>
            <p:cNvSpPr/>
            <p:nvPr/>
          </p:nvSpPr>
          <p:spPr>
            <a:xfrm flipH="1" flipV="1">
              <a:off x="2910863" y="3222634"/>
              <a:ext cx="282774" cy="18542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801823" y="3007667"/>
              <a:ext cx="170174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Submission 2020-04-30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22870" y="2348008"/>
            <a:ext cx="1025128" cy="310091"/>
            <a:chOff x="3907530" y="2842643"/>
            <a:chExt cx="1366837" cy="413455"/>
          </a:xfrm>
        </p:grpSpPr>
        <p:sp>
          <p:nvSpPr>
            <p:cNvPr id="138" name="Isosceles Triangle 76"/>
            <p:cNvSpPr/>
            <p:nvPr/>
          </p:nvSpPr>
          <p:spPr>
            <a:xfrm flipH="1" flipV="1">
              <a:off x="3996873" y="3056617"/>
              <a:ext cx="282774" cy="1994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07530" y="2842643"/>
              <a:ext cx="136683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SRR2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552734" y="2122501"/>
            <a:ext cx="1292341" cy="300290"/>
            <a:chOff x="1721245" y="3513626"/>
            <a:chExt cx="1723121" cy="400387"/>
          </a:xfrm>
        </p:grpSpPr>
        <p:sp>
          <p:nvSpPr>
            <p:cNvPr id="152" name="Isosceles Triangle 20"/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21245" y="3513626"/>
              <a:ext cx="172312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prstClr val="black"/>
                  </a:solidFill>
                  <a:latin typeface="Calibri"/>
                </a:rPr>
                <a:t>Submission 2019-04-30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224687" y="3721402"/>
            <a:ext cx="972108" cy="483661"/>
            <a:chOff x="2339144" y="4486200"/>
            <a:chExt cx="1296144" cy="983909"/>
          </a:xfrm>
        </p:grpSpPr>
        <p:sp>
          <p:nvSpPr>
            <p:cNvPr id="157" name="Isosceles Triangle 66"/>
            <p:cNvSpPr/>
            <p:nvPr/>
          </p:nvSpPr>
          <p:spPr>
            <a:xfrm>
              <a:off x="2416410" y="4486200"/>
              <a:ext cx="282774" cy="30934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39144" y="4718779"/>
              <a:ext cx="1296144" cy="75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Conditional permit</a:t>
              </a:r>
            </a:p>
          </p:txBody>
        </p:sp>
      </p:grpSp>
      <p:sp>
        <p:nvSpPr>
          <p:cNvPr id="164" name="Pentagon 163"/>
          <p:cNvSpPr/>
          <p:nvPr/>
        </p:nvSpPr>
        <p:spPr>
          <a:xfrm>
            <a:off x="2725781" y="4205219"/>
            <a:ext cx="648891" cy="378042"/>
          </a:xfrm>
          <a:prstGeom prst="homePlate">
            <a:avLst>
              <a:gd name="adj" fmla="val 1875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>
                <a:solidFill>
                  <a:prstClr val="white"/>
                </a:solidFill>
                <a:latin typeface="Calibri"/>
              </a:rPr>
              <a:t>Warm LINAC trial operation review</a:t>
            </a:r>
          </a:p>
        </p:txBody>
      </p:sp>
      <p:cxnSp>
        <p:nvCxnSpPr>
          <p:cNvPr id="170" name="Straight Connector 169"/>
          <p:cNvCxnSpPr/>
          <p:nvPr/>
        </p:nvCxnSpPr>
        <p:spPr>
          <a:xfrm>
            <a:off x="7318948" y="2962216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7717833" y="2969048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1553335" y="2991876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1686295" y="298954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1956881" y="2989548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2089841" y="2987215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2341766" y="299188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>
            <a:off x="2474726" y="298954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740649" y="298955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2873609" y="2987218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130201" y="2991885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3263161" y="298955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3510421" y="2989556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3643381" y="2987224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702398" y="299189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4835358" y="298956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5091950" y="298956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224910" y="298722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5481501" y="2991894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5614461" y="298956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5871053" y="298956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6004013" y="298722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6269934" y="299189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6402894" y="298956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664151" y="298956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6797111" y="298722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7063033" y="2991897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7195993" y="2989564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7452583" y="298956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7585543" y="298723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-235" y="2991898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/>
        </p:nvCxnSpPr>
        <p:spPr>
          <a:xfrm>
            <a:off x="1275725" y="2989566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3904637" y="299188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4037597" y="2989556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4308182" y="299422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441142" y="299189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2B5B083-3C51-AC49-B9B1-E78C26FFA7B0}"/>
              </a:ext>
            </a:extLst>
          </p:cNvPr>
          <p:cNvGrpSpPr/>
          <p:nvPr/>
        </p:nvGrpSpPr>
        <p:grpSpPr>
          <a:xfrm>
            <a:off x="7682595" y="2632706"/>
            <a:ext cx="440753" cy="312828"/>
            <a:chOff x="6957321" y="3515952"/>
            <a:chExt cx="587671" cy="417104"/>
          </a:xfrm>
        </p:grpSpPr>
        <p:sp>
          <p:nvSpPr>
            <p:cNvPr id="111" name="Isosceles Triangle 80">
              <a:extLst>
                <a:ext uri="{FF2B5EF4-FFF2-40B4-BE49-F238E27FC236}">
                  <a16:creationId xmlns:a16="http://schemas.microsoft.com/office/drawing/2014/main" id="{AD722808-20EF-AA43-9523-9D3E01C14719}"/>
                </a:ext>
              </a:extLst>
            </p:cNvPr>
            <p:cNvSpPr/>
            <p:nvPr/>
          </p:nvSpPr>
          <p:spPr>
            <a:xfrm flipH="1" flipV="1">
              <a:off x="7033918" y="3733575"/>
              <a:ext cx="282774" cy="19948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7C24075-D3BC-4E4E-9659-C37BE35BAB3C}"/>
                </a:ext>
              </a:extLst>
            </p:cNvPr>
            <p:cNvSpPr txBox="1"/>
            <p:nvPr/>
          </p:nvSpPr>
          <p:spPr>
            <a:xfrm>
              <a:off x="6957321" y="3515952"/>
              <a:ext cx="5876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solidFill>
                    <a:prstClr val="black"/>
                  </a:solidFill>
                  <a:latin typeface="Calibri"/>
                </a:rPr>
                <a:t>BoT</a:t>
              </a:r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4CFC1B8-BE49-974B-B4F6-13B4A5960780}"/>
              </a:ext>
            </a:extLst>
          </p:cNvPr>
          <p:cNvGrpSpPr/>
          <p:nvPr/>
        </p:nvGrpSpPr>
        <p:grpSpPr>
          <a:xfrm>
            <a:off x="1728894" y="1180643"/>
            <a:ext cx="1410964" cy="300290"/>
            <a:chOff x="1721245" y="3513626"/>
            <a:chExt cx="1881285" cy="400387"/>
          </a:xfrm>
        </p:grpSpPr>
        <p:sp>
          <p:nvSpPr>
            <p:cNvPr id="114" name="Isosceles Triangle 20">
              <a:extLst>
                <a:ext uri="{FF2B5EF4-FFF2-40B4-BE49-F238E27FC236}">
                  <a16:creationId xmlns:a16="http://schemas.microsoft.com/office/drawing/2014/main" id="{BF507328-D7DF-7845-B9EB-148ABD8F032E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053CCBA-01F4-0E4B-8F42-4AF0C8024F32}"/>
                </a:ext>
              </a:extLst>
            </p:cNvPr>
            <p:cNvSpPr txBox="1"/>
            <p:nvPr/>
          </p:nvSpPr>
          <p:spPr>
            <a:xfrm>
              <a:off x="1721245" y="3513626"/>
              <a:ext cx="188128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prstClr val="black"/>
                  </a:solidFill>
                  <a:latin typeface="Calibri"/>
                </a:rPr>
                <a:t>Ref Doc ready 2018-10-15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771A70A-677A-F94F-964C-11D1EDA93892}"/>
              </a:ext>
            </a:extLst>
          </p:cNvPr>
          <p:cNvGrpSpPr/>
          <p:nvPr/>
        </p:nvGrpSpPr>
        <p:grpSpPr>
          <a:xfrm>
            <a:off x="2005002" y="1322419"/>
            <a:ext cx="931378" cy="300290"/>
            <a:chOff x="1721245" y="3513626"/>
            <a:chExt cx="1128943" cy="400387"/>
          </a:xfrm>
        </p:grpSpPr>
        <p:sp>
          <p:nvSpPr>
            <p:cNvPr id="129" name="Isosceles Triangle 20">
              <a:extLst>
                <a:ext uri="{FF2B5EF4-FFF2-40B4-BE49-F238E27FC236}">
                  <a16:creationId xmlns:a16="http://schemas.microsoft.com/office/drawing/2014/main" id="{E867542B-62AF-9C4D-B938-0034BE58B64E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CFC059E-6F46-254A-BE7D-82E9CE76F24B}"/>
                </a:ext>
              </a:extLst>
            </p:cNvPr>
            <p:cNvSpPr txBox="1"/>
            <p:nvPr/>
          </p:nvSpPr>
          <p:spPr>
            <a:xfrm>
              <a:off x="1721245" y="3513626"/>
              <a:ext cx="112894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PSAR updated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E929E89-C402-2843-B9D6-E53007212DAE}"/>
              </a:ext>
            </a:extLst>
          </p:cNvPr>
          <p:cNvGrpSpPr/>
          <p:nvPr/>
        </p:nvGrpSpPr>
        <p:grpSpPr>
          <a:xfrm>
            <a:off x="2219405" y="1563384"/>
            <a:ext cx="938077" cy="313234"/>
            <a:chOff x="1707040" y="3496367"/>
            <a:chExt cx="1250769" cy="417646"/>
          </a:xfrm>
        </p:grpSpPr>
        <p:sp>
          <p:nvSpPr>
            <p:cNvPr id="132" name="Isosceles Triangle 20">
              <a:extLst>
                <a:ext uri="{FF2B5EF4-FFF2-40B4-BE49-F238E27FC236}">
                  <a16:creationId xmlns:a16="http://schemas.microsoft.com/office/drawing/2014/main" id="{524B5A36-858F-4748-9269-DCC469FED61B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11CDB04-4AD4-1A4F-A76D-26536635471E}"/>
                </a:ext>
              </a:extLst>
            </p:cNvPr>
            <p:cNvSpPr txBox="1"/>
            <p:nvPr/>
          </p:nvSpPr>
          <p:spPr>
            <a:xfrm>
              <a:off x="1707040" y="3496367"/>
              <a:ext cx="12507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Self Assessment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F23B072-EFE0-284B-B613-A0A73D6BB4BF}"/>
              </a:ext>
            </a:extLst>
          </p:cNvPr>
          <p:cNvSpPr/>
          <p:nvPr/>
        </p:nvSpPr>
        <p:spPr>
          <a:xfrm>
            <a:off x="2411413" y="1999466"/>
            <a:ext cx="215900" cy="1048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2704B1-E4F6-6A4A-9906-CD2BFBD35A3B}"/>
              </a:ext>
            </a:extLst>
          </p:cNvPr>
          <p:cNvSpPr txBox="1"/>
          <p:nvPr/>
        </p:nvSpPr>
        <p:spPr>
          <a:xfrm>
            <a:off x="2306432" y="1823994"/>
            <a:ext cx="1473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>
                <a:solidFill>
                  <a:prstClr val="black"/>
                </a:solidFill>
                <a:latin typeface="Calibri"/>
              </a:rPr>
              <a:t>Independent Safety Review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2B924CF-49B5-E949-AE1E-B245C410AFFD}"/>
              </a:ext>
            </a:extLst>
          </p:cNvPr>
          <p:cNvGrpSpPr/>
          <p:nvPr/>
        </p:nvGrpSpPr>
        <p:grpSpPr>
          <a:xfrm>
            <a:off x="3409111" y="1191816"/>
            <a:ext cx="1394934" cy="300290"/>
            <a:chOff x="1721245" y="3513626"/>
            <a:chExt cx="1859911" cy="400387"/>
          </a:xfrm>
        </p:grpSpPr>
        <p:sp>
          <p:nvSpPr>
            <p:cNvPr id="147" name="Isosceles Triangle 20">
              <a:extLst>
                <a:ext uri="{FF2B5EF4-FFF2-40B4-BE49-F238E27FC236}">
                  <a16:creationId xmlns:a16="http://schemas.microsoft.com/office/drawing/2014/main" id="{E62ACB72-B691-DE4F-A8A3-86D1E45A3890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1DAAD28-7014-284D-B268-D965B3506F05}"/>
                </a:ext>
              </a:extLst>
            </p:cNvPr>
            <p:cNvSpPr txBox="1"/>
            <p:nvPr/>
          </p:nvSpPr>
          <p:spPr>
            <a:xfrm>
              <a:off x="1721245" y="3513626"/>
              <a:ext cx="185991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Ref Doc ready 2019-11-15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1FECBEC-4F55-2846-A48F-C879493149E8}"/>
              </a:ext>
            </a:extLst>
          </p:cNvPr>
          <p:cNvGrpSpPr/>
          <p:nvPr/>
        </p:nvGrpSpPr>
        <p:grpSpPr>
          <a:xfrm>
            <a:off x="3663390" y="1333592"/>
            <a:ext cx="846707" cy="300290"/>
            <a:chOff x="1721245" y="3513626"/>
            <a:chExt cx="1128943" cy="400387"/>
          </a:xfrm>
        </p:grpSpPr>
        <p:sp>
          <p:nvSpPr>
            <p:cNvPr id="150" name="Isosceles Triangle 20">
              <a:extLst>
                <a:ext uri="{FF2B5EF4-FFF2-40B4-BE49-F238E27FC236}">
                  <a16:creationId xmlns:a16="http://schemas.microsoft.com/office/drawing/2014/main" id="{2CA1C960-E31D-3A47-87BF-AF92C59CB211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7202640E-B133-CB48-9DE2-352DFDEDD14C}"/>
                </a:ext>
              </a:extLst>
            </p:cNvPr>
            <p:cNvSpPr txBox="1"/>
            <p:nvPr/>
          </p:nvSpPr>
          <p:spPr>
            <a:xfrm>
              <a:off x="1721245" y="3513626"/>
              <a:ext cx="112894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PSAR updated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B557AC7-FDBC-AB45-B856-1078D28F87A2}"/>
              </a:ext>
            </a:extLst>
          </p:cNvPr>
          <p:cNvGrpSpPr/>
          <p:nvPr/>
        </p:nvGrpSpPr>
        <p:grpSpPr>
          <a:xfrm>
            <a:off x="3756876" y="1592408"/>
            <a:ext cx="938077" cy="300290"/>
            <a:chOff x="1721245" y="3513626"/>
            <a:chExt cx="1250769" cy="400387"/>
          </a:xfrm>
        </p:grpSpPr>
        <p:sp>
          <p:nvSpPr>
            <p:cNvPr id="166" name="Isosceles Triangle 20">
              <a:extLst>
                <a:ext uri="{FF2B5EF4-FFF2-40B4-BE49-F238E27FC236}">
                  <a16:creationId xmlns:a16="http://schemas.microsoft.com/office/drawing/2014/main" id="{A15D8D3D-4E39-4D4E-A11A-0234D79904AF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99BD78C-CD07-8A4F-B3FC-B25F667943A1}"/>
                </a:ext>
              </a:extLst>
            </p:cNvPr>
            <p:cNvSpPr txBox="1"/>
            <p:nvPr/>
          </p:nvSpPr>
          <p:spPr>
            <a:xfrm>
              <a:off x="1721245" y="3513626"/>
              <a:ext cx="12507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Self Assessment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CFAC9E-0DD7-B548-9E63-170E16BE9409}"/>
              </a:ext>
            </a:extLst>
          </p:cNvPr>
          <p:cNvGrpSpPr/>
          <p:nvPr/>
        </p:nvGrpSpPr>
        <p:grpSpPr>
          <a:xfrm>
            <a:off x="3842483" y="1847794"/>
            <a:ext cx="1473480" cy="267704"/>
            <a:chOff x="5117048" y="2463725"/>
            <a:chExt cx="1964640" cy="356938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540D281-0664-A641-AD67-707A195AB0E7}"/>
                </a:ext>
              </a:extLst>
            </p:cNvPr>
            <p:cNvSpPr/>
            <p:nvPr/>
          </p:nvSpPr>
          <p:spPr>
            <a:xfrm>
              <a:off x="5231131" y="2680851"/>
              <a:ext cx="423979" cy="13981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9EEFF0A0-894C-3C42-A0CA-A8807259BCE0}"/>
                </a:ext>
              </a:extLst>
            </p:cNvPr>
            <p:cNvSpPr txBox="1"/>
            <p:nvPr/>
          </p:nvSpPr>
          <p:spPr>
            <a:xfrm>
              <a:off x="5117048" y="2463725"/>
              <a:ext cx="1964640" cy="307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>
                  <a:solidFill>
                    <a:prstClr val="black"/>
                  </a:solidFill>
                  <a:latin typeface="Calibri"/>
                </a:rPr>
                <a:t>Independent Safety Review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820E329-B19F-8142-B30C-05176D90C011}"/>
              </a:ext>
            </a:extLst>
          </p:cNvPr>
          <p:cNvGrpSpPr/>
          <p:nvPr/>
        </p:nvGrpSpPr>
        <p:grpSpPr>
          <a:xfrm>
            <a:off x="4915625" y="1187518"/>
            <a:ext cx="1394934" cy="300290"/>
            <a:chOff x="1721245" y="3513626"/>
            <a:chExt cx="1859911" cy="400387"/>
          </a:xfrm>
        </p:grpSpPr>
        <p:sp>
          <p:nvSpPr>
            <p:cNvPr id="186" name="Isosceles Triangle 20">
              <a:extLst>
                <a:ext uri="{FF2B5EF4-FFF2-40B4-BE49-F238E27FC236}">
                  <a16:creationId xmlns:a16="http://schemas.microsoft.com/office/drawing/2014/main" id="{9C6A47D6-03E1-D84F-87F4-6528506A9DBC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6B70B0D-0FC3-874D-BA52-087EB05DE1C0}"/>
                </a:ext>
              </a:extLst>
            </p:cNvPr>
            <p:cNvSpPr txBox="1"/>
            <p:nvPr/>
          </p:nvSpPr>
          <p:spPr>
            <a:xfrm>
              <a:off x="1721245" y="3513626"/>
              <a:ext cx="185991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Ref Doc ready 2020-10-30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D096609-DDF2-5B4D-8A1D-DD92621FCB3C}"/>
              </a:ext>
            </a:extLst>
          </p:cNvPr>
          <p:cNvGrpSpPr/>
          <p:nvPr/>
        </p:nvGrpSpPr>
        <p:grpSpPr>
          <a:xfrm>
            <a:off x="5169904" y="1329295"/>
            <a:ext cx="846707" cy="300290"/>
            <a:chOff x="1721245" y="3513626"/>
            <a:chExt cx="1128943" cy="400387"/>
          </a:xfrm>
        </p:grpSpPr>
        <p:sp>
          <p:nvSpPr>
            <p:cNvPr id="207" name="Isosceles Triangle 20">
              <a:extLst>
                <a:ext uri="{FF2B5EF4-FFF2-40B4-BE49-F238E27FC236}">
                  <a16:creationId xmlns:a16="http://schemas.microsoft.com/office/drawing/2014/main" id="{23472352-F4DA-6946-B8E9-22CD1D8BA230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68D74F73-A194-B04D-8C4B-55A328FD4526}"/>
                </a:ext>
              </a:extLst>
            </p:cNvPr>
            <p:cNvSpPr txBox="1"/>
            <p:nvPr/>
          </p:nvSpPr>
          <p:spPr>
            <a:xfrm>
              <a:off x="1721245" y="3513626"/>
              <a:ext cx="112894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PSAR updated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F4B73F7-FA46-E546-BDEF-1358658424ED}"/>
              </a:ext>
            </a:extLst>
          </p:cNvPr>
          <p:cNvGrpSpPr/>
          <p:nvPr/>
        </p:nvGrpSpPr>
        <p:grpSpPr>
          <a:xfrm>
            <a:off x="5263390" y="1588111"/>
            <a:ext cx="938077" cy="300290"/>
            <a:chOff x="1721245" y="3513626"/>
            <a:chExt cx="1250769" cy="400387"/>
          </a:xfrm>
        </p:grpSpPr>
        <p:sp>
          <p:nvSpPr>
            <p:cNvPr id="210" name="Isosceles Triangle 20">
              <a:extLst>
                <a:ext uri="{FF2B5EF4-FFF2-40B4-BE49-F238E27FC236}">
                  <a16:creationId xmlns:a16="http://schemas.microsoft.com/office/drawing/2014/main" id="{1CAB399F-5489-7A40-9814-3B9DFA4AA053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3A4F241C-2277-AC42-A1A4-532612B91244}"/>
                </a:ext>
              </a:extLst>
            </p:cNvPr>
            <p:cNvSpPr txBox="1"/>
            <p:nvPr/>
          </p:nvSpPr>
          <p:spPr>
            <a:xfrm>
              <a:off x="1721245" y="3513626"/>
              <a:ext cx="12507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Self Assessment</a:t>
              </a:r>
            </a:p>
          </p:txBody>
        </p:sp>
      </p:grpSp>
      <p:sp>
        <p:nvSpPr>
          <p:cNvPr id="212" name="Rectangle 211">
            <a:extLst>
              <a:ext uri="{FF2B5EF4-FFF2-40B4-BE49-F238E27FC236}">
                <a16:creationId xmlns:a16="http://schemas.microsoft.com/office/drawing/2014/main" id="{4ABAE7BD-0BE9-6442-AA69-CD9DB31B4714}"/>
              </a:ext>
            </a:extLst>
          </p:cNvPr>
          <p:cNvSpPr/>
          <p:nvPr/>
        </p:nvSpPr>
        <p:spPr>
          <a:xfrm>
            <a:off x="5434561" y="2006341"/>
            <a:ext cx="317984" cy="10485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8904AC2-761A-D647-A4EB-F090B9BF1C40}"/>
              </a:ext>
            </a:extLst>
          </p:cNvPr>
          <p:cNvSpPr txBox="1"/>
          <p:nvPr/>
        </p:nvSpPr>
        <p:spPr>
          <a:xfrm>
            <a:off x="5348998" y="1843496"/>
            <a:ext cx="1473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>
                <a:solidFill>
                  <a:prstClr val="black"/>
                </a:solidFill>
                <a:latin typeface="Calibri"/>
              </a:rPr>
              <a:t>Independent Safety Review</a:t>
            </a:r>
          </a:p>
        </p:txBody>
      </p:sp>
      <p:sp>
        <p:nvSpPr>
          <p:cNvPr id="145" name="Isosceles Triangle 80">
            <a:extLst>
              <a:ext uri="{FF2B5EF4-FFF2-40B4-BE49-F238E27FC236}">
                <a16:creationId xmlns:a16="http://schemas.microsoft.com/office/drawing/2014/main" id="{242CDC2F-E756-4D4C-BACD-E27F6B6BEB84}"/>
              </a:ext>
            </a:extLst>
          </p:cNvPr>
          <p:cNvSpPr/>
          <p:nvPr/>
        </p:nvSpPr>
        <p:spPr>
          <a:xfrm rot="10800000" flipH="1" flipV="1">
            <a:off x="1311522" y="3327835"/>
            <a:ext cx="131705" cy="8461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E0B28FC9-1AA9-2A46-9301-98593FA1E0E2}"/>
              </a:ext>
            </a:extLst>
          </p:cNvPr>
          <p:cNvSpPr txBox="1"/>
          <p:nvPr/>
        </p:nvSpPr>
        <p:spPr>
          <a:xfrm>
            <a:off x="1249193" y="3369854"/>
            <a:ext cx="7226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err="1">
                <a:solidFill>
                  <a:prstClr val="black"/>
                </a:solidFill>
                <a:latin typeface="Calibri"/>
              </a:rPr>
              <a:t>IoS</a:t>
            </a:r>
            <a:r>
              <a:rPr lang="en-US" sz="75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750">
                <a:solidFill>
                  <a:prstClr val="black"/>
                </a:solidFill>
                <a:latin typeface="Calibri"/>
              </a:rPr>
              <a:t>permit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02F5E077-CFC2-C446-80E0-7013ED0038E4}"/>
              </a:ext>
            </a:extLst>
          </p:cNvPr>
          <p:cNvGrpSpPr/>
          <p:nvPr/>
        </p:nvGrpSpPr>
        <p:grpSpPr>
          <a:xfrm>
            <a:off x="1648182" y="2733143"/>
            <a:ext cx="572299" cy="214719"/>
            <a:chOff x="3111814" y="3552452"/>
            <a:chExt cx="763065" cy="286292"/>
          </a:xfrm>
        </p:grpSpPr>
        <p:sp>
          <p:nvSpPr>
            <p:cNvPr id="216" name="Isosceles Triangle 80">
              <a:extLst>
                <a:ext uri="{FF2B5EF4-FFF2-40B4-BE49-F238E27FC236}">
                  <a16:creationId xmlns:a16="http://schemas.microsoft.com/office/drawing/2014/main" id="{EBAAC956-C0E9-7C4E-B08F-6889A9CD8B25}"/>
                </a:ext>
              </a:extLst>
            </p:cNvPr>
            <p:cNvSpPr/>
            <p:nvPr/>
          </p:nvSpPr>
          <p:spPr>
            <a:xfrm flipH="1" flipV="1">
              <a:off x="3195526" y="3725921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7EDEE62F-C5F3-3340-84FC-99D9646B6D21}"/>
                </a:ext>
              </a:extLst>
            </p:cNvPr>
            <p:cNvSpPr txBox="1"/>
            <p:nvPr/>
          </p:nvSpPr>
          <p:spPr>
            <a:xfrm>
              <a:off x="3111814" y="3552452"/>
              <a:ext cx="763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err="1">
                  <a:solidFill>
                    <a:prstClr val="black"/>
                  </a:solidFill>
                  <a:latin typeface="Calibri"/>
                </a:rPr>
                <a:t>IoS</a:t>
              </a:r>
              <a:r>
                <a:rPr lang="en-US" sz="750">
                  <a:solidFill>
                    <a:prstClr val="black"/>
                  </a:solidFill>
                  <a:latin typeface="Calibri"/>
                </a:rPr>
                <a:t> Beam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077831A-5CEC-2748-8A26-7885D096D3DC}"/>
              </a:ext>
            </a:extLst>
          </p:cNvPr>
          <p:cNvGrpSpPr/>
          <p:nvPr/>
        </p:nvGrpSpPr>
        <p:grpSpPr>
          <a:xfrm>
            <a:off x="1373106" y="2560003"/>
            <a:ext cx="572299" cy="215123"/>
            <a:chOff x="3068829" y="3551913"/>
            <a:chExt cx="763065" cy="286831"/>
          </a:xfrm>
        </p:grpSpPr>
        <p:sp>
          <p:nvSpPr>
            <p:cNvPr id="220" name="Isosceles Triangle 80">
              <a:extLst>
                <a:ext uri="{FF2B5EF4-FFF2-40B4-BE49-F238E27FC236}">
                  <a16:creationId xmlns:a16="http://schemas.microsoft.com/office/drawing/2014/main" id="{5CCCE112-1F32-7448-B8DB-0C190201445A}"/>
                </a:ext>
              </a:extLst>
            </p:cNvPr>
            <p:cNvSpPr/>
            <p:nvPr/>
          </p:nvSpPr>
          <p:spPr>
            <a:xfrm flipH="1" flipV="1">
              <a:off x="3166503" y="3725921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7810806A-C3B8-5847-AC7A-1F221CD56075}"/>
                </a:ext>
              </a:extLst>
            </p:cNvPr>
            <p:cNvSpPr txBox="1"/>
            <p:nvPr/>
          </p:nvSpPr>
          <p:spPr>
            <a:xfrm>
              <a:off x="3068829" y="3551913"/>
              <a:ext cx="763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prstClr val="black"/>
                  </a:solidFill>
                  <a:latin typeface="Calibri"/>
                </a:rPr>
                <a:t>SRR1</a:t>
              </a:r>
            </a:p>
          </p:txBody>
        </p:sp>
      </p:grpSp>
      <p:sp>
        <p:nvSpPr>
          <p:cNvPr id="223" name="Isosceles Triangle 80">
            <a:extLst>
              <a:ext uri="{FF2B5EF4-FFF2-40B4-BE49-F238E27FC236}">
                <a16:creationId xmlns:a16="http://schemas.microsoft.com/office/drawing/2014/main" id="{3ADCCB3B-AA3B-0C45-8FDF-0A5ADB101CCF}"/>
              </a:ext>
            </a:extLst>
          </p:cNvPr>
          <p:cNvSpPr/>
          <p:nvPr/>
        </p:nvSpPr>
        <p:spPr>
          <a:xfrm rot="10800000" flipH="1" flipV="1">
            <a:off x="2258066" y="3327835"/>
            <a:ext cx="131705" cy="8461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F910A796-14B2-5A4C-82F0-BA43B9194E2B}"/>
              </a:ext>
            </a:extLst>
          </p:cNvPr>
          <p:cNvSpPr txBox="1"/>
          <p:nvPr/>
        </p:nvSpPr>
        <p:spPr>
          <a:xfrm>
            <a:off x="2195737" y="3369853"/>
            <a:ext cx="7226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err="1">
                <a:solidFill>
                  <a:prstClr val="black"/>
                </a:solidFill>
                <a:latin typeface="Calibri"/>
              </a:rPr>
              <a:t>IoS</a:t>
            </a:r>
            <a:r>
              <a:rPr lang="en-US" sz="75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750">
                <a:solidFill>
                  <a:prstClr val="black"/>
                </a:solidFill>
                <a:latin typeface="Calibri"/>
              </a:rPr>
              <a:t>Extension</a:t>
            </a:r>
          </a:p>
          <a:p>
            <a:r>
              <a:rPr lang="en-US" sz="750">
                <a:solidFill>
                  <a:prstClr val="black"/>
                </a:solidFill>
                <a:latin typeface="Calibri"/>
              </a:rPr>
              <a:t>For Klystron test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B2955B-F0DF-F64B-BC7A-EF172D2A9711}"/>
              </a:ext>
            </a:extLst>
          </p:cNvPr>
          <p:cNvGrpSpPr/>
          <p:nvPr/>
        </p:nvGrpSpPr>
        <p:grpSpPr>
          <a:xfrm>
            <a:off x="3065145" y="3327836"/>
            <a:ext cx="722638" cy="480601"/>
            <a:chOff x="3836340" y="4437113"/>
            <a:chExt cx="963517" cy="640800"/>
          </a:xfrm>
        </p:grpSpPr>
        <p:sp>
          <p:nvSpPr>
            <p:cNvPr id="225" name="Isosceles Triangle 80">
              <a:extLst>
                <a:ext uri="{FF2B5EF4-FFF2-40B4-BE49-F238E27FC236}">
                  <a16:creationId xmlns:a16="http://schemas.microsoft.com/office/drawing/2014/main" id="{FBD88D14-43E1-CD41-B274-A9A83A2B98F0}"/>
                </a:ext>
              </a:extLst>
            </p:cNvPr>
            <p:cNvSpPr/>
            <p:nvPr/>
          </p:nvSpPr>
          <p:spPr>
            <a:xfrm rot="10800000" flipH="1" flipV="1">
              <a:off x="3919446" y="4437113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01C249F9-3250-BD45-A7DA-C51BDD51527F}"/>
                </a:ext>
              </a:extLst>
            </p:cNvPr>
            <p:cNvSpPr txBox="1"/>
            <p:nvPr/>
          </p:nvSpPr>
          <p:spPr>
            <a:xfrm>
              <a:off x="3836340" y="4493138"/>
              <a:ext cx="9635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err="1">
                  <a:solidFill>
                    <a:prstClr val="black"/>
                  </a:solidFill>
                  <a:latin typeface="Calibri"/>
                </a:rPr>
                <a:t>IoS</a:t>
              </a:r>
              <a:r>
                <a:rPr lang="en-US" sz="750">
                  <a:solidFill>
                    <a:prstClr val="black"/>
                  </a:solidFill>
                  <a:latin typeface="Calibri"/>
                </a:rPr>
                <a:t> Extension</a:t>
              </a:r>
            </a:p>
            <a:p>
              <a:r>
                <a:rPr lang="en-US" sz="750">
                  <a:solidFill>
                    <a:prstClr val="black"/>
                  </a:solidFill>
                  <a:latin typeface="Calibri"/>
                </a:rPr>
                <a:t>For cavity test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E3A6B80-C516-7B40-A509-06A0F920430A}"/>
              </a:ext>
            </a:extLst>
          </p:cNvPr>
          <p:cNvGrpSpPr/>
          <p:nvPr/>
        </p:nvGrpSpPr>
        <p:grpSpPr>
          <a:xfrm>
            <a:off x="1090273" y="2285307"/>
            <a:ext cx="873504" cy="328540"/>
            <a:chOff x="3111814" y="3400691"/>
            <a:chExt cx="1164672" cy="438053"/>
          </a:xfrm>
        </p:grpSpPr>
        <p:sp>
          <p:nvSpPr>
            <p:cNvPr id="237" name="Isosceles Triangle 80">
              <a:extLst>
                <a:ext uri="{FF2B5EF4-FFF2-40B4-BE49-F238E27FC236}">
                  <a16:creationId xmlns:a16="http://schemas.microsoft.com/office/drawing/2014/main" id="{BFF543B2-D8B2-304A-9A3A-C4227115CC06}"/>
                </a:ext>
              </a:extLst>
            </p:cNvPr>
            <p:cNvSpPr/>
            <p:nvPr/>
          </p:nvSpPr>
          <p:spPr>
            <a:xfrm flipH="1" flipV="1">
              <a:off x="3195526" y="3725921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14322CCF-1BF2-9A4B-BF09-9FDD20F02C89}"/>
                </a:ext>
              </a:extLst>
            </p:cNvPr>
            <p:cNvSpPr txBox="1"/>
            <p:nvPr/>
          </p:nvSpPr>
          <p:spPr>
            <a:xfrm>
              <a:off x="3111814" y="3400691"/>
              <a:ext cx="1164672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prstClr val="black"/>
                  </a:solidFill>
                  <a:latin typeface="Calibri"/>
                </a:rPr>
                <a:t>Response to </a:t>
              </a:r>
            </a:p>
            <a:p>
              <a:r>
                <a:rPr lang="en-US" sz="750">
                  <a:solidFill>
                    <a:prstClr val="black"/>
                  </a:solidFill>
                  <a:latin typeface="Calibri"/>
                </a:rPr>
                <a:t>questions</a:t>
              </a:r>
            </a:p>
          </p:txBody>
        </p:sp>
      </p:grpSp>
      <p:sp>
        <p:nvSpPr>
          <p:cNvPr id="174" name="Isosceles Triangle 80">
            <a:extLst>
              <a:ext uri="{FF2B5EF4-FFF2-40B4-BE49-F238E27FC236}">
                <a16:creationId xmlns:a16="http://schemas.microsoft.com/office/drawing/2014/main" id="{4962562C-D52C-1A4B-8579-01E5E53AD87D}"/>
              </a:ext>
            </a:extLst>
          </p:cNvPr>
          <p:cNvSpPr/>
          <p:nvPr/>
        </p:nvSpPr>
        <p:spPr>
          <a:xfrm rot="10800000" flipH="1" flipV="1">
            <a:off x="2002601" y="3327835"/>
            <a:ext cx="131705" cy="8461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BDE705E8-9C35-E44A-A0EF-5DC5853F51F7}"/>
              </a:ext>
            </a:extLst>
          </p:cNvPr>
          <p:cNvSpPr txBox="1"/>
          <p:nvPr/>
        </p:nvSpPr>
        <p:spPr>
          <a:xfrm>
            <a:off x="1612014" y="3375014"/>
            <a:ext cx="5837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>
                <a:solidFill>
                  <a:prstClr val="black"/>
                </a:solidFill>
                <a:latin typeface="Calibri"/>
              </a:rPr>
              <a:t>TS2</a:t>
            </a:r>
          </a:p>
          <a:p>
            <a:pPr algn="r"/>
            <a:r>
              <a:rPr lang="en-US" sz="750">
                <a:solidFill>
                  <a:prstClr val="black"/>
                </a:solidFill>
                <a:latin typeface="Calibri"/>
              </a:rPr>
              <a:t>Extension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2EF31A0E-45ED-B94D-A6FC-47D6B0C3B9AE}"/>
              </a:ext>
            </a:extLst>
          </p:cNvPr>
          <p:cNvSpPr txBox="1"/>
          <p:nvPr/>
        </p:nvSpPr>
        <p:spPr>
          <a:xfrm>
            <a:off x="55025" y="4520429"/>
            <a:ext cx="248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RFQ – Radio Frequency </a:t>
            </a:r>
            <a:r>
              <a:rPr lang="en-GB" sz="900" err="1"/>
              <a:t>Quadropole</a:t>
            </a:r>
            <a:endParaRPr lang="en-GB" sz="900"/>
          </a:p>
          <a:p>
            <a:r>
              <a:rPr lang="en-GB" sz="900" err="1"/>
              <a:t>BoD</a:t>
            </a:r>
            <a:r>
              <a:rPr lang="en-GB" sz="900"/>
              <a:t> – Beam on Dump</a:t>
            </a:r>
          </a:p>
          <a:p>
            <a:r>
              <a:rPr lang="en-GB" sz="900" err="1"/>
              <a:t>BoT</a:t>
            </a:r>
            <a:r>
              <a:rPr lang="en-GB" sz="900"/>
              <a:t>   -   Beam on Target</a:t>
            </a:r>
          </a:p>
          <a:p>
            <a:r>
              <a:rPr lang="en-GB" sz="900" err="1"/>
              <a:t>RBoT</a:t>
            </a:r>
            <a:r>
              <a:rPr lang="en-GB" sz="900"/>
              <a:t>   -   Ready for Beam on Target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40BC22C4-FCDF-D944-925C-9AFC82E9AE71}"/>
              </a:ext>
            </a:extLst>
          </p:cNvPr>
          <p:cNvSpPr txBox="1"/>
          <p:nvPr/>
        </p:nvSpPr>
        <p:spPr>
          <a:xfrm>
            <a:off x="2353082" y="4658752"/>
            <a:ext cx="2481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/>
              <a:t>PSAR – Preliminary Safety Analysis Report</a:t>
            </a:r>
          </a:p>
          <a:p>
            <a:r>
              <a:rPr lang="en-GB" sz="900"/>
              <a:t>SRR   -  Safety Readiness Review</a:t>
            </a:r>
          </a:p>
          <a:p>
            <a:r>
              <a:rPr lang="en-GB" sz="900"/>
              <a:t>SSM – Swedish Radiation Safety Authority</a:t>
            </a:r>
            <a:endParaRPr lang="sv-SE" sz="900"/>
          </a:p>
        </p:txBody>
      </p:sp>
      <p:sp>
        <p:nvSpPr>
          <p:cNvPr id="222" name="Isosceles Triangle 80">
            <a:extLst>
              <a:ext uri="{FF2B5EF4-FFF2-40B4-BE49-F238E27FC236}">
                <a16:creationId xmlns:a16="http://schemas.microsoft.com/office/drawing/2014/main" id="{5F718317-5630-C347-A7A4-DBEAC7EE2457}"/>
              </a:ext>
            </a:extLst>
          </p:cNvPr>
          <p:cNvSpPr/>
          <p:nvPr/>
        </p:nvSpPr>
        <p:spPr>
          <a:xfrm flipH="1" flipV="1">
            <a:off x="1267357" y="2539956"/>
            <a:ext cx="131705" cy="8461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C0C89BC-66A9-D941-80BF-2F992929922C}"/>
              </a:ext>
            </a:extLst>
          </p:cNvPr>
          <p:cNvGrpSpPr/>
          <p:nvPr/>
        </p:nvGrpSpPr>
        <p:grpSpPr>
          <a:xfrm>
            <a:off x="2795996" y="2416941"/>
            <a:ext cx="873504" cy="219461"/>
            <a:chOff x="3490000" y="3222587"/>
            <a:chExt cx="1164672" cy="292615"/>
          </a:xfrm>
        </p:grpSpPr>
        <p:sp>
          <p:nvSpPr>
            <p:cNvPr id="242" name="Isosceles Triangle 80">
              <a:extLst>
                <a:ext uri="{FF2B5EF4-FFF2-40B4-BE49-F238E27FC236}">
                  <a16:creationId xmlns:a16="http://schemas.microsoft.com/office/drawing/2014/main" id="{3ECC39FC-B181-5946-B703-EA9E011FC1F8}"/>
                </a:ext>
              </a:extLst>
            </p:cNvPr>
            <p:cNvSpPr/>
            <p:nvPr/>
          </p:nvSpPr>
          <p:spPr>
            <a:xfrm flipH="1" flipV="1">
              <a:off x="3576412" y="3402379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E60E03BC-A0BE-D844-ABCF-A1DEBEA6D348}"/>
                </a:ext>
              </a:extLst>
            </p:cNvPr>
            <p:cNvSpPr txBox="1"/>
            <p:nvPr/>
          </p:nvSpPr>
          <p:spPr>
            <a:xfrm>
              <a:off x="3490000" y="3222587"/>
              <a:ext cx="11646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prstClr val="black"/>
                  </a:solidFill>
                  <a:latin typeface="Calibri"/>
                </a:rPr>
                <a:t>Submission</a:t>
              </a:r>
            </a:p>
          </p:txBody>
        </p: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F6B769BD-9327-2148-A112-50FC199999EF}"/>
              </a:ext>
            </a:extLst>
          </p:cNvPr>
          <p:cNvSpPr txBox="1"/>
          <p:nvPr/>
        </p:nvSpPr>
        <p:spPr>
          <a:xfrm>
            <a:off x="1965563" y="2419948"/>
            <a:ext cx="87350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Submission</a:t>
            </a: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197209A7-6C21-C345-A0B6-2CF9E4656A38}"/>
              </a:ext>
            </a:extLst>
          </p:cNvPr>
          <p:cNvGrpSpPr/>
          <p:nvPr/>
        </p:nvGrpSpPr>
        <p:grpSpPr>
          <a:xfrm>
            <a:off x="1645652" y="2401245"/>
            <a:ext cx="444190" cy="235372"/>
            <a:chOff x="2194202" y="3201657"/>
            <a:chExt cx="592253" cy="31382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559499F5-10B4-EC48-A7BC-37D829D1146B}"/>
                </a:ext>
              </a:extLst>
            </p:cNvPr>
            <p:cNvSpPr txBox="1"/>
            <p:nvPr/>
          </p:nvSpPr>
          <p:spPr>
            <a:xfrm>
              <a:off x="2194202" y="3201657"/>
              <a:ext cx="592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err="1">
                  <a:solidFill>
                    <a:prstClr val="black"/>
                  </a:solidFill>
                  <a:latin typeface="Calibri"/>
                </a:rPr>
                <a:t>Subm</a:t>
              </a:r>
              <a:r>
                <a:rPr lang="en-US" sz="750">
                  <a:solidFill>
                    <a:prstClr val="black"/>
                  </a:solidFill>
                  <a:latin typeface="Calibri"/>
                </a:rPr>
                <a:t>.</a:t>
              </a:r>
            </a:p>
          </p:txBody>
        </p:sp>
        <p:sp>
          <p:nvSpPr>
            <p:cNvPr id="247" name="Isosceles Triangle 80">
              <a:extLst>
                <a:ext uri="{FF2B5EF4-FFF2-40B4-BE49-F238E27FC236}">
                  <a16:creationId xmlns:a16="http://schemas.microsoft.com/office/drawing/2014/main" id="{FA23EC5E-A314-BA4F-9996-27A00ADF8D12}"/>
                </a:ext>
              </a:extLst>
            </p:cNvPr>
            <p:cNvSpPr/>
            <p:nvPr/>
          </p:nvSpPr>
          <p:spPr>
            <a:xfrm flipH="1" flipV="1">
              <a:off x="2318318" y="3402663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56" name="Isosceles Triangle 80">
            <a:extLst>
              <a:ext uri="{FF2B5EF4-FFF2-40B4-BE49-F238E27FC236}">
                <a16:creationId xmlns:a16="http://schemas.microsoft.com/office/drawing/2014/main" id="{B078CB0B-D906-FA46-A157-2C681AA2CDF7}"/>
              </a:ext>
            </a:extLst>
          </p:cNvPr>
          <p:cNvSpPr/>
          <p:nvPr/>
        </p:nvSpPr>
        <p:spPr>
          <a:xfrm flipH="1" flipV="1">
            <a:off x="2024100" y="2547841"/>
            <a:ext cx="131705" cy="8461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18F3FCAC-34BA-D747-987C-F8731837A240}"/>
              </a:ext>
            </a:extLst>
          </p:cNvPr>
          <p:cNvGrpSpPr/>
          <p:nvPr/>
        </p:nvGrpSpPr>
        <p:grpSpPr>
          <a:xfrm>
            <a:off x="1960368" y="2556062"/>
            <a:ext cx="572299" cy="215123"/>
            <a:chOff x="3068829" y="3551913"/>
            <a:chExt cx="763065" cy="286831"/>
          </a:xfrm>
        </p:grpSpPr>
        <p:sp>
          <p:nvSpPr>
            <p:cNvPr id="258" name="Isosceles Triangle 80">
              <a:extLst>
                <a:ext uri="{FF2B5EF4-FFF2-40B4-BE49-F238E27FC236}">
                  <a16:creationId xmlns:a16="http://schemas.microsoft.com/office/drawing/2014/main" id="{0ACB2D4D-C0B4-F14F-BAB6-CEF9D0EDE3AD}"/>
                </a:ext>
              </a:extLst>
            </p:cNvPr>
            <p:cNvSpPr/>
            <p:nvPr/>
          </p:nvSpPr>
          <p:spPr>
            <a:xfrm flipH="1" flipV="1">
              <a:off x="3166503" y="3725921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EF6F6E9D-279A-4F41-A1B9-D37C02FF665F}"/>
                </a:ext>
              </a:extLst>
            </p:cNvPr>
            <p:cNvSpPr txBox="1"/>
            <p:nvPr/>
          </p:nvSpPr>
          <p:spPr>
            <a:xfrm>
              <a:off x="3068829" y="3551913"/>
              <a:ext cx="763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>
                  <a:solidFill>
                    <a:prstClr val="black"/>
                  </a:solidFill>
                  <a:latin typeface="Calibri"/>
                </a:rPr>
                <a:t>SRR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876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6D7C-E617-2D43-9710-C0DE01DB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Swedish implementation of directive 2013/59/Euratom</a:t>
            </a:r>
            <a:br>
              <a:rPr lang="en-GB"/>
            </a:br>
            <a:r>
              <a:rPr lang="en-GB"/>
              <a:t>considering ICRP, EU, IAEA, WENRA guidance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36A8E1A-D971-9B40-8158-D0519BFFD72B}"/>
              </a:ext>
            </a:extLst>
          </p:cNvPr>
          <p:cNvSpPr/>
          <p:nvPr/>
        </p:nvSpPr>
        <p:spPr>
          <a:xfrm>
            <a:off x="1115616" y="1851670"/>
            <a:ext cx="3384376" cy="72008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9CB2-8FA1-4F41-B5BE-F46077EF7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 lnSpcReduction="10000"/>
          </a:bodyPr>
          <a:lstStyle/>
          <a:p>
            <a:r>
              <a:rPr lang="en-GB"/>
              <a:t>Radiation protection act SFS 2018:396 </a:t>
            </a:r>
            <a:r>
              <a:rPr lang="en-GB" sz="1200"/>
              <a:t>replaces SFS 1988:220</a:t>
            </a:r>
            <a:endParaRPr lang="en-GB" sz="2000"/>
          </a:p>
          <a:p>
            <a:pPr lvl="1"/>
            <a:r>
              <a:rPr lang="en-GB"/>
              <a:t>Radiation protection regulation SFS 2018:506 </a:t>
            </a:r>
            <a:r>
              <a:rPr lang="en-GB" sz="1200"/>
              <a:t>replaces SFS 1988:293 and 2007:193</a:t>
            </a:r>
          </a:p>
          <a:p>
            <a:pPr lvl="2"/>
            <a:r>
              <a:rPr lang="en-GB"/>
              <a:t>Radiation protection rule SSMFS 2018:1 </a:t>
            </a:r>
            <a:r>
              <a:rPr lang="en-GB" sz="1200"/>
              <a:t>replaces 2008:27, 2008:29, 2008:51, 2008:52</a:t>
            </a:r>
          </a:p>
          <a:p>
            <a:pPr lvl="2"/>
            <a:r>
              <a:rPr lang="en-GB"/>
              <a:t>Radiation protection rule SSMFS 2018:3 </a:t>
            </a:r>
            <a:r>
              <a:rPr lang="en-GB" sz="1200"/>
              <a:t>replaces 2011:2</a:t>
            </a:r>
          </a:p>
          <a:p>
            <a:pPr lvl="2"/>
            <a:r>
              <a:rPr lang="en-GB"/>
              <a:t>Updated Special conditions for ESS</a:t>
            </a:r>
          </a:p>
          <a:p>
            <a:pPr lvl="3"/>
            <a:r>
              <a:rPr lang="en-GB"/>
              <a:t>Many of the current special conditions is now regulated in 2018:1</a:t>
            </a:r>
          </a:p>
          <a:p>
            <a:pPr lvl="3"/>
            <a:r>
              <a:rPr lang="en-GB"/>
              <a:t>Some of the remaining special conditions are less prescriptive</a:t>
            </a:r>
          </a:p>
          <a:p>
            <a:pPr lvl="3"/>
            <a:r>
              <a:rPr lang="en-GB"/>
              <a:t>Some special conditions has been removed due to a deeper insight to ESS</a:t>
            </a:r>
          </a:p>
          <a:p>
            <a:r>
              <a:rPr lang="en-GB"/>
              <a:t>Fewer and a more consistent and cohesive set of regulatory requirements</a:t>
            </a:r>
          </a:p>
          <a:p>
            <a:r>
              <a:rPr lang="en-GB"/>
              <a:t>Updated conditions received 15 October based on a mutually agreed transition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BF157-1ACD-334D-A4FE-4CF19E2E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40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058CB-CAD3-4C4B-AECD-76F688B7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updated plan for NC LINAC submission</a:t>
            </a:r>
            <a:br>
              <a:rPr lang="en-GB"/>
            </a:br>
            <a:r>
              <a:rPr lang="en-GB" i="1"/>
              <a:t>including transition to new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64803-0B9E-4B4E-B3F8-DB0BF34C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287545-69E7-8348-ACF1-52D75D85321A}"/>
              </a:ext>
            </a:extLst>
          </p:cNvPr>
          <p:cNvCxnSpPr>
            <a:cxnSpLocks/>
          </p:cNvCxnSpPr>
          <p:nvPr/>
        </p:nvCxnSpPr>
        <p:spPr>
          <a:xfrm>
            <a:off x="157480" y="4293510"/>
            <a:ext cx="876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2FE385-0772-344A-8D0D-EE45C1F60B10}"/>
              </a:ext>
            </a:extLst>
          </p:cNvPr>
          <p:cNvCxnSpPr/>
          <p:nvPr/>
        </p:nvCxnSpPr>
        <p:spPr>
          <a:xfrm>
            <a:off x="8040370" y="4205535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4969F1-72F8-B748-BE1C-249C66440F74}"/>
              </a:ext>
            </a:extLst>
          </p:cNvPr>
          <p:cNvCxnSpPr/>
          <p:nvPr/>
        </p:nvCxnSpPr>
        <p:spPr>
          <a:xfrm>
            <a:off x="6930953" y="4205535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16B9FFFF-998E-8243-A1E8-1ACA4E52BC6A}"/>
              </a:ext>
            </a:extLst>
          </p:cNvPr>
          <p:cNvSpPr txBox="1"/>
          <p:nvPr/>
        </p:nvSpPr>
        <p:spPr>
          <a:xfrm>
            <a:off x="3992023" y="4352417"/>
            <a:ext cx="52770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Jan 2019</a:t>
            </a:r>
          </a:p>
        </p:txBody>
      </p: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BEA7347E-C6FA-A242-A0ED-8D055DF985D8}"/>
              </a:ext>
            </a:extLst>
          </p:cNvPr>
          <p:cNvCxnSpPr/>
          <p:nvPr/>
        </p:nvCxnSpPr>
        <p:spPr>
          <a:xfrm>
            <a:off x="5883816" y="4205535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833B28AE-23CE-3449-A49F-A52755CE39A1}"/>
              </a:ext>
            </a:extLst>
          </p:cNvPr>
          <p:cNvCxnSpPr/>
          <p:nvPr/>
        </p:nvCxnSpPr>
        <p:spPr>
          <a:xfrm>
            <a:off x="4831502" y="4205535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F6E273E6-4C9A-B048-B9F1-DEC3B21510AF}"/>
              </a:ext>
            </a:extLst>
          </p:cNvPr>
          <p:cNvCxnSpPr/>
          <p:nvPr/>
        </p:nvCxnSpPr>
        <p:spPr>
          <a:xfrm>
            <a:off x="3714792" y="4205535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3CDF8D7D-6DEC-4D4F-963B-59EC9211425E}"/>
              </a:ext>
            </a:extLst>
          </p:cNvPr>
          <p:cNvCxnSpPr/>
          <p:nvPr/>
        </p:nvCxnSpPr>
        <p:spPr>
          <a:xfrm>
            <a:off x="2619550" y="4205535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5003CF5A-494E-614C-A02D-87A3CF16E1F3}"/>
              </a:ext>
            </a:extLst>
          </p:cNvPr>
          <p:cNvCxnSpPr/>
          <p:nvPr/>
        </p:nvCxnSpPr>
        <p:spPr>
          <a:xfrm>
            <a:off x="1544282" y="4205535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4E9A6D86-E029-FB46-9F76-36A9F9BBEE2A}"/>
              </a:ext>
            </a:extLst>
          </p:cNvPr>
          <p:cNvCxnSpPr/>
          <p:nvPr/>
        </p:nvCxnSpPr>
        <p:spPr>
          <a:xfrm>
            <a:off x="470671" y="4205535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" name="TextBox 347">
            <a:extLst>
              <a:ext uri="{FF2B5EF4-FFF2-40B4-BE49-F238E27FC236}">
                <a16:creationId xmlns:a16="http://schemas.microsoft.com/office/drawing/2014/main" id="{4E3381E7-884B-DF44-86A8-3F7046898BC4}"/>
              </a:ext>
            </a:extLst>
          </p:cNvPr>
          <p:cNvSpPr txBox="1"/>
          <p:nvPr/>
        </p:nvSpPr>
        <p:spPr>
          <a:xfrm>
            <a:off x="5083201" y="4353875"/>
            <a:ext cx="54373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Feb 2019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89DA4FB1-8A3C-A744-A673-5E491B4625CF}"/>
              </a:ext>
            </a:extLst>
          </p:cNvPr>
          <p:cNvSpPr txBox="1"/>
          <p:nvPr/>
        </p:nvSpPr>
        <p:spPr>
          <a:xfrm>
            <a:off x="6157839" y="4350282"/>
            <a:ext cx="56137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Mar 2019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44476375-2449-D946-BDC0-E84D35A3582A}"/>
              </a:ext>
            </a:extLst>
          </p:cNvPr>
          <p:cNvSpPr txBox="1"/>
          <p:nvPr/>
        </p:nvSpPr>
        <p:spPr>
          <a:xfrm>
            <a:off x="7201979" y="4352417"/>
            <a:ext cx="54053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Apr 2019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6778DB70-E248-784F-BC9A-0E027D3E74AC}"/>
              </a:ext>
            </a:extLst>
          </p:cNvPr>
          <p:cNvSpPr txBox="1"/>
          <p:nvPr/>
        </p:nvSpPr>
        <p:spPr>
          <a:xfrm>
            <a:off x="2874457" y="4350666"/>
            <a:ext cx="54694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Dec 2018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EA30F5EF-9683-7B4C-89F0-AF235F1FDA97}"/>
              </a:ext>
            </a:extLst>
          </p:cNvPr>
          <p:cNvSpPr txBox="1"/>
          <p:nvPr/>
        </p:nvSpPr>
        <p:spPr>
          <a:xfrm>
            <a:off x="1734393" y="4352053"/>
            <a:ext cx="55656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Nov 2018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733B7D1E-F4F7-5444-B80F-0D678E7134C3}"/>
              </a:ext>
            </a:extLst>
          </p:cNvPr>
          <p:cNvSpPr txBox="1"/>
          <p:nvPr/>
        </p:nvSpPr>
        <p:spPr>
          <a:xfrm>
            <a:off x="719742" y="4352416"/>
            <a:ext cx="53572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>
                <a:solidFill>
                  <a:prstClr val="black"/>
                </a:solidFill>
                <a:latin typeface="Calibri"/>
              </a:rPr>
              <a:t>Oct 2018</a:t>
            </a: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65BA4683-C4F3-2A4C-9CAD-82BC8E851EFE}"/>
              </a:ext>
            </a:extLst>
          </p:cNvPr>
          <p:cNvGrpSpPr/>
          <p:nvPr/>
        </p:nvGrpSpPr>
        <p:grpSpPr>
          <a:xfrm>
            <a:off x="7831994" y="3766026"/>
            <a:ext cx="1292341" cy="372371"/>
            <a:chOff x="1664342" y="3417518"/>
            <a:chExt cx="1723121" cy="496495"/>
          </a:xfrm>
        </p:grpSpPr>
        <p:sp>
          <p:nvSpPr>
            <p:cNvPr id="355" name="Isosceles Triangle 20">
              <a:extLst>
                <a:ext uri="{FF2B5EF4-FFF2-40B4-BE49-F238E27FC236}">
                  <a16:creationId xmlns:a16="http://schemas.microsoft.com/office/drawing/2014/main" id="{324C40BE-392B-9A42-A948-F9448599B8A7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1D6A77F3-C8B5-584D-A967-0FC346D00647}"/>
                </a:ext>
              </a:extLst>
            </p:cNvPr>
            <p:cNvSpPr txBox="1"/>
            <p:nvPr/>
          </p:nvSpPr>
          <p:spPr>
            <a:xfrm>
              <a:off x="1664342" y="3417518"/>
              <a:ext cx="172312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prstClr val="black"/>
                  </a:solidFill>
                  <a:latin typeface="Calibri"/>
                </a:rPr>
                <a:t>Submission 2019-04-30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54C1D45E-5449-6643-B87C-70D5E9153D25}"/>
              </a:ext>
            </a:extLst>
          </p:cNvPr>
          <p:cNvGrpSpPr/>
          <p:nvPr/>
        </p:nvGrpSpPr>
        <p:grpSpPr>
          <a:xfrm>
            <a:off x="767931" y="1398706"/>
            <a:ext cx="1410964" cy="316066"/>
            <a:chOff x="1660142" y="3492591"/>
            <a:chExt cx="1881285" cy="421422"/>
          </a:xfrm>
        </p:grpSpPr>
        <p:sp>
          <p:nvSpPr>
            <p:cNvPr id="358" name="Isosceles Triangle 20">
              <a:extLst>
                <a:ext uri="{FF2B5EF4-FFF2-40B4-BE49-F238E27FC236}">
                  <a16:creationId xmlns:a16="http://schemas.microsoft.com/office/drawing/2014/main" id="{C6EB80DF-41C9-4441-BE5C-E7D307AC466E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9" name="TextBox 358">
              <a:extLst>
                <a:ext uri="{FF2B5EF4-FFF2-40B4-BE49-F238E27FC236}">
                  <a16:creationId xmlns:a16="http://schemas.microsoft.com/office/drawing/2014/main" id="{2884BEB0-0F30-3448-B588-A6920711DCE8}"/>
                </a:ext>
              </a:extLst>
            </p:cNvPr>
            <p:cNvSpPr txBox="1"/>
            <p:nvPr/>
          </p:nvSpPr>
          <p:spPr>
            <a:xfrm>
              <a:off x="1660142" y="3492591"/>
              <a:ext cx="188128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prstClr val="black"/>
                  </a:solidFill>
                  <a:latin typeface="Calibri"/>
                </a:rPr>
                <a:t>Ref Doc ready 2018-10-15</a:t>
              </a: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7DF1881F-E348-3146-BC18-A3CFF0A60D5F}"/>
              </a:ext>
            </a:extLst>
          </p:cNvPr>
          <p:cNvGrpSpPr/>
          <p:nvPr/>
        </p:nvGrpSpPr>
        <p:grpSpPr>
          <a:xfrm>
            <a:off x="5157901" y="2845257"/>
            <a:ext cx="938077" cy="341591"/>
            <a:chOff x="1695581" y="3458558"/>
            <a:chExt cx="1250769" cy="455455"/>
          </a:xfrm>
        </p:grpSpPr>
        <p:sp>
          <p:nvSpPr>
            <p:cNvPr id="364" name="Isosceles Triangle 20">
              <a:extLst>
                <a:ext uri="{FF2B5EF4-FFF2-40B4-BE49-F238E27FC236}">
                  <a16:creationId xmlns:a16="http://schemas.microsoft.com/office/drawing/2014/main" id="{3862B27B-F86E-474B-9F57-44020B6976E0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B139859A-85EB-9C43-B903-FA13D48A7017}"/>
                </a:ext>
              </a:extLst>
            </p:cNvPr>
            <p:cNvSpPr txBox="1"/>
            <p:nvPr/>
          </p:nvSpPr>
          <p:spPr>
            <a:xfrm>
              <a:off x="1695581" y="3458558"/>
              <a:ext cx="12507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Self Assessment</a:t>
              </a:r>
            </a:p>
          </p:txBody>
        </p:sp>
      </p:grpSp>
      <p:sp>
        <p:nvSpPr>
          <p:cNvPr id="366" name="Rectangle 365">
            <a:extLst>
              <a:ext uri="{FF2B5EF4-FFF2-40B4-BE49-F238E27FC236}">
                <a16:creationId xmlns:a16="http://schemas.microsoft.com/office/drawing/2014/main" id="{9F66474B-0A9E-5D4E-B070-097F432DB1D0}"/>
              </a:ext>
            </a:extLst>
          </p:cNvPr>
          <p:cNvSpPr/>
          <p:nvPr/>
        </p:nvSpPr>
        <p:spPr>
          <a:xfrm>
            <a:off x="5389880" y="3393730"/>
            <a:ext cx="1541073" cy="2131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25879A75-7725-624A-B28D-E0925381545C}"/>
              </a:ext>
            </a:extLst>
          </p:cNvPr>
          <p:cNvSpPr txBox="1"/>
          <p:nvPr/>
        </p:nvSpPr>
        <p:spPr>
          <a:xfrm>
            <a:off x="5279521" y="3179270"/>
            <a:ext cx="20347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prstClr val="black"/>
                </a:solidFill>
                <a:latin typeface="Calibri"/>
              </a:rPr>
              <a:t>Independent Safety Review</a:t>
            </a: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16FAAE83-2811-A14A-8E62-A8D9AE2EC781}"/>
              </a:ext>
            </a:extLst>
          </p:cNvPr>
          <p:cNvSpPr txBox="1"/>
          <p:nvPr/>
        </p:nvSpPr>
        <p:spPr>
          <a:xfrm>
            <a:off x="916418" y="1613587"/>
            <a:ext cx="20347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prstClr val="black"/>
                </a:solidFill>
                <a:latin typeface="Calibri"/>
              </a:rPr>
              <a:t>Update of PSAR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3DCB43D2-E88F-DB49-96D9-3B5ADFAFD059}"/>
              </a:ext>
            </a:extLst>
          </p:cNvPr>
          <p:cNvSpPr/>
          <p:nvPr/>
        </p:nvSpPr>
        <p:spPr>
          <a:xfrm>
            <a:off x="2249290" y="2559938"/>
            <a:ext cx="1838263" cy="2131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98E413C4-E3FB-254E-8104-85AD6C779850}"/>
              </a:ext>
            </a:extLst>
          </p:cNvPr>
          <p:cNvSpPr txBox="1"/>
          <p:nvPr/>
        </p:nvSpPr>
        <p:spPr>
          <a:xfrm>
            <a:off x="2166153" y="2352441"/>
            <a:ext cx="2917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prstClr val="black"/>
                </a:solidFill>
                <a:latin typeface="Calibri"/>
              </a:rPr>
              <a:t>Self Assessment/Primary Safety Review</a:t>
            </a:r>
          </a:p>
        </p:txBody>
      </p: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42EA5F95-64CE-9948-B70C-3CF633C6075C}"/>
              </a:ext>
            </a:extLst>
          </p:cNvPr>
          <p:cNvGrpSpPr/>
          <p:nvPr/>
        </p:nvGrpSpPr>
        <p:grpSpPr>
          <a:xfrm>
            <a:off x="6868394" y="3410102"/>
            <a:ext cx="667170" cy="372371"/>
            <a:chOff x="1664342" y="3417518"/>
            <a:chExt cx="889560" cy="496495"/>
          </a:xfrm>
        </p:grpSpPr>
        <p:sp>
          <p:nvSpPr>
            <p:cNvPr id="386" name="Isosceles Triangle 20">
              <a:extLst>
                <a:ext uri="{FF2B5EF4-FFF2-40B4-BE49-F238E27FC236}">
                  <a16:creationId xmlns:a16="http://schemas.microsoft.com/office/drawing/2014/main" id="{0BA3C1E9-47CB-A84A-8F14-05EF83CDA8EA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01452942-45E4-6C49-8DA0-76CB8B522C50}"/>
                </a:ext>
              </a:extLst>
            </p:cNvPr>
            <p:cNvSpPr txBox="1"/>
            <p:nvPr/>
          </p:nvSpPr>
          <p:spPr>
            <a:xfrm>
              <a:off x="1664342" y="3417518"/>
              <a:ext cx="88956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>
                  <a:solidFill>
                    <a:prstClr val="black"/>
                  </a:solidFill>
                  <a:latin typeface="Calibri"/>
                </a:rPr>
                <a:t>ISR report</a:t>
              </a:r>
            </a:p>
          </p:txBody>
        </p:sp>
      </p:grpSp>
      <p:sp>
        <p:nvSpPr>
          <p:cNvPr id="388" name="Rectangle 387">
            <a:extLst>
              <a:ext uri="{FF2B5EF4-FFF2-40B4-BE49-F238E27FC236}">
                <a16:creationId xmlns:a16="http://schemas.microsoft.com/office/drawing/2014/main" id="{B38F059A-B606-E846-9272-611C7284AAF7}"/>
              </a:ext>
            </a:extLst>
          </p:cNvPr>
          <p:cNvSpPr/>
          <p:nvPr/>
        </p:nvSpPr>
        <p:spPr>
          <a:xfrm>
            <a:off x="7129758" y="3844297"/>
            <a:ext cx="702236" cy="819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D2767C2A-8E68-BF4D-90EC-15AF1754B130}"/>
              </a:ext>
            </a:extLst>
          </p:cNvPr>
          <p:cNvSpPr txBox="1"/>
          <p:nvPr/>
        </p:nvSpPr>
        <p:spPr>
          <a:xfrm>
            <a:off x="7040950" y="3892773"/>
            <a:ext cx="103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solidFill>
                  <a:prstClr val="black"/>
                </a:solidFill>
                <a:latin typeface="Calibri"/>
              </a:rPr>
              <a:t>Implement ISR recommendations</a:t>
            </a: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96CE2611-ECBC-8D44-AD00-DC986BE55054}"/>
              </a:ext>
            </a:extLst>
          </p:cNvPr>
          <p:cNvSpPr/>
          <p:nvPr/>
        </p:nvSpPr>
        <p:spPr>
          <a:xfrm>
            <a:off x="948982" y="1117525"/>
            <a:ext cx="6883011" cy="313996"/>
          </a:xfrm>
          <a:prstGeom prst="rect">
            <a:avLst/>
          </a:prstGeom>
          <a:gradFill flip="none" rotWithShape="1">
            <a:gsLst>
              <a:gs pos="27000">
                <a:srgbClr val="0094CA"/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>
                <a:solidFill>
                  <a:prstClr val="white"/>
                </a:solidFill>
                <a:latin typeface="Calibri"/>
              </a:rPr>
              <a:t>Anticipated completion, changes and updates to reference documents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E4D1D509-DCAA-EB4D-8D89-B7BE2E6D5AD6}"/>
              </a:ext>
            </a:extLst>
          </p:cNvPr>
          <p:cNvSpPr/>
          <p:nvPr/>
        </p:nvSpPr>
        <p:spPr>
          <a:xfrm>
            <a:off x="987604" y="1839831"/>
            <a:ext cx="2195639" cy="2131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9236B6F6-54FD-4144-8A17-C69C9ADD3FCE}"/>
              </a:ext>
            </a:extLst>
          </p:cNvPr>
          <p:cNvSpPr/>
          <p:nvPr/>
        </p:nvSpPr>
        <p:spPr>
          <a:xfrm>
            <a:off x="1051560" y="2283890"/>
            <a:ext cx="1130519" cy="2131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A58750E5-90E5-FC48-9E16-1338534D1E25}"/>
              </a:ext>
            </a:extLst>
          </p:cNvPr>
          <p:cNvSpPr txBox="1"/>
          <p:nvPr/>
        </p:nvSpPr>
        <p:spPr>
          <a:xfrm>
            <a:off x="948982" y="2108690"/>
            <a:ext cx="2917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solidFill>
                  <a:prstClr val="black"/>
                </a:solidFill>
                <a:latin typeface="Calibri"/>
              </a:rPr>
              <a:t>Translate updated conditions</a:t>
            </a: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052D05F6-0295-B747-ADC9-97161C012E97}"/>
              </a:ext>
            </a:extLst>
          </p:cNvPr>
          <p:cNvSpPr/>
          <p:nvPr/>
        </p:nvSpPr>
        <p:spPr>
          <a:xfrm>
            <a:off x="4183358" y="2844416"/>
            <a:ext cx="1018562" cy="1075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76BB605E-4B8C-844F-BAEF-43FA5F475C2E}"/>
              </a:ext>
            </a:extLst>
          </p:cNvPr>
          <p:cNvSpPr txBox="1"/>
          <p:nvPr/>
        </p:nvSpPr>
        <p:spPr>
          <a:xfrm>
            <a:off x="4087553" y="2932390"/>
            <a:ext cx="10528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solidFill>
                  <a:prstClr val="black"/>
                </a:solidFill>
                <a:latin typeface="Calibri"/>
              </a:rPr>
              <a:t>Implement PSR findings</a:t>
            </a:r>
          </a:p>
        </p:txBody>
      </p:sp>
      <p:cxnSp>
        <p:nvCxnSpPr>
          <p:cNvPr id="411" name="Straight Arrow Connector 410">
            <a:extLst>
              <a:ext uri="{FF2B5EF4-FFF2-40B4-BE49-F238E27FC236}">
                <a16:creationId xmlns:a16="http://schemas.microsoft.com/office/drawing/2014/main" id="{0F00AECC-5B0A-194A-AC2E-7B88B613EE15}"/>
              </a:ext>
            </a:extLst>
          </p:cNvPr>
          <p:cNvCxnSpPr>
            <a:cxnSpLocks/>
          </p:cNvCxnSpPr>
          <p:nvPr/>
        </p:nvCxnSpPr>
        <p:spPr>
          <a:xfrm>
            <a:off x="3586674" y="1446826"/>
            <a:ext cx="0" cy="891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Arrow Connector 414">
            <a:extLst>
              <a:ext uri="{FF2B5EF4-FFF2-40B4-BE49-F238E27FC236}">
                <a16:creationId xmlns:a16="http://schemas.microsoft.com/office/drawing/2014/main" id="{A3129E49-50B0-7A43-B9E6-4D9E6FB17B91}"/>
              </a:ext>
            </a:extLst>
          </p:cNvPr>
          <p:cNvCxnSpPr>
            <a:cxnSpLocks/>
          </p:cNvCxnSpPr>
          <p:nvPr/>
        </p:nvCxnSpPr>
        <p:spPr>
          <a:xfrm flipV="1">
            <a:off x="4721695" y="1453110"/>
            <a:ext cx="0" cy="1274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>
            <a:extLst>
              <a:ext uri="{FF2B5EF4-FFF2-40B4-BE49-F238E27FC236}">
                <a16:creationId xmlns:a16="http://schemas.microsoft.com/office/drawing/2014/main" id="{78286EA9-3FF9-CA46-B2D3-1A6AF0C9A0B4}"/>
              </a:ext>
            </a:extLst>
          </p:cNvPr>
          <p:cNvCxnSpPr>
            <a:cxnSpLocks/>
          </p:cNvCxnSpPr>
          <p:nvPr/>
        </p:nvCxnSpPr>
        <p:spPr>
          <a:xfrm>
            <a:off x="6078295" y="1503680"/>
            <a:ext cx="0" cy="1683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>
            <a:extLst>
              <a:ext uri="{FF2B5EF4-FFF2-40B4-BE49-F238E27FC236}">
                <a16:creationId xmlns:a16="http://schemas.microsoft.com/office/drawing/2014/main" id="{E106A567-509B-514B-99FA-5AC949B5CCCF}"/>
              </a:ext>
            </a:extLst>
          </p:cNvPr>
          <p:cNvCxnSpPr>
            <a:cxnSpLocks/>
          </p:cNvCxnSpPr>
          <p:nvPr/>
        </p:nvCxnSpPr>
        <p:spPr>
          <a:xfrm flipH="1" flipV="1">
            <a:off x="7453512" y="1446826"/>
            <a:ext cx="12844" cy="1885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373B0C65-7771-6347-AEBF-AED9075A7514}"/>
              </a:ext>
            </a:extLst>
          </p:cNvPr>
          <p:cNvCxnSpPr>
            <a:cxnSpLocks/>
          </p:cNvCxnSpPr>
          <p:nvPr/>
        </p:nvCxnSpPr>
        <p:spPr>
          <a:xfrm flipV="1">
            <a:off x="2821775" y="2108690"/>
            <a:ext cx="0" cy="243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CDD2D74F-E41D-6A4D-B62D-C9634DE7AE65}"/>
              </a:ext>
            </a:extLst>
          </p:cNvPr>
          <p:cNvCxnSpPr>
            <a:cxnSpLocks/>
          </p:cNvCxnSpPr>
          <p:nvPr/>
        </p:nvCxnSpPr>
        <p:spPr>
          <a:xfrm>
            <a:off x="2433514" y="1460883"/>
            <a:ext cx="0" cy="296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08FE0208-28DB-5343-983B-2042CC54FDA7}"/>
              </a:ext>
            </a:extLst>
          </p:cNvPr>
          <p:cNvGrpSpPr/>
          <p:nvPr/>
        </p:nvGrpSpPr>
        <p:grpSpPr>
          <a:xfrm>
            <a:off x="3129071" y="1866922"/>
            <a:ext cx="452368" cy="341591"/>
            <a:chOff x="1695581" y="3458558"/>
            <a:chExt cx="603157" cy="455455"/>
          </a:xfrm>
        </p:grpSpPr>
        <p:sp>
          <p:nvSpPr>
            <p:cNvPr id="435" name="Isosceles Triangle 20">
              <a:extLst>
                <a:ext uri="{FF2B5EF4-FFF2-40B4-BE49-F238E27FC236}">
                  <a16:creationId xmlns:a16="http://schemas.microsoft.com/office/drawing/2014/main" id="{D46E3722-0C5C-6845-A161-63D348F5E68F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D42B39E7-F8E0-0441-957B-34741FB21295}"/>
                </a:ext>
              </a:extLst>
            </p:cNvPr>
            <p:cNvSpPr txBox="1"/>
            <p:nvPr/>
          </p:nvSpPr>
          <p:spPr>
            <a:xfrm>
              <a:off x="1695581" y="3458558"/>
              <a:ext cx="60315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PSAR </a:t>
              </a:r>
            </a:p>
          </p:txBody>
        </p:sp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6D756F1A-84FB-FA45-9A7C-C58C590849F8}"/>
              </a:ext>
            </a:extLst>
          </p:cNvPr>
          <p:cNvGrpSpPr/>
          <p:nvPr/>
        </p:nvGrpSpPr>
        <p:grpSpPr>
          <a:xfrm>
            <a:off x="4670747" y="1750880"/>
            <a:ext cx="593194" cy="479601"/>
            <a:chOff x="1668658" y="3274545"/>
            <a:chExt cx="790925" cy="639468"/>
          </a:xfrm>
        </p:grpSpPr>
        <p:sp>
          <p:nvSpPr>
            <p:cNvPr id="438" name="Isosceles Triangle 20">
              <a:extLst>
                <a:ext uri="{FF2B5EF4-FFF2-40B4-BE49-F238E27FC236}">
                  <a16:creationId xmlns:a16="http://schemas.microsoft.com/office/drawing/2014/main" id="{00B763CB-4331-C943-935D-B44F6A3D1BDF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56CA2FF0-5B2A-FC4B-86DC-3B688BF412E4}"/>
                </a:ext>
              </a:extLst>
            </p:cNvPr>
            <p:cNvSpPr txBox="1"/>
            <p:nvPr/>
          </p:nvSpPr>
          <p:spPr>
            <a:xfrm>
              <a:off x="1668658" y="3274545"/>
              <a:ext cx="7909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solidFill>
                    <a:prstClr val="black"/>
                  </a:solidFill>
                  <a:latin typeface="Calibri"/>
                </a:rPr>
                <a:t>RevisedPSAR</a:t>
              </a:r>
              <a:r>
                <a:rPr lang="en-US" sz="90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440" name="Rectangle 439">
            <a:extLst>
              <a:ext uri="{FF2B5EF4-FFF2-40B4-BE49-F238E27FC236}">
                <a16:creationId xmlns:a16="http://schemas.microsoft.com/office/drawing/2014/main" id="{885A2288-FE2A-0A46-B20A-14CDB3639D11}"/>
              </a:ext>
            </a:extLst>
          </p:cNvPr>
          <p:cNvSpPr/>
          <p:nvPr/>
        </p:nvSpPr>
        <p:spPr>
          <a:xfrm>
            <a:off x="4216951" y="1849443"/>
            <a:ext cx="458432" cy="2131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DA9963-A772-BE44-AFD2-669757F3A23B}"/>
              </a:ext>
            </a:extLst>
          </p:cNvPr>
          <p:cNvGrpSpPr/>
          <p:nvPr/>
        </p:nvGrpSpPr>
        <p:grpSpPr>
          <a:xfrm>
            <a:off x="7399320" y="1750880"/>
            <a:ext cx="593194" cy="479601"/>
            <a:chOff x="1668658" y="3274545"/>
            <a:chExt cx="790925" cy="639468"/>
          </a:xfrm>
        </p:grpSpPr>
        <p:sp>
          <p:nvSpPr>
            <p:cNvPr id="60" name="Isosceles Triangle 20">
              <a:extLst>
                <a:ext uri="{FF2B5EF4-FFF2-40B4-BE49-F238E27FC236}">
                  <a16:creationId xmlns:a16="http://schemas.microsoft.com/office/drawing/2014/main" id="{18F0E326-6E5B-464A-8C1C-409603D013D3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DB6C931-4BE7-1E44-8059-11EC7ABD8353}"/>
                </a:ext>
              </a:extLst>
            </p:cNvPr>
            <p:cNvSpPr txBox="1"/>
            <p:nvPr/>
          </p:nvSpPr>
          <p:spPr>
            <a:xfrm>
              <a:off x="1668658" y="3274545"/>
              <a:ext cx="7909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err="1">
                  <a:solidFill>
                    <a:prstClr val="black"/>
                  </a:solidFill>
                  <a:latin typeface="Calibri"/>
                </a:rPr>
                <a:t>RevisedPSAR</a:t>
              </a:r>
              <a:r>
                <a:rPr lang="en-US" sz="900">
                  <a:solidFill>
                    <a:prstClr val="black"/>
                  </a:solidFill>
                  <a:latin typeface="Calibri"/>
                </a:rPr>
                <a:t> 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8C6AD5C4-CB39-C54E-979B-417BCA4F52DC}"/>
              </a:ext>
            </a:extLst>
          </p:cNvPr>
          <p:cNvSpPr/>
          <p:nvPr/>
        </p:nvSpPr>
        <p:spPr>
          <a:xfrm>
            <a:off x="7187932" y="1849443"/>
            <a:ext cx="216024" cy="21310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D6D619B-DA4D-2843-99AB-6E4DDAE7A79E}"/>
              </a:ext>
            </a:extLst>
          </p:cNvPr>
          <p:cNvGrpSpPr/>
          <p:nvPr/>
        </p:nvGrpSpPr>
        <p:grpSpPr>
          <a:xfrm>
            <a:off x="7528578" y="2726516"/>
            <a:ext cx="1061556" cy="462350"/>
            <a:chOff x="1695581" y="3297546"/>
            <a:chExt cx="1415408" cy="616467"/>
          </a:xfrm>
        </p:grpSpPr>
        <p:sp>
          <p:nvSpPr>
            <p:cNvPr id="64" name="Isosceles Triangle 20">
              <a:extLst>
                <a:ext uri="{FF2B5EF4-FFF2-40B4-BE49-F238E27FC236}">
                  <a16:creationId xmlns:a16="http://schemas.microsoft.com/office/drawing/2014/main" id="{19F88A79-227B-3F49-8A69-84A35531506F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81F44E8-B0F9-5448-BDD4-E7772A77675B}"/>
                </a:ext>
              </a:extLst>
            </p:cNvPr>
            <p:cNvSpPr txBox="1"/>
            <p:nvPr/>
          </p:nvSpPr>
          <p:spPr>
            <a:xfrm>
              <a:off x="1695581" y="3297546"/>
              <a:ext cx="14154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prstClr val="black"/>
                  </a:solidFill>
                  <a:latin typeface="Calibri"/>
                </a:rPr>
                <a:t>Revised Self Assessment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8B24D70-E11D-3142-9370-24C0DA8A4AE0}"/>
              </a:ext>
            </a:extLst>
          </p:cNvPr>
          <p:cNvSpPr/>
          <p:nvPr/>
        </p:nvSpPr>
        <p:spPr>
          <a:xfrm>
            <a:off x="7256701" y="2850107"/>
            <a:ext cx="312657" cy="10782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5B6ADC7-109A-E646-90C9-6035C199DE58}"/>
              </a:ext>
            </a:extLst>
          </p:cNvPr>
          <p:cNvSpPr/>
          <p:nvPr/>
        </p:nvSpPr>
        <p:spPr>
          <a:xfrm>
            <a:off x="4170869" y="3171699"/>
            <a:ext cx="1018562" cy="1075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0AE212-8876-B549-809A-3162B2080EA4}"/>
              </a:ext>
            </a:extLst>
          </p:cNvPr>
          <p:cNvSpPr txBox="1"/>
          <p:nvPr/>
        </p:nvSpPr>
        <p:spPr>
          <a:xfrm>
            <a:off x="4042353" y="3259673"/>
            <a:ext cx="13570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>
                <a:solidFill>
                  <a:prstClr val="black"/>
                </a:solidFill>
                <a:latin typeface="Calibri"/>
              </a:rPr>
              <a:t>Translation of Self Assessment</a:t>
            </a:r>
          </a:p>
        </p:txBody>
      </p:sp>
    </p:spTree>
    <p:extLst>
      <p:ext uri="{BB962C8B-B14F-4D97-AF65-F5344CB8AC3E}">
        <p14:creationId xmlns:p14="http://schemas.microsoft.com/office/powerpoint/2010/main" val="984956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CD2E-AACF-954F-8C75-AC483C14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F1EAF-5F97-B24D-8ABF-F3BE7A5D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Permits received to allow Ion source commissioning and development of I&amp;C software</a:t>
            </a:r>
          </a:p>
          <a:p>
            <a:r>
              <a:rPr lang="en-GB"/>
              <a:t>Numerous interactions with SSM</a:t>
            </a:r>
          </a:p>
          <a:p>
            <a:pPr lvl="1"/>
            <a:r>
              <a:rPr lang="en-GB"/>
              <a:t>Good collaboration and a clear strategy for moving forward</a:t>
            </a:r>
          </a:p>
          <a:p>
            <a:r>
              <a:rPr lang="en-GB"/>
              <a:t>Planning top down/bottom up</a:t>
            </a:r>
          </a:p>
          <a:p>
            <a:pPr lvl="1"/>
            <a:r>
              <a:rPr lang="en-GB"/>
              <a:t>Detailed schedule with weekly follow up implemented</a:t>
            </a:r>
          </a:p>
          <a:p>
            <a:pPr lvl="1"/>
            <a:r>
              <a:rPr lang="en-GB"/>
              <a:t>Schedule execution being challenging due to overallocation of resources or too optimistic work estimations</a:t>
            </a:r>
          </a:p>
          <a:p>
            <a:r>
              <a:rPr lang="en-GB"/>
              <a:t>Licensing not on critical path 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7B8B4-99E1-2C42-8E33-A9FA629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79866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7017CE-CF96-4746-BB93-EF53A1150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Backup slides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D31E88A-4729-7140-BC9F-F1B5405FF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B00A9-396D-D642-8B4F-D822FEDA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4049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3C56-7D78-D442-9CDB-7DA1D121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355B5-1187-2642-BD80-28130D0BE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About SSM Licensing</a:t>
            </a:r>
          </a:p>
          <a:p>
            <a:endParaRPr lang="en-GB"/>
          </a:p>
          <a:p>
            <a:r>
              <a:rPr lang="en-GB"/>
              <a:t>Status</a:t>
            </a:r>
          </a:p>
          <a:p>
            <a:endParaRPr lang="en-GB"/>
          </a:p>
          <a:p>
            <a:r>
              <a:rPr lang="en-GB"/>
              <a:t>Work ahead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B1A67-FAED-0142-A5D1-13A6572D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2945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1223628" y="573528"/>
          <a:ext cx="6534726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7368" y="2691085"/>
            <a:ext cx="380656" cy="744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Licensing overview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819848" y="3595688"/>
          <a:ext cx="5342286" cy="147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34" name="TextBox 33"/>
          <p:cNvSpPr txBox="1"/>
          <p:nvPr/>
        </p:nvSpPr>
        <p:spPr>
          <a:xfrm>
            <a:off x="1439652" y="1437624"/>
            <a:ext cx="14930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ESS project phases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31640" y="4764107"/>
            <a:ext cx="23717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SSM stepwise licensing process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85900" y="3489852"/>
            <a:ext cx="621069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1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level trial operation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0"/>
            <a:ext cx="6172200" cy="3639852"/>
          </a:xfrm>
        </p:spPr>
        <p:txBody>
          <a:bodyPr>
            <a:normAutofit/>
          </a:bodyPr>
          <a:lstStyle/>
          <a:p>
            <a:r>
              <a:rPr lang="en-GB"/>
              <a:t>The three stage approach for trial operation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ESS wide planning determine submission dates for trial operation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/>
          </p:nvPr>
        </p:nvGraphicFramePr>
        <p:xfrm>
          <a:off x="2033718" y="2085696"/>
          <a:ext cx="480653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28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69AE-F214-454F-9345-4E17DF59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Licensing 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C88C1-F84E-154B-9FA0-9C81CBE34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Licensing plan to support execution of ESS project schedule</a:t>
            </a:r>
          </a:p>
          <a:p>
            <a:endParaRPr lang="en-GB"/>
          </a:p>
          <a:p>
            <a:r>
              <a:rPr lang="en-GB"/>
              <a:t>Adequate quality of submission, minimising delays in approval process</a:t>
            </a:r>
          </a:p>
          <a:p>
            <a:pPr lvl="1"/>
            <a:r>
              <a:rPr lang="en-GB"/>
              <a:t>We can not afford significant requests for complementary information without delaying the start of RFQ commissioning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B7BD2-927B-5741-ABE8-0498E157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790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 since April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Updated dimensioning scenario for Emergency Preparedness submitted to SSM in early April</a:t>
            </a:r>
          </a:p>
          <a:p>
            <a:pPr lvl="1"/>
            <a:r>
              <a:rPr lang="en-GB"/>
              <a:t>New scenario triggered by new experimental data on air born release fraction</a:t>
            </a:r>
          </a:p>
          <a:p>
            <a:r>
              <a:rPr lang="en-GB"/>
              <a:t>Decision by SSM 25 April</a:t>
            </a:r>
          </a:p>
          <a:p>
            <a:pPr lvl="1"/>
            <a:r>
              <a:rPr lang="en-GB"/>
              <a:t>ESS is Category 2 (NPPs Cat 1)</a:t>
            </a:r>
          </a:p>
          <a:p>
            <a:pPr lvl="1"/>
            <a:r>
              <a:rPr lang="en-GB"/>
              <a:t>No serious deterministic effects outside the facility</a:t>
            </a:r>
          </a:p>
          <a:p>
            <a:pPr lvl="1"/>
            <a:r>
              <a:rPr lang="en-GB"/>
              <a:t>Allows construction start of Science village</a:t>
            </a:r>
          </a:p>
          <a:p>
            <a:r>
              <a:rPr lang="en-GB"/>
              <a:t>SSM decision 7 May on information security for  safety critical I&amp;C software development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223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D88AE-18D8-9049-84B2-3244817D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 since April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0AD17-8233-FB49-A382-A274B5B3B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  <a:p>
            <a:r>
              <a:rPr lang="en-GB"/>
              <a:t>Land and Environmental Court decision 19 June</a:t>
            </a:r>
          </a:p>
          <a:p>
            <a:pPr lvl="1"/>
            <a:r>
              <a:rPr lang="en-GB"/>
              <a:t>Final judgement of the court. Probationary period ended and preliminary conditions lifted (prohibition to start accelerator)</a:t>
            </a:r>
          </a:p>
          <a:p>
            <a:pPr lvl="1"/>
            <a:r>
              <a:rPr lang="en-GB"/>
              <a:t>SSM is now the sole regulator for radiation safety</a:t>
            </a:r>
          </a:p>
          <a:p>
            <a:r>
              <a:rPr lang="en-GB"/>
              <a:t>SSM decisions 20 June</a:t>
            </a:r>
          </a:p>
          <a:p>
            <a:pPr lvl="1"/>
            <a:r>
              <a:rPr lang="en-GB"/>
              <a:t>Permit for trial operation of Ion Source</a:t>
            </a:r>
          </a:p>
          <a:p>
            <a:pPr lvl="1"/>
            <a:r>
              <a:rPr lang="en-GB"/>
              <a:t>Permit to hold and use calibration sources</a:t>
            </a:r>
          </a:p>
          <a:p>
            <a:r>
              <a:rPr lang="en-GB"/>
              <a:t>SSM observers at SRR1 17-18 July</a:t>
            </a:r>
          </a:p>
          <a:p>
            <a:pPr lvl="1"/>
            <a:r>
              <a:rPr lang="en-GB"/>
              <a:t>Follow-up surveillance visit 30 August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E7BA9-5977-4B4F-95C6-D8B85696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006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3CC6-23DB-F14F-A059-5B2B78B2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SSM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CCEDF-3BDD-A740-9FEA-44DF85FFF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Preview of revised conditions</a:t>
            </a:r>
          </a:p>
          <a:p>
            <a:pPr lvl="1"/>
            <a:r>
              <a:rPr lang="en-GB"/>
              <a:t>Physical Security </a:t>
            </a:r>
          </a:p>
          <a:p>
            <a:pPr lvl="1"/>
            <a:r>
              <a:rPr lang="en-GB"/>
              <a:t>Emergency preparedness</a:t>
            </a:r>
          </a:p>
          <a:p>
            <a:r>
              <a:rPr lang="en-GB"/>
              <a:t>Training, safety culture and Management system</a:t>
            </a:r>
          </a:p>
          <a:p>
            <a:r>
              <a:rPr lang="en-GB"/>
              <a:t>Agreement on principles to handle workers safety</a:t>
            </a:r>
          </a:p>
          <a:p>
            <a:r>
              <a:rPr lang="en-GB"/>
              <a:t>Planning meetings</a:t>
            </a:r>
          </a:p>
          <a:p>
            <a:r>
              <a:rPr lang="en-GB"/>
              <a:t>ESS-SSM Management meeting</a:t>
            </a:r>
          </a:p>
          <a:p>
            <a:r>
              <a:rPr lang="en-GB"/>
              <a:t>Agreement on how to change and extend current test stands</a:t>
            </a:r>
          </a:p>
          <a:p>
            <a:r>
              <a:rPr lang="en-GB"/>
              <a:t>Study visits by </a:t>
            </a:r>
          </a:p>
          <a:p>
            <a:pPr lvl="1"/>
            <a:r>
              <a:rPr lang="en-GB"/>
              <a:t>SSM Research Council</a:t>
            </a:r>
          </a:p>
          <a:p>
            <a:pPr lvl="1"/>
            <a:r>
              <a:rPr lang="en-GB"/>
              <a:t>SSM management team </a:t>
            </a:r>
          </a:p>
          <a:p>
            <a:pPr lvl="1"/>
            <a:r>
              <a:rPr lang="en-GB"/>
              <a:t>DGs of Nordic Radiation Safety Authorities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6D351-AB97-A542-8DE4-7BAEE1D9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693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D1701-B71C-B747-9F4C-B2DFB2DB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Interactions with ESS management</a:t>
            </a:r>
            <a:br>
              <a:rPr lang="en-GB"/>
            </a:br>
            <a:r>
              <a:rPr lang="en-GB" sz="1800" i="1"/>
              <a:t>Beyond weekly licensing project team meetings</a:t>
            </a:r>
            <a:endParaRPr lang="en-GB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88A99-543C-194A-AB42-CDC61B3EF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Close dialogue with ESS project manager and ESS installation project manager</a:t>
            </a:r>
          </a:p>
          <a:p>
            <a:r>
              <a:rPr lang="en-GB"/>
              <a:t>Weekly updates at ETB by Licensing Project manager</a:t>
            </a:r>
          </a:p>
          <a:p>
            <a:r>
              <a:rPr lang="en-GB"/>
              <a:t>Regular updates to EMT by Ass. Director </a:t>
            </a:r>
          </a:p>
          <a:p>
            <a:r>
              <a:rPr lang="en-GB"/>
              <a:t>Key  licensing milestones in P6 plan for each construction project</a:t>
            </a:r>
          </a:p>
          <a:p>
            <a:r>
              <a:rPr lang="en-GB"/>
              <a:t>Explicit support and prioritization by EMT and ETB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B04D2-4B16-B348-B163-0F4F70BE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1056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0B89518-37D7-6E4E-99A7-FD19E3D88CFC}" vid="{C291DE71-2D9A-4240-9303-7FA0E3D026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946</Words>
  <Application>Microsoft Macintosh PowerPoint</Application>
  <PresentationFormat>On-screen Show (16:9)</PresentationFormat>
  <Paragraphs>277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Licensing update TAC 18 October 2018</vt:lpstr>
      <vt:lpstr>Outline</vt:lpstr>
      <vt:lpstr>Licensing overview</vt:lpstr>
      <vt:lpstr>High level trial operation plan</vt:lpstr>
      <vt:lpstr>Licensing Project Goals</vt:lpstr>
      <vt:lpstr>Progress since April</vt:lpstr>
      <vt:lpstr>Progress since April continued</vt:lpstr>
      <vt:lpstr>SSM interactions</vt:lpstr>
      <vt:lpstr>Interactions with ESS management Beyond weekly licensing project team meetings</vt:lpstr>
      <vt:lpstr>Changes and Extensions of Test Stand permits staged approach according to project needs keeps licensing off critical path</vt:lpstr>
      <vt:lpstr>Licensing timeline for trial operation As agreed at ESS-SSM management meeting June 2018</vt:lpstr>
      <vt:lpstr>Licensing timeline for trial operation Plan adjusted for transition to new conditions</vt:lpstr>
      <vt:lpstr>Swedish implementation of directive 2013/59/Euratom considering ICRP, EU, IAEA, WENRA guidance</vt:lpstr>
      <vt:lpstr>The updated plan for NC LINAC submission including transition to new conditions</vt:lpstr>
      <vt:lpstr>Summary</vt:lpstr>
      <vt:lpstr>Backup slides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Johan Waldeck</dc:creator>
  <cp:lastModifiedBy>Johan Waldeck</cp:lastModifiedBy>
  <cp:revision>35</cp:revision>
  <dcterms:created xsi:type="dcterms:W3CDTF">2018-09-20T12:47:36Z</dcterms:created>
  <dcterms:modified xsi:type="dcterms:W3CDTF">2018-10-18T14:19:17Z</dcterms:modified>
</cp:coreProperties>
</file>