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85" r:id="rId2"/>
    <p:sldId id="286" r:id="rId3"/>
    <p:sldId id="257" r:id="rId4"/>
    <p:sldId id="287" r:id="rId5"/>
    <p:sldId id="281" r:id="rId6"/>
    <p:sldId id="278" r:id="rId7"/>
    <p:sldId id="292" r:id="rId8"/>
    <p:sldId id="275" r:id="rId9"/>
    <p:sldId id="271" r:id="rId10"/>
    <p:sldId id="272" r:id="rId11"/>
    <p:sldId id="293" r:id="rId12"/>
    <p:sldId id="267" r:id="rId13"/>
    <p:sldId id="268" r:id="rId14"/>
    <p:sldId id="269" r:id="rId15"/>
    <p:sldId id="260" r:id="rId16"/>
    <p:sldId id="276" r:id="rId17"/>
    <p:sldId id="291" r:id="rId18"/>
    <p:sldId id="295" r:id="rId19"/>
    <p:sldId id="296" r:id="rId20"/>
    <p:sldId id="266"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a:srgbClr val="FFFF00"/>
    <a:srgbClr val="FF9300"/>
    <a:srgbClr val="0432FF"/>
    <a:srgbClr val="00FDFF"/>
    <a:srgbClr val="942092"/>
    <a:srgbClr val="FF40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6" autoAdjust="0"/>
    <p:restoredTop sz="90418" autoAdjust="0"/>
  </p:normalViewPr>
  <p:slideViewPr>
    <p:cSldViewPr>
      <p:cViewPr varScale="1">
        <p:scale>
          <a:sx n="144" d="100"/>
          <a:sy n="144" d="100"/>
        </p:scale>
        <p:origin x="65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42" d="100"/>
          <a:sy n="142" d="100"/>
        </p:scale>
        <p:origin x="2248"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2018-07-16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253573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402080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3446776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16634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217931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dirty="0"/>
          </a:p>
        </p:txBody>
      </p:sp>
    </p:spTree>
    <p:extLst>
      <p:ext uri="{BB962C8B-B14F-4D97-AF65-F5344CB8AC3E}">
        <p14:creationId xmlns:p14="http://schemas.microsoft.com/office/powerpoint/2010/main" val="155052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84220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5373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368984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410270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372450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305759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89892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260943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408914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16/07/2018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a:xfrm>
            <a:off x="395536" y="188640"/>
            <a:ext cx="7139136" cy="1143000"/>
          </a:xfrm>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16/07/2018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a:xfrm>
            <a:off x="6948264" y="6448251"/>
            <a:ext cx="2133600" cy="365125"/>
          </a:xfrm>
        </p:spPr>
        <p:txBody>
          <a:bodyPr/>
          <a:lstStyle/>
          <a:p>
            <a:fld id="{551115BC-487E-4422-894C-CB7CD3E79223}" type="slidenum">
              <a:rPr lang="en-GB" noProof="0" smtClean="0"/>
              <a:t>‹#›</a:t>
            </a:fld>
            <a:endParaRPr lang="en-GB" noProof="0"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16/07/2018</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16/07/2018</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16/07/2018</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3600" dirty="0"/>
              <a:t>(Beam) Commissioning Plan</a:t>
            </a:r>
          </a:p>
        </p:txBody>
      </p:sp>
      <p:sp>
        <p:nvSpPr>
          <p:cNvPr id="3" name="Subtitle 2"/>
          <p:cNvSpPr>
            <a:spLocks noGrp="1"/>
          </p:cNvSpPr>
          <p:nvPr>
            <p:ph type="subTitle" idx="1"/>
          </p:nvPr>
        </p:nvSpPr>
        <p:spPr/>
        <p:txBody>
          <a:bodyPr>
            <a:noAutofit/>
          </a:bodyPr>
          <a:lstStyle/>
          <a:p>
            <a:r>
              <a:rPr lang="en-GB" sz="2000" dirty="0">
                <a:solidFill>
                  <a:schemeClr val="bg1"/>
                </a:solidFill>
              </a:rPr>
              <a:t>Ryoichi Miyamoto</a:t>
            </a:r>
          </a:p>
          <a:p>
            <a:r>
              <a:rPr lang="en-GB" sz="2000" dirty="0">
                <a:solidFill>
                  <a:schemeClr val="bg1"/>
                </a:solidFill>
              </a:rPr>
              <a:t>Scientist (AD/BPOD/BP)</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a:solidFill>
                  <a:srgbClr val="FFFFFF"/>
                </a:solidFill>
              </a:rPr>
              <a:t>SRR 1 – Ion Source &amp; LEBT</a:t>
            </a:r>
          </a:p>
          <a:p>
            <a:pPr algn="ctr"/>
            <a:r>
              <a:rPr lang="en-GB" sz="1400" dirty="0">
                <a:solidFill>
                  <a:srgbClr val="FFFFFF"/>
                </a:solidFill>
              </a:rPr>
              <a:t>2018-07-17--18</a:t>
            </a:r>
          </a:p>
        </p:txBody>
      </p:sp>
    </p:spTree>
    <p:extLst>
      <p:ext uri="{BB962C8B-B14F-4D97-AF65-F5344CB8AC3E}">
        <p14:creationId xmlns:p14="http://schemas.microsoft.com/office/powerpoint/2010/main" val="155789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585E-5729-FF4F-8967-35EA1D01DEE3}"/>
              </a:ext>
            </a:extLst>
          </p:cNvPr>
          <p:cNvSpPr>
            <a:spLocks noGrp="1"/>
          </p:cNvSpPr>
          <p:nvPr>
            <p:ph type="title"/>
          </p:nvPr>
        </p:nvSpPr>
        <p:spPr/>
        <p:txBody>
          <a:bodyPr/>
          <a:lstStyle/>
          <a:p>
            <a:r>
              <a:rPr lang="en-GB" dirty="0"/>
              <a:t>Planning and progress tracking:</a:t>
            </a:r>
            <a:br>
              <a:rPr lang="en-GB" dirty="0"/>
            </a:br>
            <a:r>
              <a:rPr lang="en-GB" dirty="0"/>
              <a:t>Activities sequence in Jira tool</a:t>
            </a:r>
          </a:p>
        </p:txBody>
      </p:sp>
      <p:sp>
        <p:nvSpPr>
          <p:cNvPr id="4" name="Slide Number Placeholder 3">
            <a:extLst>
              <a:ext uri="{FF2B5EF4-FFF2-40B4-BE49-F238E27FC236}">
                <a16:creationId xmlns:a16="http://schemas.microsoft.com/office/drawing/2014/main" id="{12AD59B8-8013-0C48-9773-D432B83EEC72}"/>
              </a:ext>
            </a:extLst>
          </p:cNvPr>
          <p:cNvSpPr>
            <a:spLocks noGrp="1"/>
          </p:cNvSpPr>
          <p:nvPr>
            <p:ph type="sldNum" sz="quarter" idx="12"/>
          </p:nvPr>
        </p:nvSpPr>
        <p:spPr/>
        <p:txBody>
          <a:bodyPr/>
          <a:lstStyle/>
          <a:p>
            <a:fld id="{551115BC-487E-4422-894C-CB7CD3E79223}" type="slidenum">
              <a:rPr lang="en-GB" noProof="0" smtClean="0"/>
              <a:t>10</a:t>
            </a:fld>
            <a:endParaRPr lang="en-GB" noProof="0" dirty="0"/>
          </a:p>
        </p:txBody>
      </p:sp>
      <p:pic>
        <p:nvPicPr>
          <p:cNvPr id="6" name="Picture 5">
            <a:extLst>
              <a:ext uri="{FF2B5EF4-FFF2-40B4-BE49-F238E27FC236}">
                <a16:creationId xmlns:a16="http://schemas.microsoft.com/office/drawing/2014/main" id="{98E34D37-4280-EE48-852B-EB9DA501C02A}"/>
              </a:ext>
            </a:extLst>
          </p:cNvPr>
          <p:cNvPicPr>
            <a:picLocks noChangeAspect="1"/>
          </p:cNvPicPr>
          <p:nvPr/>
        </p:nvPicPr>
        <p:blipFill rotWithShape="1">
          <a:blip r:embed="rId3"/>
          <a:srcRect l="1" r="71663" b="3546"/>
          <a:stretch/>
        </p:blipFill>
        <p:spPr>
          <a:xfrm>
            <a:off x="107504" y="1484784"/>
            <a:ext cx="3528392" cy="5328592"/>
          </a:xfrm>
          <a:prstGeom prst="rect">
            <a:avLst/>
          </a:prstGeom>
        </p:spPr>
      </p:pic>
      <p:pic>
        <p:nvPicPr>
          <p:cNvPr id="7" name="Picture 6">
            <a:extLst>
              <a:ext uri="{FF2B5EF4-FFF2-40B4-BE49-F238E27FC236}">
                <a16:creationId xmlns:a16="http://schemas.microsoft.com/office/drawing/2014/main" id="{8C75648C-F3B1-B448-B3C7-45D372C17D94}"/>
              </a:ext>
            </a:extLst>
          </p:cNvPr>
          <p:cNvPicPr>
            <a:picLocks noChangeAspect="1"/>
          </p:cNvPicPr>
          <p:nvPr/>
        </p:nvPicPr>
        <p:blipFill rotWithShape="1">
          <a:blip r:embed="rId3"/>
          <a:srcRect l="57759" r="1764" b="3546"/>
          <a:stretch/>
        </p:blipFill>
        <p:spPr>
          <a:xfrm>
            <a:off x="3779912" y="1484784"/>
            <a:ext cx="5040560" cy="5328592"/>
          </a:xfrm>
          <a:prstGeom prst="rect">
            <a:avLst/>
          </a:prstGeom>
        </p:spPr>
      </p:pic>
      <p:sp>
        <p:nvSpPr>
          <p:cNvPr id="8" name="Rectangle 7">
            <a:extLst>
              <a:ext uri="{FF2B5EF4-FFF2-40B4-BE49-F238E27FC236}">
                <a16:creationId xmlns:a16="http://schemas.microsoft.com/office/drawing/2014/main" id="{E1550CEE-23DC-1E4F-85BD-FF3672F5CCF4}"/>
              </a:ext>
            </a:extLst>
          </p:cNvPr>
          <p:cNvSpPr/>
          <p:nvPr/>
        </p:nvSpPr>
        <p:spPr>
          <a:xfrm>
            <a:off x="107504" y="2103120"/>
            <a:ext cx="8714232" cy="2231136"/>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D256A17-BF06-8B40-96D5-BEFF98E6CECB}"/>
              </a:ext>
            </a:extLst>
          </p:cNvPr>
          <p:cNvSpPr/>
          <p:nvPr/>
        </p:nvSpPr>
        <p:spPr>
          <a:xfrm>
            <a:off x="107504" y="4334255"/>
            <a:ext cx="8714232" cy="1993392"/>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FE28155-AEEE-5B4B-91EE-285B0C439846}"/>
              </a:ext>
            </a:extLst>
          </p:cNvPr>
          <p:cNvSpPr txBox="1"/>
          <p:nvPr/>
        </p:nvSpPr>
        <p:spPr>
          <a:xfrm>
            <a:off x="3898693" y="5733256"/>
            <a:ext cx="3193588" cy="523220"/>
          </a:xfrm>
          <a:prstGeom prst="rect">
            <a:avLst/>
          </a:prstGeom>
          <a:solidFill>
            <a:srgbClr val="00FDFF">
              <a:alpha val="40000"/>
            </a:srgbClr>
          </a:solidFill>
        </p:spPr>
        <p:txBody>
          <a:bodyPr wrap="square" rtlCol="0">
            <a:spAutoFit/>
          </a:bodyPr>
          <a:lstStyle/>
          <a:p>
            <a:r>
              <a:rPr lang="en-GB" sz="1400" dirty="0"/>
              <a:t>Activities (sub-steps) under each step are defined in sequence down to half shift.</a:t>
            </a:r>
          </a:p>
        </p:txBody>
      </p:sp>
    </p:spTree>
    <p:extLst>
      <p:ext uri="{BB962C8B-B14F-4D97-AF65-F5344CB8AC3E}">
        <p14:creationId xmlns:p14="http://schemas.microsoft.com/office/powerpoint/2010/main" val="108931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1813-A327-AB4E-9555-D369401EF068}"/>
              </a:ext>
            </a:extLst>
          </p:cNvPr>
          <p:cNvSpPr>
            <a:spLocks noGrp="1"/>
          </p:cNvSpPr>
          <p:nvPr>
            <p:ph type="title"/>
          </p:nvPr>
        </p:nvSpPr>
        <p:spPr>
          <a:xfrm>
            <a:off x="179512" y="188640"/>
            <a:ext cx="7416824" cy="1143000"/>
          </a:xfrm>
        </p:spPr>
        <p:txBody>
          <a:bodyPr/>
          <a:lstStyle/>
          <a:p>
            <a:r>
              <a:rPr lang="en-GB" dirty="0"/>
              <a:t>Planning and progress tracking:</a:t>
            </a:r>
            <a:br>
              <a:rPr lang="en-GB" dirty="0"/>
            </a:br>
            <a:r>
              <a:rPr lang="en-GB" dirty="0"/>
              <a:t>Details of each activity are being developed</a:t>
            </a:r>
          </a:p>
        </p:txBody>
      </p:sp>
      <p:sp>
        <p:nvSpPr>
          <p:cNvPr id="4" name="Slide Number Placeholder 3">
            <a:extLst>
              <a:ext uri="{FF2B5EF4-FFF2-40B4-BE49-F238E27FC236}">
                <a16:creationId xmlns:a16="http://schemas.microsoft.com/office/drawing/2014/main" id="{B62BA1AD-D2B1-E647-B01F-57F58D529A44}"/>
              </a:ext>
            </a:extLst>
          </p:cNvPr>
          <p:cNvSpPr>
            <a:spLocks noGrp="1"/>
          </p:cNvSpPr>
          <p:nvPr>
            <p:ph type="sldNum" sz="quarter" idx="12"/>
          </p:nvPr>
        </p:nvSpPr>
        <p:spPr/>
        <p:txBody>
          <a:bodyPr/>
          <a:lstStyle/>
          <a:p>
            <a:fld id="{551115BC-487E-4422-894C-CB7CD3E79223}" type="slidenum">
              <a:rPr lang="en-GB" noProof="0" smtClean="0"/>
              <a:t>11</a:t>
            </a:fld>
            <a:endParaRPr lang="en-GB" noProof="0" dirty="0"/>
          </a:p>
        </p:txBody>
      </p:sp>
      <p:pic>
        <p:nvPicPr>
          <p:cNvPr id="6" name="Picture 5">
            <a:extLst>
              <a:ext uri="{FF2B5EF4-FFF2-40B4-BE49-F238E27FC236}">
                <a16:creationId xmlns:a16="http://schemas.microsoft.com/office/drawing/2014/main" id="{81215749-8832-6C4C-B95E-C0484270370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87878" y="1578818"/>
            <a:ext cx="8116570" cy="5162550"/>
          </a:xfrm>
          <a:prstGeom prst="rect">
            <a:avLst/>
          </a:prstGeom>
        </p:spPr>
      </p:pic>
      <p:sp>
        <p:nvSpPr>
          <p:cNvPr id="7" name="Oval 6">
            <a:extLst>
              <a:ext uri="{FF2B5EF4-FFF2-40B4-BE49-F238E27FC236}">
                <a16:creationId xmlns:a16="http://schemas.microsoft.com/office/drawing/2014/main" id="{1FC378A0-372F-3641-B0E6-FA30D4BA47B3}"/>
              </a:ext>
            </a:extLst>
          </p:cNvPr>
          <p:cNvSpPr/>
          <p:nvPr/>
        </p:nvSpPr>
        <p:spPr>
          <a:xfrm>
            <a:off x="755576" y="1700808"/>
            <a:ext cx="194421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405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5D7E-3539-0E48-9EE4-85C5B41549F5}"/>
              </a:ext>
            </a:extLst>
          </p:cNvPr>
          <p:cNvSpPr>
            <a:spLocks noGrp="1"/>
          </p:cNvSpPr>
          <p:nvPr>
            <p:ph type="title"/>
          </p:nvPr>
        </p:nvSpPr>
        <p:spPr>
          <a:xfrm>
            <a:off x="395536" y="188640"/>
            <a:ext cx="7139136" cy="1143000"/>
          </a:xfrm>
        </p:spPr>
        <p:txBody>
          <a:bodyPr/>
          <a:lstStyle/>
          <a:p>
            <a:r>
              <a:rPr lang="en-GB" dirty="0"/>
              <a:t>Tests and verifications:</a:t>
            </a:r>
            <a:br>
              <a:rPr lang="en-GB" dirty="0"/>
            </a:br>
            <a:r>
              <a:rPr lang="en-GB" dirty="0"/>
              <a:t>LEBT commissioning layout #1</a:t>
            </a:r>
          </a:p>
        </p:txBody>
      </p:sp>
      <p:sp>
        <p:nvSpPr>
          <p:cNvPr id="4" name="Slide Number Placeholder 3">
            <a:extLst>
              <a:ext uri="{FF2B5EF4-FFF2-40B4-BE49-F238E27FC236}">
                <a16:creationId xmlns:a16="http://schemas.microsoft.com/office/drawing/2014/main" id="{9E95C909-A316-A947-A743-29F5528BC0D8}"/>
              </a:ext>
            </a:extLst>
          </p:cNvPr>
          <p:cNvSpPr>
            <a:spLocks noGrp="1"/>
          </p:cNvSpPr>
          <p:nvPr>
            <p:ph type="sldNum" sz="quarter" idx="12"/>
          </p:nvPr>
        </p:nvSpPr>
        <p:spPr>
          <a:xfrm>
            <a:off x="6948264" y="6448251"/>
            <a:ext cx="2133600" cy="365125"/>
          </a:xfrm>
        </p:spPr>
        <p:txBody>
          <a:bodyPr/>
          <a:lstStyle/>
          <a:p>
            <a:fld id="{551115BC-487E-4422-894C-CB7CD3E79223}" type="slidenum">
              <a:rPr lang="en-GB" noProof="0" smtClean="0"/>
              <a:t>12</a:t>
            </a:fld>
            <a:endParaRPr lang="en-GB" noProof="0"/>
          </a:p>
        </p:txBody>
      </p:sp>
      <p:pic>
        <p:nvPicPr>
          <p:cNvPr id="5" name="Picture 4">
            <a:extLst>
              <a:ext uri="{FF2B5EF4-FFF2-40B4-BE49-F238E27FC236}">
                <a16:creationId xmlns:a16="http://schemas.microsoft.com/office/drawing/2014/main" id="{2D6C7F16-8FF0-ED4E-AF03-3C554DE12D4B}"/>
              </a:ext>
            </a:extLst>
          </p:cNvPr>
          <p:cNvPicPr/>
          <p:nvPr/>
        </p:nvPicPr>
        <p:blipFill rotWithShape="1">
          <a:blip r:embed="rId3"/>
          <a:srcRect r="1750"/>
          <a:stretch/>
        </p:blipFill>
        <p:spPr>
          <a:xfrm>
            <a:off x="483488" y="3439472"/>
            <a:ext cx="8085584" cy="2185560"/>
          </a:xfrm>
          <a:prstGeom prst="rect">
            <a:avLst/>
          </a:prstGeom>
          <a:ln>
            <a:noFill/>
          </a:ln>
        </p:spPr>
      </p:pic>
      <p:sp>
        <p:nvSpPr>
          <p:cNvPr id="6" name="TextShape 2">
            <a:extLst>
              <a:ext uri="{FF2B5EF4-FFF2-40B4-BE49-F238E27FC236}">
                <a16:creationId xmlns:a16="http://schemas.microsoft.com/office/drawing/2014/main" id="{8EB4B3B8-E9CF-4B44-93E8-1E38788A6EA0}"/>
              </a:ext>
            </a:extLst>
          </p:cNvPr>
          <p:cNvSpPr txBox="1"/>
          <p:nvPr/>
        </p:nvSpPr>
        <p:spPr>
          <a:xfrm>
            <a:off x="323528" y="5775464"/>
            <a:ext cx="1484039" cy="316080"/>
          </a:xfrm>
          <a:prstGeom prst="rect">
            <a:avLst/>
          </a:prstGeom>
          <a:noFill/>
          <a:ln>
            <a:noFill/>
          </a:ln>
        </p:spPr>
        <p:txBody>
          <a:bodyPr lIns="90000" tIns="45000" rIns="90000" bIns="45000"/>
          <a:lstStyle/>
          <a:p>
            <a:r>
              <a:rPr lang="en-US" sz="1400" b="1" spc="-1" dirty="0">
                <a:solidFill>
                  <a:srgbClr val="000000"/>
                </a:solidFill>
              </a:rPr>
              <a:t>Source</a:t>
            </a:r>
            <a:r>
              <a:rPr lang="en-US" sz="1400" b="1" strike="noStrike" spc="-1" dirty="0">
                <a:solidFill>
                  <a:srgbClr val="000000"/>
                </a:solidFill>
              </a:rPr>
              <a:t> extraction</a:t>
            </a:r>
            <a:endParaRPr lang="en-US" sz="1400" b="0" strike="noStrike" spc="-1" dirty="0"/>
          </a:p>
        </p:txBody>
      </p:sp>
      <p:sp>
        <p:nvSpPr>
          <p:cNvPr id="7" name="TextShape 3">
            <a:extLst>
              <a:ext uri="{FF2B5EF4-FFF2-40B4-BE49-F238E27FC236}">
                <a16:creationId xmlns:a16="http://schemas.microsoft.com/office/drawing/2014/main" id="{9EFF084E-2D0A-9443-90A1-BF129D59DD54}"/>
              </a:ext>
            </a:extLst>
          </p:cNvPr>
          <p:cNvSpPr txBox="1"/>
          <p:nvPr/>
        </p:nvSpPr>
        <p:spPr>
          <a:xfrm>
            <a:off x="2007544" y="5765768"/>
            <a:ext cx="980280" cy="541800"/>
          </a:xfrm>
          <a:prstGeom prst="rect">
            <a:avLst/>
          </a:prstGeom>
          <a:noFill/>
          <a:ln>
            <a:noFill/>
          </a:ln>
        </p:spPr>
        <p:txBody>
          <a:bodyPr lIns="90000" tIns="45000" rIns="90000" bIns="45000"/>
          <a:lstStyle/>
          <a:p>
            <a:pPr algn="ctr"/>
            <a:r>
              <a:rPr lang="en-US" sz="1400" b="1" strike="noStrike" spc="-1" dirty="0">
                <a:solidFill>
                  <a:srgbClr val="000000"/>
                </a:solidFill>
              </a:rPr>
              <a:t>Solenoid 1 (Steerer 1)</a:t>
            </a:r>
            <a:endParaRPr lang="en-US" sz="1400" b="0" strike="noStrike" spc="-1" dirty="0"/>
          </a:p>
        </p:txBody>
      </p:sp>
      <p:sp>
        <p:nvSpPr>
          <p:cNvPr id="8" name="TextShape 4">
            <a:extLst>
              <a:ext uri="{FF2B5EF4-FFF2-40B4-BE49-F238E27FC236}">
                <a16:creationId xmlns:a16="http://schemas.microsoft.com/office/drawing/2014/main" id="{796305C8-0235-2447-9150-1BCCBDF5044B}"/>
              </a:ext>
            </a:extLst>
          </p:cNvPr>
          <p:cNvSpPr txBox="1"/>
          <p:nvPr/>
        </p:nvSpPr>
        <p:spPr>
          <a:xfrm>
            <a:off x="3822128" y="5775464"/>
            <a:ext cx="821880" cy="316080"/>
          </a:xfrm>
          <a:prstGeom prst="rect">
            <a:avLst/>
          </a:prstGeom>
          <a:noFill/>
          <a:ln w="12700">
            <a:noFill/>
          </a:ln>
        </p:spPr>
        <p:txBody>
          <a:bodyPr lIns="90000" tIns="45000" rIns="90000" bIns="45000"/>
          <a:lstStyle/>
          <a:p>
            <a:r>
              <a:rPr lang="en-US" sz="1400" b="1" spc="-1" dirty="0">
                <a:solidFill>
                  <a:schemeClr val="bg1">
                    <a:lumMod val="65000"/>
                  </a:schemeClr>
                </a:solidFill>
              </a:rPr>
              <a:t>Chopper</a:t>
            </a:r>
            <a:endParaRPr lang="en-US" sz="1400" b="0" spc="-1" dirty="0">
              <a:solidFill>
                <a:schemeClr val="bg1">
                  <a:lumMod val="65000"/>
                </a:schemeClr>
              </a:solidFill>
            </a:endParaRPr>
          </a:p>
        </p:txBody>
      </p:sp>
      <p:sp>
        <p:nvSpPr>
          <p:cNvPr id="9" name="TextShape 5">
            <a:extLst>
              <a:ext uri="{FF2B5EF4-FFF2-40B4-BE49-F238E27FC236}">
                <a16:creationId xmlns:a16="http://schemas.microsoft.com/office/drawing/2014/main" id="{E01E6C04-ABCD-B144-8011-BCDC7CFAE223}"/>
              </a:ext>
            </a:extLst>
          </p:cNvPr>
          <p:cNvSpPr txBox="1"/>
          <p:nvPr/>
        </p:nvSpPr>
        <p:spPr>
          <a:xfrm>
            <a:off x="6228184" y="5775464"/>
            <a:ext cx="962744" cy="316080"/>
          </a:xfrm>
          <a:prstGeom prst="rect">
            <a:avLst/>
          </a:prstGeom>
          <a:noFill/>
          <a:ln>
            <a:noFill/>
          </a:ln>
        </p:spPr>
        <p:txBody>
          <a:bodyPr lIns="90000" tIns="45000" rIns="90000" bIns="45000"/>
          <a:lstStyle/>
          <a:p>
            <a:r>
              <a:rPr lang="en-US" sz="1400" b="1" strike="noStrike" spc="-1" dirty="0"/>
              <a:t>Collimator</a:t>
            </a:r>
            <a:endParaRPr lang="en-US" sz="1400" b="0" strike="noStrike" spc="-1" dirty="0"/>
          </a:p>
        </p:txBody>
      </p:sp>
      <p:sp>
        <p:nvSpPr>
          <p:cNvPr id="10" name="TextShape 6">
            <a:extLst>
              <a:ext uri="{FF2B5EF4-FFF2-40B4-BE49-F238E27FC236}">
                <a16:creationId xmlns:a16="http://schemas.microsoft.com/office/drawing/2014/main" id="{6E3B5EE7-C2E9-DE49-A615-01EF1CC9AABA}"/>
              </a:ext>
            </a:extLst>
          </p:cNvPr>
          <p:cNvSpPr txBox="1"/>
          <p:nvPr/>
        </p:nvSpPr>
        <p:spPr>
          <a:xfrm>
            <a:off x="5292080" y="5765768"/>
            <a:ext cx="970919" cy="541800"/>
          </a:xfrm>
          <a:prstGeom prst="rect">
            <a:avLst/>
          </a:prstGeom>
          <a:noFill/>
          <a:ln>
            <a:noFill/>
          </a:ln>
        </p:spPr>
        <p:txBody>
          <a:bodyPr lIns="90000" tIns="45000" rIns="90000" bIns="45000"/>
          <a:lstStyle/>
          <a:p>
            <a:r>
              <a:rPr lang="en-US" sz="1400" b="1" strike="noStrike" spc="-1" dirty="0">
                <a:solidFill>
                  <a:srgbClr val="000000"/>
                </a:solidFill>
              </a:rPr>
              <a:t>Solenoid 2</a:t>
            </a:r>
            <a:endParaRPr lang="en-US" sz="1400" b="0" strike="noStrike" spc="-1" dirty="0"/>
          </a:p>
          <a:p>
            <a:r>
              <a:rPr lang="en-US" sz="1400" b="1" strike="noStrike" spc="-1" dirty="0">
                <a:solidFill>
                  <a:srgbClr val="000000"/>
                </a:solidFill>
              </a:rPr>
              <a:t>(Steerer 2)</a:t>
            </a:r>
            <a:endParaRPr lang="en-US" sz="1400" b="0" strike="noStrike" spc="-1" dirty="0"/>
          </a:p>
        </p:txBody>
      </p:sp>
      <p:sp>
        <p:nvSpPr>
          <p:cNvPr id="11" name="TextShape 7">
            <a:extLst>
              <a:ext uri="{FF2B5EF4-FFF2-40B4-BE49-F238E27FC236}">
                <a16:creationId xmlns:a16="http://schemas.microsoft.com/office/drawing/2014/main" id="{655022CF-1881-3348-BE20-A09004988893}"/>
              </a:ext>
            </a:extLst>
          </p:cNvPr>
          <p:cNvSpPr txBox="1"/>
          <p:nvPr/>
        </p:nvSpPr>
        <p:spPr>
          <a:xfrm>
            <a:off x="3347864" y="5775464"/>
            <a:ext cx="410400" cy="316080"/>
          </a:xfrm>
          <a:prstGeom prst="rect">
            <a:avLst/>
          </a:prstGeom>
          <a:noFill/>
          <a:ln>
            <a:noFill/>
          </a:ln>
        </p:spPr>
        <p:txBody>
          <a:bodyPr lIns="90000" tIns="45000" rIns="90000" bIns="45000"/>
          <a:lstStyle/>
          <a:p>
            <a:r>
              <a:rPr lang="en-US" sz="1400" b="1" strike="noStrike" spc="-1" dirty="0">
                <a:solidFill>
                  <a:srgbClr val="000000"/>
                </a:solidFill>
              </a:rPr>
              <a:t>Iris</a:t>
            </a:r>
            <a:endParaRPr lang="en-US" sz="1400" b="0" strike="noStrike" spc="-1" dirty="0"/>
          </a:p>
        </p:txBody>
      </p:sp>
      <p:sp>
        <p:nvSpPr>
          <p:cNvPr id="12" name="TextShape 8">
            <a:extLst>
              <a:ext uri="{FF2B5EF4-FFF2-40B4-BE49-F238E27FC236}">
                <a16:creationId xmlns:a16="http://schemas.microsoft.com/office/drawing/2014/main" id="{6BA3890A-D91C-8E43-A823-D58382238632}"/>
              </a:ext>
            </a:extLst>
          </p:cNvPr>
          <p:cNvSpPr txBox="1"/>
          <p:nvPr/>
        </p:nvSpPr>
        <p:spPr>
          <a:xfrm>
            <a:off x="4289080" y="1849862"/>
            <a:ext cx="967624" cy="1404930"/>
          </a:xfrm>
          <a:prstGeom prst="rect">
            <a:avLst/>
          </a:prstGeom>
          <a:noFill/>
          <a:ln w="18360">
            <a:solidFill>
              <a:srgbClr val="000000"/>
            </a:solidFill>
            <a:round/>
          </a:ln>
        </p:spPr>
        <p:txBody>
          <a:bodyPr lIns="99000" tIns="54000" rIns="99000" bIns="54000"/>
          <a:lstStyle/>
          <a:p>
            <a:r>
              <a:rPr lang="en-US" sz="1400" b="1" strike="noStrike" spc="-1" dirty="0">
                <a:solidFill>
                  <a:srgbClr val="000000"/>
                </a:solidFill>
              </a:rPr>
              <a:t>- </a:t>
            </a:r>
            <a:r>
              <a:rPr lang="en-US" sz="1400" b="1" strike="noStrike" spc="-1" dirty="0">
                <a:solidFill>
                  <a:schemeClr val="bg1">
                    <a:lumMod val="65000"/>
                  </a:schemeClr>
                </a:solidFill>
              </a:rPr>
              <a:t>FC</a:t>
            </a:r>
            <a:endParaRPr lang="en-US" sz="1400" b="0" strike="noStrike" spc="-1" dirty="0">
              <a:solidFill>
                <a:schemeClr val="bg1">
                  <a:lumMod val="65000"/>
                </a:schemeClr>
              </a:solidFill>
            </a:endParaRPr>
          </a:p>
          <a:p>
            <a:r>
              <a:rPr lang="en-US" sz="1400" b="1" strike="noStrike" spc="-1" dirty="0">
                <a:solidFill>
                  <a:srgbClr val="000000"/>
                </a:solidFill>
              </a:rPr>
              <a:t>-</a:t>
            </a:r>
            <a:r>
              <a:rPr lang="en-US" sz="1400" b="1" strike="noStrike" spc="-1" dirty="0">
                <a:solidFill>
                  <a:srgbClr val="009900"/>
                </a:solidFill>
              </a:rPr>
              <a:t> </a:t>
            </a:r>
            <a:r>
              <a:rPr lang="en-US" sz="1400" b="1" strike="noStrike" spc="-1" dirty="0">
                <a:solidFill>
                  <a:schemeClr val="bg1">
                    <a:lumMod val="65000"/>
                  </a:schemeClr>
                </a:solidFill>
              </a:rPr>
              <a:t>EMU (H)</a:t>
            </a:r>
            <a:endParaRPr lang="en-US" sz="1400" b="0" strike="noStrike" spc="-1" dirty="0">
              <a:solidFill>
                <a:schemeClr val="bg1">
                  <a:lumMod val="65000"/>
                </a:schemeClr>
              </a:solidFill>
            </a:endParaRPr>
          </a:p>
          <a:p>
            <a:r>
              <a:rPr lang="en-US" sz="1400" b="1" strike="noStrike" spc="-1" dirty="0">
                <a:solidFill>
                  <a:srgbClr val="000000"/>
                </a:solidFill>
              </a:rPr>
              <a:t>- </a:t>
            </a:r>
            <a:r>
              <a:rPr lang="en-US" sz="1400" b="1" strike="noStrike" spc="-1" dirty="0">
                <a:solidFill>
                  <a:srgbClr val="00B050"/>
                </a:solidFill>
              </a:rPr>
              <a:t>EMU (V)</a:t>
            </a:r>
            <a:endParaRPr lang="en-US" sz="1400" b="0" strike="noStrike" spc="-1" dirty="0">
              <a:solidFill>
                <a:srgbClr val="00B050"/>
              </a:solidFill>
            </a:endParaRPr>
          </a:p>
          <a:p>
            <a:r>
              <a:rPr lang="en-US" sz="1400" b="1" strike="noStrike" spc="-1" dirty="0">
                <a:solidFill>
                  <a:srgbClr val="000000"/>
                </a:solidFill>
              </a:rPr>
              <a:t>- </a:t>
            </a:r>
            <a:r>
              <a:rPr lang="en-US" sz="1400" b="1" strike="noStrike" spc="-1" dirty="0">
                <a:solidFill>
                  <a:srgbClr val="0000FF"/>
                </a:solidFill>
              </a:rPr>
              <a:t>NPM (H)</a:t>
            </a:r>
            <a:endParaRPr lang="en-US" sz="1400" b="0" strike="noStrike" spc="-1" dirty="0"/>
          </a:p>
          <a:p>
            <a:r>
              <a:rPr lang="en-US" sz="1400" b="1" strike="noStrike" spc="-1" dirty="0">
                <a:solidFill>
                  <a:srgbClr val="000000"/>
                </a:solidFill>
                <a:ea typeface="Droid Sans Fallback"/>
              </a:rPr>
              <a:t>- </a:t>
            </a:r>
            <a:r>
              <a:rPr lang="en-US" sz="1400" b="1" strike="noStrike" spc="-1" dirty="0">
                <a:solidFill>
                  <a:srgbClr val="0000FF"/>
                </a:solidFill>
              </a:rPr>
              <a:t>NPM (V)</a:t>
            </a:r>
            <a:endParaRPr lang="en-US" sz="1400" b="0" strike="noStrike" spc="-1" dirty="0"/>
          </a:p>
          <a:p>
            <a:r>
              <a:rPr lang="en-US" sz="1400" b="1" strike="noStrike" spc="-1" dirty="0">
                <a:solidFill>
                  <a:srgbClr val="000000"/>
                </a:solidFill>
              </a:rPr>
              <a:t>- </a:t>
            </a:r>
            <a:r>
              <a:rPr lang="en-US" sz="1400" b="1" strike="noStrike" spc="-1" dirty="0" err="1">
                <a:solidFill>
                  <a:srgbClr val="FF3333"/>
                </a:solidFill>
              </a:rPr>
              <a:t>Dpl</a:t>
            </a:r>
            <a:endParaRPr lang="en-US" sz="1400" b="0" strike="noStrike" spc="-1" dirty="0"/>
          </a:p>
        </p:txBody>
      </p:sp>
      <p:sp>
        <p:nvSpPr>
          <p:cNvPr id="13" name="Line 9">
            <a:extLst>
              <a:ext uri="{FF2B5EF4-FFF2-40B4-BE49-F238E27FC236}">
                <a16:creationId xmlns:a16="http://schemas.microsoft.com/office/drawing/2014/main" id="{0E8083EE-5C27-5645-A910-49F28E3AB6D7}"/>
              </a:ext>
            </a:extLst>
          </p:cNvPr>
          <p:cNvSpPr/>
          <p:nvPr/>
        </p:nvSpPr>
        <p:spPr>
          <a:xfrm>
            <a:off x="1098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4" name="Line 10">
            <a:extLst>
              <a:ext uri="{FF2B5EF4-FFF2-40B4-BE49-F238E27FC236}">
                <a16:creationId xmlns:a16="http://schemas.microsoft.com/office/drawing/2014/main" id="{47BF31F9-F7E8-374A-81C5-03D7B2E252F0}"/>
              </a:ext>
            </a:extLst>
          </p:cNvPr>
          <p:cNvSpPr/>
          <p:nvPr/>
        </p:nvSpPr>
        <p:spPr>
          <a:xfrm>
            <a:off x="2502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5" name="Line 11">
            <a:extLst>
              <a:ext uri="{FF2B5EF4-FFF2-40B4-BE49-F238E27FC236}">
                <a16:creationId xmlns:a16="http://schemas.microsoft.com/office/drawing/2014/main" id="{CC96F16B-E988-6043-B02C-24841AD414F4}"/>
              </a:ext>
            </a:extLst>
          </p:cNvPr>
          <p:cNvSpPr/>
          <p:nvPr/>
        </p:nvSpPr>
        <p:spPr>
          <a:xfrm>
            <a:off x="3546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6" name="Line 12">
            <a:extLst>
              <a:ext uri="{FF2B5EF4-FFF2-40B4-BE49-F238E27FC236}">
                <a16:creationId xmlns:a16="http://schemas.microsoft.com/office/drawing/2014/main" id="{676F65E8-7AD1-2B48-BD69-2EE9C18B1DD0}"/>
              </a:ext>
            </a:extLst>
          </p:cNvPr>
          <p:cNvSpPr/>
          <p:nvPr/>
        </p:nvSpPr>
        <p:spPr>
          <a:xfrm>
            <a:off x="4230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7" name="Line 13">
            <a:extLst>
              <a:ext uri="{FF2B5EF4-FFF2-40B4-BE49-F238E27FC236}">
                <a16:creationId xmlns:a16="http://schemas.microsoft.com/office/drawing/2014/main" id="{2F1B3084-71F2-F648-8497-C31D77D17B8E}"/>
              </a:ext>
            </a:extLst>
          </p:cNvPr>
          <p:cNvSpPr/>
          <p:nvPr/>
        </p:nvSpPr>
        <p:spPr>
          <a:xfrm>
            <a:off x="5778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8" name="Line 14">
            <a:extLst>
              <a:ext uri="{FF2B5EF4-FFF2-40B4-BE49-F238E27FC236}">
                <a16:creationId xmlns:a16="http://schemas.microsoft.com/office/drawing/2014/main" id="{0EECA2BC-B141-5447-9E09-C63C6AF6469D}"/>
              </a:ext>
            </a:extLst>
          </p:cNvPr>
          <p:cNvSpPr/>
          <p:nvPr/>
        </p:nvSpPr>
        <p:spPr>
          <a:xfrm>
            <a:off x="6390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0" name="TextShape 16">
            <a:extLst>
              <a:ext uri="{FF2B5EF4-FFF2-40B4-BE49-F238E27FC236}">
                <a16:creationId xmlns:a16="http://schemas.microsoft.com/office/drawing/2014/main" id="{3E03E166-A688-E34B-B1D5-51C06797EE3D}"/>
              </a:ext>
            </a:extLst>
          </p:cNvPr>
          <p:cNvSpPr txBox="1"/>
          <p:nvPr/>
        </p:nvSpPr>
        <p:spPr>
          <a:xfrm>
            <a:off x="5917312" y="1853336"/>
            <a:ext cx="940472" cy="772770"/>
          </a:xfrm>
          <a:prstGeom prst="rect">
            <a:avLst/>
          </a:prstGeom>
          <a:noFill/>
          <a:ln w="18360">
            <a:solidFill>
              <a:srgbClr val="000000"/>
            </a:solidFill>
            <a:round/>
          </a:ln>
        </p:spPr>
        <p:txBody>
          <a:bodyPr lIns="93960" tIns="48960" rIns="93960" bIns="48960"/>
          <a:lstStyle/>
          <a:p>
            <a:r>
              <a:rPr lang="en-US" sz="1400" b="1" strike="noStrike" spc="-1" dirty="0">
                <a:solidFill>
                  <a:srgbClr val="000000"/>
                </a:solidFill>
              </a:rPr>
              <a:t>- </a:t>
            </a:r>
            <a:r>
              <a:rPr lang="en-US" sz="1400" b="1" strike="noStrike" spc="-1" dirty="0">
                <a:solidFill>
                  <a:schemeClr val="bg1">
                    <a:lumMod val="65000"/>
                  </a:schemeClr>
                </a:solidFill>
              </a:rPr>
              <a:t>NPM (H)</a:t>
            </a:r>
            <a:endParaRPr lang="en-US" sz="1400" b="0" strike="noStrike" spc="-1" dirty="0">
              <a:solidFill>
                <a:schemeClr val="bg1">
                  <a:lumMod val="65000"/>
                </a:schemeClr>
              </a:solidFill>
            </a:endParaRPr>
          </a:p>
          <a:p>
            <a:r>
              <a:rPr lang="en-US" sz="1400" b="1" strike="noStrike" spc="-1" dirty="0">
                <a:solidFill>
                  <a:srgbClr val="000000"/>
                </a:solidFill>
                <a:ea typeface="Droid Sans Fallback"/>
              </a:rPr>
              <a:t>- </a:t>
            </a:r>
            <a:r>
              <a:rPr lang="en-US" sz="1400" b="1" strike="noStrike" spc="-1" dirty="0">
                <a:solidFill>
                  <a:schemeClr val="bg1">
                    <a:lumMod val="65000"/>
                  </a:schemeClr>
                </a:solidFill>
                <a:ea typeface="Droid Sans Fallback"/>
              </a:rPr>
              <a:t>NPM</a:t>
            </a:r>
            <a:r>
              <a:rPr lang="en-US" sz="1400" b="1" strike="noStrike" spc="-1" dirty="0">
                <a:solidFill>
                  <a:schemeClr val="bg1">
                    <a:lumMod val="65000"/>
                  </a:schemeClr>
                </a:solidFill>
              </a:rPr>
              <a:t> (V)</a:t>
            </a:r>
            <a:endParaRPr lang="en-US" sz="1400" b="0" strike="noStrike" spc="-1" dirty="0">
              <a:solidFill>
                <a:schemeClr val="bg1">
                  <a:lumMod val="65000"/>
                </a:schemeClr>
              </a:solidFill>
            </a:endParaRPr>
          </a:p>
          <a:p>
            <a:r>
              <a:rPr lang="en-US" sz="1400" b="1" strike="noStrike" spc="-1" dirty="0">
                <a:solidFill>
                  <a:srgbClr val="000000"/>
                </a:solidFill>
              </a:rPr>
              <a:t>- </a:t>
            </a:r>
            <a:r>
              <a:rPr lang="en-US" sz="1400" b="1" spc="-1" dirty="0">
                <a:solidFill>
                  <a:srgbClr val="FF3333"/>
                </a:solidFill>
              </a:rPr>
              <a:t>BCM</a:t>
            </a:r>
            <a:endParaRPr lang="en-US" sz="1400" b="0" strike="noStrike" spc="-1" dirty="0"/>
          </a:p>
        </p:txBody>
      </p:sp>
      <p:sp>
        <p:nvSpPr>
          <p:cNvPr id="21" name="TextShape 17">
            <a:extLst>
              <a:ext uri="{FF2B5EF4-FFF2-40B4-BE49-F238E27FC236}">
                <a16:creationId xmlns:a16="http://schemas.microsoft.com/office/drawing/2014/main" id="{AED964C2-FB3C-E84C-BB4E-DFD7FB50A8DA}"/>
              </a:ext>
            </a:extLst>
          </p:cNvPr>
          <p:cNvSpPr txBox="1"/>
          <p:nvPr/>
        </p:nvSpPr>
        <p:spPr>
          <a:xfrm>
            <a:off x="4079368" y="5757824"/>
            <a:ext cx="1369169" cy="767520"/>
          </a:xfrm>
          <a:prstGeom prst="rect">
            <a:avLst/>
          </a:prstGeom>
          <a:noFill/>
          <a:ln>
            <a:noFill/>
          </a:ln>
        </p:spPr>
        <p:txBody>
          <a:bodyPr lIns="90000" tIns="45000" rIns="90000" bIns="45000"/>
          <a:lstStyle/>
          <a:p>
            <a:endParaRPr lang="en-US" sz="1400" b="0" strike="noStrike" spc="-1" dirty="0"/>
          </a:p>
          <a:p>
            <a:endParaRPr lang="en-US" sz="1400" b="0" strike="noStrike" spc="-1" dirty="0"/>
          </a:p>
          <a:p>
            <a:r>
              <a:rPr lang="en-US" sz="1400" b="1" strike="noStrike" spc="-1" dirty="0">
                <a:solidFill>
                  <a:srgbClr val="000000"/>
                </a:solidFill>
              </a:rPr>
              <a:t>Permanent tank</a:t>
            </a:r>
            <a:endParaRPr lang="en-US" sz="1400" b="0" strike="noStrike" spc="-1" dirty="0"/>
          </a:p>
        </p:txBody>
      </p:sp>
      <p:sp>
        <p:nvSpPr>
          <p:cNvPr id="22" name="Line 18">
            <a:extLst>
              <a:ext uri="{FF2B5EF4-FFF2-40B4-BE49-F238E27FC236}">
                <a16:creationId xmlns:a16="http://schemas.microsoft.com/office/drawing/2014/main" id="{3E35561C-452E-7D4F-9B64-6A138F94F0B0}"/>
              </a:ext>
            </a:extLst>
          </p:cNvPr>
          <p:cNvSpPr/>
          <p:nvPr/>
        </p:nvSpPr>
        <p:spPr>
          <a:xfrm>
            <a:off x="4770368" y="4674272"/>
            <a:ext cx="0" cy="15544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3" name="Line 19">
            <a:extLst>
              <a:ext uri="{FF2B5EF4-FFF2-40B4-BE49-F238E27FC236}">
                <a16:creationId xmlns:a16="http://schemas.microsoft.com/office/drawing/2014/main" id="{3E3F9DC9-29F3-9B4B-BE89-1B2B9AE7474B}"/>
              </a:ext>
            </a:extLst>
          </p:cNvPr>
          <p:cNvSpPr/>
          <p:nvPr/>
        </p:nvSpPr>
        <p:spPr>
          <a:xfrm>
            <a:off x="4770368" y="3254792"/>
            <a:ext cx="0" cy="140652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4" name="Line 20">
            <a:extLst>
              <a:ext uri="{FF2B5EF4-FFF2-40B4-BE49-F238E27FC236}">
                <a16:creationId xmlns:a16="http://schemas.microsoft.com/office/drawing/2014/main" id="{24B3877E-51E3-5D44-838F-DE986BC9F3FB}"/>
              </a:ext>
            </a:extLst>
          </p:cNvPr>
          <p:cNvSpPr/>
          <p:nvPr/>
        </p:nvSpPr>
        <p:spPr>
          <a:xfrm>
            <a:off x="6390728" y="2630576"/>
            <a:ext cx="0" cy="202572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5" name="Line 21">
            <a:extLst>
              <a:ext uri="{FF2B5EF4-FFF2-40B4-BE49-F238E27FC236}">
                <a16:creationId xmlns:a16="http://schemas.microsoft.com/office/drawing/2014/main" id="{C8CD7DB4-AEC3-0444-8EC6-C598985A332D}"/>
              </a:ext>
            </a:extLst>
          </p:cNvPr>
          <p:cNvSpPr/>
          <p:nvPr/>
        </p:nvSpPr>
        <p:spPr>
          <a:xfrm>
            <a:off x="761776" y="2154782"/>
            <a:ext cx="0" cy="137160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6" name="Line 18">
            <a:extLst>
              <a:ext uri="{FF2B5EF4-FFF2-40B4-BE49-F238E27FC236}">
                <a16:creationId xmlns:a16="http://schemas.microsoft.com/office/drawing/2014/main" id="{A0422218-6A92-4447-97ED-ABBAD672B80A}"/>
              </a:ext>
            </a:extLst>
          </p:cNvPr>
          <p:cNvSpPr/>
          <p:nvPr/>
        </p:nvSpPr>
        <p:spPr>
          <a:xfrm>
            <a:off x="7524328" y="4678832"/>
            <a:ext cx="0" cy="15544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7" name="TextShape 17">
            <a:extLst>
              <a:ext uri="{FF2B5EF4-FFF2-40B4-BE49-F238E27FC236}">
                <a16:creationId xmlns:a16="http://schemas.microsoft.com/office/drawing/2014/main" id="{E776C7E9-4951-0948-B4F9-5AB3E3FF283A}"/>
              </a:ext>
            </a:extLst>
          </p:cNvPr>
          <p:cNvSpPr txBox="1"/>
          <p:nvPr/>
        </p:nvSpPr>
        <p:spPr>
          <a:xfrm>
            <a:off x="6694591" y="5756072"/>
            <a:ext cx="1693833" cy="767520"/>
          </a:xfrm>
          <a:prstGeom prst="rect">
            <a:avLst/>
          </a:prstGeom>
          <a:noFill/>
          <a:ln>
            <a:noFill/>
          </a:ln>
        </p:spPr>
        <p:txBody>
          <a:bodyPr lIns="90000" tIns="45000" rIns="90000" bIns="45000"/>
          <a:lstStyle/>
          <a:p>
            <a:endParaRPr lang="en-US" sz="1400" b="0" strike="noStrike" spc="-1" dirty="0"/>
          </a:p>
          <a:p>
            <a:endParaRPr lang="en-US" sz="1400" b="0" strike="noStrike" spc="-1" dirty="0"/>
          </a:p>
          <a:p>
            <a:r>
              <a:rPr lang="en-US" sz="1400" b="1" spc="-1" dirty="0">
                <a:solidFill>
                  <a:srgbClr val="000000"/>
                </a:solidFill>
              </a:rPr>
              <a:t>Commissioning</a:t>
            </a:r>
            <a:r>
              <a:rPr lang="en-US" sz="1400" b="1" strike="noStrike" spc="-1" dirty="0">
                <a:solidFill>
                  <a:srgbClr val="000000"/>
                </a:solidFill>
              </a:rPr>
              <a:t> tank</a:t>
            </a:r>
            <a:endParaRPr lang="en-US" sz="1400" b="0" strike="noStrike" spc="-1" dirty="0"/>
          </a:p>
        </p:txBody>
      </p:sp>
      <p:sp>
        <p:nvSpPr>
          <p:cNvPr id="28" name="Line 13">
            <a:extLst>
              <a:ext uri="{FF2B5EF4-FFF2-40B4-BE49-F238E27FC236}">
                <a16:creationId xmlns:a16="http://schemas.microsoft.com/office/drawing/2014/main" id="{3A173BA9-90A1-3B49-8D57-AF743E4CCAED}"/>
              </a:ext>
            </a:extLst>
          </p:cNvPr>
          <p:cNvSpPr/>
          <p:nvPr/>
        </p:nvSpPr>
        <p:spPr>
          <a:xfrm>
            <a:off x="8367904" y="467883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9" name="TextShape 5">
            <a:extLst>
              <a:ext uri="{FF2B5EF4-FFF2-40B4-BE49-F238E27FC236}">
                <a16:creationId xmlns:a16="http://schemas.microsoft.com/office/drawing/2014/main" id="{DF203702-1557-7242-9DF8-023E20CDB2D2}"/>
              </a:ext>
            </a:extLst>
          </p:cNvPr>
          <p:cNvSpPr txBox="1"/>
          <p:nvPr/>
        </p:nvSpPr>
        <p:spPr>
          <a:xfrm>
            <a:off x="7884368" y="5775464"/>
            <a:ext cx="984584" cy="316080"/>
          </a:xfrm>
          <a:prstGeom prst="rect">
            <a:avLst/>
          </a:prstGeom>
          <a:noFill/>
          <a:ln>
            <a:noFill/>
          </a:ln>
        </p:spPr>
        <p:txBody>
          <a:bodyPr lIns="90000" tIns="45000" rIns="90000" bIns="45000"/>
          <a:lstStyle/>
          <a:p>
            <a:r>
              <a:rPr lang="en-US" sz="1400" b="1" strike="noStrike" spc="-1" dirty="0">
                <a:solidFill>
                  <a:srgbClr val="000000"/>
                </a:solidFill>
              </a:rPr>
              <a:t>Beam stop</a:t>
            </a:r>
            <a:endParaRPr lang="en-US" sz="1400" b="0" strike="noStrike" spc="-1" dirty="0"/>
          </a:p>
        </p:txBody>
      </p:sp>
      <p:sp>
        <p:nvSpPr>
          <p:cNvPr id="30" name="TextShape 16">
            <a:extLst>
              <a:ext uri="{FF2B5EF4-FFF2-40B4-BE49-F238E27FC236}">
                <a16:creationId xmlns:a16="http://schemas.microsoft.com/office/drawing/2014/main" id="{13657697-E553-4B4A-8BE4-C839B1FF96FA}"/>
              </a:ext>
            </a:extLst>
          </p:cNvPr>
          <p:cNvSpPr txBox="1"/>
          <p:nvPr/>
        </p:nvSpPr>
        <p:spPr>
          <a:xfrm>
            <a:off x="7031736" y="1853336"/>
            <a:ext cx="985216" cy="987874"/>
          </a:xfrm>
          <a:prstGeom prst="rect">
            <a:avLst/>
          </a:prstGeom>
          <a:noFill/>
          <a:ln w="18360">
            <a:solidFill>
              <a:srgbClr val="000000"/>
            </a:solidFill>
            <a:round/>
          </a:ln>
        </p:spPr>
        <p:txBody>
          <a:bodyPr lIns="93960" tIns="48960" rIns="93960" bIns="48960"/>
          <a:lstStyle/>
          <a:p>
            <a:r>
              <a:rPr lang="en-US" sz="1400" b="1" strike="noStrike" spc="-1" dirty="0">
                <a:solidFill>
                  <a:srgbClr val="000000"/>
                </a:solidFill>
              </a:rPr>
              <a:t>- </a:t>
            </a:r>
            <a:r>
              <a:rPr lang="en-US" sz="1400" b="1" strike="noStrike" spc="-1" dirty="0">
                <a:solidFill>
                  <a:schemeClr val="bg1">
                    <a:lumMod val="65000"/>
                  </a:schemeClr>
                </a:solidFill>
              </a:rPr>
              <a:t>EMU (V)</a:t>
            </a:r>
          </a:p>
          <a:p>
            <a:r>
              <a:rPr lang="en-US" sz="1400" b="1" strike="noStrike" spc="-1" dirty="0">
                <a:solidFill>
                  <a:srgbClr val="0000FF"/>
                </a:solidFill>
              </a:rPr>
              <a:t>- NPM (H)</a:t>
            </a:r>
            <a:endParaRPr lang="en-US" sz="1400" b="0" strike="noStrike" spc="-1" dirty="0"/>
          </a:p>
          <a:p>
            <a:r>
              <a:rPr lang="en-US" sz="1400" b="1" strike="noStrike" spc="-1" dirty="0">
                <a:solidFill>
                  <a:srgbClr val="000000"/>
                </a:solidFill>
                <a:ea typeface="Droid Sans Fallback"/>
              </a:rPr>
              <a:t>- </a:t>
            </a:r>
            <a:r>
              <a:rPr lang="en-US" sz="1400" b="1" strike="noStrike" spc="-1" dirty="0">
                <a:solidFill>
                  <a:srgbClr val="0000FF"/>
                </a:solidFill>
                <a:ea typeface="Droid Sans Fallback"/>
              </a:rPr>
              <a:t>NPM</a:t>
            </a:r>
            <a:r>
              <a:rPr lang="en-US" sz="1400" b="1" strike="noStrike" spc="-1" dirty="0">
                <a:solidFill>
                  <a:srgbClr val="0000FF"/>
                </a:solidFill>
              </a:rPr>
              <a:t> (V)</a:t>
            </a:r>
            <a:endParaRPr lang="en-US" sz="1400" b="0" strike="noStrike" spc="-1" dirty="0"/>
          </a:p>
          <a:p>
            <a:r>
              <a:rPr lang="en-US" sz="1400" b="1" strike="noStrike" spc="-1" dirty="0">
                <a:solidFill>
                  <a:srgbClr val="000000"/>
                </a:solidFill>
              </a:rPr>
              <a:t>- </a:t>
            </a:r>
            <a:r>
              <a:rPr lang="en-US" sz="1400" b="1" spc="-1" dirty="0">
                <a:solidFill>
                  <a:srgbClr val="FF3333"/>
                </a:solidFill>
              </a:rPr>
              <a:t>FC</a:t>
            </a:r>
            <a:endParaRPr lang="en-US" sz="1400" b="0" strike="noStrike" spc="-1" dirty="0"/>
          </a:p>
        </p:txBody>
      </p:sp>
      <p:sp>
        <p:nvSpPr>
          <p:cNvPr id="31" name="Line 19">
            <a:extLst>
              <a:ext uri="{FF2B5EF4-FFF2-40B4-BE49-F238E27FC236}">
                <a16:creationId xmlns:a16="http://schemas.microsoft.com/office/drawing/2014/main" id="{822DDDD7-1B42-B642-833D-4DDA7FA107A9}"/>
              </a:ext>
            </a:extLst>
          </p:cNvPr>
          <p:cNvSpPr/>
          <p:nvPr/>
        </p:nvSpPr>
        <p:spPr>
          <a:xfrm>
            <a:off x="7524328" y="2851184"/>
            <a:ext cx="0" cy="1801368"/>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32" name="TextShape 15">
            <a:extLst>
              <a:ext uri="{FF2B5EF4-FFF2-40B4-BE49-F238E27FC236}">
                <a16:creationId xmlns:a16="http://schemas.microsoft.com/office/drawing/2014/main" id="{E8312139-0DAE-8F4B-AD52-4440710C6759}"/>
              </a:ext>
            </a:extLst>
          </p:cNvPr>
          <p:cNvSpPr txBox="1"/>
          <p:nvPr/>
        </p:nvSpPr>
        <p:spPr>
          <a:xfrm>
            <a:off x="467544" y="1849862"/>
            <a:ext cx="576064" cy="304920"/>
          </a:xfrm>
          <a:prstGeom prst="rect">
            <a:avLst/>
          </a:prstGeom>
          <a:noFill/>
          <a:ln w="18360">
            <a:solidFill>
              <a:srgbClr val="000000"/>
            </a:solidFill>
            <a:round/>
          </a:ln>
        </p:spPr>
        <p:txBody>
          <a:bodyPr lIns="99000" tIns="54000" rIns="99000" bIns="54000"/>
          <a:lstStyle/>
          <a:p>
            <a:r>
              <a:rPr lang="en-US" sz="1400" b="1" strike="noStrike" spc="-1" dirty="0">
                <a:solidFill>
                  <a:srgbClr val="FF3333"/>
                </a:solidFill>
              </a:rPr>
              <a:t>BCM</a:t>
            </a:r>
            <a:endParaRPr lang="en-US" sz="1400" b="0" strike="noStrike" spc="-1" dirty="0"/>
          </a:p>
        </p:txBody>
      </p:sp>
      <p:cxnSp>
        <p:nvCxnSpPr>
          <p:cNvPr id="35" name="Straight Arrow Connector 34">
            <a:extLst>
              <a:ext uri="{FF2B5EF4-FFF2-40B4-BE49-F238E27FC236}">
                <a16:creationId xmlns:a16="http://schemas.microsoft.com/office/drawing/2014/main" id="{EF7CA40F-39A7-B54C-9BF2-01717125EFA7}"/>
              </a:ext>
            </a:extLst>
          </p:cNvPr>
          <p:cNvCxnSpPr>
            <a:cxnSpLocks/>
          </p:cNvCxnSpPr>
          <p:nvPr/>
        </p:nvCxnSpPr>
        <p:spPr>
          <a:xfrm flipV="1">
            <a:off x="3419872" y="6021288"/>
            <a:ext cx="477127" cy="579568"/>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AD21692-5E10-4041-8FB9-5B14B2C4160D}"/>
              </a:ext>
            </a:extLst>
          </p:cNvPr>
          <p:cNvSpPr/>
          <p:nvPr/>
        </p:nvSpPr>
        <p:spPr>
          <a:xfrm>
            <a:off x="1374223" y="1726552"/>
            <a:ext cx="2477697" cy="1342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Layout is changed twice during commissioning</a:t>
            </a:r>
          </a:p>
        </p:txBody>
      </p:sp>
    </p:spTree>
    <p:extLst>
      <p:ext uri="{BB962C8B-B14F-4D97-AF65-F5344CB8AC3E}">
        <p14:creationId xmlns:p14="http://schemas.microsoft.com/office/powerpoint/2010/main" val="93299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5D7E-3539-0E48-9EE4-85C5B41549F5}"/>
              </a:ext>
            </a:extLst>
          </p:cNvPr>
          <p:cNvSpPr>
            <a:spLocks noGrp="1"/>
          </p:cNvSpPr>
          <p:nvPr>
            <p:ph type="title"/>
          </p:nvPr>
        </p:nvSpPr>
        <p:spPr/>
        <p:txBody>
          <a:bodyPr/>
          <a:lstStyle/>
          <a:p>
            <a:r>
              <a:rPr lang="en-GB" dirty="0"/>
              <a:t>Tests and verifications:</a:t>
            </a:r>
            <a:br>
              <a:rPr lang="en-GB" dirty="0"/>
            </a:br>
            <a:r>
              <a:rPr lang="en-GB" dirty="0"/>
              <a:t>LEBT commissioning layout #2</a:t>
            </a:r>
          </a:p>
        </p:txBody>
      </p:sp>
      <p:sp>
        <p:nvSpPr>
          <p:cNvPr id="4" name="Slide Number Placeholder 3">
            <a:extLst>
              <a:ext uri="{FF2B5EF4-FFF2-40B4-BE49-F238E27FC236}">
                <a16:creationId xmlns:a16="http://schemas.microsoft.com/office/drawing/2014/main" id="{9E95C909-A316-A947-A743-29F5528BC0D8}"/>
              </a:ext>
            </a:extLst>
          </p:cNvPr>
          <p:cNvSpPr>
            <a:spLocks noGrp="1"/>
          </p:cNvSpPr>
          <p:nvPr>
            <p:ph type="sldNum" sz="quarter" idx="12"/>
          </p:nvPr>
        </p:nvSpPr>
        <p:spPr>
          <a:xfrm>
            <a:off x="6948264" y="6448251"/>
            <a:ext cx="2133600" cy="365125"/>
          </a:xfrm>
        </p:spPr>
        <p:txBody>
          <a:bodyPr/>
          <a:lstStyle/>
          <a:p>
            <a:fld id="{551115BC-487E-4422-894C-CB7CD3E79223}" type="slidenum">
              <a:rPr lang="en-GB" noProof="0" smtClean="0"/>
              <a:t>13</a:t>
            </a:fld>
            <a:endParaRPr lang="en-GB" noProof="0"/>
          </a:p>
        </p:txBody>
      </p:sp>
      <p:pic>
        <p:nvPicPr>
          <p:cNvPr id="5" name="Picture 4">
            <a:extLst>
              <a:ext uri="{FF2B5EF4-FFF2-40B4-BE49-F238E27FC236}">
                <a16:creationId xmlns:a16="http://schemas.microsoft.com/office/drawing/2014/main" id="{2D6C7F16-8FF0-ED4E-AF03-3C554DE12D4B}"/>
              </a:ext>
            </a:extLst>
          </p:cNvPr>
          <p:cNvPicPr/>
          <p:nvPr/>
        </p:nvPicPr>
        <p:blipFill rotWithShape="1">
          <a:blip r:embed="rId2"/>
          <a:srcRect r="1750"/>
          <a:stretch/>
        </p:blipFill>
        <p:spPr>
          <a:xfrm>
            <a:off x="483488" y="3439472"/>
            <a:ext cx="8085584" cy="2185560"/>
          </a:xfrm>
          <a:prstGeom prst="rect">
            <a:avLst/>
          </a:prstGeom>
          <a:ln>
            <a:noFill/>
          </a:ln>
        </p:spPr>
      </p:pic>
      <p:sp>
        <p:nvSpPr>
          <p:cNvPr id="7" name="TextShape 3">
            <a:extLst>
              <a:ext uri="{FF2B5EF4-FFF2-40B4-BE49-F238E27FC236}">
                <a16:creationId xmlns:a16="http://schemas.microsoft.com/office/drawing/2014/main" id="{9EFF084E-2D0A-9443-90A1-BF129D59DD54}"/>
              </a:ext>
            </a:extLst>
          </p:cNvPr>
          <p:cNvSpPr txBox="1"/>
          <p:nvPr/>
        </p:nvSpPr>
        <p:spPr>
          <a:xfrm>
            <a:off x="2007544" y="5765768"/>
            <a:ext cx="980280" cy="541800"/>
          </a:xfrm>
          <a:prstGeom prst="rect">
            <a:avLst/>
          </a:prstGeom>
          <a:noFill/>
          <a:ln>
            <a:noFill/>
          </a:ln>
        </p:spPr>
        <p:txBody>
          <a:bodyPr lIns="90000" tIns="45000" rIns="90000" bIns="45000"/>
          <a:lstStyle/>
          <a:p>
            <a:pPr algn="ctr"/>
            <a:r>
              <a:rPr lang="en-US" sz="1400" b="1" strike="noStrike" spc="-1" dirty="0">
                <a:solidFill>
                  <a:srgbClr val="000000"/>
                </a:solidFill>
              </a:rPr>
              <a:t>Solenoid 1 (Steerer 1)</a:t>
            </a:r>
            <a:endParaRPr lang="en-US" sz="1400" b="0" strike="noStrike" spc="-1" dirty="0"/>
          </a:p>
        </p:txBody>
      </p:sp>
      <p:sp>
        <p:nvSpPr>
          <p:cNvPr id="8" name="TextShape 4">
            <a:extLst>
              <a:ext uri="{FF2B5EF4-FFF2-40B4-BE49-F238E27FC236}">
                <a16:creationId xmlns:a16="http://schemas.microsoft.com/office/drawing/2014/main" id="{796305C8-0235-2447-9150-1BCCBDF5044B}"/>
              </a:ext>
            </a:extLst>
          </p:cNvPr>
          <p:cNvSpPr txBox="1"/>
          <p:nvPr/>
        </p:nvSpPr>
        <p:spPr>
          <a:xfrm>
            <a:off x="3822128" y="5775464"/>
            <a:ext cx="821880" cy="316080"/>
          </a:xfrm>
          <a:prstGeom prst="rect">
            <a:avLst/>
          </a:prstGeom>
          <a:noFill/>
          <a:ln w="12700">
            <a:noFill/>
          </a:ln>
        </p:spPr>
        <p:txBody>
          <a:bodyPr lIns="90000" tIns="45000" rIns="90000" bIns="45000"/>
          <a:lstStyle/>
          <a:p>
            <a:r>
              <a:rPr lang="en-US" sz="1400" b="1" spc="-1" dirty="0">
                <a:solidFill>
                  <a:schemeClr val="bg1">
                    <a:lumMod val="65000"/>
                  </a:schemeClr>
                </a:solidFill>
              </a:rPr>
              <a:t>Chopper</a:t>
            </a:r>
            <a:endParaRPr lang="en-US" sz="1400" b="0" spc="-1" dirty="0">
              <a:solidFill>
                <a:schemeClr val="bg1">
                  <a:lumMod val="65000"/>
                </a:schemeClr>
              </a:solidFill>
            </a:endParaRPr>
          </a:p>
        </p:txBody>
      </p:sp>
      <p:sp>
        <p:nvSpPr>
          <p:cNvPr id="9" name="TextShape 5">
            <a:extLst>
              <a:ext uri="{FF2B5EF4-FFF2-40B4-BE49-F238E27FC236}">
                <a16:creationId xmlns:a16="http://schemas.microsoft.com/office/drawing/2014/main" id="{E01E6C04-ABCD-B144-8011-BCDC7CFAE223}"/>
              </a:ext>
            </a:extLst>
          </p:cNvPr>
          <p:cNvSpPr txBox="1"/>
          <p:nvPr/>
        </p:nvSpPr>
        <p:spPr>
          <a:xfrm>
            <a:off x="6228184" y="5775464"/>
            <a:ext cx="962744" cy="316080"/>
          </a:xfrm>
          <a:prstGeom prst="rect">
            <a:avLst/>
          </a:prstGeom>
          <a:noFill/>
          <a:ln>
            <a:noFill/>
          </a:ln>
        </p:spPr>
        <p:txBody>
          <a:bodyPr lIns="90000" tIns="45000" rIns="90000" bIns="45000"/>
          <a:lstStyle/>
          <a:p>
            <a:r>
              <a:rPr lang="en-US" sz="1400" b="1" strike="noStrike" spc="-1" dirty="0"/>
              <a:t>Collimator</a:t>
            </a:r>
            <a:endParaRPr lang="en-US" sz="1400" b="0" strike="noStrike" spc="-1" dirty="0"/>
          </a:p>
        </p:txBody>
      </p:sp>
      <p:sp>
        <p:nvSpPr>
          <p:cNvPr id="10" name="TextShape 6">
            <a:extLst>
              <a:ext uri="{FF2B5EF4-FFF2-40B4-BE49-F238E27FC236}">
                <a16:creationId xmlns:a16="http://schemas.microsoft.com/office/drawing/2014/main" id="{6E3B5EE7-C2E9-DE49-A615-01EF1CC9AABA}"/>
              </a:ext>
            </a:extLst>
          </p:cNvPr>
          <p:cNvSpPr txBox="1"/>
          <p:nvPr/>
        </p:nvSpPr>
        <p:spPr>
          <a:xfrm>
            <a:off x="5292080" y="5765768"/>
            <a:ext cx="970919" cy="541800"/>
          </a:xfrm>
          <a:prstGeom prst="rect">
            <a:avLst/>
          </a:prstGeom>
          <a:noFill/>
          <a:ln>
            <a:noFill/>
          </a:ln>
        </p:spPr>
        <p:txBody>
          <a:bodyPr lIns="90000" tIns="45000" rIns="90000" bIns="45000"/>
          <a:lstStyle/>
          <a:p>
            <a:r>
              <a:rPr lang="en-US" sz="1400" b="1" strike="noStrike" spc="-1" dirty="0">
                <a:solidFill>
                  <a:srgbClr val="000000"/>
                </a:solidFill>
              </a:rPr>
              <a:t>Solenoid 2</a:t>
            </a:r>
            <a:endParaRPr lang="en-US" sz="1400" b="0" strike="noStrike" spc="-1" dirty="0"/>
          </a:p>
          <a:p>
            <a:r>
              <a:rPr lang="en-US" sz="1400" b="1" strike="noStrike" spc="-1" dirty="0">
                <a:solidFill>
                  <a:srgbClr val="000000"/>
                </a:solidFill>
              </a:rPr>
              <a:t>(Steerer 2)</a:t>
            </a:r>
            <a:endParaRPr lang="en-US" sz="1400" b="0" strike="noStrike" spc="-1" dirty="0"/>
          </a:p>
        </p:txBody>
      </p:sp>
      <p:sp>
        <p:nvSpPr>
          <p:cNvPr id="11" name="TextShape 7">
            <a:extLst>
              <a:ext uri="{FF2B5EF4-FFF2-40B4-BE49-F238E27FC236}">
                <a16:creationId xmlns:a16="http://schemas.microsoft.com/office/drawing/2014/main" id="{655022CF-1881-3348-BE20-A09004988893}"/>
              </a:ext>
            </a:extLst>
          </p:cNvPr>
          <p:cNvSpPr txBox="1"/>
          <p:nvPr/>
        </p:nvSpPr>
        <p:spPr>
          <a:xfrm>
            <a:off x="3347864" y="5775464"/>
            <a:ext cx="410400" cy="316080"/>
          </a:xfrm>
          <a:prstGeom prst="rect">
            <a:avLst/>
          </a:prstGeom>
          <a:noFill/>
          <a:ln>
            <a:noFill/>
          </a:ln>
        </p:spPr>
        <p:txBody>
          <a:bodyPr lIns="90000" tIns="45000" rIns="90000" bIns="45000"/>
          <a:lstStyle/>
          <a:p>
            <a:r>
              <a:rPr lang="en-US" sz="1400" b="1" strike="noStrike" spc="-1" dirty="0">
                <a:solidFill>
                  <a:srgbClr val="000000"/>
                </a:solidFill>
              </a:rPr>
              <a:t>Iris</a:t>
            </a:r>
            <a:endParaRPr lang="en-US" sz="1400" b="0" strike="noStrike" spc="-1" dirty="0"/>
          </a:p>
        </p:txBody>
      </p:sp>
      <p:sp>
        <p:nvSpPr>
          <p:cNvPr id="12" name="TextShape 8">
            <a:extLst>
              <a:ext uri="{FF2B5EF4-FFF2-40B4-BE49-F238E27FC236}">
                <a16:creationId xmlns:a16="http://schemas.microsoft.com/office/drawing/2014/main" id="{6BA3890A-D91C-8E43-A823-D58382238632}"/>
              </a:ext>
            </a:extLst>
          </p:cNvPr>
          <p:cNvSpPr txBox="1"/>
          <p:nvPr/>
        </p:nvSpPr>
        <p:spPr>
          <a:xfrm>
            <a:off x="4289080" y="1849862"/>
            <a:ext cx="967624" cy="1404930"/>
          </a:xfrm>
          <a:prstGeom prst="rect">
            <a:avLst/>
          </a:prstGeom>
          <a:noFill/>
          <a:ln w="18360">
            <a:solidFill>
              <a:srgbClr val="000000"/>
            </a:solidFill>
            <a:round/>
          </a:ln>
        </p:spPr>
        <p:txBody>
          <a:bodyPr lIns="99000" tIns="54000" rIns="99000" bIns="54000"/>
          <a:lstStyle/>
          <a:p>
            <a:r>
              <a:rPr lang="en-US" sz="1400" b="1" strike="noStrike" spc="-1" dirty="0">
                <a:solidFill>
                  <a:srgbClr val="000000"/>
                </a:solidFill>
              </a:rPr>
              <a:t>- </a:t>
            </a:r>
            <a:r>
              <a:rPr lang="en-US" sz="1400" b="1" strike="noStrike" spc="-1" dirty="0">
                <a:solidFill>
                  <a:srgbClr val="FF0000"/>
                </a:solidFill>
              </a:rPr>
              <a:t>FC</a:t>
            </a:r>
            <a:endParaRPr lang="en-US" sz="1400" b="0" strike="noStrike" spc="-1" dirty="0">
              <a:solidFill>
                <a:srgbClr val="FF0000"/>
              </a:solidFill>
            </a:endParaRPr>
          </a:p>
          <a:p>
            <a:r>
              <a:rPr lang="en-US" sz="1400" b="1" strike="noStrike" spc="-1" dirty="0">
                <a:solidFill>
                  <a:srgbClr val="000000"/>
                </a:solidFill>
              </a:rPr>
              <a:t>-</a:t>
            </a:r>
            <a:r>
              <a:rPr lang="en-US" sz="1400" b="1" strike="noStrike" spc="-1" dirty="0">
                <a:solidFill>
                  <a:srgbClr val="009900"/>
                </a:solidFill>
              </a:rPr>
              <a:t> </a:t>
            </a:r>
            <a:r>
              <a:rPr lang="en-US" sz="1400" b="1" strike="noStrike" spc="-1" dirty="0">
                <a:solidFill>
                  <a:schemeClr val="bg1">
                    <a:lumMod val="65000"/>
                  </a:schemeClr>
                </a:solidFill>
              </a:rPr>
              <a:t>EMU (H)</a:t>
            </a:r>
            <a:endParaRPr lang="en-US" sz="1400" b="0" strike="noStrike" spc="-1" dirty="0">
              <a:solidFill>
                <a:schemeClr val="bg1">
                  <a:lumMod val="65000"/>
                </a:schemeClr>
              </a:solidFill>
            </a:endParaRPr>
          </a:p>
          <a:p>
            <a:r>
              <a:rPr lang="en-US" sz="1400" b="1" strike="noStrike" spc="-1" dirty="0">
                <a:solidFill>
                  <a:srgbClr val="000000"/>
                </a:solidFill>
              </a:rPr>
              <a:t>- </a:t>
            </a:r>
            <a:r>
              <a:rPr lang="en-US" sz="1400" b="1" strike="noStrike" spc="-1" dirty="0">
                <a:solidFill>
                  <a:srgbClr val="00B050"/>
                </a:solidFill>
              </a:rPr>
              <a:t>EMU (V)</a:t>
            </a:r>
            <a:endParaRPr lang="en-US" sz="1400" b="0" strike="noStrike" spc="-1" dirty="0">
              <a:solidFill>
                <a:srgbClr val="00B050"/>
              </a:solidFill>
            </a:endParaRPr>
          </a:p>
          <a:p>
            <a:r>
              <a:rPr lang="en-US" sz="1400" b="1" strike="noStrike" spc="-1" dirty="0">
                <a:solidFill>
                  <a:srgbClr val="000000"/>
                </a:solidFill>
              </a:rPr>
              <a:t>- </a:t>
            </a:r>
            <a:r>
              <a:rPr lang="en-US" sz="1400" b="1" strike="noStrike" spc="-1" dirty="0">
                <a:solidFill>
                  <a:srgbClr val="0000FF"/>
                </a:solidFill>
              </a:rPr>
              <a:t>NPM (H)</a:t>
            </a:r>
            <a:endParaRPr lang="en-US" sz="1400" b="0" strike="noStrike" spc="-1" dirty="0"/>
          </a:p>
          <a:p>
            <a:r>
              <a:rPr lang="en-US" sz="1400" b="1" strike="noStrike" spc="-1" dirty="0">
                <a:solidFill>
                  <a:srgbClr val="000000"/>
                </a:solidFill>
                <a:ea typeface="Droid Sans Fallback"/>
              </a:rPr>
              <a:t>- </a:t>
            </a:r>
            <a:r>
              <a:rPr lang="en-US" sz="1400" b="1" strike="noStrike" spc="-1" dirty="0">
                <a:solidFill>
                  <a:srgbClr val="0000FF"/>
                </a:solidFill>
              </a:rPr>
              <a:t>NPM (V)</a:t>
            </a:r>
            <a:endParaRPr lang="en-US" sz="1400" b="0" strike="noStrike" spc="-1" dirty="0"/>
          </a:p>
          <a:p>
            <a:r>
              <a:rPr lang="en-US" sz="1400" b="1" strike="noStrike" spc="-1" dirty="0">
                <a:solidFill>
                  <a:srgbClr val="000000"/>
                </a:solidFill>
              </a:rPr>
              <a:t>- </a:t>
            </a:r>
            <a:r>
              <a:rPr lang="en-US" sz="1400" b="1" strike="noStrike" spc="-1" dirty="0" err="1">
                <a:solidFill>
                  <a:srgbClr val="FF3333"/>
                </a:solidFill>
              </a:rPr>
              <a:t>Dpl</a:t>
            </a:r>
            <a:endParaRPr lang="en-US" sz="1400" b="0" strike="noStrike" spc="-1" dirty="0"/>
          </a:p>
        </p:txBody>
      </p:sp>
      <p:sp>
        <p:nvSpPr>
          <p:cNvPr id="13" name="Line 9">
            <a:extLst>
              <a:ext uri="{FF2B5EF4-FFF2-40B4-BE49-F238E27FC236}">
                <a16:creationId xmlns:a16="http://schemas.microsoft.com/office/drawing/2014/main" id="{0E8083EE-5C27-5645-A910-49F28E3AB6D7}"/>
              </a:ext>
            </a:extLst>
          </p:cNvPr>
          <p:cNvSpPr/>
          <p:nvPr/>
        </p:nvSpPr>
        <p:spPr>
          <a:xfrm>
            <a:off x="1098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4" name="Line 10">
            <a:extLst>
              <a:ext uri="{FF2B5EF4-FFF2-40B4-BE49-F238E27FC236}">
                <a16:creationId xmlns:a16="http://schemas.microsoft.com/office/drawing/2014/main" id="{47BF31F9-F7E8-374A-81C5-03D7B2E252F0}"/>
              </a:ext>
            </a:extLst>
          </p:cNvPr>
          <p:cNvSpPr/>
          <p:nvPr/>
        </p:nvSpPr>
        <p:spPr>
          <a:xfrm>
            <a:off x="2502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5" name="Line 11">
            <a:extLst>
              <a:ext uri="{FF2B5EF4-FFF2-40B4-BE49-F238E27FC236}">
                <a16:creationId xmlns:a16="http://schemas.microsoft.com/office/drawing/2014/main" id="{CC96F16B-E988-6043-B02C-24841AD414F4}"/>
              </a:ext>
            </a:extLst>
          </p:cNvPr>
          <p:cNvSpPr/>
          <p:nvPr/>
        </p:nvSpPr>
        <p:spPr>
          <a:xfrm>
            <a:off x="3546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6" name="Line 12">
            <a:extLst>
              <a:ext uri="{FF2B5EF4-FFF2-40B4-BE49-F238E27FC236}">
                <a16:creationId xmlns:a16="http://schemas.microsoft.com/office/drawing/2014/main" id="{676F65E8-7AD1-2B48-BD69-2EE9C18B1DD0}"/>
              </a:ext>
            </a:extLst>
          </p:cNvPr>
          <p:cNvSpPr/>
          <p:nvPr/>
        </p:nvSpPr>
        <p:spPr>
          <a:xfrm>
            <a:off x="4230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7" name="Line 13">
            <a:extLst>
              <a:ext uri="{FF2B5EF4-FFF2-40B4-BE49-F238E27FC236}">
                <a16:creationId xmlns:a16="http://schemas.microsoft.com/office/drawing/2014/main" id="{2F1B3084-71F2-F648-8497-C31D77D17B8E}"/>
              </a:ext>
            </a:extLst>
          </p:cNvPr>
          <p:cNvSpPr/>
          <p:nvPr/>
        </p:nvSpPr>
        <p:spPr>
          <a:xfrm>
            <a:off x="5778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8" name="Line 14">
            <a:extLst>
              <a:ext uri="{FF2B5EF4-FFF2-40B4-BE49-F238E27FC236}">
                <a16:creationId xmlns:a16="http://schemas.microsoft.com/office/drawing/2014/main" id="{0EECA2BC-B141-5447-9E09-C63C6AF6469D}"/>
              </a:ext>
            </a:extLst>
          </p:cNvPr>
          <p:cNvSpPr/>
          <p:nvPr/>
        </p:nvSpPr>
        <p:spPr>
          <a:xfrm>
            <a:off x="6390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0" name="TextShape 16">
            <a:extLst>
              <a:ext uri="{FF2B5EF4-FFF2-40B4-BE49-F238E27FC236}">
                <a16:creationId xmlns:a16="http://schemas.microsoft.com/office/drawing/2014/main" id="{3E03E166-A688-E34B-B1D5-51C06797EE3D}"/>
              </a:ext>
            </a:extLst>
          </p:cNvPr>
          <p:cNvSpPr txBox="1"/>
          <p:nvPr/>
        </p:nvSpPr>
        <p:spPr>
          <a:xfrm>
            <a:off x="5917312" y="1853336"/>
            <a:ext cx="940472" cy="772770"/>
          </a:xfrm>
          <a:prstGeom prst="rect">
            <a:avLst/>
          </a:prstGeom>
          <a:noFill/>
          <a:ln w="18360">
            <a:solidFill>
              <a:srgbClr val="000000"/>
            </a:solidFill>
            <a:round/>
          </a:ln>
        </p:spPr>
        <p:txBody>
          <a:bodyPr lIns="93960" tIns="48960" rIns="93960" bIns="48960"/>
          <a:lstStyle/>
          <a:p>
            <a:r>
              <a:rPr lang="en-US" sz="1400" b="1" strike="noStrike" spc="-1" dirty="0">
                <a:solidFill>
                  <a:srgbClr val="000000"/>
                </a:solidFill>
              </a:rPr>
              <a:t>- </a:t>
            </a:r>
            <a:r>
              <a:rPr lang="en-US" sz="1400" b="1" strike="noStrike" spc="-1" dirty="0">
                <a:solidFill>
                  <a:schemeClr val="bg1">
                    <a:lumMod val="65000"/>
                  </a:schemeClr>
                </a:solidFill>
              </a:rPr>
              <a:t>NPM (H)</a:t>
            </a:r>
            <a:endParaRPr lang="en-US" sz="1400" b="0" strike="noStrike" spc="-1" dirty="0">
              <a:solidFill>
                <a:schemeClr val="bg1">
                  <a:lumMod val="65000"/>
                </a:schemeClr>
              </a:solidFill>
            </a:endParaRPr>
          </a:p>
          <a:p>
            <a:r>
              <a:rPr lang="en-US" sz="1400" b="1" strike="noStrike" spc="-1" dirty="0">
                <a:solidFill>
                  <a:srgbClr val="000000"/>
                </a:solidFill>
                <a:ea typeface="Droid Sans Fallback"/>
              </a:rPr>
              <a:t>- </a:t>
            </a:r>
            <a:r>
              <a:rPr lang="en-US" sz="1400" b="1" strike="noStrike" spc="-1" dirty="0">
                <a:solidFill>
                  <a:schemeClr val="bg1">
                    <a:lumMod val="65000"/>
                  </a:schemeClr>
                </a:solidFill>
                <a:ea typeface="Droid Sans Fallback"/>
              </a:rPr>
              <a:t>NPM</a:t>
            </a:r>
            <a:r>
              <a:rPr lang="en-US" sz="1400" b="1" strike="noStrike" spc="-1" dirty="0">
                <a:solidFill>
                  <a:schemeClr val="bg1">
                    <a:lumMod val="65000"/>
                  </a:schemeClr>
                </a:solidFill>
              </a:rPr>
              <a:t> (V)</a:t>
            </a:r>
            <a:endParaRPr lang="en-US" sz="1400" b="0" strike="noStrike" spc="-1" dirty="0">
              <a:solidFill>
                <a:schemeClr val="bg1">
                  <a:lumMod val="65000"/>
                </a:schemeClr>
              </a:solidFill>
            </a:endParaRPr>
          </a:p>
          <a:p>
            <a:r>
              <a:rPr lang="en-US" sz="1400" b="1" strike="noStrike" spc="-1" dirty="0">
                <a:solidFill>
                  <a:srgbClr val="000000"/>
                </a:solidFill>
              </a:rPr>
              <a:t>- </a:t>
            </a:r>
            <a:r>
              <a:rPr lang="en-US" sz="1400" b="1" spc="-1" dirty="0">
                <a:solidFill>
                  <a:srgbClr val="FF3333"/>
                </a:solidFill>
              </a:rPr>
              <a:t>BCM</a:t>
            </a:r>
            <a:endParaRPr lang="en-US" sz="1400" b="0" strike="noStrike" spc="-1" dirty="0"/>
          </a:p>
        </p:txBody>
      </p:sp>
      <p:sp>
        <p:nvSpPr>
          <p:cNvPr id="21" name="TextShape 17">
            <a:extLst>
              <a:ext uri="{FF2B5EF4-FFF2-40B4-BE49-F238E27FC236}">
                <a16:creationId xmlns:a16="http://schemas.microsoft.com/office/drawing/2014/main" id="{AED964C2-FB3C-E84C-BB4E-DFD7FB50A8DA}"/>
              </a:ext>
            </a:extLst>
          </p:cNvPr>
          <p:cNvSpPr txBox="1"/>
          <p:nvPr/>
        </p:nvSpPr>
        <p:spPr>
          <a:xfrm>
            <a:off x="4079368" y="5757824"/>
            <a:ext cx="1369169" cy="767520"/>
          </a:xfrm>
          <a:prstGeom prst="rect">
            <a:avLst/>
          </a:prstGeom>
          <a:noFill/>
          <a:ln>
            <a:noFill/>
          </a:ln>
        </p:spPr>
        <p:txBody>
          <a:bodyPr lIns="90000" tIns="45000" rIns="90000" bIns="45000"/>
          <a:lstStyle/>
          <a:p>
            <a:endParaRPr lang="en-US" sz="1400" b="0" strike="noStrike" spc="-1" dirty="0"/>
          </a:p>
          <a:p>
            <a:endParaRPr lang="en-US" sz="1400" b="0" strike="noStrike" spc="-1" dirty="0"/>
          </a:p>
          <a:p>
            <a:r>
              <a:rPr lang="en-US" sz="1400" b="1" strike="noStrike" spc="-1" dirty="0">
                <a:solidFill>
                  <a:srgbClr val="000000"/>
                </a:solidFill>
              </a:rPr>
              <a:t>Permanent tank</a:t>
            </a:r>
            <a:endParaRPr lang="en-US" sz="1400" b="0" strike="noStrike" spc="-1" dirty="0"/>
          </a:p>
        </p:txBody>
      </p:sp>
      <p:sp>
        <p:nvSpPr>
          <p:cNvPr id="22" name="Line 18">
            <a:extLst>
              <a:ext uri="{FF2B5EF4-FFF2-40B4-BE49-F238E27FC236}">
                <a16:creationId xmlns:a16="http://schemas.microsoft.com/office/drawing/2014/main" id="{3E35561C-452E-7D4F-9B64-6A138F94F0B0}"/>
              </a:ext>
            </a:extLst>
          </p:cNvPr>
          <p:cNvSpPr/>
          <p:nvPr/>
        </p:nvSpPr>
        <p:spPr>
          <a:xfrm>
            <a:off x="4770368" y="4674272"/>
            <a:ext cx="0" cy="15544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3" name="Line 19">
            <a:extLst>
              <a:ext uri="{FF2B5EF4-FFF2-40B4-BE49-F238E27FC236}">
                <a16:creationId xmlns:a16="http://schemas.microsoft.com/office/drawing/2014/main" id="{3E3F9DC9-29F3-9B4B-BE89-1B2B9AE7474B}"/>
              </a:ext>
            </a:extLst>
          </p:cNvPr>
          <p:cNvSpPr/>
          <p:nvPr/>
        </p:nvSpPr>
        <p:spPr>
          <a:xfrm>
            <a:off x="4770368" y="3254792"/>
            <a:ext cx="0" cy="140652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4" name="Line 20">
            <a:extLst>
              <a:ext uri="{FF2B5EF4-FFF2-40B4-BE49-F238E27FC236}">
                <a16:creationId xmlns:a16="http://schemas.microsoft.com/office/drawing/2014/main" id="{24B3877E-51E3-5D44-838F-DE986BC9F3FB}"/>
              </a:ext>
            </a:extLst>
          </p:cNvPr>
          <p:cNvSpPr/>
          <p:nvPr/>
        </p:nvSpPr>
        <p:spPr>
          <a:xfrm>
            <a:off x="6390728" y="2630576"/>
            <a:ext cx="0" cy="202572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5" name="Line 21">
            <a:extLst>
              <a:ext uri="{FF2B5EF4-FFF2-40B4-BE49-F238E27FC236}">
                <a16:creationId xmlns:a16="http://schemas.microsoft.com/office/drawing/2014/main" id="{C8CD7DB4-AEC3-0444-8EC6-C598985A332D}"/>
              </a:ext>
            </a:extLst>
          </p:cNvPr>
          <p:cNvSpPr/>
          <p:nvPr/>
        </p:nvSpPr>
        <p:spPr>
          <a:xfrm>
            <a:off x="761776" y="2154782"/>
            <a:ext cx="0" cy="137160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6" name="Line 18">
            <a:extLst>
              <a:ext uri="{FF2B5EF4-FFF2-40B4-BE49-F238E27FC236}">
                <a16:creationId xmlns:a16="http://schemas.microsoft.com/office/drawing/2014/main" id="{A0422218-6A92-4447-97ED-ABBAD672B80A}"/>
              </a:ext>
            </a:extLst>
          </p:cNvPr>
          <p:cNvSpPr/>
          <p:nvPr/>
        </p:nvSpPr>
        <p:spPr>
          <a:xfrm>
            <a:off x="7524328" y="4678832"/>
            <a:ext cx="0" cy="15544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7" name="TextShape 17">
            <a:extLst>
              <a:ext uri="{FF2B5EF4-FFF2-40B4-BE49-F238E27FC236}">
                <a16:creationId xmlns:a16="http://schemas.microsoft.com/office/drawing/2014/main" id="{E776C7E9-4951-0948-B4F9-5AB3E3FF283A}"/>
              </a:ext>
            </a:extLst>
          </p:cNvPr>
          <p:cNvSpPr txBox="1"/>
          <p:nvPr/>
        </p:nvSpPr>
        <p:spPr>
          <a:xfrm>
            <a:off x="6694591" y="5756072"/>
            <a:ext cx="1693833" cy="767520"/>
          </a:xfrm>
          <a:prstGeom prst="rect">
            <a:avLst/>
          </a:prstGeom>
          <a:noFill/>
          <a:ln>
            <a:noFill/>
          </a:ln>
        </p:spPr>
        <p:txBody>
          <a:bodyPr lIns="90000" tIns="45000" rIns="90000" bIns="45000"/>
          <a:lstStyle/>
          <a:p>
            <a:endParaRPr lang="en-US" sz="1400" b="0" strike="noStrike" spc="-1" dirty="0"/>
          </a:p>
          <a:p>
            <a:endParaRPr lang="en-US" sz="1400" b="0" strike="noStrike" spc="-1" dirty="0"/>
          </a:p>
          <a:p>
            <a:r>
              <a:rPr lang="en-US" sz="1400" b="1" spc="-1" dirty="0">
                <a:solidFill>
                  <a:srgbClr val="000000"/>
                </a:solidFill>
              </a:rPr>
              <a:t>Commissioning</a:t>
            </a:r>
            <a:r>
              <a:rPr lang="en-US" sz="1400" b="1" strike="noStrike" spc="-1" dirty="0">
                <a:solidFill>
                  <a:srgbClr val="000000"/>
                </a:solidFill>
              </a:rPr>
              <a:t> tank</a:t>
            </a:r>
            <a:endParaRPr lang="en-US" sz="1400" b="0" strike="noStrike" spc="-1" dirty="0"/>
          </a:p>
        </p:txBody>
      </p:sp>
      <p:sp>
        <p:nvSpPr>
          <p:cNvPr id="28" name="Line 13">
            <a:extLst>
              <a:ext uri="{FF2B5EF4-FFF2-40B4-BE49-F238E27FC236}">
                <a16:creationId xmlns:a16="http://schemas.microsoft.com/office/drawing/2014/main" id="{3A173BA9-90A1-3B49-8D57-AF743E4CCAED}"/>
              </a:ext>
            </a:extLst>
          </p:cNvPr>
          <p:cNvSpPr/>
          <p:nvPr/>
        </p:nvSpPr>
        <p:spPr>
          <a:xfrm>
            <a:off x="8367904" y="467883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9" name="TextShape 5">
            <a:extLst>
              <a:ext uri="{FF2B5EF4-FFF2-40B4-BE49-F238E27FC236}">
                <a16:creationId xmlns:a16="http://schemas.microsoft.com/office/drawing/2014/main" id="{DF203702-1557-7242-9DF8-023E20CDB2D2}"/>
              </a:ext>
            </a:extLst>
          </p:cNvPr>
          <p:cNvSpPr txBox="1"/>
          <p:nvPr/>
        </p:nvSpPr>
        <p:spPr>
          <a:xfrm>
            <a:off x="7884368" y="5775464"/>
            <a:ext cx="984584" cy="316080"/>
          </a:xfrm>
          <a:prstGeom prst="rect">
            <a:avLst/>
          </a:prstGeom>
          <a:noFill/>
          <a:ln>
            <a:noFill/>
          </a:ln>
        </p:spPr>
        <p:txBody>
          <a:bodyPr lIns="90000" tIns="45000" rIns="90000" bIns="45000"/>
          <a:lstStyle/>
          <a:p>
            <a:r>
              <a:rPr lang="en-US" sz="1400" b="1" strike="noStrike" spc="-1" dirty="0">
                <a:solidFill>
                  <a:srgbClr val="000000"/>
                </a:solidFill>
              </a:rPr>
              <a:t>Beam stop</a:t>
            </a:r>
            <a:endParaRPr lang="en-US" sz="1400" b="0" strike="noStrike" spc="-1" dirty="0"/>
          </a:p>
        </p:txBody>
      </p:sp>
      <p:sp>
        <p:nvSpPr>
          <p:cNvPr id="30" name="TextShape 16">
            <a:extLst>
              <a:ext uri="{FF2B5EF4-FFF2-40B4-BE49-F238E27FC236}">
                <a16:creationId xmlns:a16="http://schemas.microsoft.com/office/drawing/2014/main" id="{13657697-E553-4B4A-8BE4-C839B1FF96FA}"/>
              </a:ext>
            </a:extLst>
          </p:cNvPr>
          <p:cNvSpPr txBox="1"/>
          <p:nvPr/>
        </p:nvSpPr>
        <p:spPr>
          <a:xfrm>
            <a:off x="7031736" y="1853336"/>
            <a:ext cx="985216" cy="987874"/>
          </a:xfrm>
          <a:prstGeom prst="rect">
            <a:avLst/>
          </a:prstGeom>
          <a:noFill/>
          <a:ln w="18360">
            <a:solidFill>
              <a:srgbClr val="000000"/>
            </a:solidFill>
            <a:round/>
          </a:ln>
        </p:spPr>
        <p:txBody>
          <a:bodyPr lIns="93960" tIns="48960" rIns="93960" bIns="48960"/>
          <a:lstStyle/>
          <a:p>
            <a:r>
              <a:rPr lang="en-US" sz="1400" b="1" strike="noStrike" spc="-1" dirty="0">
                <a:solidFill>
                  <a:srgbClr val="000000"/>
                </a:solidFill>
              </a:rPr>
              <a:t>- </a:t>
            </a:r>
            <a:r>
              <a:rPr lang="en-US" sz="1400" b="1" strike="noStrike" spc="-1" dirty="0">
                <a:solidFill>
                  <a:schemeClr val="bg1">
                    <a:lumMod val="65000"/>
                  </a:schemeClr>
                </a:solidFill>
              </a:rPr>
              <a:t>EMU (V)</a:t>
            </a:r>
          </a:p>
          <a:p>
            <a:r>
              <a:rPr lang="en-US" sz="1400" b="1" strike="noStrike" spc="-1" dirty="0">
                <a:solidFill>
                  <a:srgbClr val="0000FF"/>
                </a:solidFill>
              </a:rPr>
              <a:t>- NPM (H)</a:t>
            </a:r>
            <a:endParaRPr lang="en-US" sz="1400" b="0" strike="noStrike" spc="-1" dirty="0"/>
          </a:p>
          <a:p>
            <a:r>
              <a:rPr lang="en-US" sz="1400" b="1" strike="noStrike" spc="-1" dirty="0">
                <a:solidFill>
                  <a:srgbClr val="000000"/>
                </a:solidFill>
                <a:ea typeface="Droid Sans Fallback"/>
              </a:rPr>
              <a:t>- </a:t>
            </a:r>
            <a:r>
              <a:rPr lang="en-US" sz="1400" b="1" strike="noStrike" spc="-1" dirty="0">
                <a:solidFill>
                  <a:srgbClr val="0000FF"/>
                </a:solidFill>
                <a:ea typeface="Droid Sans Fallback"/>
              </a:rPr>
              <a:t>NPM</a:t>
            </a:r>
            <a:r>
              <a:rPr lang="en-US" sz="1400" b="1" strike="noStrike" spc="-1" dirty="0">
                <a:solidFill>
                  <a:srgbClr val="0000FF"/>
                </a:solidFill>
              </a:rPr>
              <a:t> (V)</a:t>
            </a:r>
            <a:endParaRPr lang="en-US" sz="1400" b="0" strike="noStrike" spc="-1" dirty="0"/>
          </a:p>
          <a:p>
            <a:r>
              <a:rPr lang="en-US" sz="1400" b="1" strike="noStrike" spc="-1" dirty="0">
                <a:solidFill>
                  <a:srgbClr val="000000"/>
                </a:solidFill>
              </a:rPr>
              <a:t>- </a:t>
            </a:r>
            <a:r>
              <a:rPr lang="en-US" sz="1400" b="1" spc="-1" dirty="0">
                <a:solidFill>
                  <a:schemeClr val="bg1">
                    <a:lumMod val="65000"/>
                  </a:schemeClr>
                </a:solidFill>
              </a:rPr>
              <a:t>FC</a:t>
            </a:r>
            <a:endParaRPr lang="en-US" sz="1400" b="0" strike="noStrike" spc="-1" dirty="0">
              <a:solidFill>
                <a:schemeClr val="bg1">
                  <a:lumMod val="65000"/>
                </a:schemeClr>
              </a:solidFill>
            </a:endParaRPr>
          </a:p>
        </p:txBody>
      </p:sp>
      <p:sp>
        <p:nvSpPr>
          <p:cNvPr id="31" name="Line 19">
            <a:extLst>
              <a:ext uri="{FF2B5EF4-FFF2-40B4-BE49-F238E27FC236}">
                <a16:creationId xmlns:a16="http://schemas.microsoft.com/office/drawing/2014/main" id="{822DDDD7-1B42-B642-833D-4DDA7FA107A9}"/>
              </a:ext>
            </a:extLst>
          </p:cNvPr>
          <p:cNvSpPr/>
          <p:nvPr/>
        </p:nvSpPr>
        <p:spPr>
          <a:xfrm>
            <a:off x="7524328" y="2851184"/>
            <a:ext cx="0" cy="1801368"/>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32" name="TextShape 15">
            <a:extLst>
              <a:ext uri="{FF2B5EF4-FFF2-40B4-BE49-F238E27FC236}">
                <a16:creationId xmlns:a16="http://schemas.microsoft.com/office/drawing/2014/main" id="{E8312139-0DAE-8F4B-AD52-4440710C6759}"/>
              </a:ext>
            </a:extLst>
          </p:cNvPr>
          <p:cNvSpPr txBox="1"/>
          <p:nvPr/>
        </p:nvSpPr>
        <p:spPr>
          <a:xfrm>
            <a:off x="467544" y="1849862"/>
            <a:ext cx="576064" cy="304920"/>
          </a:xfrm>
          <a:prstGeom prst="rect">
            <a:avLst/>
          </a:prstGeom>
          <a:noFill/>
          <a:ln w="18360">
            <a:solidFill>
              <a:srgbClr val="000000"/>
            </a:solidFill>
            <a:round/>
          </a:ln>
        </p:spPr>
        <p:txBody>
          <a:bodyPr lIns="99000" tIns="54000" rIns="99000" bIns="54000"/>
          <a:lstStyle/>
          <a:p>
            <a:r>
              <a:rPr lang="en-US" sz="1400" b="1" strike="noStrike" spc="-1" dirty="0">
                <a:solidFill>
                  <a:srgbClr val="FF3333"/>
                </a:solidFill>
              </a:rPr>
              <a:t>BCM</a:t>
            </a:r>
            <a:endParaRPr lang="en-US" sz="1400" b="0" strike="noStrike" spc="-1" dirty="0"/>
          </a:p>
        </p:txBody>
      </p:sp>
      <p:cxnSp>
        <p:nvCxnSpPr>
          <p:cNvPr id="33" name="Straight Arrow Connector 32">
            <a:extLst>
              <a:ext uri="{FF2B5EF4-FFF2-40B4-BE49-F238E27FC236}">
                <a16:creationId xmlns:a16="http://schemas.microsoft.com/office/drawing/2014/main" id="{71D455A3-7F7A-7D4F-BBA2-C2F3DB7E2BE0}"/>
              </a:ext>
            </a:extLst>
          </p:cNvPr>
          <p:cNvCxnSpPr>
            <a:cxnSpLocks/>
          </p:cNvCxnSpPr>
          <p:nvPr/>
        </p:nvCxnSpPr>
        <p:spPr>
          <a:xfrm flipV="1">
            <a:off x="3419872" y="6021288"/>
            <a:ext cx="477127" cy="579568"/>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4" name="TextShape 2">
            <a:extLst>
              <a:ext uri="{FF2B5EF4-FFF2-40B4-BE49-F238E27FC236}">
                <a16:creationId xmlns:a16="http://schemas.microsoft.com/office/drawing/2014/main" id="{2DF0F556-7C21-6348-839C-486327684227}"/>
              </a:ext>
            </a:extLst>
          </p:cNvPr>
          <p:cNvSpPr txBox="1"/>
          <p:nvPr/>
        </p:nvSpPr>
        <p:spPr>
          <a:xfrm>
            <a:off x="323528" y="5775464"/>
            <a:ext cx="1484039" cy="316080"/>
          </a:xfrm>
          <a:prstGeom prst="rect">
            <a:avLst/>
          </a:prstGeom>
          <a:noFill/>
          <a:ln>
            <a:noFill/>
          </a:ln>
        </p:spPr>
        <p:txBody>
          <a:bodyPr lIns="90000" tIns="45000" rIns="90000" bIns="45000"/>
          <a:lstStyle/>
          <a:p>
            <a:r>
              <a:rPr lang="en-US" sz="1400" b="1" spc="-1" dirty="0">
                <a:solidFill>
                  <a:srgbClr val="000000"/>
                </a:solidFill>
              </a:rPr>
              <a:t>Source</a:t>
            </a:r>
            <a:r>
              <a:rPr lang="en-US" sz="1400" b="1" strike="noStrike" spc="-1" dirty="0">
                <a:solidFill>
                  <a:srgbClr val="000000"/>
                </a:solidFill>
              </a:rPr>
              <a:t> extraction</a:t>
            </a:r>
            <a:endParaRPr lang="en-US" sz="1400" b="0" strike="noStrike" spc="-1" dirty="0"/>
          </a:p>
        </p:txBody>
      </p:sp>
    </p:spTree>
    <p:extLst>
      <p:ext uri="{BB962C8B-B14F-4D97-AF65-F5344CB8AC3E}">
        <p14:creationId xmlns:p14="http://schemas.microsoft.com/office/powerpoint/2010/main" val="263929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5D7E-3539-0E48-9EE4-85C5B41549F5}"/>
              </a:ext>
            </a:extLst>
          </p:cNvPr>
          <p:cNvSpPr>
            <a:spLocks noGrp="1"/>
          </p:cNvSpPr>
          <p:nvPr>
            <p:ph type="title"/>
          </p:nvPr>
        </p:nvSpPr>
        <p:spPr/>
        <p:txBody>
          <a:bodyPr/>
          <a:lstStyle/>
          <a:p>
            <a:r>
              <a:rPr lang="en-GB" dirty="0"/>
              <a:t>Tests and verifications:</a:t>
            </a:r>
            <a:br>
              <a:rPr lang="en-GB" dirty="0"/>
            </a:br>
            <a:r>
              <a:rPr lang="en-GB" dirty="0"/>
              <a:t>LEBT commissioning layout #3</a:t>
            </a:r>
          </a:p>
        </p:txBody>
      </p:sp>
      <p:sp>
        <p:nvSpPr>
          <p:cNvPr id="4" name="Slide Number Placeholder 3">
            <a:extLst>
              <a:ext uri="{FF2B5EF4-FFF2-40B4-BE49-F238E27FC236}">
                <a16:creationId xmlns:a16="http://schemas.microsoft.com/office/drawing/2014/main" id="{9E95C909-A316-A947-A743-29F5528BC0D8}"/>
              </a:ext>
            </a:extLst>
          </p:cNvPr>
          <p:cNvSpPr>
            <a:spLocks noGrp="1"/>
          </p:cNvSpPr>
          <p:nvPr>
            <p:ph type="sldNum" sz="quarter" idx="12"/>
          </p:nvPr>
        </p:nvSpPr>
        <p:spPr>
          <a:xfrm>
            <a:off x="6948264" y="6448251"/>
            <a:ext cx="2133600" cy="365125"/>
          </a:xfrm>
        </p:spPr>
        <p:txBody>
          <a:bodyPr/>
          <a:lstStyle/>
          <a:p>
            <a:fld id="{551115BC-487E-4422-894C-CB7CD3E79223}" type="slidenum">
              <a:rPr lang="en-GB" noProof="0" smtClean="0"/>
              <a:t>14</a:t>
            </a:fld>
            <a:endParaRPr lang="en-GB" noProof="0"/>
          </a:p>
        </p:txBody>
      </p:sp>
      <p:pic>
        <p:nvPicPr>
          <p:cNvPr id="5" name="Picture 4">
            <a:extLst>
              <a:ext uri="{FF2B5EF4-FFF2-40B4-BE49-F238E27FC236}">
                <a16:creationId xmlns:a16="http://schemas.microsoft.com/office/drawing/2014/main" id="{2D6C7F16-8FF0-ED4E-AF03-3C554DE12D4B}"/>
              </a:ext>
            </a:extLst>
          </p:cNvPr>
          <p:cNvPicPr/>
          <p:nvPr/>
        </p:nvPicPr>
        <p:blipFill rotWithShape="1">
          <a:blip r:embed="rId3"/>
          <a:srcRect r="1750"/>
          <a:stretch/>
        </p:blipFill>
        <p:spPr>
          <a:xfrm>
            <a:off x="483488" y="3439472"/>
            <a:ext cx="8085584" cy="2185560"/>
          </a:xfrm>
          <a:prstGeom prst="rect">
            <a:avLst/>
          </a:prstGeom>
          <a:ln>
            <a:noFill/>
          </a:ln>
        </p:spPr>
      </p:pic>
      <p:sp>
        <p:nvSpPr>
          <p:cNvPr id="7" name="TextShape 3">
            <a:extLst>
              <a:ext uri="{FF2B5EF4-FFF2-40B4-BE49-F238E27FC236}">
                <a16:creationId xmlns:a16="http://schemas.microsoft.com/office/drawing/2014/main" id="{9EFF084E-2D0A-9443-90A1-BF129D59DD54}"/>
              </a:ext>
            </a:extLst>
          </p:cNvPr>
          <p:cNvSpPr txBox="1"/>
          <p:nvPr/>
        </p:nvSpPr>
        <p:spPr>
          <a:xfrm>
            <a:off x="2007544" y="5765768"/>
            <a:ext cx="980280" cy="541800"/>
          </a:xfrm>
          <a:prstGeom prst="rect">
            <a:avLst/>
          </a:prstGeom>
          <a:noFill/>
          <a:ln>
            <a:noFill/>
          </a:ln>
        </p:spPr>
        <p:txBody>
          <a:bodyPr lIns="90000" tIns="45000" rIns="90000" bIns="45000"/>
          <a:lstStyle/>
          <a:p>
            <a:pPr algn="ctr"/>
            <a:r>
              <a:rPr lang="en-US" sz="1400" b="1" strike="noStrike" spc="-1" dirty="0">
                <a:solidFill>
                  <a:srgbClr val="000000"/>
                </a:solidFill>
              </a:rPr>
              <a:t>Solenoid 1 (Steerer 1)</a:t>
            </a:r>
            <a:endParaRPr lang="en-US" sz="1400" b="0" strike="noStrike" spc="-1" dirty="0"/>
          </a:p>
        </p:txBody>
      </p:sp>
      <p:sp>
        <p:nvSpPr>
          <p:cNvPr id="8" name="TextShape 4">
            <a:extLst>
              <a:ext uri="{FF2B5EF4-FFF2-40B4-BE49-F238E27FC236}">
                <a16:creationId xmlns:a16="http://schemas.microsoft.com/office/drawing/2014/main" id="{796305C8-0235-2447-9150-1BCCBDF5044B}"/>
              </a:ext>
            </a:extLst>
          </p:cNvPr>
          <p:cNvSpPr txBox="1"/>
          <p:nvPr/>
        </p:nvSpPr>
        <p:spPr>
          <a:xfrm>
            <a:off x="3822128" y="5775464"/>
            <a:ext cx="821880" cy="316080"/>
          </a:xfrm>
          <a:prstGeom prst="rect">
            <a:avLst/>
          </a:prstGeom>
          <a:noFill/>
          <a:ln w="12700">
            <a:noFill/>
          </a:ln>
        </p:spPr>
        <p:txBody>
          <a:bodyPr lIns="90000" tIns="45000" rIns="90000" bIns="45000"/>
          <a:lstStyle/>
          <a:p>
            <a:r>
              <a:rPr lang="en-US" sz="1400" b="1" spc="-1" dirty="0"/>
              <a:t>Chopper</a:t>
            </a:r>
            <a:endParaRPr lang="en-US" sz="1400" b="0" spc="-1" dirty="0"/>
          </a:p>
        </p:txBody>
      </p:sp>
      <p:sp>
        <p:nvSpPr>
          <p:cNvPr id="9" name="TextShape 5">
            <a:extLst>
              <a:ext uri="{FF2B5EF4-FFF2-40B4-BE49-F238E27FC236}">
                <a16:creationId xmlns:a16="http://schemas.microsoft.com/office/drawing/2014/main" id="{E01E6C04-ABCD-B144-8011-BCDC7CFAE223}"/>
              </a:ext>
            </a:extLst>
          </p:cNvPr>
          <p:cNvSpPr txBox="1"/>
          <p:nvPr/>
        </p:nvSpPr>
        <p:spPr>
          <a:xfrm>
            <a:off x="6228184" y="5775464"/>
            <a:ext cx="962744" cy="316080"/>
          </a:xfrm>
          <a:prstGeom prst="rect">
            <a:avLst/>
          </a:prstGeom>
          <a:noFill/>
          <a:ln>
            <a:noFill/>
          </a:ln>
        </p:spPr>
        <p:txBody>
          <a:bodyPr lIns="90000" tIns="45000" rIns="90000" bIns="45000"/>
          <a:lstStyle/>
          <a:p>
            <a:r>
              <a:rPr lang="en-US" sz="1400" b="1" strike="noStrike" spc="-1" dirty="0"/>
              <a:t>Collimator</a:t>
            </a:r>
            <a:endParaRPr lang="en-US" sz="1400" b="0" strike="noStrike" spc="-1" dirty="0"/>
          </a:p>
        </p:txBody>
      </p:sp>
      <p:sp>
        <p:nvSpPr>
          <p:cNvPr id="10" name="TextShape 6">
            <a:extLst>
              <a:ext uri="{FF2B5EF4-FFF2-40B4-BE49-F238E27FC236}">
                <a16:creationId xmlns:a16="http://schemas.microsoft.com/office/drawing/2014/main" id="{6E3B5EE7-C2E9-DE49-A615-01EF1CC9AABA}"/>
              </a:ext>
            </a:extLst>
          </p:cNvPr>
          <p:cNvSpPr txBox="1"/>
          <p:nvPr/>
        </p:nvSpPr>
        <p:spPr>
          <a:xfrm>
            <a:off x="5292080" y="5765768"/>
            <a:ext cx="970919" cy="541800"/>
          </a:xfrm>
          <a:prstGeom prst="rect">
            <a:avLst/>
          </a:prstGeom>
          <a:noFill/>
          <a:ln>
            <a:noFill/>
          </a:ln>
        </p:spPr>
        <p:txBody>
          <a:bodyPr lIns="90000" tIns="45000" rIns="90000" bIns="45000"/>
          <a:lstStyle/>
          <a:p>
            <a:r>
              <a:rPr lang="en-US" sz="1400" b="1" strike="noStrike" spc="-1" dirty="0">
                <a:solidFill>
                  <a:srgbClr val="000000"/>
                </a:solidFill>
              </a:rPr>
              <a:t>Solenoid 2</a:t>
            </a:r>
            <a:endParaRPr lang="en-US" sz="1400" b="0" strike="noStrike" spc="-1" dirty="0"/>
          </a:p>
          <a:p>
            <a:r>
              <a:rPr lang="en-US" sz="1400" b="1" strike="noStrike" spc="-1" dirty="0">
                <a:solidFill>
                  <a:srgbClr val="000000"/>
                </a:solidFill>
              </a:rPr>
              <a:t>(Steerer 2)</a:t>
            </a:r>
            <a:endParaRPr lang="en-US" sz="1400" b="0" strike="noStrike" spc="-1" dirty="0"/>
          </a:p>
        </p:txBody>
      </p:sp>
      <p:sp>
        <p:nvSpPr>
          <p:cNvPr id="11" name="TextShape 7">
            <a:extLst>
              <a:ext uri="{FF2B5EF4-FFF2-40B4-BE49-F238E27FC236}">
                <a16:creationId xmlns:a16="http://schemas.microsoft.com/office/drawing/2014/main" id="{655022CF-1881-3348-BE20-A09004988893}"/>
              </a:ext>
            </a:extLst>
          </p:cNvPr>
          <p:cNvSpPr txBox="1"/>
          <p:nvPr/>
        </p:nvSpPr>
        <p:spPr>
          <a:xfrm>
            <a:off x="3347864" y="5775464"/>
            <a:ext cx="410400" cy="316080"/>
          </a:xfrm>
          <a:prstGeom prst="rect">
            <a:avLst/>
          </a:prstGeom>
          <a:noFill/>
          <a:ln>
            <a:noFill/>
          </a:ln>
        </p:spPr>
        <p:txBody>
          <a:bodyPr lIns="90000" tIns="45000" rIns="90000" bIns="45000"/>
          <a:lstStyle/>
          <a:p>
            <a:r>
              <a:rPr lang="en-US" sz="1400" b="1" strike="noStrike" spc="-1" dirty="0">
                <a:solidFill>
                  <a:srgbClr val="000000"/>
                </a:solidFill>
              </a:rPr>
              <a:t>Iris</a:t>
            </a:r>
            <a:endParaRPr lang="en-US" sz="1400" b="0" strike="noStrike" spc="-1" dirty="0"/>
          </a:p>
        </p:txBody>
      </p:sp>
      <p:sp>
        <p:nvSpPr>
          <p:cNvPr id="12" name="TextShape 8">
            <a:extLst>
              <a:ext uri="{FF2B5EF4-FFF2-40B4-BE49-F238E27FC236}">
                <a16:creationId xmlns:a16="http://schemas.microsoft.com/office/drawing/2014/main" id="{6BA3890A-D91C-8E43-A823-D58382238632}"/>
              </a:ext>
            </a:extLst>
          </p:cNvPr>
          <p:cNvSpPr txBox="1"/>
          <p:nvPr/>
        </p:nvSpPr>
        <p:spPr>
          <a:xfrm>
            <a:off x="4289080" y="1849862"/>
            <a:ext cx="967624" cy="1404930"/>
          </a:xfrm>
          <a:prstGeom prst="rect">
            <a:avLst/>
          </a:prstGeom>
          <a:noFill/>
          <a:ln w="18360">
            <a:solidFill>
              <a:srgbClr val="000000"/>
            </a:solidFill>
            <a:round/>
          </a:ln>
        </p:spPr>
        <p:txBody>
          <a:bodyPr lIns="99000" tIns="54000" rIns="99000" bIns="54000"/>
          <a:lstStyle/>
          <a:p>
            <a:r>
              <a:rPr lang="en-US" sz="1400" b="1" strike="noStrike" spc="-1" dirty="0">
                <a:solidFill>
                  <a:srgbClr val="000000"/>
                </a:solidFill>
              </a:rPr>
              <a:t>- </a:t>
            </a:r>
            <a:r>
              <a:rPr lang="en-US" sz="1400" b="1" strike="noStrike" spc="-1" dirty="0">
                <a:solidFill>
                  <a:srgbClr val="FF0000"/>
                </a:solidFill>
              </a:rPr>
              <a:t>FC</a:t>
            </a:r>
            <a:endParaRPr lang="en-US" sz="1400" b="0" strike="noStrike" spc="-1" dirty="0">
              <a:solidFill>
                <a:srgbClr val="FF0000"/>
              </a:solidFill>
            </a:endParaRPr>
          </a:p>
          <a:p>
            <a:r>
              <a:rPr lang="en-US" sz="1400" b="1" strike="noStrike" spc="-1" dirty="0">
                <a:solidFill>
                  <a:srgbClr val="000000"/>
                </a:solidFill>
              </a:rPr>
              <a:t>-</a:t>
            </a:r>
            <a:r>
              <a:rPr lang="en-US" sz="1400" b="1" strike="noStrike" spc="-1" dirty="0">
                <a:solidFill>
                  <a:srgbClr val="009900"/>
                </a:solidFill>
              </a:rPr>
              <a:t> </a:t>
            </a:r>
            <a:r>
              <a:rPr lang="en-US" sz="1400" b="1" strike="noStrike" spc="-1" dirty="0">
                <a:solidFill>
                  <a:schemeClr val="bg1">
                    <a:lumMod val="65000"/>
                  </a:schemeClr>
                </a:solidFill>
              </a:rPr>
              <a:t>EMU (H)</a:t>
            </a:r>
            <a:endParaRPr lang="en-US" sz="1400" b="0" strike="noStrike" spc="-1" dirty="0">
              <a:solidFill>
                <a:schemeClr val="bg1">
                  <a:lumMod val="65000"/>
                </a:schemeClr>
              </a:solidFill>
            </a:endParaRPr>
          </a:p>
          <a:p>
            <a:r>
              <a:rPr lang="en-US" sz="1400" b="1" strike="noStrike" spc="-1" dirty="0">
                <a:solidFill>
                  <a:srgbClr val="000000"/>
                </a:solidFill>
              </a:rPr>
              <a:t>- </a:t>
            </a:r>
            <a:r>
              <a:rPr lang="en-US" sz="1400" b="1" strike="noStrike" spc="-1" dirty="0">
                <a:solidFill>
                  <a:srgbClr val="00B050"/>
                </a:solidFill>
              </a:rPr>
              <a:t>EMU (V)</a:t>
            </a:r>
            <a:endParaRPr lang="en-US" sz="1400" b="0" strike="noStrike" spc="-1" dirty="0">
              <a:solidFill>
                <a:srgbClr val="00B050"/>
              </a:solidFill>
            </a:endParaRPr>
          </a:p>
          <a:p>
            <a:r>
              <a:rPr lang="en-US" sz="1400" b="1" strike="noStrike" spc="-1" dirty="0">
                <a:solidFill>
                  <a:srgbClr val="000000"/>
                </a:solidFill>
              </a:rPr>
              <a:t>- </a:t>
            </a:r>
            <a:r>
              <a:rPr lang="en-US" sz="1400" b="1" strike="noStrike" spc="-1" dirty="0">
                <a:solidFill>
                  <a:srgbClr val="0000FF"/>
                </a:solidFill>
              </a:rPr>
              <a:t>NPM (H)</a:t>
            </a:r>
            <a:endParaRPr lang="en-US" sz="1400" b="0" strike="noStrike" spc="-1" dirty="0"/>
          </a:p>
          <a:p>
            <a:r>
              <a:rPr lang="en-US" sz="1400" b="1" strike="noStrike" spc="-1" dirty="0">
                <a:solidFill>
                  <a:srgbClr val="000000"/>
                </a:solidFill>
                <a:ea typeface="Droid Sans Fallback"/>
              </a:rPr>
              <a:t>- </a:t>
            </a:r>
            <a:r>
              <a:rPr lang="en-US" sz="1400" b="1" strike="noStrike" spc="-1" dirty="0">
                <a:solidFill>
                  <a:srgbClr val="0000FF"/>
                </a:solidFill>
              </a:rPr>
              <a:t>NPM (V)</a:t>
            </a:r>
            <a:endParaRPr lang="en-US" sz="1400" b="0" strike="noStrike" spc="-1" dirty="0"/>
          </a:p>
          <a:p>
            <a:r>
              <a:rPr lang="en-US" sz="1400" b="1" strike="noStrike" spc="-1" dirty="0">
                <a:solidFill>
                  <a:srgbClr val="000000"/>
                </a:solidFill>
              </a:rPr>
              <a:t>- </a:t>
            </a:r>
            <a:r>
              <a:rPr lang="en-US" sz="1400" b="1" strike="noStrike" spc="-1" dirty="0" err="1">
                <a:solidFill>
                  <a:srgbClr val="FF3333"/>
                </a:solidFill>
              </a:rPr>
              <a:t>Dpl</a:t>
            </a:r>
            <a:endParaRPr lang="en-US" sz="1400" b="0" strike="noStrike" spc="-1" dirty="0"/>
          </a:p>
        </p:txBody>
      </p:sp>
      <p:sp>
        <p:nvSpPr>
          <p:cNvPr id="13" name="Line 9">
            <a:extLst>
              <a:ext uri="{FF2B5EF4-FFF2-40B4-BE49-F238E27FC236}">
                <a16:creationId xmlns:a16="http://schemas.microsoft.com/office/drawing/2014/main" id="{0E8083EE-5C27-5645-A910-49F28E3AB6D7}"/>
              </a:ext>
            </a:extLst>
          </p:cNvPr>
          <p:cNvSpPr/>
          <p:nvPr/>
        </p:nvSpPr>
        <p:spPr>
          <a:xfrm>
            <a:off x="1098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4" name="Line 10">
            <a:extLst>
              <a:ext uri="{FF2B5EF4-FFF2-40B4-BE49-F238E27FC236}">
                <a16:creationId xmlns:a16="http://schemas.microsoft.com/office/drawing/2014/main" id="{47BF31F9-F7E8-374A-81C5-03D7B2E252F0}"/>
              </a:ext>
            </a:extLst>
          </p:cNvPr>
          <p:cNvSpPr/>
          <p:nvPr/>
        </p:nvSpPr>
        <p:spPr>
          <a:xfrm>
            <a:off x="2502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5" name="Line 11">
            <a:extLst>
              <a:ext uri="{FF2B5EF4-FFF2-40B4-BE49-F238E27FC236}">
                <a16:creationId xmlns:a16="http://schemas.microsoft.com/office/drawing/2014/main" id="{CC96F16B-E988-6043-B02C-24841AD414F4}"/>
              </a:ext>
            </a:extLst>
          </p:cNvPr>
          <p:cNvSpPr/>
          <p:nvPr/>
        </p:nvSpPr>
        <p:spPr>
          <a:xfrm>
            <a:off x="3546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6" name="Line 12">
            <a:extLst>
              <a:ext uri="{FF2B5EF4-FFF2-40B4-BE49-F238E27FC236}">
                <a16:creationId xmlns:a16="http://schemas.microsoft.com/office/drawing/2014/main" id="{676F65E8-7AD1-2B48-BD69-2EE9C18B1DD0}"/>
              </a:ext>
            </a:extLst>
          </p:cNvPr>
          <p:cNvSpPr/>
          <p:nvPr/>
        </p:nvSpPr>
        <p:spPr>
          <a:xfrm>
            <a:off x="4230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7" name="Line 13">
            <a:extLst>
              <a:ext uri="{FF2B5EF4-FFF2-40B4-BE49-F238E27FC236}">
                <a16:creationId xmlns:a16="http://schemas.microsoft.com/office/drawing/2014/main" id="{2F1B3084-71F2-F648-8497-C31D77D17B8E}"/>
              </a:ext>
            </a:extLst>
          </p:cNvPr>
          <p:cNvSpPr/>
          <p:nvPr/>
        </p:nvSpPr>
        <p:spPr>
          <a:xfrm>
            <a:off x="5778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8" name="Line 14">
            <a:extLst>
              <a:ext uri="{FF2B5EF4-FFF2-40B4-BE49-F238E27FC236}">
                <a16:creationId xmlns:a16="http://schemas.microsoft.com/office/drawing/2014/main" id="{0EECA2BC-B141-5447-9E09-C63C6AF6469D}"/>
              </a:ext>
            </a:extLst>
          </p:cNvPr>
          <p:cNvSpPr/>
          <p:nvPr/>
        </p:nvSpPr>
        <p:spPr>
          <a:xfrm>
            <a:off x="6390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0" name="TextShape 16">
            <a:extLst>
              <a:ext uri="{FF2B5EF4-FFF2-40B4-BE49-F238E27FC236}">
                <a16:creationId xmlns:a16="http://schemas.microsoft.com/office/drawing/2014/main" id="{3E03E166-A688-E34B-B1D5-51C06797EE3D}"/>
              </a:ext>
            </a:extLst>
          </p:cNvPr>
          <p:cNvSpPr txBox="1"/>
          <p:nvPr/>
        </p:nvSpPr>
        <p:spPr>
          <a:xfrm>
            <a:off x="5917312" y="1853336"/>
            <a:ext cx="940472" cy="772770"/>
          </a:xfrm>
          <a:prstGeom prst="rect">
            <a:avLst/>
          </a:prstGeom>
          <a:noFill/>
          <a:ln w="18360">
            <a:solidFill>
              <a:srgbClr val="000000"/>
            </a:solidFill>
            <a:round/>
          </a:ln>
        </p:spPr>
        <p:txBody>
          <a:bodyPr lIns="93960" tIns="48960" rIns="93960" bIns="48960"/>
          <a:lstStyle/>
          <a:p>
            <a:r>
              <a:rPr lang="en-US" sz="1400" b="1" strike="noStrike" spc="-1" dirty="0">
                <a:solidFill>
                  <a:srgbClr val="000000"/>
                </a:solidFill>
              </a:rPr>
              <a:t>- </a:t>
            </a:r>
            <a:r>
              <a:rPr lang="en-US" sz="1400" b="1" strike="noStrike" spc="-1" dirty="0">
                <a:solidFill>
                  <a:schemeClr val="bg1">
                    <a:lumMod val="65000"/>
                  </a:schemeClr>
                </a:solidFill>
              </a:rPr>
              <a:t>NPM (H)</a:t>
            </a:r>
            <a:endParaRPr lang="en-US" sz="1400" b="0" strike="noStrike" spc="-1" dirty="0">
              <a:solidFill>
                <a:schemeClr val="bg1">
                  <a:lumMod val="65000"/>
                </a:schemeClr>
              </a:solidFill>
            </a:endParaRPr>
          </a:p>
          <a:p>
            <a:r>
              <a:rPr lang="en-US" sz="1400" b="1" strike="noStrike" spc="-1" dirty="0">
                <a:solidFill>
                  <a:srgbClr val="000000"/>
                </a:solidFill>
                <a:ea typeface="Droid Sans Fallback"/>
              </a:rPr>
              <a:t>- </a:t>
            </a:r>
            <a:r>
              <a:rPr lang="en-US" sz="1400" b="1" strike="noStrike" spc="-1" dirty="0">
                <a:solidFill>
                  <a:schemeClr val="bg1">
                    <a:lumMod val="65000"/>
                  </a:schemeClr>
                </a:solidFill>
                <a:ea typeface="Droid Sans Fallback"/>
              </a:rPr>
              <a:t>NPM</a:t>
            </a:r>
            <a:r>
              <a:rPr lang="en-US" sz="1400" b="1" strike="noStrike" spc="-1" dirty="0">
                <a:solidFill>
                  <a:schemeClr val="bg1">
                    <a:lumMod val="65000"/>
                  </a:schemeClr>
                </a:solidFill>
              </a:rPr>
              <a:t> (V)</a:t>
            </a:r>
            <a:endParaRPr lang="en-US" sz="1400" b="0" strike="noStrike" spc="-1" dirty="0">
              <a:solidFill>
                <a:schemeClr val="bg1">
                  <a:lumMod val="65000"/>
                </a:schemeClr>
              </a:solidFill>
            </a:endParaRPr>
          </a:p>
          <a:p>
            <a:r>
              <a:rPr lang="en-US" sz="1400" b="1" strike="noStrike" spc="-1" dirty="0">
                <a:solidFill>
                  <a:srgbClr val="000000"/>
                </a:solidFill>
              </a:rPr>
              <a:t>- </a:t>
            </a:r>
            <a:r>
              <a:rPr lang="en-US" sz="1400" b="1" spc="-1" dirty="0">
                <a:solidFill>
                  <a:srgbClr val="FF3333"/>
                </a:solidFill>
              </a:rPr>
              <a:t>BCM</a:t>
            </a:r>
            <a:endParaRPr lang="en-US" sz="1400" b="0" strike="noStrike" spc="-1" dirty="0"/>
          </a:p>
        </p:txBody>
      </p:sp>
      <p:sp>
        <p:nvSpPr>
          <p:cNvPr id="21" name="TextShape 17">
            <a:extLst>
              <a:ext uri="{FF2B5EF4-FFF2-40B4-BE49-F238E27FC236}">
                <a16:creationId xmlns:a16="http://schemas.microsoft.com/office/drawing/2014/main" id="{AED964C2-FB3C-E84C-BB4E-DFD7FB50A8DA}"/>
              </a:ext>
            </a:extLst>
          </p:cNvPr>
          <p:cNvSpPr txBox="1"/>
          <p:nvPr/>
        </p:nvSpPr>
        <p:spPr>
          <a:xfrm>
            <a:off x="4079368" y="5757824"/>
            <a:ext cx="1369169" cy="767520"/>
          </a:xfrm>
          <a:prstGeom prst="rect">
            <a:avLst/>
          </a:prstGeom>
          <a:noFill/>
          <a:ln>
            <a:noFill/>
          </a:ln>
        </p:spPr>
        <p:txBody>
          <a:bodyPr lIns="90000" tIns="45000" rIns="90000" bIns="45000"/>
          <a:lstStyle/>
          <a:p>
            <a:endParaRPr lang="en-US" sz="1400" b="0" strike="noStrike" spc="-1" dirty="0"/>
          </a:p>
          <a:p>
            <a:endParaRPr lang="en-US" sz="1400" b="0" strike="noStrike" spc="-1" dirty="0"/>
          </a:p>
          <a:p>
            <a:r>
              <a:rPr lang="en-US" sz="1400" b="1" strike="noStrike" spc="-1" dirty="0">
                <a:solidFill>
                  <a:srgbClr val="000000"/>
                </a:solidFill>
              </a:rPr>
              <a:t>Permanent tank</a:t>
            </a:r>
            <a:endParaRPr lang="en-US" sz="1400" b="0" strike="noStrike" spc="-1" dirty="0"/>
          </a:p>
        </p:txBody>
      </p:sp>
      <p:sp>
        <p:nvSpPr>
          <p:cNvPr id="22" name="Line 18">
            <a:extLst>
              <a:ext uri="{FF2B5EF4-FFF2-40B4-BE49-F238E27FC236}">
                <a16:creationId xmlns:a16="http://schemas.microsoft.com/office/drawing/2014/main" id="{3E35561C-452E-7D4F-9B64-6A138F94F0B0}"/>
              </a:ext>
            </a:extLst>
          </p:cNvPr>
          <p:cNvSpPr/>
          <p:nvPr/>
        </p:nvSpPr>
        <p:spPr>
          <a:xfrm>
            <a:off x="4770368" y="4674272"/>
            <a:ext cx="0" cy="15544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3" name="Line 19">
            <a:extLst>
              <a:ext uri="{FF2B5EF4-FFF2-40B4-BE49-F238E27FC236}">
                <a16:creationId xmlns:a16="http://schemas.microsoft.com/office/drawing/2014/main" id="{3E3F9DC9-29F3-9B4B-BE89-1B2B9AE7474B}"/>
              </a:ext>
            </a:extLst>
          </p:cNvPr>
          <p:cNvSpPr/>
          <p:nvPr/>
        </p:nvSpPr>
        <p:spPr>
          <a:xfrm>
            <a:off x="4770368" y="3254792"/>
            <a:ext cx="0" cy="140652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4" name="Line 20">
            <a:extLst>
              <a:ext uri="{FF2B5EF4-FFF2-40B4-BE49-F238E27FC236}">
                <a16:creationId xmlns:a16="http://schemas.microsoft.com/office/drawing/2014/main" id="{24B3877E-51E3-5D44-838F-DE986BC9F3FB}"/>
              </a:ext>
            </a:extLst>
          </p:cNvPr>
          <p:cNvSpPr/>
          <p:nvPr/>
        </p:nvSpPr>
        <p:spPr>
          <a:xfrm>
            <a:off x="6390728" y="2630576"/>
            <a:ext cx="0" cy="202572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5" name="Line 21">
            <a:extLst>
              <a:ext uri="{FF2B5EF4-FFF2-40B4-BE49-F238E27FC236}">
                <a16:creationId xmlns:a16="http://schemas.microsoft.com/office/drawing/2014/main" id="{C8CD7DB4-AEC3-0444-8EC6-C598985A332D}"/>
              </a:ext>
            </a:extLst>
          </p:cNvPr>
          <p:cNvSpPr/>
          <p:nvPr/>
        </p:nvSpPr>
        <p:spPr>
          <a:xfrm>
            <a:off x="761776" y="2154782"/>
            <a:ext cx="0" cy="137160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6" name="Line 18">
            <a:extLst>
              <a:ext uri="{FF2B5EF4-FFF2-40B4-BE49-F238E27FC236}">
                <a16:creationId xmlns:a16="http://schemas.microsoft.com/office/drawing/2014/main" id="{A0422218-6A92-4447-97ED-ABBAD672B80A}"/>
              </a:ext>
            </a:extLst>
          </p:cNvPr>
          <p:cNvSpPr/>
          <p:nvPr/>
        </p:nvSpPr>
        <p:spPr>
          <a:xfrm>
            <a:off x="7524328" y="4678832"/>
            <a:ext cx="0" cy="15544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7" name="TextShape 17">
            <a:extLst>
              <a:ext uri="{FF2B5EF4-FFF2-40B4-BE49-F238E27FC236}">
                <a16:creationId xmlns:a16="http://schemas.microsoft.com/office/drawing/2014/main" id="{E776C7E9-4951-0948-B4F9-5AB3E3FF283A}"/>
              </a:ext>
            </a:extLst>
          </p:cNvPr>
          <p:cNvSpPr txBox="1"/>
          <p:nvPr/>
        </p:nvSpPr>
        <p:spPr>
          <a:xfrm>
            <a:off x="6694591" y="5756072"/>
            <a:ext cx="1693833" cy="767520"/>
          </a:xfrm>
          <a:prstGeom prst="rect">
            <a:avLst/>
          </a:prstGeom>
          <a:noFill/>
          <a:ln>
            <a:noFill/>
          </a:ln>
        </p:spPr>
        <p:txBody>
          <a:bodyPr lIns="90000" tIns="45000" rIns="90000" bIns="45000"/>
          <a:lstStyle/>
          <a:p>
            <a:endParaRPr lang="en-US" sz="1400" b="0" strike="noStrike" spc="-1" dirty="0"/>
          </a:p>
          <a:p>
            <a:endParaRPr lang="en-US" sz="1400" b="0" strike="noStrike" spc="-1" dirty="0"/>
          </a:p>
          <a:p>
            <a:r>
              <a:rPr lang="en-US" sz="1400" b="1" spc="-1" dirty="0">
                <a:solidFill>
                  <a:srgbClr val="000000"/>
                </a:solidFill>
              </a:rPr>
              <a:t>Commissioning</a:t>
            </a:r>
            <a:r>
              <a:rPr lang="en-US" sz="1400" b="1" strike="noStrike" spc="-1" dirty="0">
                <a:solidFill>
                  <a:srgbClr val="000000"/>
                </a:solidFill>
              </a:rPr>
              <a:t> tank</a:t>
            </a:r>
            <a:endParaRPr lang="en-US" sz="1400" b="0" strike="noStrike" spc="-1" dirty="0"/>
          </a:p>
        </p:txBody>
      </p:sp>
      <p:sp>
        <p:nvSpPr>
          <p:cNvPr id="28" name="Line 13">
            <a:extLst>
              <a:ext uri="{FF2B5EF4-FFF2-40B4-BE49-F238E27FC236}">
                <a16:creationId xmlns:a16="http://schemas.microsoft.com/office/drawing/2014/main" id="{3A173BA9-90A1-3B49-8D57-AF743E4CCAED}"/>
              </a:ext>
            </a:extLst>
          </p:cNvPr>
          <p:cNvSpPr/>
          <p:nvPr/>
        </p:nvSpPr>
        <p:spPr>
          <a:xfrm>
            <a:off x="8367904" y="467883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9" name="TextShape 5">
            <a:extLst>
              <a:ext uri="{FF2B5EF4-FFF2-40B4-BE49-F238E27FC236}">
                <a16:creationId xmlns:a16="http://schemas.microsoft.com/office/drawing/2014/main" id="{DF203702-1557-7242-9DF8-023E20CDB2D2}"/>
              </a:ext>
            </a:extLst>
          </p:cNvPr>
          <p:cNvSpPr txBox="1"/>
          <p:nvPr/>
        </p:nvSpPr>
        <p:spPr>
          <a:xfrm>
            <a:off x="7884368" y="5775464"/>
            <a:ext cx="984584" cy="316080"/>
          </a:xfrm>
          <a:prstGeom prst="rect">
            <a:avLst/>
          </a:prstGeom>
          <a:noFill/>
          <a:ln>
            <a:noFill/>
          </a:ln>
        </p:spPr>
        <p:txBody>
          <a:bodyPr lIns="90000" tIns="45000" rIns="90000" bIns="45000"/>
          <a:lstStyle/>
          <a:p>
            <a:r>
              <a:rPr lang="en-US" sz="1400" b="1" strike="noStrike" spc="-1" dirty="0">
                <a:solidFill>
                  <a:srgbClr val="000000"/>
                </a:solidFill>
              </a:rPr>
              <a:t>Beam stop</a:t>
            </a:r>
            <a:endParaRPr lang="en-US" sz="1400" b="0" strike="noStrike" spc="-1" dirty="0"/>
          </a:p>
        </p:txBody>
      </p:sp>
      <p:sp>
        <p:nvSpPr>
          <p:cNvPr id="30" name="TextShape 16">
            <a:extLst>
              <a:ext uri="{FF2B5EF4-FFF2-40B4-BE49-F238E27FC236}">
                <a16:creationId xmlns:a16="http://schemas.microsoft.com/office/drawing/2014/main" id="{13657697-E553-4B4A-8BE4-C839B1FF96FA}"/>
              </a:ext>
            </a:extLst>
          </p:cNvPr>
          <p:cNvSpPr txBox="1"/>
          <p:nvPr/>
        </p:nvSpPr>
        <p:spPr>
          <a:xfrm>
            <a:off x="7031736" y="1853336"/>
            <a:ext cx="985216" cy="987874"/>
          </a:xfrm>
          <a:prstGeom prst="rect">
            <a:avLst/>
          </a:prstGeom>
          <a:noFill/>
          <a:ln w="18360">
            <a:solidFill>
              <a:srgbClr val="000000"/>
            </a:solidFill>
            <a:round/>
          </a:ln>
        </p:spPr>
        <p:txBody>
          <a:bodyPr lIns="93960" tIns="48960" rIns="93960" bIns="48960"/>
          <a:lstStyle/>
          <a:p>
            <a:r>
              <a:rPr lang="en-US" sz="1400" b="1" strike="noStrike" spc="-1" dirty="0">
                <a:solidFill>
                  <a:srgbClr val="000000"/>
                </a:solidFill>
              </a:rPr>
              <a:t>- </a:t>
            </a:r>
            <a:r>
              <a:rPr lang="en-US" sz="1400" b="1" strike="noStrike" spc="-1" dirty="0">
                <a:solidFill>
                  <a:srgbClr val="00B050"/>
                </a:solidFill>
              </a:rPr>
              <a:t>EMU (V)</a:t>
            </a:r>
          </a:p>
          <a:p>
            <a:r>
              <a:rPr lang="en-US" sz="1400" b="1" strike="noStrike" spc="-1" dirty="0">
                <a:solidFill>
                  <a:srgbClr val="0000FF"/>
                </a:solidFill>
              </a:rPr>
              <a:t>- NPM (H)</a:t>
            </a:r>
            <a:endParaRPr lang="en-US" sz="1400" b="0" strike="noStrike" spc="-1" dirty="0"/>
          </a:p>
          <a:p>
            <a:r>
              <a:rPr lang="en-US" sz="1400" b="1" strike="noStrike" spc="-1" dirty="0">
                <a:solidFill>
                  <a:srgbClr val="000000"/>
                </a:solidFill>
                <a:ea typeface="Droid Sans Fallback"/>
              </a:rPr>
              <a:t>- </a:t>
            </a:r>
            <a:r>
              <a:rPr lang="en-US" sz="1400" b="1" strike="noStrike" spc="-1" dirty="0">
                <a:solidFill>
                  <a:srgbClr val="0000FF"/>
                </a:solidFill>
                <a:ea typeface="Droid Sans Fallback"/>
              </a:rPr>
              <a:t>NPM</a:t>
            </a:r>
            <a:r>
              <a:rPr lang="en-US" sz="1400" b="1" strike="noStrike" spc="-1" dirty="0">
                <a:solidFill>
                  <a:srgbClr val="0000FF"/>
                </a:solidFill>
              </a:rPr>
              <a:t> (V)</a:t>
            </a:r>
            <a:endParaRPr lang="en-US" sz="1400" b="0" strike="noStrike" spc="-1" dirty="0"/>
          </a:p>
          <a:p>
            <a:r>
              <a:rPr lang="en-US" sz="1400" b="1" strike="noStrike" spc="-1" dirty="0">
                <a:solidFill>
                  <a:srgbClr val="000000"/>
                </a:solidFill>
              </a:rPr>
              <a:t>- </a:t>
            </a:r>
            <a:r>
              <a:rPr lang="en-US" sz="1400" b="1" spc="-1" dirty="0">
                <a:solidFill>
                  <a:schemeClr val="bg1">
                    <a:lumMod val="65000"/>
                  </a:schemeClr>
                </a:solidFill>
              </a:rPr>
              <a:t>FC</a:t>
            </a:r>
            <a:endParaRPr lang="en-US" sz="1400" b="0" strike="noStrike" spc="-1" dirty="0">
              <a:solidFill>
                <a:schemeClr val="bg1">
                  <a:lumMod val="65000"/>
                </a:schemeClr>
              </a:solidFill>
            </a:endParaRPr>
          </a:p>
        </p:txBody>
      </p:sp>
      <p:sp>
        <p:nvSpPr>
          <p:cNvPr id="31" name="Line 19">
            <a:extLst>
              <a:ext uri="{FF2B5EF4-FFF2-40B4-BE49-F238E27FC236}">
                <a16:creationId xmlns:a16="http://schemas.microsoft.com/office/drawing/2014/main" id="{822DDDD7-1B42-B642-833D-4DDA7FA107A9}"/>
              </a:ext>
            </a:extLst>
          </p:cNvPr>
          <p:cNvSpPr/>
          <p:nvPr/>
        </p:nvSpPr>
        <p:spPr>
          <a:xfrm>
            <a:off x="7524328" y="2851184"/>
            <a:ext cx="0" cy="1801368"/>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32" name="TextShape 15">
            <a:extLst>
              <a:ext uri="{FF2B5EF4-FFF2-40B4-BE49-F238E27FC236}">
                <a16:creationId xmlns:a16="http://schemas.microsoft.com/office/drawing/2014/main" id="{E8312139-0DAE-8F4B-AD52-4440710C6759}"/>
              </a:ext>
            </a:extLst>
          </p:cNvPr>
          <p:cNvSpPr txBox="1"/>
          <p:nvPr/>
        </p:nvSpPr>
        <p:spPr>
          <a:xfrm>
            <a:off x="467544" y="1849862"/>
            <a:ext cx="576064" cy="304920"/>
          </a:xfrm>
          <a:prstGeom prst="rect">
            <a:avLst/>
          </a:prstGeom>
          <a:noFill/>
          <a:ln w="18360">
            <a:solidFill>
              <a:srgbClr val="000000"/>
            </a:solidFill>
            <a:round/>
          </a:ln>
        </p:spPr>
        <p:txBody>
          <a:bodyPr lIns="99000" tIns="54000" rIns="99000" bIns="54000"/>
          <a:lstStyle/>
          <a:p>
            <a:r>
              <a:rPr lang="en-US" sz="1400" b="1" strike="noStrike" spc="-1" dirty="0">
                <a:solidFill>
                  <a:srgbClr val="FF3333"/>
                </a:solidFill>
              </a:rPr>
              <a:t>BCM</a:t>
            </a:r>
            <a:endParaRPr lang="en-US" sz="1400" b="0" strike="noStrike" spc="-1" dirty="0"/>
          </a:p>
        </p:txBody>
      </p:sp>
      <p:sp>
        <p:nvSpPr>
          <p:cNvPr id="33" name="TextShape 2">
            <a:extLst>
              <a:ext uri="{FF2B5EF4-FFF2-40B4-BE49-F238E27FC236}">
                <a16:creationId xmlns:a16="http://schemas.microsoft.com/office/drawing/2014/main" id="{1AC2D062-6404-4244-87F8-32734EBC1754}"/>
              </a:ext>
            </a:extLst>
          </p:cNvPr>
          <p:cNvSpPr txBox="1"/>
          <p:nvPr/>
        </p:nvSpPr>
        <p:spPr>
          <a:xfrm>
            <a:off x="323528" y="5775464"/>
            <a:ext cx="1484039" cy="316080"/>
          </a:xfrm>
          <a:prstGeom prst="rect">
            <a:avLst/>
          </a:prstGeom>
          <a:noFill/>
          <a:ln>
            <a:noFill/>
          </a:ln>
        </p:spPr>
        <p:txBody>
          <a:bodyPr lIns="90000" tIns="45000" rIns="90000" bIns="45000"/>
          <a:lstStyle/>
          <a:p>
            <a:r>
              <a:rPr lang="en-US" sz="1400" b="1" spc="-1" dirty="0">
                <a:solidFill>
                  <a:srgbClr val="000000"/>
                </a:solidFill>
              </a:rPr>
              <a:t>Source</a:t>
            </a:r>
            <a:r>
              <a:rPr lang="en-US" sz="1400" b="1" strike="noStrike" spc="-1" dirty="0">
                <a:solidFill>
                  <a:srgbClr val="000000"/>
                </a:solidFill>
              </a:rPr>
              <a:t> extraction</a:t>
            </a:r>
            <a:endParaRPr lang="en-US" sz="1400" b="0" strike="noStrike" spc="-1" dirty="0"/>
          </a:p>
        </p:txBody>
      </p:sp>
    </p:spTree>
    <p:extLst>
      <p:ext uri="{BB962C8B-B14F-4D97-AF65-F5344CB8AC3E}">
        <p14:creationId xmlns:p14="http://schemas.microsoft.com/office/powerpoint/2010/main" val="59760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15CC-5E1C-8343-8ED0-343E29D62551}"/>
              </a:ext>
            </a:extLst>
          </p:cNvPr>
          <p:cNvSpPr>
            <a:spLocks noGrp="1"/>
          </p:cNvSpPr>
          <p:nvPr>
            <p:ph type="title"/>
          </p:nvPr>
        </p:nvSpPr>
        <p:spPr/>
        <p:txBody>
          <a:bodyPr/>
          <a:lstStyle/>
          <a:p>
            <a:r>
              <a:rPr lang="en-GB" dirty="0"/>
              <a:t>Outstanding issues</a:t>
            </a:r>
          </a:p>
        </p:txBody>
      </p:sp>
      <p:sp>
        <p:nvSpPr>
          <p:cNvPr id="4" name="Slide Number Placeholder 3">
            <a:extLst>
              <a:ext uri="{FF2B5EF4-FFF2-40B4-BE49-F238E27FC236}">
                <a16:creationId xmlns:a16="http://schemas.microsoft.com/office/drawing/2014/main" id="{8D593291-4F91-B242-8260-916D96640235}"/>
              </a:ext>
            </a:extLst>
          </p:cNvPr>
          <p:cNvSpPr>
            <a:spLocks noGrp="1"/>
          </p:cNvSpPr>
          <p:nvPr>
            <p:ph type="sldNum" sz="quarter" idx="12"/>
          </p:nvPr>
        </p:nvSpPr>
        <p:spPr/>
        <p:txBody>
          <a:bodyPr/>
          <a:lstStyle/>
          <a:p>
            <a:fld id="{551115BC-487E-4422-894C-CB7CD3E79223}" type="slidenum">
              <a:rPr lang="en-GB" noProof="0" smtClean="0"/>
              <a:t>15</a:t>
            </a:fld>
            <a:endParaRPr lang="en-GB" noProof="0"/>
          </a:p>
        </p:txBody>
      </p:sp>
      <p:sp>
        <p:nvSpPr>
          <p:cNvPr id="6" name="Content Placeholder 5">
            <a:extLst>
              <a:ext uri="{FF2B5EF4-FFF2-40B4-BE49-F238E27FC236}">
                <a16:creationId xmlns:a16="http://schemas.microsoft.com/office/drawing/2014/main" id="{D571E12C-93DA-B848-A0CE-4F4CA876AF30}"/>
              </a:ext>
            </a:extLst>
          </p:cNvPr>
          <p:cNvSpPr>
            <a:spLocks noGrp="1"/>
          </p:cNvSpPr>
          <p:nvPr>
            <p:ph idx="1"/>
          </p:nvPr>
        </p:nvSpPr>
        <p:spPr/>
        <p:txBody>
          <a:bodyPr/>
          <a:lstStyle/>
          <a:p>
            <a:r>
              <a:rPr lang="en-GB" dirty="0"/>
              <a:t>Issues were already covered in talks of each system.</a:t>
            </a:r>
          </a:p>
        </p:txBody>
      </p:sp>
    </p:spTree>
    <p:extLst>
      <p:ext uri="{BB962C8B-B14F-4D97-AF65-F5344CB8AC3E}">
        <p14:creationId xmlns:p14="http://schemas.microsoft.com/office/powerpoint/2010/main" val="178416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7451AB-1E49-4241-973A-A263195A9B60}"/>
              </a:ext>
            </a:extLst>
          </p:cNvPr>
          <p:cNvSpPr>
            <a:spLocks noGrp="1"/>
          </p:cNvSpPr>
          <p:nvPr>
            <p:ph type="ctrTitle"/>
          </p:nvPr>
        </p:nvSpPr>
        <p:spPr>
          <a:xfrm>
            <a:off x="685800" y="2780928"/>
            <a:ext cx="7772400" cy="1470025"/>
          </a:xfrm>
        </p:spPr>
        <p:txBody>
          <a:bodyPr/>
          <a:lstStyle/>
          <a:p>
            <a:pPr algn="ctr"/>
            <a:r>
              <a:rPr lang="en-GB" dirty="0"/>
              <a:t>Backup</a:t>
            </a:r>
          </a:p>
        </p:txBody>
      </p:sp>
      <p:sp>
        <p:nvSpPr>
          <p:cNvPr id="4" name="Slide Number Placeholder 3">
            <a:extLst>
              <a:ext uri="{FF2B5EF4-FFF2-40B4-BE49-F238E27FC236}">
                <a16:creationId xmlns:a16="http://schemas.microsoft.com/office/drawing/2014/main" id="{B4B05230-0EF0-3846-ACB1-DCAE6FA6D33D}"/>
              </a:ext>
            </a:extLst>
          </p:cNvPr>
          <p:cNvSpPr>
            <a:spLocks noGrp="1"/>
          </p:cNvSpPr>
          <p:nvPr>
            <p:ph type="sldNum" sz="quarter" idx="12"/>
          </p:nvPr>
        </p:nvSpPr>
        <p:spPr/>
        <p:txBody>
          <a:bodyPr/>
          <a:lstStyle/>
          <a:p>
            <a:fld id="{551115BC-487E-4422-894C-CB7CD3E79223}" type="slidenum">
              <a:rPr lang="en-GB" noProof="0" smtClean="0"/>
              <a:t>16</a:t>
            </a:fld>
            <a:endParaRPr lang="en-GB" noProof="0" dirty="0"/>
          </a:p>
        </p:txBody>
      </p:sp>
    </p:spTree>
    <p:extLst>
      <p:ext uri="{BB962C8B-B14F-4D97-AF65-F5344CB8AC3E}">
        <p14:creationId xmlns:p14="http://schemas.microsoft.com/office/powerpoint/2010/main" val="181498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860C-E397-5B4B-AA95-EEB9315254DE}"/>
              </a:ext>
            </a:extLst>
          </p:cNvPr>
          <p:cNvSpPr>
            <a:spLocks noGrp="1"/>
          </p:cNvSpPr>
          <p:nvPr>
            <p:ph type="title"/>
          </p:nvPr>
        </p:nvSpPr>
        <p:spPr>
          <a:xfrm>
            <a:off x="251520" y="188640"/>
            <a:ext cx="7344816" cy="1143000"/>
          </a:xfrm>
        </p:spPr>
        <p:txBody>
          <a:bodyPr/>
          <a:lstStyle/>
          <a:p>
            <a:r>
              <a:rPr lang="en-GB" dirty="0"/>
              <a:t>Test and verification:</a:t>
            </a:r>
            <a:br>
              <a:rPr lang="en-GB" dirty="0"/>
            </a:br>
            <a:r>
              <a:rPr lang="en-GB" dirty="0"/>
              <a:t>Configurations from off-site commissioning</a:t>
            </a:r>
          </a:p>
        </p:txBody>
      </p:sp>
      <p:sp>
        <p:nvSpPr>
          <p:cNvPr id="4" name="Slide Number Placeholder 3">
            <a:extLst>
              <a:ext uri="{FF2B5EF4-FFF2-40B4-BE49-F238E27FC236}">
                <a16:creationId xmlns:a16="http://schemas.microsoft.com/office/drawing/2014/main" id="{FBA75769-6E8A-1643-94E8-5D923996C7C9}"/>
              </a:ext>
            </a:extLst>
          </p:cNvPr>
          <p:cNvSpPr>
            <a:spLocks noGrp="1"/>
          </p:cNvSpPr>
          <p:nvPr>
            <p:ph type="sldNum" sz="quarter" idx="12"/>
          </p:nvPr>
        </p:nvSpPr>
        <p:spPr/>
        <p:txBody>
          <a:bodyPr/>
          <a:lstStyle/>
          <a:p>
            <a:fld id="{551115BC-487E-4422-894C-CB7CD3E79223}" type="slidenum">
              <a:rPr lang="en-GB" noProof="0" smtClean="0"/>
              <a:t>17</a:t>
            </a:fld>
            <a:endParaRPr lang="en-GB" noProof="0" dirty="0"/>
          </a:p>
        </p:txBody>
      </p:sp>
      <p:graphicFrame>
        <p:nvGraphicFramePr>
          <p:cNvPr id="5" name="Table 4">
            <a:extLst>
              <a:ext uri="{FF2B5EF4-FFF2-40B4-BE49-F238E27FC236}">
                <a16:creationId xmlns:a16="http://schemas.microsoft.com/office/drawing/2014/main" id="{B863D6C1-2173-E14A-A809-CF0A2F4BC46D}"/>
              </a:ext>
            </a:extLst>
          </p:cNvPr>
          <p:cNvGraphicFramePr>
            <a:graphicFrameLocks noGrp="1"/>
          </p:cNvGraphicFramePr>
          <p:nvPr>
            <p:extLst>
              <p:ext uri="{D42A27DB-BD31-4B8C-83A1-F6EECF244321}">
                <p14:modId xmlns:p14="http://schemas.microsoft.com/office/powerpoint/2010/main" val="1030589996"/>
              </p:ext>
            </p:extLst>
          </p:nvPr>
        </p:nvGraphicFramePr>
        <p:xfrm>
          <a:off x="539552" y="1988840"/>
          <a:ext cx="7941569" cy="4267200"/>
        </p:xfrm>
        <a:graphic>
          <a:graphicData uri="http://schemas.openxmlformats.org/drawingml/2006/table">
            <a:tbl>
              <a:tblPr firstRow="1" firstCol="1" bandRow="1">
                <a:tableStyleId>{5C22544A-7EE6-4342-B048-85BDC9FD1C3A}</a:tableStyleId>
              </a:tblPr>
              <a:tblGrid>
                <a:gridCol w="956097">
                  <a:extLst>
                    <a:ext uri="{9D8B030D-6E8A-4147-A177-3AD203B41FA5}">
                      <a16:colId xmlns:a16="http://schemas.microsoft.com/office/drawing/2014/main" val="731882640"/>
                    </a:ext>
                  </a:extLst>
                </a:gridCol>
                <a:gridCol w="1639024">
                  <a:extLst>
                    <a:ext uri="{9D8B030D-6E8A-4147-A177-3AD203B41FA5}">
                      <a16:colId xmlns:a16="http://schemas.microsoft.com/office/drawing/2014/main" val="3444778561"/>
                    </a:ext>
                  </a:extLst>
                </a:gridCol>
                <a:gridCol w="1336612">
                  <a:extLst>
                    <a:ext uri="{9D8B030D-6E8A-4147-A177-3AD203B41FA5}">
                      <a16:colId xmlns:a16="http://schemas.microsoft.com/office/drawing/2014/main" val="3051372164"/>
                    </a:ext>
                  </a:extLst>
                </a:gridCol>
                <a:gridCol w="1336612">
                  <a:extLst>
                    <a:ext uri="{9D8B030D-6E8A-4147-A177-3AD203B41FA5}">
                      <a16:colId xmlns:a16="http://schemas.microsoft.com/office/drawing/2014/main" val="4563930"/>
                    </a:ext>
                  </a:extLst>
                </a:gridCol>
                <a:gridCol w="1336612">
                  <a:extLst>
                    <a:ext uri="{9D8B030D-6E8A-4147-A177-3AD203B41FA5}">
                      <a16:colId xmlns:a16="http://schemas.microsoft.com/office/drawing/2014/main" val="3089082677"/>
                    </a:ext>
                  </a:extLst>
                </a:gridCol>
                <a:gridCol w="1336612">
                  <a:extLst>
                    <a:ext uri="{9D8B030D-6E8A-4147-A177-3AD203B41FA5}">
                      <a16:colId xmlns:a16="http://schemas.microsoft.com/office/drawing/2014/main" val="1843871510"/>
                    </a:ext>
                  </a:extLst>
                </a:gridCol>
              </a:tblGrid>
              <a:tr h="195450">
                <a:tc>
                  <a:txBody>
                    <a:bodyPr/>
                    <a:lstStyle/>
                    <a:p>
                      <a:r>
                        <a:rPr lang="en-GB" sz="1400" dirty="0"/>
                        <a:t>Section</a:t>
                      </a:r>
                    </a:p>
                  </a:txBody>
                  <a:tcPr/>
                </a:tc>
                <a:tc>
                  <a:txBody>
                    <a:bodyPr/>
                    <a:lstStyle/>
                    <a:p>
                      <a:r>
                        <a:rPr lang="en-GB" sz="1400" dirty="0"/>
                        <a:t>Parameter</a:t>
                      </a:r>
                    </a:p>
                  </a:txBody>
                  <a:tcPr/>
                </a:tc>
                <a:tc>
                  <a:txBody>
                    <a:bodyPr/>
                    <a:lstStyle/>
                    <a:p>
                      <a:r>
                        <a:rPr lang="en-GB" sz="1400" dirty="0"/>
                        <a:t>Unit</a:t>
                      </a:r>
                    </a:p>
                  </a:txBody>
                  <a:tcPr/>
                </a:tc>
                <a:tc>
                  <a:txBody>
                    <a:bodyPr/>
                    <a:lstStyle/>
                    <a:p>
                      <a:r>
                        <a:rPr lang="en-GB" sz="1400" dirty="0"/>
                        <a:t>'17-Nov</a:t>
                      </a:r>
                    </a:p>
                  </a:txBody>
                  <a:tcPr/>
                </a:tc>
                <a:tc>
                  <a:txBody>
                    <a:bodyPr/>
                    <a:lstStyle/>
                    <a:p>
                      <a:r>
                        <a:rPr lang="en-GB" sz="1400" dirty="0"/>
                        <a:t>'17-Sept</a:t>
                      </a:r>
                    </a:p>
                  </a:txBody>
                  <a:tcPr/>
                </a:tc>
                <a:tc>
                  <a:txBody>
                    <a:bodyPr/>
                    <a:lstStyle/>
                    <a:p>
                      <a:r>
                        <a:rPr lang="en-GB" sz="1400" dirty="0"/>
                        <a:t>'17-Sept (Alt)</a:t>
                      </a:r>
                    </a:p>
                  </a:txBody>
                  <a:tcPr/>
                </a:tc>
                <a:extLst>
                  <a:ext uri="{0D108BD9-81ED-4DB2-BD59-A6C34878D82A}">
                    <a16:rowId xmlns:a16="http://schemas.microsoft.com/office/drawing/2014/main" val="3660426321"/>
                  </a:ext>
                </a:extLst>
              </a:tr>
              <a:tr h="195450">
                <a:tc rowSpan="6">
                  <a:txBody>
                    <a:bodyPr/>
                    <a:lstStyle/>
                    <a:p>
                      <a:r>
                        <a:rPr lang="en-GB" sz="1400" dirty="0" err="1"/>
                        <a:t>ISrc</a:t>
                      </a:r>
                      <a:endParaRPr lang="en-GB" sz="1400" dirty="0"/>
                    </a:p>
                  </a:txBody>
                  <a:tcPr/>
                </a:tc>
                <a:tc>
                  <a:txBody>
                    <a:bodyPr/>
                    <a:lstStyle/>
                    <a:p>
                      <a:r>
                        <a:rPr lang="en-GB" sz="1400" b="1" dirty="0"/>
                        <a:t>RF</a:t>
                      </a:r>
                    </a:p>
                  </a:txBody>
                  <a:tcPr>
                    <a:solidFill>
                      <a:srgbClr val="FF40FF">
                        <a:alpha val="50196"/>
                      </a:srgbClr>
                    </a:solidFill>
                  </a:tcPr>
                </a:tc>
                <a:tc>
                  <a:txBody>
                    <a:bodyPr/>
                    <a:lstStyle/>
                    <a:p>
                      <a:pPr algn="r"/>
                      <a:r>
                        <a:rPr lang="en-GB" sz="1400" b="1" dirty="0"/>
                        <a:t>W</a:t>
                      </a:r>
                    </a:p>
                  </a:txBody>
                  <a:tcPr>
                    <a:solidFill>
                      <a:srgbClr val="FF40FF">
                        <a:alpha val="50196"/>
                      </a:srgbClr>
                    </a:solidFill>
                  </a:tcPr>
                </a:tc>
                <a:tc>
                  <a:txBody>
                    <a:bodyPr/>
                    <a:lstStyle/>
                    <a:p>
                      <a:pPr algn="r"/>
                      <a:r>
                        <a:rPr lang="en-GB" sz="1400" b="1" dirty="0"/>
                        <a:t>420</a:t>
                      </a:r>
                    </a:p>
                  </a:txBody>
                  <a:tcPr>
                    <a:solidFill>
                      <a:srgbClr val="FF40FF">
                        <a:alpha val="50196"/>
                      </a:srgbClr>
                    </a:solidFill>
                  </a:tcPr>
                </a:tc>
                <a:tc>
                  <a:txBody>
                    <a:bodyPr/>
                    <a:lstStyle/>
                    <a:p>
                      <a:pPr algn="r"/>
                      <a:r>
                        <a:rPr lang="en-GB" sz="1400" b="1" dirty="0"/>
                        <a:t>650</a:t>
                      </a:r>
                    </a:p>
                  </a:txBody>
                  <a:tcPr>
                    <a:solidFill>
                      <a:srgbClr val="FF40FF">
                        <a:alpha val="50196"/>
                      </a:srgbClr>
                    </a:solidFill>
                  </a:tcPr>
                </a:tc>
                <a:tc>
                  <a:txBody>
                    <a:bodyPr/>
                    <a:lstStyle/>
                    <a:p>
                      <a:pPr algn="r"/>
                      <a:r>
                        <a:rPr lang="en-GB" sz="1400" b="1" dirty="0"/>
                        <a:t>1220</a:t>
                      </a:r>
                    </a:p>
                  </a:txBody>
                  <a:tcPr>
                    <a:solidFill>
                      <a:srgbClr val="FF40FF">
                        <a:alpha val="50196"/>
                      </a:srgbClr>
                    </a:solidFill>
                  </a:tcPr>
                </a:tc>
                <a:extLst>
                  <a:ext uri="{0D108BD9-81ED-4DB2-BD59-A6C34878D82A}">
                    <a16:rowId xmlns:a16="http://schemas.microsoft.com/office/drawing/2014/main" val="3589062305"/>
                  </a:ext>
                </a:extLst>
              </a:tr>
              <a:tr h="195450">
                <a:tc vMerge="1">
                  <a:txBody>
                    <a:bodyPr/>
                    <a:lstStyle/>
                    <a:p>
                      <a:endParaRPr lang="en-GB" sz="1600" dirty="0"/>
                    </a:p>
                  </a:txBody>
                  <a:tcPr/>
                </a:tc>
                <a:tc>
                  <a:txBody>
                    <a:bodyPr/>
                    <a:lstStyle/>
                    <a:p>
                      <a:r>
                        <a:rPr lang="en-GB" sz="1400" b="1" dirty="0"/>
                        <a:t>H</a:t>
                      </a:r>
                      <a:r>
                        <a:rPr lang="en-GB" sz="1400" b="1" baseline="-25000" dirty="0"/>
                        <a:t>2</a:t>
                      </a:r>
                    </a:p>
                  </a:txBody>
                  <a:tcPr>
                    <a:solidFill>
                      <a:srgbClr val="FF40FF">
                        <a:alpha val="50196"/>
                      </a:srgbClr>
                    </a:solidFill>
                  </a:tcPr>
                </a:tc>
                <a:tc>
                  <a:txBody>
                    <a:bodyPr/>
                    <a:lstStyle/>
                    <a:p>
                      <a:pPr algn="r"/>
                      <a:r>
                        <a:rPr lang="en-GB" sz="1400" b="1" dirty="0" err="1"/>
                        <a:t>sccm</a:t>
                      </a:r>
                      <a:endParaRPr lang="en-GB" sz="1400" b="1" dirty="0"/>
                    </a:p>
                  </a:txBody>
                  <a:tcPr>
                    <a:solidFill>
                      <a:srgbClr val="FF40FF">
                        <a:alpha val="50196"/>
                      </a:srgbClr>
                    </a:solidFill>
                  </a:tcPr>
                </a:tc>
                <a:tc>
                  <a:txBody>
                    <a:bodyPr/>
                    <a:lstStyle/>
                    <a:p>
                      <a:pPr algn="r"/>
                      <a:r>
                        <a:rPr lang="en-GB" sz="1400" b="1" dirty="0"/>
                        <a:t>3.75</a:t>
                      </a:r>
                    </a:p>
                  </a:txBody>
                  <a:tcPr>
                    <a:solidFill>
                      <a:srgbClr val="FF40FF">
                        <a:alpha val="50196"/>
                      </a:srgbClr>
                    </a:solidFill>
                  </a:tcPr>
                </a:tc>
                <a:tc>
                  <a:txBody>
                    <a:bodyPr/>
                    <a:lstStyle/>
                    <a:p>
                      <a:pPr algn="r"/>
                      <a:r>
                        <a:rPr lang="en-GB" sz="1400" b="1" dirty="0"/>
                        <a:t>3.80</a:t>
                      </a:r>
                    </a:p>
                  </a:txBody>
                  <a:tcPr>
                    <a:solidFill>
                      <a:srgbClr val="FF40FF">
                        <a:alpha val="50196"/>
                      </a:srgbClr>
                    </a:solidFill>
                  </a:tcPr>
                </a:tc>
                <a:tc>
                  <a:txBody>
                    <a:bodyPr/>
                    <a:lstStyle/>
                    <a:p>
                      <a:pPr algn="r"/>
                      <a:r>
                        <a:rPr lang="en-GB" sz="1400" b="1" dirty="0"/>
                        <a:t>4.75</a:t>
                      </a:r>
                    </a:p>
                  </a:txBody>
                  <a:tcPr>
                    <a:solidFill>
                      <a:srgbClr val="FF40FF">
                        <a:alpha val="50196"/>
                      </a:srgbClr>
                    </a:solidFill>
                  </a:tcPr>
                </a:tc>
                <a:extLst>
                  <a:ext uri="{0D108BD9-81ED-4DB2-BD59-A6C34878D82A}">
                    <a16:rowId xmlns:a16="http://schemas.microsoft.com/office/drawing/2014/main" val="246524944"/>
                  </a:ext>
                </a:extLst>
              </a:tr>
              <a:tr h="195450">
                <a:tc vMerge="1">
                  <a:txBody>
                    <a:bodyPr/>
                    <a:lstStyle/>
                    <a:p>
                      <a:endParaRPr lang="en-GB" sz="1600" dirty="0"/>
                    </a:p>
                  </a:txBody>
                  <a:tcPr/>
                </a:tc>
                <a:tc>
                  <a:txBody>
                    <a:bodyPr/>
                    <a:lstStyle/>
                    <a:p>
                      <a:r>
                        <a:rPr lang="en-GB" sz="1400" b="1" dirty="0"/>
                        <a:t>Sol 1</a:t>
                      </a:r>
                    </a:p>
                  </a:txBody>
                  <a:tcPr>
                    <a:solidFill>
                      <a:srgbClr val="FF0000">
                        <a:alpha val="50000"/>
                      </a:srgbClr>
                    </a:solidFill>
                  </a:tcPr>
                </a:tc>
                <a:tc>
                  <a:txBody>
                    <a:bodyPr/>
                    <a:lstStyle/>
                    <a:p>
                      <a:pPr algn="r"/>
                      <a:r>
                        <a:rPr lang="en-GB" sz="1400" b="1" dirty="0"/>
                        <a:t>A</a:t>
                      </a:r>
                    </a:p>
                  </a:txBody>
                  <a:tcPr>
                    <a:solidFill>
                      <a:srgbClr val="FF0000">
                        <a:alpha val="50000"/>
                      </a:srgbClr>
                    </a:solidFill>
                  </a:tcPr>
                </a:tc>
                <a:tc>
                  <a:txBody>
                    <a:bodyPr/>
                    <a:lstStyle/>
                    <a:p>
                      <a:pPr algn="r"/>
                      <a:r>
                        <a:rPr lang="en-GB" sz="1400" b="1" dirty="0"/>
                        <a:t>109.0</a:t>
                      </a:r>
                    </a:p>
                  </a:txBody>
                  <a:tcPr>
                    <a:solidFill>
                      <a:srgbClr val="FF0000">
                        <a:alpha val="50000"/>
                      </a:srgbClr>
                    </a:solidFill>
                  </a:tcPr>
                </a:tc>
                <a:tc>
                  <a:txBody>
                    <a:bodyPr/>
                    <a:lstStyle/>
                    <a:p>
                      <a:pPr algn="r"/>
                      <a:r>
                        <a:rPr lang="en-GB" sz="1400" b="1" dirty="0"/>
                        <a:t>104.2</a:t>
                      </a:r>
                    </a:p>
                  </a:txBody>
                  <a:tcPr>
                    <a:solidFill>
                      <a:srgbClr val="FF0000">
                        <a:alpha val="50000"/>
                      </a:srgbClr>
                    </a:solidFill>
                  </a:tcPr>
                </a:tc>
                <a:tc>
                  <a:txBody>
                    <a:bodyPr/>
                    <a:lstStyle/>
                    <a:p>
                      <a:pPr algn="r"/>
                      <a:r>
                        <a:rPr lang="en-GB" sz="1400" b="1" dirty="0"/>
                        <a:t>108.6</a:t>
                      </a:r>
                    </a:p>
                  </a:txBody>
                  <a:tcPr>
                    <a:solidFill>
                      <a:srgbClr val="FF0000">
                        <a:alpha val="50000"/>
                      </a:srgbClr>
                    </a:solidFill>
                  </a:tcPr>
                </a:tc>
                <a:extLst>
                  <a:ext uri="{0D108BD9-81ED-4DB2-BD59-A6C34878D82A}">
                    <a16:rowId xmlns:a16="http://schemas.microsoft.com/office/drawing/2014/main" val="1923057953"/>
                  </a:ext>
                </a:extLst>
              </a:tr>
              <a:tr h="195450">
                <a:tc vMerge="1">
                  <a:txBody>
                    <a:bodyPr/>
                    <a:lstStyle/>
                    <a:p>
                      <a:endParaRPr lang="en-GB" sz="1600" dirty="0"/>
                    </a:p>
                  </a:txBody>
                  <a:tcPr/>
                </a:tc>
                <a:tc>
                  <a:txBody>
                    <a:bodyPr/>
                    <a:lstStyle/>
                    <a:p>
                      <a:r>
                        <a:rPr lang="en-GB" sz="1400" b="1" dirty="0"/>
                        <a:t>Sol 2</a:t>
                      </a:r>
                    </a:p>
                  </a:txBody>
                  <a:tcPr>
                    <a:solidFill>
                      <a:srgbClr val="FF0000">
                        <a:alpha val="50000"/>
                      </a:srgbClr>
                    </a:solidFill>
                  </a:tcPr>
                </a:tc>
                <a:tc>
                  <a:txBody>
                    <a:bodyPr/>
                    <a:lstStyle/>
                    <a:p>
                      <a:pPr algn="r"/>
                      <a:r>
                        <a:rPr lang="en-GB" sz="1400" b="1" dirty="0"/>
                        <a:t>A</a:t>
                      </a:r>
                    </a:p>
                  </a:txBody>
                  <a:tcPr>
                    <a:solidFill>
                      <a:srgbClr val="FF0000">
                        <a:alpha val="50000"/>
                      </a:srgbClr>
                    </a:solidFill>
                  </a:tcPr>
                </a:tc>
                <a:tc>
                  <a:txBody>
                    <a:bodyPr/>
                    <a:lstStyle/>
                    <a:p>
                      <a:pPr algn="r"/>
                      <a:r>
                        <a:rPr lang="en-GB" sz="1400" b="1" dirty="0"/>
                        <a:t>67.2</a:t>
                      </a:r>
                    </a:p>
                  </a:txBody>
                  <a:tcPr>
                    <a:solidFill>
                      <a:srgbClr val="FF0000">
                        <a:alpha val="50000"/>
                      </a:srgbClr>
                    </a:solidFill>
                  </a:tcPr>
                </a:tc>
                <a:tc>
                  <a:txBody>
                    <a:bodyPr/>
                    <a:lstStyle/>
                    <a:p>
                      <a:pPr algn="r"/>
                      <a:r>
                        <a:rPr lang="en-GB" sz="1400" b="1" dirty="0"/>
                        <a:t>69.0</a:t>
                      </a:r>
                    </a:p>
                  </a:txBody>
                  <a:tcPr>
                    <a:solidFill>
                      <a:srgbClr val="FF0000">
                        <a:alpha val="50000"/>
                      </a:srgbClr>
                    </a:solidFill>
                  </a:tcPr>
                </a:tc>
                <a:tc>
                  <a:txBody>
                    <a:bodyPr/>
                    <a:lstStyle/>
                    <a:p>
                      <a:pPr algn="r"/>
                      <a:r>
                        <a:rPr lang="en-GB" sz="1400" b="1" dirty="0"/>
                        <a:t>68.1</a:t>
                      </a:r>
                    </a:p>
                  </a:txBody>
                  <a:tcPr>
                    <a:solidFill>
                      <a:srgbClr val="FF0000">
                        <a:alpha val="50000"/>
                      </a:srgbClr>
                    </a:solidFill>
                  </a:tcPr>
                </a:tc>
                <a:extLst>
                  <a:ext uri="{0D108BD9-81ED-4DB2-BD59-A6C34878D82A}">
                    <a16:rowId xmlns:a16="http://schemas.microsoft.com/office/drawing/2014/main" val="16355643"/>
                  </a:ext>
                </a:extLst>
              </a:tr>
              <a:tr h="195450">
                <a:tc vMerge="1">
                  <a:txBody>
                    <a:bodyPr/>
                    <a:lstStyle/>
                    <a:p>
                      <a:endParaRPr lang="en-GB" sz="1600" dirty="0"/>
                    </a:p>
                  </a:txBody>
                  <a:tcPr/>
                </a:tc>
                <a:tc>
                  <a:txBody>
                    <a:bodyPr/>
                    <a:lstStyle/>
                    <a:p>
                      <a:r>
                        <a:rPr lang="en-GB" sz="1400" b="1" dirty="0"/>
                        <a:t>Sol 3</a:t>
                      </a:r>
                    </a:p>
                  </a:txBody>
                  <a:tcPr>
                    <a:solidFill>
                      <a:srgbClr val="FF0000">
                        <a:alpha val="50000"/>
                      </a:srgbClr>
                    </a:solidFill>
                  </a:tcPr>
                </a:tc>
                <a:tc>
                  <a:txBody>
                    <a:bodyPr/>
                    <a:lstStyle/>
                    <a:p>
                      <a:pPr algn="r"/>
                      <a:r>
                        <a:rPr lang="en-GB" sz="1400" b="1" dirty="0"/>
                        <a:t>A</a:t>
                      </a:r>
                    </a:p>
                  </a:txBody>
                  <a:tcPr>
                    <a:solidFill>
                      <a:srgbClr val="FF0000">
                        <a:alpha val="50000"/>
                      </a:srgbClr>
                    </a:solidFill>
                  </a:tcPr>
                </a:tc>
                <a:tc>
                  <a:txBody>
                    <a:bodyPr/>
                    <a:lstStyle/>
                    <a:p>
                      <a:pPr algn="r"/>
                      <a:r>
                        <a:rPr lang="en-GB" sz="1400" b="1" dirty="0"/>
                        <a:t>232.0</a:t>
                      </a:r>
                    </a:p>
                  </a:txBody>
                  <a:tcPr>
                    <a:solidFill>
                      <a:srgbClr val="FF0000">
                        <a:alpha val="50000"/>
                      </a:srgbClr>
                    </a:solidFill>
                  </a:tcPr>
                </a:tc>
                <a:tc>
                  <a:txBody>
                    <a:bodyPr/>
                    <a:lstStyle/>
                    <a:p>
                      <a:pPr algn="r"/>
                      <a:r>
                        <a:rPr lang="en-GB" sz="1400" b="1" dirty="0"/>
                        <a:t>230.0</a:t>
                      </a:r>
                    </a:p>
                  </a:txBody>
                  <a:tcPr>
                    <a:solidFill>
                      <a:srgbClr val="FF0000">
                        <a:alpha val="50000"/>
                      </a:srgbClr>
                    </a:solidFill>
                  </a:tcPr>
                </a:tc>
                <a:tc>
                  <a:txBody>
                    <a:bodyPr/>
                    <a:lstStyle/>
                    <a:p>
                      <a:pPr algn="r"/>
                      <a:r>
                        <a:rPr lang="en-GB" sz="1400" b="1" dirty="0"/>
                        <a:t>244.6</a:t>
                      </a:r>
                    </a:p>
                  </a:txBody>
                  <a:tcPr>
                    <a:solidFill>
                      <a:srgbClr val="FF0000">
                        <a:alpha val="50000"/>
                      </a:srgbClr>
                    </a:solidFill>
                  </a:tcPr>
                </a:tc>
                <a:extLst>
                  <a:ext uri="{0D108BD9-81ED-4DB2-BD59-A6C34878D82A}">
                    <a16:rowId xmlns:a16="http://schemas.microsoft.com/office/drawing/2014/main" val="588388883"/>
                  </a:ext>
                </a:extLst>
              </a:tr>
              <a:tr h="195450">
                <a:tc vMerge="1">
                  <a:txBody>
                    <a:bodyPr/>
                    <a:lstStyle/>
                    <a:p>
                      <a:endParaRPr lang="en-GB" sz="1600" dirty="0"/>
                    </a:p>
                  </a:txBody>
                  <a:tcPr/>
                </a:tc>
                <a:tc>
                  <a:txBody>
                    <a:bodyPr/>
                    <a:lstStyle/>
                    <a:p>
                      <a:r>
                        <a:rPr lang="en-GB" sz="1400" b="1" dirty="0"/>
                        <a:t>HV</a:t>
                      </a:r>
                    </a:p>
                  </a:txBody>
                  <a:tcPr>
                    <a:solidFill>
                      <a:srgbClr val="FFFF00">
                        <a:alpha val="50000"/>
                      </a:srgbClr>
                    </a:solidFill>
                  </a:tcPr>
                </a:tc>
                <a:tc>
                  <a:txBody>
                    <a:bodyPr/>
                    <a:lstStyle/>
                    <a:p>
                      <a:pPr algn="r"/>
                      <a:r>
                        <a:rPr lang="en-GB" sz="1400" b="1" dirty="0"/>
                        <a:t>kV</a:t>
                      </a:r>
                    </a:p>
                  </a:txBody>
                  <a:tcPr>
                    <a:solidFill>
                      <a:srgbClr val="FFFF00">
                        <a:alpha val="50000"/>
                      </a:srgbClr>
                    </a:solidFill>
                  </a:tcPr>
                </a:tc>
                <a:tc>
                  <a:txBody>
                    <a:bodyPr/>
                    <a:lstStyle/>
                    <a:p>
                      <a:pPr algn="r"/>
                      <a:r>
                        <a:rPr lang="en-GB" sz="1400" b="1" dirty="0"/>
                        <a:t>75.132</a:t>
                      </a:r>
                    </a:p>
                  </a:txBody>
                  <a:tcPr>
                    <a:solidFill>
                      <a:srgbClr val="FFFF00">
                        <a:alpha val="50000"/>
                      </a:srgbClr>
                    </a:solidFill>
                  </a:tcPr>
                </a:tc>
                <a:tc>
                  <a:txBody>
                    <a:bodyPr/>
                    <a:lstStyle/>
                    <a:p>
                      <a:pPr algn="r"/>
                      <a:r>
                        <a:rPr lang="en-GB" sz="1400" b="1" dirty="0"/>
                        <a:t>75.132</a:t>
                      </a:r>
                    </a:p>
                  </a:txBody>
                  <a:tcPr>
                    <a:solidFill>
                      <a:srgbClr val="FFFF00">
                        <a:alpha val="50000"/>
                      </a:srgbClr>
                    </a:solidFill>
                  </a:tcPr>
                </a:tc>
                <a:tc>
                  <a:txBody>
                    <a:bodyPr/>
                    <a:lstStyle/>
                    <a:p>
                      <a:pPr algn="r"/>
                      <a:r>
                        <a:rPr lang="en-GB" sz="1400" b="1" dirty="0"/>
                        <a:t>75.132</a:t>
                      </a:r>
                    </a:p>
                  </a:txBody>
                  <a:tcPr>
                    <a:solidFill>
                      <a:srgbClr val="FFFF00">
                        <a:alpha val="50000"/>
                      </a:srgbClr>
                    </a:solidFill>
                  </a:tcPr>
                </a:tc>
                <a:extLst>
                  <a:ext uri="{0D108BD9-81ED-4DB2-BD59-A6C34878D82A}">
                    <a16:rowId xmlns:a16="http://schemas.microsoft.com/office/drawing/2014/main" val="331549599"/>
                  </a:ext>
                </a:extLst>
              </a:tr>
              <a:tr h="195450">
                <a:tc rowSpan="7">
                  <a:txBody>
                    <a:bodyPr/>
                    <a:lstStyle/>
                    <a:p>
                      <a:r>
                        <a:rPr lang="en-GB" sz="1400" dirty="0"/>
                        <a:t>LEBT</a:t>
                      </a:r>
                    </a:p>
                  </a:txBody>
                  <a:tcPr/>
                </a:tc>
                <a:tc>
                  <a:txBody>
                    <a:bodyPr/>
                    <a:lstStyle/>
                    <a:p>
                      <a:r>
                        <a:rPr lang="en-GB" sz="1400" b="1" dirty="0"/>
                        <a:t>N</a:t>
                      </a:r>
                      <a:r>
                        <a:rPr lang="en-GB" sz="1400" b="1" baseline="-25000" dirty="0"/>
                        <a:t>2</a:t>
                      </a:r>
                    </a:p>
                  </a:txBody>
                  <a:tcPr>
                    <a:solidFill>
                      <a:srgbClr val="00FDFF">
                        <a:alpha val="49804"/>
                      </a:srgbClr>
                    </a:solidFill>
                  </a:tcPr>
                </a:tc>
                <a:tc>
                  <a:txBody>
                    <a:bodyPr/>
                    <a:lstStyle/>
                    <a:p>
                      <a:pPr algn="r"/>
                      <a:r>
                        <a:rPr lang="en-GB" sz="1400" b="1" dirty="0" err="1"/>
                        <a:t>sccm</a:t>
                      </a:r>
                      <a:endParaRPr lang="en-GB" sz="1400" b="1" dirty="0"/>
                    </a:p>
                  </a:txBody>
                  <a:tcPr>
                    <a:solidFill>
                      <a:srgbClr val="00FDFF">
                        <a:alpha val="49804"/>
                      </a:srgbClr>
                    </a:solidFill>
                  </a:tcPr>
                </a:tc>
                <a:tc>
                  <a:txBody>
                    <a:bodyPr/>
                    <a:lstStyle/>
                    <a:p>
                      <a:pPr algn="r"/>
                      <a:r>
                        <a:rPr lang="en-GB" sz="1400" b="1" dirty="0"/>
                        <a:t>1.0</a:t>
                      </a:r>
                    </a:p>
                  </a:txBody>
                  <a:tcPr>
                    <a:solidFill>
                      <a:srgbClr val="00FDFF">
                        <a:alpha val="49804"/>
                      </a:srgbClr>
                    </a:solidFill>
                  </a:tcPr>
                </a:tc>
                <a:tc>
                  <a:txBody>
                    <a:bodyPr/>
                    <a:lstStyle/>
                    <a:p>
                      <a:pPr algn="r"/>
                      <a:r>
                        <a:rPr lang="en-GB" sz="1400" b="1" dirty="0"/>
                        <a:t>0.0</a:t>
                      </a:r>
                    </a:p>
                  </a:txBody>
                  <a:tcPr>
                    <a:solidFill>
                      <a:srgbClr val="00FDFF">
                        <a:alpha val="49804"/>
                      </a:srgbClr>
                    </a:solidFill>
                  </a:tcPr>
                </a:tc>
                <a:tc>
                  <a:txBody>
                    <a:bodyPr/>
                    <a:lstStyle/>
                    <a:p>
                      <a:pPr algn="r"/>
                      <a:r>
                        <a:rPr lang="en-GB" sz="1400" b="1" dirty="0"/>
                        <a:t>0.0</a:t>
                      </a:r>
                    </a:p>
                  </a:txBody>
                  <a:tcPr>
                    <a:solidFill>
                      <a:srgbClr val="00FDFF">
                        <a:alpha val="49804"/>
                      </a:srgbClr>
                    </a:solidFill>
                  </a:tcPr>
                </a:tc>
                <a:extLst>
                  <a:ext uri="{0D108BD9-81ED-4DB2-BD59-A6C34878D82A}">
                    <a16:rowId xmlns:a16="http://schemas.microsoft.com/office/drawing/2014/main" val="4039152503"/>
                  </a:ext>
                </a:extLst>
              </a:tr>
              <a:tr h="195450">
                <a:tc vMerge="1">
                  <a:txBody>
                    <a:bodyPr/>
                    <a:lstStyle/>
                    <a:p>
                      <a:endParaRPr lang="en-GB" sz="1400" dirty="0"/>
                    </a:p>
                  </a:txBody>
                  <a:tcPr/>
                </a:tc>
                <a:tc>
                  <a:txBody>
                    <a:bodyPr/>
                    <a:lstStyle/>
                    <a:p>
                      <a:r>
                        <a:rPr lang="en-GB" sz="1400" b="1" dirty="0"/>
                        <a:t>Sol 1</a:t>
                      </a:r>
                    </a:p>
                  </a:txBody>
                  <a:tcPr>
                    <a:solidFill>
                      <a:srgbClr val="0432FF">
                        <a:alpha val="40000"/>
                      </a:srgbClr>
                    </a:solidFill>
                  </a:tcPr>
                </a:tc>
                <a:tc>
                  <a:txBody>
                    <a:bodyPr/>
                    <a:lstStyle/>
                    <a:p>
                      <a:pPr algn="r"/>
                      <a:r>
                        <a:rPr lang="en-GB" sz="1400" b="1" dirty="0"/>
                        <a:t>A (</a:t>
                      </a:r>
                      <a:r>
                        <a:rPr lang="en-GB" sz="1400" b="1" dirty="0" err="1"/>
                        <a:t>mT</a:t>
                      </a:r>
                      <a:r>
                        <a:rPr lang="en-GB" sz="1400" b="1" dirty="0"/>
                        <a:t>)</a:t>
                      </a:r>
                    </a:p>
                  </a:txBody>
                  <a:tcPr>
                    <a:solidFill>
                      <a:srgbClr val="0432FF">
                        <a:alpha val="40000"/>
                      </a:srgbClr>
                    </a:solidFill>
                  </a:tcPr>
                </a:tc>
                <a:tc>
                  <a:txBody>
                    <a:bodyPr/>
                    <a:lstStyle/>
                    <a:p>
                      <a:pPr algn="r"/>
                      <a:r>
                        <a:rPr lang="en-GB" sz="1400" b="1" dirty="0"/>
                        <a:t>275.0 (228.0)</a:t>
                      </a:r>
                    </a:p>
                  </a:txBody>
                  <a:tcPr>
                    <a:solidFill>
                      <a:srgbClr val="0432FF">
                        <a:alpha val="40000"/>
                      </a:srgbClr>
                    </a:solidFill>
                  </a:tcPr>
                </a:tc>
                <a:tc>
                  <a:txBody>
                    <a:bodyPr/>
                    <a:lstStyle/>
                    <a:p>
                      <a:pPr algn="r"/>
                      <a:r>
                        <a:rPr lang="en-GB" sz="1400" b="1" dirty="0"/>
                        <a:t>300.0 (248.7)</a:t>
                      </a:r>
                    </a:p>
                  </a:txBody>
                  <a:tcPr>
                    <a:solidFill>
                      <a:srgbClr val="0432FF">
                        <a:alpha val="40000"/>
                      </a:srgbClr>
                    </a:solidFill>
                  </a:tcPr>
                </a:tc>
                <a:tc>
                  <a:txBody>
                    <a:bodyPr/>
                    <a:lstStyle/>
                    <a:p>
                      <a:pPr algn="r"/>
                      <a:r>
                        <a:rPr lang="en-GB" sz="1400" b="1" dirty="0"/>
                        <a:t>299.0 (247.9)</a:t>
                      </a:r>
                    </a:p>
                  </a:txBody>
                  <a:tcPr>
                    <a:solidFill>
                      <a:srgbClr val="0432FF">
                        <a:alpha val="40000"/>
                      </a:srgbClr>
                    </a:solidFill>
                  </a:tcPr>
                </a:tc>
                <a:extLst>
                  <a:ext uri="{0D108BD9-81ED-4DB2-BD59-A6C34878D82A}">
                    <a16:rowId xmlns:a16="http://schemas.microsoft.com/office/drawing/2014/main" val="1768751411"/>
                  </a:ext>
                </a:extLst>
              </a:tr>
              <a:tr h="195450">
                <a:tc vMerge="1">
                  <a:txBody>
                    <a:bodyPr/>
                    <a:lstStyle/>
                    <a:p>
                      <a:endParaRPr lang="en-GB" sz="1600" dirty="0"/>
                    </a:p>
                  </a:txBody>
                  <a:tcPr/>
                </a:tc>
                <a:tc>
                  <a:txBody>
                    <a:bodyPr/>
                    <a:lstStyle/>
                    <a:p>
                      <a:r>
                        <a:rPr lang="en-GB" sz="1400" b="1" dirty="0"/>
                        <a:t>Sol 2</a:t>
                      </a:r>
                    </a:p>
                  </a:txBody>
                  <a:tcPr>
                    <a:solidFill>
                      <a:srgbClr val="0432FF">
                        <a:alpha val="40000"/>
                      </a:srgbClr>
                    </a:solidFill>
                  </a:tcPr>
                </a:tc>
                <a:tc>
                  <a:txBody>
                    <a:bodyPr/>
                    <a:lstStyle/>
                    <a:p>
                      <a:pPr algn="r"/>
                      <a:r>
                        <a:rPr lang="en-GB" sz="1400" b="1" dirty="0"/>
                        <a:t>A (</a:t>
                      </a:r>
                      <a:r>
                        <a:rPr lang="en-GB" sz="1400" b="1" dirty="0" err="1"/>
                        <a:t>mT</a:t>
                      </a:r>
                      <a:r>
                        <a:rPr lang="en-GB" sz="1400" b="1" dirty="0"/>
                        <a:t>)</a:t>
                      </a:r>
                    </a:p>
                  </a:txBody>
                  <a:tcPr>
                    <a:solidFill>
                      <a:srgbClr val="0432FF">
                        <a:alpha val="40000"/>
                      </a:srgbClr>
                    </a:solidFill>
                  </a:tcPr>
                </a:tc>
                <a:tc>
                  <a:txBody>
                    <a:bodyPr/>
                    <a:lstStyle/>
                    <a:p>
                      <a:pPr algn="r"/>
                      <a:r>
                        <a:rPr lang="en-GB" sz="1400" b="1" dirty="0"/>
                        <a:t>320.0 (265.3)</a:t>
                      </a:r>
                    </a:p>
                  </a:txBody>
                  <a:tcPr>
                    <a:solidFill>
                      <a:srgbClr val="0432FF">
                        <a:alpha val="40000"/>
                      </a:srgbClr>
                    </a:solidFill>
                  </a:tcPr>
                </a:tc>
                <a:tc>
                  <a:txBody>
                    <a:bodyPr/>
                    <a:lstStyle/>
                    <a:p>
                      <a:pPr algn="r"/>
                      <a:r>
                        <a:rPr lang="en-GB" sz="1400" b="1" dirty="0"/>
                        <a:t>150.0 (124.4)</a:t>
                      </a:r>
                    </a:p>
                  </a:txBody>
                  <a:tcPr>
                    <a:solidFill>
                      <a:srgbClr val="0432FF">
                        <a:alpha val="40000"/>
                      </a:srgbClr>
                    </a:solidFill>
                  </a:tcPr>
                </a:tc>
                <a:tc>
                  <a:txBody>
                    <a:bodyPr/>
                    <a:lstStyle/>
                    <a:p>
                      <a:pPr algn="r"/>
                      <a:r>
                        <a:rPr lang="en-GB" sz="1400" b="1" dirty="0"/>
                        <a:t>202.0 (167.5)</a:t>
                      </a:r>
                    </a:p>
                  </a:txBody>
                  <a:tcPr>
                    <a:solidFill>
                      <a:srgbClr val="0432FF">
                        <a:alpha val="40000"/>
                      </a:srgbClr>
                    </a:solidFill>
                  </a:tcPr>
                </a:tc>
                <a:extLst>
                  <a:ext uri="{0D108BD9-81ED-4DB2-BD59-A6C34878D82A}">
                    <a16:rowId xmlns:a16="http://schemas.microsoft.com/office/drawing/2014/main" val="3042750393"/>
                  </a:ext>
                </a:extLst>
              </a:tr>
              <a:tr h="195450">
                <a:tc vMerge="1">
                  <a:txBody>
                    <a:bodyPr/>
                    <a:lstStyle/>
                    <a:p>
                      <a:endParaRPr lang="en-GB" sz="1600" dirty="0"/>
                    </a:p>
                  </a:txBody>
                  <a:tcPr/>
                </a:tc>
                <a:tc>
                  <a:txBody>
                    <a:bodyPr/>
                    <a:lstStyle/>
                    <a:p>
                      <a:r>
                        <a:rPr lang="en-GB" sz="1400" b="1" baseline="0" dirty="0"/>
                        <a:t>Steerer 1H</a:t>
                      </a:r>
                    </a:p>
                  </a:txBody>
                  <a:tcPr>
                    <a:solidFill>
                      <a:srgbClr val="00FA00">
                        <a:alpha val="49412"/>
                      </a:srgbClr>
                    </a:solidFill>
                  </a:tcPr>
                </a:tc>
                <a:tc>
                  <a:txBody>
                    <a:bodyPr/>
                    <a:lstStyle/>
                    <a:p>
                      <a:pPr algn="r"/>
                      <a:r>
                        <a:rPr lang="en-GB" sz="1400" b="1" dirty="0"/>
                        <a:t>A</a:t>
                      </a:r>
                    </a:p>
                  </a:txBody>
                  <a:tcPr>
                    <a:solidFill>
                      <a:srgbClr val="00FA00">
                        <a:alpha val="49412"/>
                      </a:srgbClr>
                    </a:solidFill>
                  </a:tcPr>
                </a:tc>
                <a:tc>
                  <a:txBody>
                    <a:bodyPr/>
                    <a:lstStyle/>
                    <a:p>
                      <a:pPr algn="r"/>
                      <a:r>
                        <a:rPr lang="en-GB" sz="1400" b="1" dirty="0"/>
                        <a:t>0.0</a:t>
                      </a:r>
                    </a:p>
                  </a:txBody>
                  <a:tcPr>
                    <a:solidFill>
                      <a:srgbClr val="00FA00">
                        <a:alpha val="49412"/>
                      </a:srgbClr>
                    </a:solidFill>
                  </a:tcPr>
                </a:tc>
                <a:tc>
                  <a:txBody>
                    <a:bodyPr/>
                    <a:lstStyle/>
                    <a:p>
                      <a:pPr algn="r"/>
                      <a:r>
                        <a:rPr lang="en-GB" sz="1400" b="1" dirty="0"/>
                        <a:t>0.0</a:t>
                      </a:r>
                    </a:p>
                  </a:txBody>
                  <a:tcPr>
                    <a:solidFill>
                      <a:srgbClr val="00FA00">
                        <a:alpha val="49412"/>
                      </a:srgbClr>
                    </a:solidFill>
                  </a:tcPr>
                </a:tc>
                <a:tc>
                  <a:txBody>
                    <a:bodyPr/>
                    <a:lstStyle/>
                    <a:p>
                      <a:pPr algn="r"/>
                      <a:r>
                        <a:rPr lang="en-GB" sz="1400" b="1" dirty="0"/>
                        <a:t>0.0</a:t>
                      </a:r>
                    </a:p>
                  </a:txBody>
                  <a:tcPr>
                    <a:solidFill>
                      <a:srgbClr val="00FA00">
                        <a:alpha val="49412"/>
                      </a:srgbClr>
                    </a:solidFill>
                  </a:tcPr>
                </a:tc>
                <a:extLst>
                  <a:ext uri="{0D108BD9-81ED-4DB2-BD59-A6C34878D82A}">
                    <a16:rowId xmlns:a16="http://schemas.microsoft.com/office/drawing/2014/main" val="2440771622"/>
                  </a:ext>
                </a:extLst>
              </a:tr>
              <a:tr h="195450">
                <a:tc vMerge="1">
                  <a:txBody>
                    <a:bodyPr/>
                    <a:lstStyle/>
                    <a:p>
                      <a:endParaRPr lang="en-GB" sz="1600" dirty="0"/>
                    </a:p>
                  </a:txBody>
                  <a:tcPr/>
                </a:tc>
                <a:tc>
                  <a:txBody>
                    <a:bodyPr/>
                    <a:lstStyle/>
                    <a:p>
                      <a:r>
                        <a:rPr lang="en-GB" sz="1400" b="1" baseline="0" dirty="0"/>
                        <a:t>Steerer 1V</a:t>
                      </a:r>
                    </a:p>
                  </a:txBody>
                  <a:tcPr>
                    <a:solidFill>
                      <a:srgbClr val="00FA00">
                        <a:alpha val="49412"/>
                      </a:srgbClr>
                    </a:solidFill>
                  </a:tcPr>
                </a:tc>
                <a:tc>
                  <a:txBody>
                    <a:bodyPr/>
                    <a:lstStyle/>
                    <a:p>
                      <a:pPr algn="r"/>
                      <a:r>
                        <a:rPr lang="en-GB" sz="1400" b="1" dirty="0"/>
                        <a:t>A</a:t>
                      </a:r>
                    </a:p>
                  </a:txBody>
                  <a:tcPr>
                    <a:solidFill>
                      <a:srgbClr val="00FA00">
                        <a:alpha val="49412"/>
                      </a:srgbClr>
                    </a:solidFill>
                  </a:tcPr>
                </a:tc>
                <a:tc>
                  <a:txBody>
                    <a:bodyPr/>
                    <a:lstStyle/>
                    <a:p>
                      <a:pPr algn="r"/>
                      <a:r>
                        <a:rPr lang="en-GB" sz="1400" b="1" dirty="0"/>
                        <a:t>0.0</a:t>
                      </a:r>
                    </a:p>
                  </a:txBody>
                  <a:tcPr>
                    <a:solidFill>
                      <a:srgbClr val="00FA00">
                        <a:alpha val="49412"/>
                      </a:srgbClr>
                    </a:solidFill>
                  </a:tcPr>
                </a:tc>
                <a:tc>
                  <a:txBody>
                    <a:bodyPr/>
                    <a:lstStyle/>
                    <a:p>
                      <a:pPr algn="r"/>
                      <a:r>
                        <a:rPr lang="en-GB" sz="1400" b="1" dirty="0"/>
                        <a:t>0.0</a:t>
                      </a:r>
                    </a:p>
                  </a:txBody>
                  <a:tcPr>
                    <a:solidFill>
                      <a:srgbClr val="00FA00">
                        <a:alpha val="49412"/>
                      </a:srgbClr>
                    </a:solidFill>
                  </a:tcPr>
                </a:tc>
                <a:tc>
                  <a:txBody>
                    <a:bodyPr/>
                    <a:lstStyle/>
                    <a:p>
                      <a:pPr algn="r"/>
                      <a:r>
                        <a:rPr lang="en-GB" sz="1400" b="1" dirty="0"/>
                        <a:t>2.0</a:t>
                      </a:r>
                    </a:p>
                  </a:txBody>
                  <a:tcPr>
                    <a:solidFill>
                      <a:srgbClr val="00FA00">
                        <a:alpha val="49412"/>
                      </a:srgbClr>
                    </a:solidFill>
                  </a:tcPr>
                </a:tc>
                <a:extLst>
                  <a:ext uri="{0D108BD9-81ED-4DB2-BD59-A6C34878D82A}">
                    <a16:rowId xmlns:a16="http://schemas.microsoft.com/office/drawing/2014/main" val="4004465731"/>
                  </a:ext>
                </a:extLst>
              </a:tr>
              <a:tr h="195450">
                <a:tc vMerge="1">
                  <a:txBody>
                    <a:bodyPr/>
                    <a:lstStyle/>
                    <a:p>
                      <a:endParaRPr lang="en-GB" sz="1600" dirty="0"/>
                    </a:p>
                  </a:txBody>
                  <a:tcPr/>
                </a:tc>
                <a:tc>
                  <a:txBody>
                    <a:bodyPr/>
                    <a:lstStyle/>
                    <a:p>
                      <a:r>
                        <a:rPr lang="en-GB" sz="1400" b="1" baseline="0" dirty="0"/>
                        <a:t>Steerer 2H</a:t>
                      </a:r>
                    </a:p>
                  </a:txBody>
                  <a:tcPr>
                    <a:solidFill>
                      <a:srgbClr val="00FA00">
                        <a:alpha val="49412"/>
                      </a:srgbClr>
                    </a:solidFill>
                  </a:tcPr>
                </a:tc>
                <a:tc>
                  <a:txBody>
                    <a:bodyPr/>
                    <a:lstStyle/>
                    <a:p>
                      <a:pPr algn="r"/>
                      <a:r>
                        <a:rPr lang="en-GB" sz="1400" b="1" dirty="0"/>
                        <a:t>A</a:t>
                      </a:r>
                    </a:p>
                  </a:txBody>
                  <a:tcPr>
                    <a:solidFill>
                      <a:srgbClr val="00FA00">
                        <a:alpha val="49412"/>
                      </a:srgbClr>
                    </a:solidFill>
                  </a:tcPr>
                </a:tc>
                <a:tc>
                  <a:txBody>
                    <a:bodyPr/>
                    <a:lstStyle/>
                    <a:p>
                      <a:pPr algn="r"/>
                      <a:r>
                        <a:rPr lang="en-GB" sz="1400" b="1" dirty="0"/>
                        <a:t>0.0</a:t>
                      </a:r>
                    </a:p>
                  </a:txBody>
                  <a:tcPr>
                    <a:solidFill>
                      <a:srgbClr val="00FA00">
                        <a:alpha val="49412"/>
                      </a:srgbClr>
                    </a:solidFill>
                  </a:tcPr>
                </a:tc>
                <a:tc>
                  <a:txBody>
                    <a:bodyPr/>
                    <a:lstStyle/>
                    <a:p>
                      <a:pPr algn="r"/>
                      <a:r>
                        <a:rPr lang="en-GB" sz="1400" b="1" dirty="0"/>
                        <a:t>0.0</a:t>
                      </a:r>
                    </a:p>
                  </a:txBody>
                  <a:tcPr>
                    <a:solidFill>
                      <a:srgbClr val="00FA00">
                        <a:alpha val="49412"/>
                      </a:srgbClr>
                    </a:solidFill>
                  </a:tcPr>
                </a:tc>
                <a:tc>
                  <a:txBody>
                    <a:bodyPr/>
                    <a:lstStyle/>
                    <a:p>
                      <a:pPr algn="r"/>
                      <a:r>
                        <a:rPr lang="en-GB" sz="1400" b="1" dirty="0"/>
                        <a:t>0.0</a:t>
                      </a:r>
                    </a:p>
                  </a:txBody>
                  <a:tcPr>
                    <a:solidFill>
                      <a:srgbClr val="00FA00">
                        <a:alpha val="49412"/>
                      </a:srgbClr>
                    </a:solidFill>
                  </a:tcPr>
                </a:tc>
                <a:extLst>
                  <a:ext uri="{0D108BD9-81ED-4DB2-BD59-A6C34878D82A}">
                    <a16:rowId xmlns:a16="http://schemas.microsoft.com/office/drawing/2014/main" val="690051461"/>
                  </a:ext>
                </a:extLst>
              </a:tr>
              <a:tr h="195450">
                <a:tc vMerge="1">
                  <a:txBody>
                    <a:bodyPr/>
                    <a:lstStyle/>
                    <a:p>
                      <a:endParaRPr lang="en-GB" sz="1600" dirty="0"/>
                    </a:p>
                  </a:txBody>
                  <a:tcPr/>
                </a:tc>
                <a:tc>
                  <a:txBody>
                    <a:bodyPr/>
                    <a:lstStyle/>
                    <a:p>
                      <a:r>
                        <a:rPr lang="en-GB" sz="1400" b="1" baseline="0" dirty="0"/>
                        <a:t>Steerer 2V</a:t>
                      </a:r>
                    </a:p>
                  </a:txBody>
                  <a:tcPr>
                    <a:solidFill>
                      <a:srgbClr val="00FA00">
                        <a:alpha val="49412"/>
                      </a:srgbClr>
                    </a:solidFill>
                  </a:tcPr>
                </a:tc>
                <a:tc>
                  <a:txBody>
                    <a:bodyPr/>
                    <a:lstStyle/>
                    <a:p>
                      <a:pPr algn="r"/>
                      <a:r>
                        <a:rPr lang="en-GB" sz="1400" b="1" dirty="0"/>
                        <a:t>A</a:t>
                      </a:r>
                    </a:p>
                  </a:txBody>
                  <a:tcPr>
                    <a:solidFill>
                      <a:srgbClr val="00FA00">
                        <a:alpha val="49412"/>
                      </a:srgbClr>
                    </a:solidFill>
                  </a:tcPr>
                </a:tc>
                <a:tc>
                  <a:txBody>
                    <a:bodyPr/>
                    <a:lstStyle/>
                    <a:p>
                      <a:pPr algn="r"/>
                      <a:r>
                        <a:rPr lang="en-GB" sz="1400" b="1" dirty="0"/>
                        <a:t>0.0</a:t>
                      </a:r>
                    </a:p>
                  </a:txBody>
                  <a:tcPr>
                    <a:solidFill>
                      <a:srgbClr val="00FA00">
                        <a:alpha val="49412"/>
                      </a:srgbClr>
                    </a:solidFill>
                  </a:tcPr>
                </a:tc>
                <a:tc>
                  <a:txBody>
                    <a:bodyPr/>
                    <a:lstStyle/>
                    <a:p>
                      <a:pPr algn="r"/>
                      <a:r>
                        <a:rPr lang="en-GB" sz="1400" b="1" dirty="0"/>
                        <a:t>15.0</a:t>
                      </a:r>
                    </a:p>
                  </a:txBody>
                  <a:tcPr>
                    <a:solidFill>
                      <a:srgbClr val="00FA00">
                        <a:alpha val="49412"/>
                      </a:srgbClr>
                    </a:solidFill>
                  </a:tcPr>
                </a:tc>
                <a:tc>
                  <a:txBody>
                    <a:bodyPr/>
                    <a:lstStyle/>
                    <a:p>
                      <a:pPr algn="r"/>
                      <a:r>
                        <a:rPr lang="en-GB" sz="1400" b="1" dirty="0"/>
                        <a:t>10.0</a:t>
                      </a:r>
                    </a:p>
                  </a:txBody>
                  <a:tcPr>
                    <a:solidFill>
                      <a:srgbClr val="00FA00">
                        <a:alpha val="49412"/>
                      </a:srgbClr>
                    </a:solidFill>
                  </a:tcPr>
                </a:tc>
                <a:extLst>
                  <a:ext uri="{0D108BD9-81ED-4DB2-BD59-A6C34878D82A}">
                    <a16:rowId xmlns:a16="http://schemas.microsoft.com/office/drawing/2014/main" val="2504887274"/>
                  </a:ext>
                </a:extLst>
              </a:tr>
            </a:tbl>
          </a:graphicData>
        </a:graphic>
      </p:graphicFrame>
    </p:spTree>
    <p:extLst>
      <p:ext uri="{BB962C8B-B14F-4D97-AF65-F5344CB8AC3E}">
        <p14:creationId xmlns:p14="http://schemas.microsoft.com/office/powerpoint/2010/main" val="1962908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6C5-2933-A745-9EF4-14499F5FD3FA}"/>
              </a:ext>
            </a:extLst>
          </p:cNvPr>
          <p:cNvSpPr>
            <a:spLocks noGrp="1"/>
          </p:cNvSpPr>
          <p:nvPr>
            <p:ph type="title"/>
          </p:nvPr>
        </p:nvSpPr>
        <p:spPr>
          <a:xfrm>
            <a:off x="395536" y="197768"/>
            <a:ext cx="7139136" cy="1143000"/>
          </a:xfrm>
        </p:spPr>
        <p:txBody>
          <a:bodyPr/>
          <a:lstStyle/>
          <a:p>
            <a:r>
              <a:rPr lang="en-GB" dirty="0"/>
              <a:t>Tests and verifications:</a:t>
            </a:r>
            <a:br>
              <a:rPr lang="en-GB" dirty="0"/>
            </a:br>
            <a:r>
              <a:rPr lang="en-GB" dirty="0"/>
              <a:t>Goals of each commissioning step (1)</a:t>
            </a:r>
          </a:p>
        </p:txBody>
      </p:sp>
      <p:sp>
        <p:nvSpPr>
          <p:cNvPr id="3" name="Content Placeholder 2">
            <a:extLst>
              <a:ext uri="{FF2B5EF4-FFF2-40B4-BE49-F238E27FC236}">
                <a16:creationId xmlns:a16="http://schemas.microsoft.com/office/drawing/2014/main" id="{2D9B4087-98D5-6D47-B5F0-DBB5417B0BC9}"/>
              </a:ext>
            </a:extLst>
          </p:cNvPr>
          <p:cNvSpPr>
            <a:spLocks noGrp="1"/>
          </p:cNvSpPr>
          <p:nvPr>
            <p:ph idx="1"/>
          </p:nvPr>
        </p:nvSpPr>
        <p:spPr>
          <a:xfrm>
            <a:off x="414895" y="1606276"/>
            <a:ext cx="8085584" cy="5063083"/>
          </a:xfrm>
        </p:spPr>
        <p:txBody>
          <a:bodyPr>
            <a:noAutofit/>
          </a:bodyPr>
          <a:lstStyle/>
          <a:p>
            <a:r>
              <a:rPr lang="en-GB" sz="2000" dirty="0"/>
              <a:t>Systems verifications with beam (~3 weeks)</a:t>
            </a:r>
          </a:p>
          <a:p>
            <a:pPr lvl="1"/>
            <a:r>
              <a:rPr lang="en-GB" sz="1600" dirty="0"/>
              <a:t>Complete basic verification tests of all diagnostics devices.</a:t>
            </a:r>
          </a:p>
          <a:p>
            <a:pPr lvl="1"/>
            <a:r>
              <a:rPr lang="en-GB" sz="1600" dirty="0"/>
              <a:t>Verify that the iris is functioning.</a:t>
            </a:r>
          </a:p>
          <a:p>
            <a:pPr lvl="1"/>
            <a:r>
              <a:rPr lang="en-GB" sz="1600" dirty="0"/>
              <a:t>Verify that the configurations from the off-site commissioning reproduce similar currents (in the commissioning tank) and emittances (in the permanent tank).</a:t>
            </a:r>
          </a:p>
          <a:p>
            <a:r>
              <a:rPr lang="en-GB" sz="2000" dirty="0"/>
              <a:t>Source characterization (at mid-point) (~3 weeks)</a:t>
            </a:r>
          </a:p>
          <a:p>
            <a:pPr lvl="1"/>
            <a:r>
              <a:rPr lang="en-GB" sz="1600" dirty="0"/>
              <a:t>Test effects from source parameters and N2 injection level on the beam, while stopping the beam in the permanent tank, and establish working points (at least 3) of the source and N2 injection for a later step.</a:t>
            </a:r>
          </a:p>
          <a:p>
            <a:pPr lvl="1"/>
            <a:r>
              <a:rPr lang="en-GB" sz="1600" dirty="0"/>
              <a:t>Sample emittance vs solenoid 1 (in the permanent tank) for the selected working points of the source and N2 injection.</a:t>
            </a:r>
          </a:p>
          <a:p>
            <a:pPr lvl="1"/>
            <a:r>
              <a:rPr lang="en-GB" sz="1600" dirty="0"/>
              <a:t>Test and establish steering to the permanent tank.</a:t>
            </a:r>
          </a:p>
          <a:p>
            <a:pPr lvl="1"/>
            <a:r>
              <a:rPr lang="en-GB" sz="1600" dirty="0"/>
              <a:t>Test beam quality vs source repetition rate.</a:t>
            </a:r>
          </a:p>
          <a:p>
            <a:r>
              <a:rPr lang="en-GB" sz="2000" dirty="0"/>
              <a:t>(Chopper and 2nd EMU installation and test) (~1 week)</a:t>
            </a:r>
          </a:p>
          <a:p>
            <a:pPr lvl="1"/>
            <a:r>
              <a:rPr lang="en-GB" sz="1600" dirty="0"/>
              <a:t>Complete installation and hardware testing of the chopper and its power supply.</a:t>
            </a:r>
          </a:p>
          <a:p>
            <a:pPr lvl="1"/>
            <a:r>
              <a:rPr lang="en-GB" sz="1600" dirty="0"/>
              <a:t>Verify the temporary and or final chopper with the beam.</a:t>
            </a:r>
          </a:p>
        </p:txBody>
      </p:sp>
      <p:sp>
        <p:nvSpPr>
          <p:cNvPr id="4" name="Slide Number Placeholder 3">
            <a:extLst>
              <a:ext uri="{FF2B5EF4-FFF2-40B4-BE49-F238E27FC236}">
                <a16:creationId xmlns:a16="http://schemas.microsoft.com/office/drawing/2014/main" id="{86F8DDF1-6551-9144-AFC9-FC2651948C08}"/>
              </a:ext>
            </a:extLst>
          </p:cNvPr>
          <p:cNvSpPr>
            <a:spLocks noGrp="1"/>
          </p:cNvSpPr>
          <p:nvPr>
            <p:ph type="sldNum" sz="quarter" idx="12"/>
          </p:nvPr>
        </p:nvSpPr>
        <p:spPr/>
        <p:txBody>
          <a:bodyPr/>
          <a:lstStyle/>
          <a:p>
            <a:fld id="{551115BC-487E-4422-894C-CB7CD3E79223}" type="slidenum">
              <a:rPr lang="en-GB" noProof="0" smtClean="0"/>
              <a:t>18</a:t>
            </a:fld>
            <a:endParaRPr lang="en-GB" noProof="0" dirty="0"/>
          </a:p>
        </p:txBody>
      </p:sp>
    </p:spTree>
    <p:extLst>
      <p:ext uri="{BB962C8B-B14F-4D97-AF65-F5344CB8AC3E}">
        <p14:creationId xmlns:p14="http://schemas.microsoft.com/office/powerpoint/2010/main" val="176518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6C5-2933-A745-9EF4-14499F5FD3FA}"/>
              </a:ext>
            </a:extLst>
          </p:cNvPr>
          <p:cNvSpPr>
            <a:spLocks noGrp="1"/>
          </p:cNvSpPr>
          <p:nvPr>
            <p:ph type="title"/>
          </p:nvPr>
        </p:nvSpPr>
        <p:spPr>
          <a:xfrm>
            <a:off x="395536" y="197768"/>
            <a:ext cx="7139136" cy="1143000"/>
          </a:xfrm>
        </p:spPr>
        <p:txBody>
          <a:bodyPr/>
          <a:lstStyle/>
          <a:p>
            <a:r>
              <a:rPr lang="en-GB" dirty="0"/>
              <a:t>Tests and verifications:</a:t>
            </a:r>
            <a:br>
              <a:rPr lang="en-GB" dirty="0"/>
            </a:br>
            <a:r>
              <a:rPr lang="en-GB" dirty="0"/>
              <a:t>Goals of each commissioning step (2)</a:t>
            </a:r>
          </a:p>
        </p:txBody>
      </p:sp>
      <p:sp>
        <p:nvSpPr>
          <p:cNvPr id="3" name="Content Placeholder 2">
            <a:extLst>
              <a:ext uri="{FF2B5EF4-FFF2-40B4-BE49-F238E27FC236}">
                <a16:creationId xmlns:a16="http://schemas.microsoft.com/office/drawing/2014/main" id="{2D9B4087-98D5-6D47-B5F0-DBB5417B0BC9}"/>
              </a:ext>
            </a:extLst>
          </p:cNvPr>
          <p:cNvSpPr>
            <a:spLocks noGrp="1"/>
          </p:cNvSpPr>
          <p:nvPr>
            <p:ph idx="1"/>
          </p:nvPr>
        </p:nvSpPr>
        <p:spPr>
          <a:xfrm>
            <a:off x="251520" y="1606276"/>
            <a:ext cx="8424936" cy="5063083"/>
          </a:xfrm>
        </p:spPr>
        <p:txBody>
          <a:bodyPr>
            <a:noAutofit/>
          </a:bodyPr>
          <a:lstStyle/>
          <a:p>
            <a:r>
              <a:rPr lang="en-GB" sz="1800" dirty="0"/>
              <a:t>LEBT optics tuning (steering and solenoids scan) (~2 weeks)</a:t>
            </a:r>
          </a:p>
          <a:p>
            <a:pPr lvl="1"/>
            <a:r>
              <a:rPr lang="en-GB" sz="1400" dirty="0"/>
              <a:t>Verify linear optics.</a:t>
            </a:r>
          </a:p>
          <a:p>
            <a:pPr lvl="1"/>
            <a:r>
              <a:rPr lang="en-GB" sz="1400" dirty="0"/>
              <a:t>Establish steering in the whole LEBT (for any given solenoids configuration).</a:t>
            </a:r>
          </a:p>
          <a:p>
            <a:pPr lvl="1"/>
            <a:r>
              <a:rPr lang="en-GB" sz="1400" dirty="0"/>
              <a:t>Establish solenoids scan.</a:t>
            </a:r>
          </a:p>
          <a:p>
            <a:r>
              <a:rPr lang="en-GB" sz="1800" dirty="0"/>
              <a:t>Beam modes verifications (~2 weeks)</a:t>
            </a:r>
          </a:p>
          <a:p>
            <a:pPr lvl="1"/>
            <a:r>
              <a:rPr lang="en-GB" sz="1400" dirty="0"/>
              <a:t>Establish capabilities to adjust repetition rate, pulse length, and current and thus to produce the required beam modes.</a:t>
            </a:r>
          </a:p>
          <a:p>
            <a:pPr lvl="1"/>
            <a:r>
              <a:rPr lang="en-GB" sz="1400" dirty="0"/>
              <a:t>Attempt repetition rate adjustments with the source itself, with the chopper, and with the source and chopper combined.</a:t>
            </a:r>
          </a:p>
          <a:p>
            <a:pPr lvl="1"/>
            <a:r>
              <a:rPr lang="en-GB" sz="1400" dirty="0"/>
              <a:t>Study carefully the sensitivity of chopping efficiency against the chopper voltage, trajectory, and solenoid 2 strength.</a:t>
            </a:r>
          </a:p>
          <a:p>
            <a:pPr lvl="1"/>
            <a:r>
              <a:rPr lang="en-GB" sz="1400" dirty="0"/>
              <a:t>Test the matching condition for intermediate currents.</a:t>
            </a:r>
          </a:p>
          <a:p>
            <a:pPr lvl="1"/>
            <a:r>
              <a:rPr lang="en-GB" sz="1400" dirty="0"/>
              <a:t>Test the fast beam interlock system.</a:t>
            </a:r>
          </a:p>
          <a:p>
            <a:pPr lvl="1"/>
            <a:r>
              <a:rPr lang="en-GB" sz="1400" dirty="0"/>
              <a:t>Rehearse the procedure for the first injection into the RFQ.</a:t>
            </a:r>
          </a:p>
          <a:p>
            <a:r>
              <a:rPr lang="en-GB" sz="1800" dirty="0"/>
              <a:t>Source and LEBT integrated optimization (~2 weeks)</a:t>
            </a:r>
          </a:p>
          <a:p>
            <a:pPr lvl="1"/>
            <a:r>
              <a:rPr lang="en-GB" sz="1400" dirty="0"/>
              <a:t>Check the matching condition for the working points of the source and N2 injection, prepared in Step 2.</a:t>
            </a:r>
          </a:p>
          <a:p>
            <a:r>
              <a:rPr lang="en-GB" sz="1800" dirty="0"/>
              <a:t>Long-term stability tests (~2 weeks)</a:t>
            </a:r>
          </a:p>
          <a:p>
            <a:pPr lvl="1"/>
            <a:r>
              <a:rPr lang="en-GB" sz="1600" dirty="0"/>
              <a:t>Verify stability of the source.</a:t>
            </a:r>
          </a:p>
        </p:txBody>
      </p:sp>
      <p:sp>
        <p:nvSpPr>
          <p:cNvPr id="4" name="Slide Number Placeholder 3">
            <a:extLst>
              <a:ext uri="{FF2B5EF4-FFF2-40B4-BE49-F238E27FC236}">
                <a16:creationId xmlns:a16="http://schemas.microsoft.com/office/drawing/2014/main" id="{86F8DDF1-6551-9144-AFC9-FC2651948C08}"/>
              </a:ext>
            </a:extLst>
          </p:cNvPr>
          <p:cNvSpPr>
            <a:spLocks noGrp="1"/>
          </p:cNvSpPr>
          <p:nvPr>
            <p:ph type="sldNum" sz="quarter" idx="12"/>
          </p:nvPr>
        </p:nvSpPr>
        <p:spPr/>
        <p:txBody>
          <a:bodyPr/>
          <a:lstStyle/>
          <a:p>
            <a:fld id="{551115BC-487E-4422-894C-CB7CD3E79223}" type="slidenum">
              <a:rPr lang="en-GB" noProof="0" smtClean="0"/>
              <a:t>19</a:t>
            </a:fld>
            <a:endParaRPr lang="en-GB" noProof="0" dirty="0"/>
          </a:p>
        </p:txBody>
      </p:sp>
    </p:spTree>
    <p:extLst>
      <p:ext uri="{BB962C8B-B14F-4D97-AF65-F5344CB8AC3E}">
        <p14:creationId xmlns:p14="http://schemas.microsoft.com/office/powerpoint/2010/main" val="292669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860C-E397-5B4B-AA95-EEB9315254DE}"/>
              </a:ext>
            </a:extLst>
          </p:cNvPr>
          <p:cNvSpPr>
            <a:spLocks noGrp="1"/>
          </p:cNvSpPr>
          <p:nvPr>
            <p:ph type="title"/>
          </p:nvPr>
        </p:nvSpPr>
        <p:spPr/>
        <p:txBody>
          <a:bodyPr/>
          <a:lstStyle/>
          <a:p>
            <a:r>
              <a:rPr lang="en-GB" dirty="0"/>
              <a:t>Systems under focus during beam commissioning (1)</a:t>
            </a:r>
          </a:p>
        </p:txBody>
      </p:sp>
      <p:sp>
        <p:nvSpPr>
          <p:cNvPr id="3" name="Content Placeholder 2">
            <a:extLst>
              <a:ext uri="{FF2B5EF4-FFF2-40B4-BE49-F238E27FC236}">
                <a16:creationId xmlns:a16="http://schemas.microsoft.com/office/drawing/2014/main" id="{796EFCB3-40D9-C143-B229-B39CC5E27964}"/>
              </a:ext>
            </a:extLst>
          </p:cNvPr>
          <p:cNvSpPr>
            <a:spLocks noGrp="1"/>
          </p:cNvSpPr>
          <p:nvPr>
            <p:ph idx="1"/>
          </p:nvPr>
        </p:nvSpPr>
        <p:spPr>
          <a:xfrm>
            <a:off x="251520" y="1628800"/>
            <a:ext cx="8784976" cy="1800200"/>
          </a:xfrm>
        </p:spPr>
        <p:txBody>
          <a:bodyPr>
            <a:noAutofit/>
          </a:bodyPr>
          <a:lstStyle/>
          <a:p>
            <a:r>
              <a:rPr lang="en-GB" sz="2400" dirty="0"/>
              <a:t>Objectives of beam commissioning:</a:t>
            </a:r>
          </a:p>
          <a:p>
            <a:pPr lvl="1"/>
            <a:r>
              <a:rPr lang="en-GB" sz="2000" dirty="0"/>
              <a:t>Adjust </a:t>
            </a:r>
            <a:r>
              <a:rPr lang="en-GB" sz="2000" b="1" dirty="0"/>
              <a:t>parameters of components</a:t>
            </a:r>
            <a:r>
              <a:rPr lang="en-GB" sz="2000" dirty="0"/>
              <a:t> and achieve required beam parameters.</a:t>
            </a:r>
          </a:p>
          <a:p>
            <a:pPr lvl="1"/>
            <a:r>
              <a:rPr lang="en-GB" sz="2000" dirty="0"/>
              <a:t>Characterize the beam with </a:t>
            </a:r>
            <a:r>
              <a:rPr lang="en-GB" sz="2000" b="1" dirty="0"/>
              <a:t>diagnostics devices</a:t>
            </a:r>
            <a:r>
              <a:rPr lang="en-GB" sz="2000" dirty="0"/>
              <a:t>.</a:t>
            </a:r>
          </a:p>
          <a:p>
            <a:r>
              <a:rPr lang="en-GB" sz="2400" dirty="0"/>
              <a:t>Relations with beam parameters and components:</a:t>
            </a:r>
          </a:p>
        </p:txBody>
      </p:sp>
      <p:sp>
        <p:nvSpPr>
          <p:cNvPr id="4" name="Slide Number Placeholder 3">
            <a:extLst>
              <a:ext uri="{FF2B5EF4-FFF2-40B4-BE49-F238E27FC236}">
                <a16:creationId xmlns:a16="http://schemas.microsoft.com/office/drawing/2014/main" id="{FBA75769-6E8A-1643-94E8-5D923996C7C9}"/>
              </a:ext>
            </a:extLst>
          </p:cNvPr>
          <p:cNvSpPr>
            <a:spLocks noGrp="1"/>
          </p:cNvSpPr>
          <p:nvPr>
            <p:ph type="sldNum" sz="quarter" idx="12"/>
          </p:nvPr>
        </p:nvSpPr>
        <p:spPr/>
        <p:txBody>
          <a:bodyPr/>
          <a:lstStyle/>
          <a:p>
            <a:fld id="{551115BC-487E-4422-894C-CB7CD3E79223}" type="slidenum">
              <a:rPr lang="en-GB" noProof="0" smtClean="0"/>
              <a:t>2</a:t>
            </a:fld>
            <a:endParaRPr lang="en-GB" noProof="0" dirty="0"/>
          </a:p>
        </p:txBody>
      </p:sp>
      <p:graphicFrame>
        <p:nvGraphicFramePr>
          <p:cNvPr id="6" name="Table 5">
            <a:extLst>
              <a:ext uri="{FF2B5EF4-FFF2-40B4-BE49-F238E27FC236}">
                <a16:creationId xmlns:a16="http://schemas.microsoft.com/office/drawing/2014/main" id="{E391423B-94EE-6443-B2E1-C76FEFF4EC34}"/>
              </a:ext>
            </a:extLst>
          </p:cNvPr>
          <p:cNvGraphicFramePr>
            <a:graphicFrameLocks noGrp="1"/>
          </p:cNvGraphicFramePr>
          <p:nvPr>
            <p:extLst>
              <p:ext uri="{D42A27DB-BD31-4B8C-83A1-F6EECF244321}">
                <p14:modId xmlns:p14="http://schemas.microsoft.com/office/powerpoint/2010/main" val="230481675"/>
              </p:ext>
            </p:extLst>
          </p:nvPr>
        </p:nvGraphicFramePr>
        <p:xfrm>
          <a:off x="1115616" y="3592822"/>
          <a:ext cx="6684405" cy="2834640"/>
        </p:xfrm>
        <a:graphic>
          <a:graphicData uri="http://schemas.openxmlformats.org/drawingml/2006/table">
            <a:tbl>
              <a:tblPr firstRow="1" bandRow="1">
                <a:tableStyleId>{5C22544A-7EE6-4342-B048-85BDC9FD1C3A}</a:tableStyleId>
              </a:tblPr>
              <a:tblGrid>
                <a:gridCol w="2228135">
                  <a:extLst>
                    <a:ext uri="{9D8B030D-6E8A-4147-A177-3AD203B41FA5}">
                      <a16:colId xmlns:a16="http://schemas.microsoft.com/office/drawing/2014/main" val="637965453"/>
                    </a:ext>
                  </a:extLst>
                </a:gridCol>
                <a:gridCol w="2228135">
                  <a:extLst>
                    <a:ext uri="{9D8B030D-6E8A-4147-A177-3AD203B41FA5}">
                      <a16:colId xmlns:a16="http://schemas.microsoft.com/office/drawing/2014/main" val="2694423023"/>
                    </a:ext>
                  </a:extLst>
                </a:gridCol>
                <a:gridCol w="2228135">
                  <a:extLst>
                    <a:ext uri="{9D8B030D-6E8A-4147-A177-3AD203B41FA5}">
                      <a16:colId xmlns:a16="http://schemas.microsoft.com/office/drawing/2014/main" val="2184719205"/>
                    </a:ext>
                  </a:extLst>
                </a:gridCol>
              </a:tblGrid>
              <a:tr h="278146">
                <a:tc>
                  <a:txBody>
                    <a:bodyPr/>
                    <a:lstStyle/>
                    <a:p>
                      <a:r>
                        <a:rPr lang="en-GB" sz="1600" dirty="0"/>
                        <a:t>Beam parameters</a:t>
                      </a:r>
                    </a:p>
                  </a:txBody>
                  <a:tcPr/>
                </a:tc>
                <a:tc>
                  <a:txBody>
                    <a:bodyPr/>
                    <a:lstStyle/>
                    <a:p>
                      <a:r>
                        <a:rPr lang="en-GB" sz="1600" dirty="0"/>
                        <a:t>Source components</a:t>
                      </a:r>
                    </a:p>
                  </a:txBody>
                  <a:tcPr/>
                </a:tc>
                <a:tc>
                  <a:txBody>
                    <a:bodyPr/>
                    <a:lstStyle/>
                    <a:p>
                      <a:r>
                        <a:rPr lang="en-GB" sz="1600" dirty="0"/>
                        <a:t>LEBT components</a:t>
                      </a:r>
                    </a:p>
                  </a:txBody>
                  <a:tcPr/>
                </a:tc>
                <a:extLst>
                  <a:ext uri="{0D108BD9-81ED-4DB2-BD59-A6C34878D82A}">
                    <a16:rowId xmlns:a16="http://schemas.microsoft.com/office/drawing/2014/main" val="3370241259"/>
                  </a:ext>
                </a:extLst>
              </a:tr>
              <a:tr h="278146">
                <a:tc>
                  <a:txBody>
                    <a:bodyPr/>
                    <a:lstStyle/>
                    <a:p>
                      <a:r>
                        <a:rPr lang="en-GB" sz="1600" b="1" dirty="0"/>
                        <a:t>Energy</a:t>
                      </a:r>
                    </a:p>
                  </a:txBody>
                  <a:tcPr/>
                </a:tc>
                <a:tc>
                  <a:txBody>
                    <a:bodyPr/>
                    <a:lstStyle/>
                    <a:p>
                      <a:r>
                        <a:rPr lang="en-GB" sz="1600" b="1" dirty="0"/>
                        <a:t>High-voltage</a:t>
                      </a:r>
                    </a:p>
                  </a:txBody>
                  <a:tcPr/>
                </a:tc>
                <a:tc>
                  <a:txBody>
                    <a:bodyPr/>
                    <a:lstStyle/>
                    <a:p>
                      <a:endParaRPr lang="en-GB" sz="1600" b="1" dirty="0"/>
                    </a:p>
                  </a:txBody>
                  <a:tcPr/>
                </a:tc>
                <a:extLst>
                  <a:ext uri="{0D108BD9-81ED-4DB2-BD59-A6C34878D82A}">
                    <a16:rowId xmlns:a16="http://schemas.microsoft.com/office/drawing/2014/main" val="2526085358"/>
                  </a:ext>
                </a:extLst>
              </a:tr>
              <a:tr h="434366">
                <a:tc>
                  <a:txBody>
                    <a:bodyPr/>
                    <a:lstStyle/>
                    <a:p>
                      <a:r>
                        <a:rPr lang="en-GB" sz="1600" b="1" dirty="0"/>
                        <a:t>Current</a:t>
                      </a:r>
                    </a:p>
                  </a:txBody>
                  <a:tcPr/>
                </a:tc>
                <a:tc>
                  <a:txBody>
                    <a:bodyPr/>
                    <a:lstStyle/>
                    <a:p>
                      <a:r>
                        <a:rPr lang="en-GB" sz="1600" b="1" dirty="0"/>
                        <a:t>Magnetron</a:t>
                      </a:r>
                    </a:p>
                    <a:p>
                      <a:r>
                        <a:rPr lang="en-GB" sz="1600" b="1" dirty="0"/>
                        <a:t>H</a:t>
                      </a:r>
                      <a:r>
                        <a:rPr lang="en-GB" sz="1600" b="1" baseline="-25000" dirty="0"/>
                        <a:t>2</a:t>
                      </a:r>
                      <a:r>
                        <a:rPr lang="en-GB" sz="1600" b="1" baseline="0" dirty="0"/>
                        <a:t> injection</a:t>
                      </a:r>
                    </a:p>
                  </a:txBody>
                  <a:tcPr/>
                </a:tc>
                <a:tc>
                  <a:txBody>
                    <a:bodyPr/>
                    <a:lstStyle/>
                    <a:p>
                      <a:r>
                        <a:rPr lang="en-GB" sz="1600" b="1" dirty="0"/>
                        <a:t>Iris</a:t>
                      </a:r>
                    </a:p>
                  </a:txBody>
                  <a:tcPr/>
                </a:tc>
                <a:extLst>
                  <a:ext uri="{0D108BD9-81ED-4DB2-BD59-A6C34878D82A}">
                    <a16:rowId xmlns:a16="http://schemas.microsoft.com/office/drawing/2014/main" val="3903359499"/>
                  </a:ext>
                </a:extLst>
              </a:tr>
              <a:tr h="278146">
                <a:tc>
                  <a:txBody>
                    <a:bodyPr/>
                    <a:lstStyle/>
                    <a:p>
                      <a:r>
                        <a:rPr lang="en-GB" sz="1600" b="1" dirty="0"/>
                        <a:t>Pulse shape</a:t>
                      </a:r>
                    </a:p>
                  </a:txBody>
                  <a:tcPr/>
                </a:tc>
                <a:tc>
                  <a:txBody>
                    <a:bodyPr/>
                    <a:lstStyle/>
                    <a:p>
                      <a:r>
                        <a:rPr lang="en-GB" sz="1600" b="1" dirty="0"/>
                        <a:t>Solenoids</a:t>
                      </a:r>
                    </a:p>
                  </a:txBody>
                  <a:tcPr/>
                </a:tc>
                <a:tc>
                  <a:txBody>
                    <a:bodyPr/>
                    <a:lstStyle/>
                    <a:p>
                      <a:r>
                        <a:rPr lang="en-GB" sz="1600" b="1" dirty="0"/>
                        <a:t>Chopper</a:t>
                      </a:r>
                    </a:p>
                  </a:txBody>
                  <a:tcPr/>
                </a:tc>
                <a:extLst>
                  <a:ext uri="{0D108BD9-81ED-4DB2-BD59-A6C34878D82A}">
                    <a16:rowId xmlns:a16="http://schemas.microsoft.com/office/drawing/2014/main" val="2384927522"/>
                  </a:ext>
                </a:extLst>
              </a:tr>
              <a:tr h="278146">
                <a:tc>
                  <a:txBody>
                    <a:bodyPr/>
                    <a:lstStyle/>
                    <a:p>
                      <a:r>
                        <a:rPr lang="en-GB" sz="1600" b="1" dirty="0"/>
                        <a:t>Repetition rate</a:t>
                      </a:r>
                    </a:p>
                  </a:txBody>
                  <a:tcPr/>
                </a:tc>
                <a:tc>
                  <a:txBody>
                    <a:bodyPr/>
                    <a:lstStyle/>
                    <a:p>
                      <a:r>
                        <a:rPr lang="en-GB" sz="1600" b="1" dirty="0"/>
                        <a:t>Magnetron</a:t>
                      </a:r>
                    </a:p>
                  </a:txBody>
                  <a:tcPr/>
                </a:tc>
                <a:tc>
                  <a:txBody>
                    <a:bodyPr/>
                    <a:lstStyle/>
                    <a:p>
                      <a:r>
                        <a:rPr lang="en-GB" sz="1600" b="1" dirty="0"/>
                        <a:t>(Chopper)</a:t>
                      </a:r>
                    </a:p>
                  </a:txBody>
                  <a:tcPr/>
                </a:tc>
                <a:extLst>
                  <a:ext uri="{0D108BD9-81ED-4DB2-BD59-A6C34878D82A}">
                    <a16:rowId xmlns:a16="http://schemas.microsoft.com/office/drawing/2014/main" val="792228321"/>
                  </a:ext>
                </a:extLst>
              </a:tr>
              <a:tr h="434366">
                <a:tc>
                  <a:txBody>
                    <a:bodyPr/>
                    <a:lstStyle/>
                    <a:p>
                      <a:r>
                        <a:rPr lang="en-GB" sz="1600" b="1" dirty="0"/>
                        <a:t>Size (envelope)</a:t>
                      </a:r>
                    </a:p>
                  </a:txBody>
                  <a:tcPr/>
                </a:tc>
                <a:tc>
                  <a:txBody>
                    <a:bodyPr/>
                    <a:lstStyle/>
                    <a:p>
                      <a:r>
                        <a:rPr lang="en-GB" sz="1600" b="1" dirty="0"/>
                        <a:t>(Magnetron)</a:t>
                      </a:r>
                    </a:p>
                    <a:p>
                      <a:r>
                        <a:rPr lang="en-GB" sz="1600" b="1" dirty="0"/>
                        <a:t>(H</a:t>
                      </a:r>
                      <a:r>
                        <a:rPr lang="en-GB" sz="1600" b="1" baseline="-25000" dirty="0"/>
                        <a:t>2</a:t>
                      </a:r>
                      <a:r>
                        <a:rPr lang="en-GB" sz="1600" b="1" dirty="0"/>
                        <a:t> injection)</a:t>
                      </a:r>
                    </a:p>
                  </a:txBody>
                  <a:tcPr/>
                </a:tc>
                <a:tc>
                  <a:txBody>
                    <a:bodyPr/>
                    <a:lstStyle/>
                    <a:p>
                      <a:r>
                        <a:rPr lang="en-GB" sz="1600" b="1" dirty="0"/>
                        <a:t>Solenoids</a:t>
                      </a:r>
                    </a:p>
                    <a:p>
                      <a:r>
                        <a:rPr lang="en-GB" sz="1600" b="1" dirty="0"/>
                        <a:t>N</a:t>
                      </a:r>
                      <a:r>
                        <a:rPr lang="en-GB" sz="1600" b="1" baseline="-25000" dirty="0"/>
                        <a:t>2</a:t>
                      </a:r>
                      <a:r>
                        <a:rPr lang="en-GB" sz="1600" b="1" dirty="0"/>
                        <a:t> injection</a:t>
                      </a:r>
                    </a:p>
                  </a:txBody>
                  <a:tcPr/>
                </a:tc>
                <a:extLst>
                  <a:ext uri="{0D108BD9-81ED-4DB2-BD59-A6C34878D82A}">
                    <a16:rowId xmlns:a16="http://schemas.microsoft.com/office/drawing/2014/main" val="2794831895"/>
                  </a:ext>
                </a:extLst>
              </a:tr>
              <a:tr h="278146">
                <a:tc>
                  <a:txBody>
                    <a:bodyPr/>
                    <a:lstStyle/>
                    <a:p>
                      <a:r>
                        <a:rPr lang="en-GB" sz="1600" b="1" dirty="0"/>
                        <a:t>Trajectory</a:t>
                      </a:r>
                    </a:p>
                  </a:txBody>
                  <a:tcPr/>
                </a:tc>
                <a:tc>
                  <a:txBody>
                    <a:bodyPr/>
                    <a:lstStyle/>
                    <a:p>
                      <a:endParaRPr lang="en-GB" sz="1600" b="1" dirty="0"/>
                    </a:p>
                  </a:txBody>
                  <a:tcPr/>
                </a:tc>
                <a:tc>
                  <a:txBody>
                    <a:bodyPr/>
                    <a:lstStyle/>
                    <a:p>
                      <a:r>
                        <a:rPr lang="en-GB" sz="1600" b="1" dirty="0"/>
                        <a:t>Steerers</a:t>
                      </a:r>
                    </a:p>
                  </a:txBody>
                  <a:tcPr/>
                </a:tc>
                <a:extLst>
                  <a:ext uri="{0D108BD9-81ED-4DB2-BD59-A6C34878D82A}">
                    <a16:rowId xmlns:a16="http://schemas.microsoft.com/office/drawing/2014/main" val="265781659"/>
                  </a:ext>
                </a:extLst>
              </a:tr>
            </a:tbl>
          </a:graphicData>
        </a:graphic>
      </p:graphicFrame>
    </p:spTree>
    <p:extLst>
      <p:ext uri="{BB962C8B-B14F-4D97-AF65-F5344CB8AC3E}">
        <p14:creationId xmlns:p14="http://schemas.microsoft.com/office/powerpoint/2010/main" val="92718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5D7E-3539-0E48-9EE4-85C5B41549F5}"/>
              </a:ext>
            </a:extLst>
          </p:cNvPr>
          <p:cNvSpPr>
            <a:spLocks noGrp="1"/>
          </p:cNvSpPr>
          <p:nvPr>
            <p:ph type="title"/>
          </p:nvPr>
        </p:nvSpPr>
        <p:spPr>
          <a:xfrm>
            <a:off x="395536" y="188640"/>
            <a:ext cx="7139136" cy="1143000"/>
          </a:xfrm>
        </p:spPr>
        <p:txBody>
          <a:bodyPr/>
          <a:lstStyle/>
          <a:p>
            <a:r>
              <a:rPr lang="en-GB" dirty="0"/>
              <a:t>Tests and verifications:</a:t>
            </a:r>
            <a:br>
              <a:rPr lang="en-GB" dirty="0"/>
            </a:br>
            <a:r>
              <a:rPr lang="en-GB" dirty="0"/>
              <a:t>LEBT layout during operations</a:t>
            </a:r>
          </a:p>
        </p:txBody>
      </p:sp>
      <p:sp>
        <p:nvSpPr>
          <p:cNvPr id="4" name="Slide Number Placeholder 3">
            <a:extLst>
              <a:ext uri="{FF2B5EF4-FFF2-40B4-BE49-F238E27FC236}">
                <a16:creationId xmlns:a16="http://schemas.microsoft.com/office/drawing/2014/main" id="{9E95C909-A316-A947-A743-29F5528BC0D8}"/>
              </a:ext>
            </a:extLst>
          </p:cNvPr>
          <p:cNvSpPr>
            <a:spLocks noGrp="1"/>
          </p:cNvSpPr>
          <p:nvPr>
            <p:ph type="sldNum" sz="quarter" idx="12"/>
          </p:nvPr>
        </p:nvSpPr>
        <p:spPr>
          <a:xfrm>
            <a:off x="6948264" y="6448251"/>
            <a:ext cx="2133600" cy="365125"/>
          </a:xfrm>
        </p:spPr>
        <p:txBody>
          <a:bodyPr/>
          <a:lstStyle/>
          <a:p>
            <a:fld id="{551115BC-487E-4422-894C-CB7CD3E79223}" type="slidenum">
              <a:rPr lang="en-GB" noProof="0" smtClean="0"/>
              <a:t>20</a:t>
            </a:fld>
            <a:endParaRPr lang="en-GB" noProof="0"/>
          </a:p>
        </p:txBody>
      </p:sp>
      <p:pic>
        <p:nvPicPr>
          <p:cNvPr id="5" name="Picture 4">
            <a:extLst>
              <a:ext uri="{FF2B5EF4-FFF2-40B4-BE49-F238E27FC236}">
                <a16:creationId xmlns:a16="http://schemas.microsoft.com/office/drawing/2014/main" id="{2D6C7F16-8FF0-ED4E-AF03-3C554DE12D4B}"/>
              </a:ext>
            </a:extLst>
          </p:cNvPr>
          <p:cNvPicPr/>
          <p:nvPr/>
        </p:nvPicPr>
        <p:blipFill rotWithShape="1">
          <a:blip r:embed="rId2"/>
          <a:srcRect r="24945"/>
          <a:stretch/>
        </p:blipFill>
        <p:spPr>
          <a:xfrm>
            <a:off x="483488" y="3439472"/>
            <a:ext cx="6176744" cy="2185560"/>
          </a:xfrm>
          <a:prstGeom prst="rect">
            <a:avLst/>
          </a:prstGeom>
          <a:ln>
            <a:noFill/>
          </a:ln>
        </p:spPr>
      </p:pic>
      <p:sp>
        <p:nvSpPr>
          <p:cNvPr id="7" name="TextShape 3">
            <a:extLst>
              <a:ext uri="{FF2B5EF4-FFF2-40B4-BE49-F238E27FC236}">
                <a16:creationId xmlns:a16="http://schemas.microsoft.com/office/drawing/2014/main" id="{9EFF084E-2D0A-9443-90A1-BF129D59DD54}"/>
              </a:ext>
            </a:extLst>
          </p:cNvPr>
          <p:cNvSpPr txBox="1"/>
          <p:nvPr/>
        </p:nvSpPr>
        <p:spPr>
          <a:xfrm>
            <a:off x="2007544" y="5765768"/>
            <a:ext cx="980280" cy="541800"/>
          </a:xfrm>
          <a:prstGeom prst="rect">
            <a:avLst/>
          </a:prstGeom>
          <a:noFill/>
          <a:ln>
            <a:noFill/>
          </a:ln>
        </p:spPr>
        <p:txBody>
          <a:bodyPr lIns="90000" tIns="45000" rIns="90000" bIns="45000"/>
          <a:lstStyle/>
          <a:p>
            <a:pPr algn="ctr"/>
            <a:r>
              <a:rPr lang="en-US" sz="1400" b="1" strike="noStrike" spc="-1" dirty="0">
                <a:solidFill>
                  <a:srgbClr val="000000"/>
                </a:solidFill>
              </a:rPr>
              <a:t>Solenoid 1 (Steerer 1)</a:t>
            </a:r>
            <a:endParaRPr lang="en-US" sz="1400" b="0" strike="noStrike" spc="-1" dirty="0"/>
          </a:p>
        </p:txBody>
      </p:sp>
      <p:sp>
        <p:nvSpPr>
          <p:cNvPr id="8" name="TextShape 4">
            <a:extLst>
              <a:ext uri="{FF2B5EF4-FFF2-40B4-BE49-F238E27FC236}">
                <a16:creationId xmlns:a16="http://schemas.microsoft.com/office/drawing/2014/main" id="{796305C8-0235-2447-9150-1BCCBDF5044B}"/>
              </a:ext>
            </a:extLst>
          </p:cNvPr>
          <p:cNvSpPr txBox="1"/>
          <p:nvPr/>
        </p:nvSpPr>
        <p:spPr>
          <a:xfrm>
            <a:off x="3822128" y="5775464"/>
            <a:ext cx="821880" cy="316080"/>
          </a:xfrm>
          <a:prstGeom prst="rect">
            <a:avLst/>
          </a:prstGeom>
          <a:noFill/>
          <a:ln>
            <a:noFill/>
          </a:ln>
        </p:spPr>
        <p:txBody>
          <a:bodyPr lIns="90000" tIns="45000" rIns="90000" bIns="45000"/>
          <a:lstStyle/>
          <a:p>
            <a:r>
              <a:rPr lang="en-US" sz="1400" b="1" strike="noStrike" spc="-1" dirty="0">
                <a:solidFill>
                  <a:srgbClr val="000000"/>
                </a:solidFill>
              </a:rPr>
              <a:t>Chopper</a:t>
            </a:r>
            <a:endParaRPr lang="en-US" sz="1400" b="0" strike="noStrike" spc="-1" dirty="0"/>
          </a:p>
        </p:txBody>
      </p:sp>
      <p:sp>
        <p:nvSpPr>
          <p:cNvPr id="9" name="TextShape 5">
            <a:extLst>
              <a:ext uri="{FF2B5EF4-FFF2-40B4-BE49-F238E27FC236}">
                <a16:creationId xmlns:a16="http://schemas.microsoft.com/office/drawing/2014/main" id="{E01E6C04-ABCD-B144-8011-BCDC7CFAE223}"/>
              </a:ext>
            </a:extLst>
          </p:cNvPr>
          <p:cNvSpPr txBox="1"/>
          <p:nvPr/>
        </p:nvSpPr>
        <p:spPr>
          <a:xfrm>
            <a:off x="6228184" y="5775464"/>
            <a:ext cx="1008112" cy="316080"/>
          </a:xfrm>
          <a:prstGeom prst="rect">
            <a:avLst/>
          </a:prstGeom>
          <a:noFill/>
          <a:ln>
            <a:noFill/>
          </a:ln>
        </p:spPr>
        <p:txBody>
          <a:bodyPr lIns="90000" tIns="45000" rIns="90000" bIns="45000"/>
          <a:lstStyle/>
          <a:p>
            <a:r>
              <a:rPr lang="en-US" sz="1400" b="1" strike="noStrike" spc="-1" dirty="0">
                <a:solidFill>
                  <a:srgbClr val="000000"/>
                </a:solidFill>
              </a:rPr>
              <a:t>Collimator</a:t>
            </a:r>
            <a:endParaRPr lang="en-US" sz="1400" b="0" strike="noStrike" spc="-1" dirty="0"/>
          </a:p>
        </p:txBody>
      </p:sp>
      <p:sp>
        <p:nvSpPr>
          <p:cNvPr id="10" name="TextShape 6">
            <a:extLst>
              <a:ext uri="{FF2B5EF4-FFF2-40B4-BE49-F238E27FC236}">
                <a16:creationId xmlns:a16="http://schemas.microsoft.com/office/drawing/2014/main" id="{6E3B5EE7-C2E9-DE49-A615-01EF1CC9AABA}"/>
              </a:ext>
            </a:extLst>
          </p:cNvPr>
          <p:cNvSpPr txBox="1"/>
          <p:nvPr/>
        </p:nvSpPr>
        <p:spPr>
          <a:xfrm>
            <a:off x="5292080" y="5765768"/>
            <a:ext cx="970919" cy="541800"/>
          </a:xfrm>
          <a:prstGeom prst="rect">
            <a:avLst/>
          </a:prstGeom>
          <a:noFill/>
          <a:ln>
            <a:noFill/>
          </a:ln>
        </p:spPr>
        <p:txBody>
          <a:bodyPr lIns="90000" tIns="45000" rIns="90000" bIns="45000"/>
          <a:lstStyle/>
          <a:p>
            <a:r>
              <a:rPr lang="en-US" sz="1400" b="1" strike="noStrike" spc="-1" dirty="0">
                <a:solidFill>
                  <a:srgbClr val="000000"/>
                </a:solidFill>
              </a:rPr>
              <a:t>Solenoid 2</a:t>
            </a:r>
            <a:endParaRPr lang="en-US" sz="1400" b="0" strike="noStrike" spc="-1" dirty="0"/>
          </a:p>
          <a:p>
            <a:r>
              <a:rPr lang="en-US" sz="1400" b="1" strike="noStrike" spc="-1" dirty="0">
                <a:solidFill>
                  <a:srgbClr val="000000"/>
                </a:solidFill>
              </a:rPr>
              <a:t>(Steerer 2)</a:t>
            </a:r>
            <a:endParaRPr lang="en-US" sz="1400" b="0" strike="noStrike" spc="-1" dirty="0"/>
          </a:p>
        </p:txBody>
      </p:sp>
      <p:sp>
        <p:nvSpPr>
          <p:cNvPr id="11" name="TextShape 7">
            <a:extLst>
              <a:ext uri="{FF2B5EF4-FFF2-40B4-BE49-F238E27FC236}">
                <a16:creationId xmlns:a16="http://schemas.microsoft.com/office/drawing/2014/main" id="{655022CF-1881-3348-BE20-A09004988893}"/>
              </a:ext>
            </a:extLst>
          </p:cNvPr>
          <p:cNvSpPr txBox="1"/>
          <p:nvPr/>
        </p:nvSpPr>
        <p:spPr>
          <a:xfrm>
            <a:off x="3347864" y="5775464"/>
            <a:ext cx="410400" cy="316080"/>
          </a:xfrm>
          <a:prstGeom prst="rect">
            <a:avLst/>
          </a:prstGeom>
          <a:noFill/>
          <a:ln>
            <a:noFill/>
          </a:ln>
        </p:spPr>
        <p:txBody>
          <a:bodyPr lIns="90000" tIns="45000" rIns="90000" bIns="45000"/>
          <a:lstStyle/>
          <a:p>
            <a:r>
              <a:rPr lang="en-US" sz="1400" b="1" strike="noStrike" spc="-1" dirty="0">
                <a:solidFill>
                  <a:srgbClr val="000000"/>
                </a:solidFill>
              </a:rPr>
              <a:t>Iris</a:t>
            </a:r>
            <a:endParaRPr lang="en-US" sz="1400" b="0" strike="noStrike" spc="-1" dirty="0"/>
          </a:p>
        </p:txBody>
      </p:sp>
      <p:sp>
        <p:nvSpPr>
          <p:cNvPr id="12" name="TextShape 8">
            <a:extLst>
              <a:ext uri="{FF2B5EF4-FFF2-40B4-BE49-F238E27FC236}">
                <a16:creationId xmlns:a16="http://schemas.microsoft.com/office/drawing/2014/main" id="{6BA3890A-D91C-8E43-A823-D58382238632}"/>
              </a:ext>
            </a:extLst>
          </p:cNvPr>
          <p:cNvSpPr txBox="1"/>
          <p:nvPr/>
        </p:nvSpPr>
        <p:spPr>
          <a:xfrm>
            <a:off x="4289080" y="1849862"/>
            <a:ext cx="967624" cy="1404930"/>
          </a:xfrm>
          <a:prstGeom prst="rect">
            <a:avLst/>
          </a:prstGeom>
          <a:noFill/>
          <a:ln w="18360">
            <a:solidFill>
              <a:srgbClr val="000000"/>
            </a:solidFill>
            <a:round/>
          </a:ln>
        </p:spPr>
        <p:txBody>
          <a:bodyPr lIns="99000" tIns="54000" rIns="99000" bIns="54000"/>
          <a:lstStyle/>
          <a:p>
            <a:r>
              <a:rPr lang="en-US" sz="1400" b="1" strike="noStrike" spc="-1" dirty="0">
                <a:solidFill>
                  <a:srgbClr val="000000"/>
                </a:solidFill>
              </a:rPr>
              <a:t>- </a:t>
            </a:r>
            <a:r>
              <a:rPr lang="en-US" sz="1400" b="1" strike="noStrike" spc="-1" dirty="0">
                <a:solidFill>
                  <a:srgbClr val="FF3333"/>
                </a:solidFill>
              </a:rPr>
              <a:t>FC</a:t>
            </a:r>
            <a:endParaRPr lang="en-US" sz="1400" b="0" strike="noStrike" spc="-1" dirty="0"/>
          </a:p>
          <a:p>
            <a:r>
              <a:rPr lang="en-US" sz="1400" b="1" strike="noStrike" spc="-1" dirty="0">
                <a:solidFill>
                  <a:srgbClr val="000000"/>
                </a:solidFill>
              </a:rPr>
              <a:t>-</a:t>
            </a:r>
            <a:r>
              <a:rPr lang="en-US" sz="1400" b="1" strike="noStrike" spc="-1" dirty="0">
                <a:solidFill>
                  <a:srgbClr val="009900"/>
                </a:solidFill>
              </a:rPr>
              <a:t> </a:t>
            </a:r>
            <a:r>
              <a:rPr lang="en-US" sz="1400" b="1" strike="noStrike" spc="-1" dirty="0">
                <a:solidFill>
                  <a:srgbClr val="00B050"/>
                </a:solidFill>
              </a:rPr>
              <a:t>EMU (H)</a:t>
            </a:r>
            <a:endParaRPr lang="en-US" sz="1400" b="0" strike="noStrike" spc="-1" dirty="0">
              <a:solidFill>
                <a:srgbClr val="00B050"/>
              </a:solidFill>
            </a:endParaRPr>
          </a:p>
          <a:p>
            <a:r>
              <a:rPr lang="en-US" sz="1400" b="1" strike="noStrike" spc="-1" dirty="0">
                <a:solidFill>
                  <a:srgbClr val="000000"/>
                </a:solidFill>
              </a:rPr>
              <a:t>- </a:t>
            </a:r>
            <a:r>
              <a:rPr lang="en-US" sz="1400" b="1" strike="noStrike" spc="-1" dirty="0">
                <a:solidFill>
                  <a:srgbClr val="00B050"/>
                </a:solidFill>
              </a:rPr>
              <a:t>EMU (V)</a:t>
            </a:r>
            <a:endParaRPr lang="en-US" sz="1400" b="0" strike="noStrike" spc="-1" dirty="0">
              <a:solidFill>
                <a:srgbClr val="00B050"/>
              </a:solidFill>
            </a:endParaRPr>
          </a:p>
          <a:p>
            <a:r>
              <a:rPr lang="en-US" sz="1400" b="1" strike="noStrike" spc="-1" dirty="0">
                <a:solidFill>
                  <a:srgbClr val="000000"/>
                </a:solidFill>
              </a:rPr>
              <a:t>- </a:t>
            </a:r>
            <a:r>
              <a:rPr lang="en-US" sz="1400" b="1" strike="noStrike" spc="-1" dirty="0">
                <a:solidFill>
                  <a:srgbClr val="0000FF"/>
                </a:solidFill>
              </a:rPr>
              <a:t>NPM (H)</a:t>
            </a:r>
            <a:endParaRPr lang="en-US" sz="1400" b="0" strike="noStrike" spc="-1" dirty="0"/>
          </a:p>
          <a:p>
            <a:r>
              <a:rPr lang="en-US" sz="1400" b="1" strike="noStrike" spc="-1" dirty="0">
                <a:solidFill>
                  <a:srgbClr val="000000"/>
                </a:solidFill>
                <a:ea typeface="Droid Sans Fallback"/>
              </a:rPr>
              <a:t>- </a:t>
            </a:r>
            <a:r>
              <a:rPr lang="en-US" sz="1400" b="1" strike="noStrike" spc="-1" dirty="0">
                <a:solidFill>
                  <a:srgbClr val="0000FF"/>
                </a:solidFill>
              </a:rPr>
              <a:t>NPM (V)</a:t>
            </a:r>
            <a:endParaRPr lang="en-US" sz="1400" b="0" strike="noStrike" spc="-1" dirty="0"/>
          </a:p>
          <a:p>
            <a:r>
              <a:rPr lang="en-US" sz="1400" b="1" strike="noStrike" spc="-1" dirty="0">
                <a:solidFill>
                  <a:srgbClr val="000000"/>
                </a:solidFill>
              </a:rPr>
              <a:t>- </a:t>
            </a:r>
            <a:r>
              <a:rPr lang="en-US" sz="1400" b="1" strike="noStrike" spc="-1" dirty="0" err="1">
                <a:solidFill>
                  <a:srgbClr val="FF3333"/>
                </a:solidFill>
              </a:rPr>
              <a:t>Dpl</a:t>
            </a:r>
            <a:endParaRPr lang="en-US" sz="1400" b="0" strike="noStrike" spc="-1" dirty="0"/>
          </a:p>
        </p:txBody>
      </p:sp>
      <p:sp>
        <p:nvSpPr>
          <p:cNvPr id="13" name="Line 9">
            <a:extLst>
              <a:ext uri="{FF2B5EF4-FFF2-40B4-BE49-F238E27FC236}">
                <a16:creationId xmlns:a16="http://schemas.microsoft.com/office/drawing/2014/main" id="{0E8083EE-5C27-5645-A910-49F28E3AB6D7}"/>
              </a:ext>
            </a:extLst>
          </p:cNvPr>
          <p:cNvSpPr/>
          <p:nvPr/>
        </p:nvSpPr>
        <p:spPr>
          <a:xfrm>
            <a:off x="1098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4" name="Line 10">
            <a:extLst>
              <a:ext uri="{FF2B5EF4-FFF2-40B4-BE49-F238E27FC236}">
                <a16:creationId xmlns:a16="http://schemas.microsoft.com/office/drawing/2014/main" id="{47BF31F9-F7E8-374A-81C5-03D7B2E252F0}"/>
              </a:ext>
            </a:extLst>
          </p:cNvPr>
          <p:cNvSpPr/>
          <p:nvPr/>
        </p:nvSpPr>
        <p:spPr>
          <a:xfrm>
            <a:off x="2502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5" name="Line 11">
            <a:extLst>
              <a:ext uri="{FF2B5EF4-FFF2-40B4-BE49-F238E27FC236}">
                <a16:creationId xmlns:a16="http://schemas.microsoft.com/office/drawing/2014/main" id="{CC96F16B-E988-6043-B02C-24841AD414F4}"/>
              </a:ext>
            </a:extLst>
          </p:cNvPr>
          <p:cNvSpPr/>
          <p:nvPr/>
        </p:nvSpPr>
        <p:spPr>
          <a:xfrm>
            <a:off x="3546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6" name="Line 12">
            <a:extLst>
              <a:ext uri="{FF2B5EF4-FFF2-40B4-BE49-F238E27FC236}">
                <a16:creationId xmlns:a16="http://schemas.microsoft.com/office/drawing/2014/main" id="{676F65E8-7AD1-2B48-BD69-2EE9C18B1DD0}"/>
              </a:ext>
            </a:extLst>
          </p:cNvPr>
          <p:cNvSpPr/>
          <p:nvPr/>
        </p:nvSpPr>
        <p:spPr>
          <a:xfrm>
            <a:off x="4230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7" name="Line 13">
            <a:extLst>
              <a:ext uri="{FF2B5EF4-FFF2-40B4-BE49-F238E27FC236}">
                <a16:creationId xmlns:a16="http://schemas.microsoft.com/office/drawing/2014/main" id="{2F1B3084-71F2-F648-8497-C31D77D17B8E}"/>
              </a:ext>
            </a:extLst>
          </p:cNvPr>
          <p:cNvSpPr/>
          <p:nvPr/>
        </p:nvSpPr>
        <p:spPr>
          <a:xfrm>
            <a:off x="5778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8" name="Line 14">
            <a:extLst>
              <a:ext uri="{FF2B5EF4-FFF2-40B4-BE49-F238E27FC236}">
                <a16:creationId xmlns:a16="http://schemas.microsoft.com/office/drawing/2014/main" id="{0EECA2BC-B141-5447-9E09-C63C6AF6469D}"/>
              </a:ext>
            </a:extLst>
          </p:cNvPr>
          <p:cNvSpPr/>
          <p:nvPr/>
        </p:nvSpPr>
        <p:spPr>
          <a:xfrm>
            <a:off x="6390368" y="4674272"/>
            <a:ext cx="0" cy="10972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0" name="TextShape 16">
            <a:extLst>
              <a:ext uri="{FF2B5EF4-FFF2-40B4-BE49-F238E27FC236}">
                <a16:creationId xmlns:a16="http://schemas.microsoft.com/office/drawing/2014/main" id="{3E03E166-A688-E34B-B1D5-51C06797EE3D}"/>
              </a:ext>
            </a:extLst>
          </p:cNvPr>
          <p:cNvSpPr txBox="1"/>
          <p:nvPr/>
        </p:nvSpPr>
        <p:spPr>
          <a:xfrm>
            <a:off x="5917312" y="1853336"/>
            <a:ext cx="940472" cy="772770"/>
          </a:xfrm>
          <a:prstGeom prst="rect">
            <a:avLst/>
          </a:prstGeom>
          <a:noFill/>
          <a:ln w="18360">
            <a:solidFill>
              <a:srgbClr val="000000"/>
            </a:solidFill>
            <a:round/>
          </a:ln>
        </p:spPr>
        <p:txBody>
          <a:bodyPr lIns="93960" tIns="48960" rIns="93960" bIns="48960"/>
          <a:lstStyle/>
          <a:p>
            <a:r>
              <a:rPr lang="en-US" sz="1400" b="1" strike="noStrike" spc="-1" dirty="0">
                <a:solidFill>
                  <a:srgbClr val="000000"/>
                </a:solidFill>
              </a:rPr>
              <a:t>- </a:t>
            </a:r>
            <a:r>
              <a:rPr lang="en-US" sz="1400" b="1" strike="noStrike" spc="-1" dirty="0">
                <a:solidFill>
                  <a:srgbClr val="0000FF"/>
                </a:solidFill>
              </a:rPr>
              <a:t>NPM (H)</a:t>
            </a:r>
            <a:endParaRPr lang="en-US" sz="1400" b="0" strike="noStrike" spc="-1" dirty="0"/>
          </a:p>
          <a:p>
            <a:r>
              <a:rPr lang="en-US" sz="1400" b="1" strike="noStrike" spc="-1" dirty="0">
                <a:solidFill>
                  <a:srgbClr val="000000"/>
                </a:solidFill>
                <a:ea typeface="Droid Sans Fallback"/>
              </a:rPr>
              <a:t>- </a:t>
            </a:r>
            <a:r>
              <a:rPr lang="en-US" sz="1400" b="1" strike="noStrike" spc="-1" dirty="0">
                <a:solidFill>
                  <a:srgbClr val="0000FF"/>
                </a:solidFill>
                <a:ea typeface="Droid Sans Fallback"/>
              </a:rPr>
              <a:t>NPM</a:t>
            </a:r>
            <a:r>
              <a:rPr lang="en-US" sz="1400" b="1" strike="noStrike" spc="-1" dirty="0">
                <a:solidFill>
                  <a:srgbClr val="0000FF"/>
                </a:solidFill>
              </a:rPr>
              <a:t> (V)</a:t>
            </a:r>
            <a:endParaRPr lang="en-US" sz="1400" b="0" strike="noStrike" spc="-1" dirty="0"/>
          </a:p>
          <a:p>
            <a:r>
              <a:rPr lang="en-US" sz="1400" b="1" strike="noStrike" spc="-1" dirty="0">
                <a:solidFill>
                  <a:srgbClr val="000000"/>
                </a:solidFill>
              </a:rPr>
              <a:t>- </a:t>
            </a:r>
            <a:r>
              <a:rPr lang="en-US" sz="1400" b="1" spc="-1" dirty="0">
                <a:solidFill>
                  <a:srgbClr val="FF3333"/>
                </a:solidFill>
              </a:rPr>
              <a:t>BCM</a:t>
            </a:r>
            <a:endParaRPr lang="en-US" sz="1400" b="0" strike="noStrike" spc="-1" dirty="0"/>
          </a:p>
        </p:txBody>
      </p:sp>
      <p:sp>
        <p:nvSpPr>
          <p:cNvPr id="21" name="TextShape 17">
            <a:extLst>
              <a:ext uri="{FF2B5EF4-FFF2-40B4-BE49-F238E27FC236}">
                <a16:creationId xmlns:a16="http://schemas.microsoft.com/office/drawing/2014/main" id="{AED964C2-FB3C-E84C-BB4E-DFD7FB50A8DA}"/>
              </a:ext>
            </a:extLst>
          </p:cNvPr>
          <p:cNvSpPr txBox="1"/>
          <p:nvPr/>
        </p:nvSpPr>
        <p:spPr>
          <a:xfrm>
            <a:off x="4079368" y="5757824"/>
            <a:ext cx="1369169" cy="767520"/>
          </a:xfrm>
          <a:prstGeom prst="rect">
            <a:avLst/>
          </a:prstGeom>
          <a:noFill/>
          <a:ln>
            <a:noFill/>
          </a:ln>
        </p:spPr>
        <p:txBody>
          <a:bodyPr lIns="90000" tIns="45000" rIns="90000" bIns="45000"/>
          <a:lstStyle/>
          <a:p>
            <a:endParaRPr lang="en-US" sz="1400" b="0" strike="noStrike" spc="-1" dirty="0"/>
          </a:p>
          <a:p>
            <a:endParaRPr lang="en-US" sz="1400" b="0" strike="noStrike" spc="-1" dirty="0"/>
          </a:p>
          <a:p>
            <a:r>
              <a:rPr lang="en-US" sz="1400" b="1" strike="noStrike" spc="-1" dirty="0">
                <a:solidFill>
                  <a:srgbClr val="000000"/>
                </a:solidFill>
              </a:rPr>
              <a:t>Permanent tank</a:t>
            </a:r>
            <a:endParaRPr lang="en-US" sz="1400" b="0" strike="noStrike" spc="-1" dirty="0"/>
          </a:p>
        </p:txBody>
      </p:sp>
      <p:sp>
        <p:nvSpPr>
          <p:cNvPr id="22" name="Line 18">
            <a:extLst>
              <a:ext uri="{FF2B5EF4-FFF2-40B4-BE49-F238E27FC236}">
                <a16:creationId xmlns:a16="http://schemas.microsoft.com/office/drawing/2014/main" id="{3E35561C-452E-7D4F-9B64-6A138F94F0B0}"/>
              </a:ext>
            </a:extLst>
          </p:cNvPr>
          <p:cNvSpPr/>
          <p:nvPr/>
        </p:nvSpPr>
        <p:spPr>
          <a:xfrm>
            <a:off x="4770368" y="4674272"/>
            <a:ext cx="0" cy="15544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3" name="Line 19">
            <a:extLst>
              <a:ext uri="{FF2B5EF4-FFF2-40B4-BE49-F238E27FC236}">
                <a16:creationId xmlns:a16="http://schemas.microsoft.com/office/drawing/2014/main" id="{3E3F9DC9-29F3-9B4B-BE89-1B2B9AE7474B}"/>
              </a:ext>
            </a:extLst>
          </p:cNvPr>
          <p:cNvSpPr/>
          <p:nvPr/>
        </p:nvSpPr>
        <p:spPr>
          <a:xfrm>
            <a:off x="4770368" y="3254792"/>
            <a:ext cx="0" cy="140652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4" name="Line 20">
            <a:extLst>
              <a:ext uri="{FF2B5EF4-FFF2-40B4-BE49-F238E27FC236}">
                <a16:creationId xmlns:a16="http://schemas.microsoft.com/office/drawing/2014/main" id="{24B3877E-51E3-5D44-838F-DE986BC9F3FB}"/>
              </a:ext>
            </a:extLst>
          </p:cNvPr>
          <p:cNvSpPr/>
          <p:nvPr/>
        </p:nvSpPr>
        <p:spPr>
          <a:xfrm>
            <a:off x="6390728" y="2630576"/>
            <a:ext cx="0" cy="202572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5" name="Line 21">
            <a:extLst>
              <a:ext uri="{FF2B5EF4-FFF2-40B4-BE49-F238E27FC236}">
                <a16:creationId xmlns:a16="http://schemas.microsoft.com/office/drawing/2014/main" id="{C8CD7DB4-AEC3-0444-8EC6-C598985A332D}"/>
              </a:ext>
            </a:extLst>
          </p:cNvPr>
          <p:cNvSpPr/>
          <p:nvPr/>
        </p:nvSpPr>
        <p:spPr>
          <a:xfrm>
            <a:off x="761776" y="2154782"/>
            <a:ext cx="0" cy="137160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32" name="TextShape 15">
            <a:extLst>
              <a:ext uri="{FF2B5EF4-FFF2-40B4-BE49-F238E27FC236}">
                <a16:creationId xmlns:a16="http://schemas.microsoft.com/office/drawing/2014/main" id="{E8312139-0DAE-8F4B-AD52-4440710C6759}"/>
              </a:ext>
            </a:extLst>
          </p:cNvPr>
          <p:cNvSpPr txBox="1"/>
          <p:nvPr/>
        </p:nvSpPr>
        <p:spPr>
          <a:xfrm>
            <a:off x="467544" y="1849862"/>
            <a:ext cx="576064" cy="304920"/>
          </a:xfrm>
          <a:prstGeom prst="rect">
            <a:avLst/>
          </a:prstGeom>
          <a:noFill/>
          <a:ln w="18360">
            <a:solidFill>
              <a:srgbClr val="000000"/>
            </a:solidFill>
            <a:round/>
          </a:ln>
        </p:spPr>
        <p:txBody>
          <a:bodyPr lIns="99000" tIns="54000" rIns="99000" bIns="54000"/>
          <a:lstStyle/>
          <a:p>
            <a:r>
              <a:rPr lang="en-US" sz="1400" b="1" strike="noStrike" spc="-1" dirty="0">
                <a:solidFill>
                  <a:srgbClr val="FF3333"/>
                </a:solidFill>
              </a:rPr>
              <a:t>BCM</a:t>
            </a:r>
            <a:endParaRPr lang="en-US" sz="1400" b="0" strike="noStrike" spc="-1" dirty="0"/>
          </a:p>
        </p:txBody>
      </p:sp>
      <p:sp>
        <p:nvSpPr>
          <p:cNvPr id="26" name="TextShape 2">
            <a:extLst>
              <a:ext uri="{FF2B5EF4-FFF2-40B4-BE49-F238E27FC236}">
                <a16:creationId xmlns:a16="http://schemas.microsoft.com/office/drawing/2014/main" id="{9E897027-9C7C-A942-8E18-6A79806F7E31}"/>
              </a:ext>
            </a:extLst>
          </p:cNvPr>
          <p:cNvSpPr txBox="1"/>
          <p:nvPr/>
        </p:nvSpPr>
        <p:spPr>
          <a:xfrm>
            <a:off x="323528" y="5775464"/>
            <a:ext cx="1484039" cy="316080"/>
          </a:xfrm>
          <a:prstGeom prst="rect">
            <a:avLst/>
          </a:prstGeom>
          <a:noFill/>
          <a:ln>
            <a:noFill/>
          </a:ln>
        </p:spPr>
        <p:txBody>
          <a:bodyPr lIns="90000" tIns="45000" rIns="90000" bIns="45000"/>
          <a:lstStyle/>
          <a:p>
            <a:r>
              <a:rPr lang="en-US" sz="1400" b="1" spc="-1" dirty="0">
                <a:solidFill>
                  <a:srgbClr val="000000"/>
                </a:solidFill>
              </a:rPr>
              <a:t>Source</a:t>
            </a:r>
            <a:r>
              <a:rPr lang="en-US" sz="1400" b="1" strike="noStrike" spc="-1" dirty="0">
                <a:solidFill>
                  <a:srgbClr val="000000"/>
                </a:solidFill>
              </a:rPr>
              <a:t> extraction</a:t>
            </a:r>
            <a:endParaRPr lang="en-US" sz="1400" b="0" strike="noStrike" spc="-1" dirty="0"/>
          </a:p>
        </p:txBody>
      </p:sp>
    </p:spTree>
    <p:extLst>
      <p:ext uri="{BB962C8B-B14F-4D97-AF65-F5344CB8AC3E}">
        <p14:creationId xmlns:p14="http://schemas.microsoft.com/office/powerpoint/2010/main" val="303798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C2F7-A07F-DE46-9693-58C06B1AF44A}"/>
              </a:ext>
            </a:extLst>
          </p:cNvPr>
          <p:cNvSpPr>
            <a:spLocks noGrp="1"/>
          </p:cNvSpPr>
          <p:nvPr>
            <p:ph type="title"/>
          </p:nvPr>
        </p:nvSpPr>
        <p:spPr/>
        <p:txBody>
          <a:bodyPr/>
          <a:lstStyle/>
          <a:p>
            <a:r>
              <a:rPr lang="en-GB" dirty="0"/>
              <a:t>Systems under focus during beam commissioning (2)</a:t>
            </a:r>
          </a:p>
        </p:txBody>
      </p:sp>
      <p:sp>
        <p:nvSpPr>
          <p:cNvPr id="4" name="Slide Number Placeholder 3">
            <a:extLst>
              <a:ext uri="{FF2B5EF4-FFF2-40B4-BE49-F238E27FC236}">
                <a16:creationId xmlns:a16="http://schemas.microsoft.com/office/drawing/2014/main" id="{A8D5737D-4A9D-694E-AB9D-91ABD17C40E5}"/>
              </a:ext>
            </a:extLst>
          </p:cNvPr>
          <p:cNvSpPr>
            <a:spLocks noGrp="1"/>
          </p:cNvSpPr>
          <p:nvPr>
            <p:ph type="sldNum" sz="quarter" idx="12"/>
          </p:nvPr>
        </p:nvSpPr>
        <p:spPr/>
        <p:txBody>
          <a:bodyPr/>
          <a:lstStyle/>
          <a:p>
            <a:fld id="{551115BC-487E-4422-894C-CB7CD3E79223}" type="slidenum">
              <a:rPr lang="en-GB" smtClean="0">
                <a:solidFill>
                  <a:prstClr val="black">
                    <a:tint val="75000"/>
                  </a:prstClr>
                </a:solidFill>
                <a:latin typeface="Calibri"/>
              </a:rPr>
              <a:pPr/>
              <a:t>3</a:t>
            </a:fld>
            <a:endParaRPr lang="en-GB">
              <a:solidFill>
                <a:prstClr val="black">
                  <a:tint val="75000"/>
                </a:prstClr>
              </a:solidFill>
              <a:latin typeface="Calibri"/>
            </a:endParaRPr>
          </a:p>
        </p:txBody>
      </p:sp>
      <p:grpSp>
        <p:nvGrpSpPr>
          <p:cNvPr id="5" name="Group 4"/>
          <p:cNvGrpSpPr/>
          <p:nvPr/>
        </p:nvGrpSpPr>
        <p:grpSpPr>
          <a:xfrm>
            <a:off x="64212" y="1510018"/>
            <a:ext cx="9012052" cy="5088624"/>
            <a:chOff x="64212" y="1510018"/>
            <a:chExt cx="9012052" cy="5088624"/>
          </a:xfrm>
        </p:grpSpPr>
        <p:cxnSp>
          <p:nvCxnSpPr>
            <p:cNvPr id="224" name="Straight Connector 223"/>
            <p:cNvCxnSpPr>
              <a:stCxn id="423" idx="2"/>
              <a:endCxn id="418" idx="0"/>
            </p:cNvCxnSpPr>
            <p:nvPr/>
          </p:nvCxnSpPr>
          <p:spPr>
            <a:xfrm>
              <a:off x="8752265" y="3623819"/>
              <a:ext cx="0" cy="819952"/>
            </a:xfrm>
            <a:prstGeom prst="line">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cxnSp>
        <p:cxnSp>
          <p:nvCxnSpPr>
            <p:cNvPr id="225" name="Straight Connector 224"/>
            <p:cNvCxnSpPr>
              <a:stCxn id="362" idx="2"/>
              <a:endCxn id="423" idx="0"/>
            </p:cNvCxnSpPr>
            <p:nvPr/>
          </p:nvCxnSpPr>
          <p:spPr>
            <a:xfrm>
              <a:off x="8752265" y="3368440"/>
              <a:ext cx="0" cy="75382"/>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336" name="Straight Connector 335"/>
            <p:cNvCxnSpPr>
              <a:stCxn id="349" idx="2"/>
              <a:endCxn id="352" idx="0"/>
            </p:cNvCxnSpPr>
            <p:nvPr/>
          </p:nvCxnSpPr>
          <p:spPr>
            <a:xfrm>
              <a:off x="6249328" y="3368440"/>
              <a:ext cx="0" cy="74164"/>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337" name="Straight Connector 336"/>
            <p:cNvCxnSpPr>
              <a:stCxn id="352" idx="2"/>
              <a:endCxn id="356" idx="0"/>
            </p:cNvCxnSpPr>
            <p:nvPr/>
          </p:nvCxnSpPr>
          <p:spPr>
            <a:xfrm>
              <a:off x="6249328" y="3622601"/>
              <a:ext cx="0" cy="821170"/>
            </a:xfrm>
            <a:prstGeom prst="line">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cxnSp>
        <p:cxnSp>
          <p:nvCxnSpPr>
            <p:cNvPr id="338" name="Straight Connector 337"/>
            <p:cNvCxnSpPr/>
            <p:nvPr/>
          </p:nvCxnSpPr>
          <p:spPr>
            <a:xfrm flipV="1">
              <a:off x="4070388" y="2899063"/>
              <a:ext cx="4356000" cy="1"/>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339" name="Straight Connector 338"/>
            <p:cNvCxnSpPr/>
            <p:nvPr/>
          </p:nvCxnSpPr>
          <p:spPr>
            <a:xfrm>
              <a:off x="4070388" y="3137317"/>
              <a:ext cx="4356000" cy="0"/>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340" name="Straight Connector 339"/>
            <p:cNvCxnSpPr/>
            <p:nvPr/>
          </p:nvCxnSpPr>
          <p:spPr>
            <a:xfrm flipV="1">
              <a:off x="2638919" y="2899313"/>
              <a:ext cx="791999" cy="1"/>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341" name="Straight Connector 340"/>
            <p:cNvCxnSpPr/>
            <p:nvPr/>
          </p:nvCxnSpPr>
          <p:spPr>
            <a:xfrm>
              <a:off x="2638919" y="3137567"/>
              <a:ext cx="791999" cy="0"/>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342" name="Straight Connector 341"/>
            <p:cNvCxnSpPr>
              <a:stCxn id="367" idx="2"/>
              <a:endCxn id="359" idx="0"/>
            </p:cNvCxnSpPr>
            <p:nvPr/>
          </p:nvCxnSpPr>
          <p:spPr>
            <a:xfrm>
              <a:off x="8036530" y="3368440"/>
              <a:ext cx="0" cy="74164"/>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sp>
          <p:nvSpPr>
            <p:cNvPr id="343" name="Rounded Rectangle 342"/>
            <p:cNvSpPr/>
            <p:nvPr/>
          </p:nvSpPr>
          <p:spPr>
            <a:xfrm>
              <a:off x="1990921" y="2648440"/>
              <a:ext cx="647999" cy="720000"/>
            </a:xfrm>
            <a:prstGeom prst="roundRect">
              <a:avLst/>
            </a:prstGeom>
            <a:solidFill>
              <a:schemeClr val="bg1">
                <a:lumMod val="65000"/>
              </a:schemeClr>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Plasma chamber                         </a:t>
              </a:r>
            </a:p>
          </p:txBody>
        </p:sp>
        <p:sp>
          <p:nvSpPr>
            <p:cNvPr id="344" name="Rounded Rectangle 343"/>
            <p:cNvSpPr/>
            <p:nvPr/>
          </p:nvSpPr>
          <p:spPr>
            <a:xfrm>
              <a:off x="2706656" y="2648440"/>
              <a:ext cx="647999" cy="720000"/>
            </a:xfrm>
            <a:prstGeom prst="roundRect">
              <a:avLst/>
            </a:prstGeom>
            <a:solidFill>
              <a:schemeClr val="bg1">
                <a:lumMod val="65000"/>
              </a:schemeClr>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Extraction system                   </a:t>
              </a:r>
            </a:p>
          </p:txBody>
        </p:sp>
        <p:sp>
          <p:nvSpPr>
            <p:cNvPr id="345" name="Rounded Rectangle 344"/>
            <p:cNvSpPr/>
            <p:nvPr/>
          </p:nvSpPr>
          <p:spPr>
            <a:xfrm>
              <a:off x="3422391" y="2648440"/>
              <a:ext cx="647999" cy="720000"/>
            </a:xfrm>
            <a:prstGeom prst="roundRect">
              <a:avLst/>
            </a:prstGeom>
            <a:solidFill>
              <a:schemeClr val="bg1">
                <a:lumMod val="65000"/>
              </a:schemeClr>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Pumping box</a:t>
              </a:r>
            </a:p>
          </p:txBody>
        </p:sp>
        <p:sp>
          <p:nvSpPr>
            <p:cNvPr id="346" name="Rounded Rectangle 345"/>
            <p:cNvSpPr/>
            <p:nvPr/>
          </p:nvSpPr>
          <p:spPr>
            <a:xfrm>
              <a:off x="4138126"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Solenoid</a:t>
              </a:r>
            </a:p>
            <a:p>
              <a:pPr algn="ctr"/>
              <a:r>
                <a:rPr lang="en-GB" sz="900"/>
                <a:t>2 x steerer</a:t>
              </a:r>
            </a:p>
          </p:txBody>
        </p:sp>
        <p:sp>
          <p:nvSpPr>
            <p:cNvPr id="347" name="Rounded Rectangle 346"/>
            <p:cNvSpPr/>
            <p:nvPr/>
          </p:nvSpPr>
          <p:spPr>
            <a:xfrm>
              <a:off x="4853861" y="2648440"/>
              <a:ext cx="287996" cy="720000"/>
            </a:xfrm>
            <a:prstGeom prst="roundRect">
              <a:avLst/>
            </a:prstGeom>
            <a:solidFill>
              <a:schemeClr val="bg1">
                <a:lumMod val="65000"/>
              </a:schemeClr>
            </a:solidFill>
            <a:ln w="1905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Gate valve</a:t>
              </a:r>
            </a:p>
          </p:txBody>
        </p:sp>
        <p:sp>
          <p:nvSpPr>
            <p:cNvPr id="348" name="Rounded Rectangle 347"/>
            <p:cNvSpPr/>
            <p:nvPr/>
          </p:nvSpPr>
          <p:spPr>
            <a:xfrm>
              <a:off x="5209593"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Iris</a:t>
              </a:r>
            </a:p>
          </p:txBody>
        </p:sp>
        <p:sp>
          <p:nvSpPr>
            <p:cNvPr id="349" name="Rounded Rectangle 348"/>
            <p:cNvSpPr/>
            <p:nvPr/>
          </p:nvSpPr>
          <p:spPr>
            <a:xfrm>
              <a:off x="5925328" y="2648440"/>
              <a:ext cx="647999" cy="720000"/>
            </a:xfrm>
            <a:prstGeom prst="roundRect">
              <a:avLst/>
            </a:prstGeom>
            <a:solidFill>
              <a:schemeClr val="bg1">
                <a:lumMod val="65000"/>
              </a:schemeClr>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Diagnostics tank</a:t>
              </a:r>
            </a:p>
          </p:txBody>
        </p:sp>
        <p:sp>
          <p:nvSpPr>
            <p:cNvPr id="350" name="Rounded Rectangle 349"/>
            <p:cNvSpPr/>
            <p:nvPr/>
          </p:nvSpPr>
          <p:spPr>
            <a:xfrm>
              <a:off x="6641063" y="2648440"/>
              <a:ext cx="287996" cy="720000"/>
            </a:xfrm>
            <a:prstGeom prst="roundRect">
              <a:avLst/>
            </a:prstGeom>
            <a:solidFill>
              <a:schemeClr val="bg1">
                <a:lumMod val="65000"/>
              </a:schemeClr>
            </a:solidFill>
            <a:ln w="1905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Gate valve</a:t>
              </a:r>
            </a:p>
          </p:txBody>
        </p:sp>
        <p:sp>
          <p:nvSpPr>
            <p:cNvPr id="351" name="Rounded Rectangle 350"/>
            <p:cNvSpPr/>
            <p:nvPr/>
          </p:nvSpPr>
          <p:spPr>
            <a:xfrm>
              <a:off x="6996795"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Solenoid</a:t>
              </a:r>
            </a:p>
            <a:p>
              <a:pPr algn="ctr"/>
              <a:r>
                <a:rPr lang="en-GB" sz="900"/>
                <a:t>2 x steerer</a:t>
              </a:r>
            </a:p>
          </p:txBody>
        </p:sp>
        <p:sp>
          <p:nvSpPr>
            <p:cNvPr id="352" name="Rounded Rectangle 351"/>
            <p:cNvSpPr/>
            <p:nvPr/>
          </p:nvSpPr>
          <p:spPr>
            <a:xfrm>
              <a:off x="5925328" y="3442604"/>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Chopper</a:t>
              </a:r>
            </a:p>
          </p:txBody>
        </p:sp>
        <p:sp>
          <p:nvSpPr>
            <p:cNvPr id="353" name="Rounded Rectangle 352"/>
            <p:cNvSpPr/>
            <p:nvPr/>
          </p:nvSpPr>
          <p:spPr>
            <a:xfrm>
              <a:off x="5925328" y="3698858"/>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EMU H+V</a:t>
              </a:r>
            </a:p>
          </p:txBody>
        </p:sp>
        <p:sp>
          <p:nvSpPr>
            <p:cNvPr id="354" name="Rounded Rectangle 353"/>
            <p:cNvSpPr/>
            <p:nvPr/>
          </p:nvSpPr>
          <p:spPr>
            <a:xfrm>
              <a:off x="5925328" y="3940263"/>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Faraday cup</a:t>
              </a:r>
            </a:p>
          </p:txBody>
        </p:sp>
        <p:sp>
          <p:nvSpPr>
            <p:cNvPr id="355" name="Rounded Rectangle 354"/>
            <p:cNvSpPr/>
            <p:nvPr/>
          </p:nvSpPr>
          <p:spPr>
            <a:xfrm>
              <a:off x="5925328" y="4187996"/>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NPM H+V</a:t>
              </a:r>
            </a:p>
          </p:txBody>
        </p:sp>
        <p:sp>
          <p:nvSpPr>
            <p:cNvPr id="356" name="Rounded Rectangle 355"/>
            <p:cNvSpPr/>
            <p:nvPr/>
          </p:nvSpPr>
          <p:spPr>
            <a:xfrm>
              <a:off x="5925328" y="4443771"/>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Doppler shift</a:t>
              </a:r>
            </a:p>
          </p:txBody>
        </p:sp>
        <p:sp>
          <p:nvSpPr>
            <p:cNvPr id="357" name="Rounded Rectangle 356"/>
            <p:cNvSpPr/>
            <p:nvPr/>
          </p:nvSpPr>
          <p:spPr>
            <a:xfrm>
              <a:off x="3422390" y="3443822"/>
              <a:ext cx="647999" cy="179997"/>
            </a:xfrm>
            <a:prstGeom prst="roundRect">
              <a:avLst/>
            </a:prstGeom>
            <a:solidFill>
              <a:schemeClr val="bg1">
                <a:lumMod val="65000"/>
              </a:schemeClr>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2 x TMP</a:t>
              </a:r>
            </a:p>
          </p:txBody>
        </p:sp>
        <p:sp>
          <p:nvSpPr>
            <p:cNvPr id="358" name="Rounded Rectangle 357"/>
            <p:cNvSpPr/>
            <p:nvPr/>
          </p:nvSpPr>
          <p:spPr>
            <a:xfrm>
              <a:off x="2706656" y="3443822"/>
              <a:ext cx="647999" cy="179997"/>
            </a:xfrm>
            <a:prstGeom prst="roundRect">
              <a:avLst/>
            </a:prstGeom>
            <a:solidFill>
              <a:schemeClr val="bg1">
                <a:lumMod val="65000"/>
              </a:schemeClr>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Repeller</a:t>
              </a:r>
            </a:p>
          </p:txBody>
        </p:sp>
        <p:sp>
          <p:nvSpPr>
            <p:cNvPr id="359" name="Rounded Rectangle 358"/>
            <p:cNvSpPr/>
            <p:nvPr/>
          </p:nvSpPr>
          <p:spPr>
            <a:xfrm>
              <a:off x="7712530" y="3442604"/>
              <a:ext cx="647999" cy="179997"/>
            </a:xfrm>
            <a:prstGeom prst="roundRect">
              <a:avLst/>
            </a:prstGeom>
            <a:solidFill>
              <a:schemeClr val="bg1">
                <a:lumMod val="65000"/>
              </a:schemeClr>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Repeller</a:t>
              </a:r>
            </a:p>
          </p:txBody>
        </p:sp>
        <p:sp>
          <p:nvSpPr>
            <p:cNvPr id="360" name="Rounded Rectangle 359"/>
            <p:cNvSpPr/>
            <p:nvPr/>
          </p:nvSpPr>
          <p:spPr>
            <a:xfrm>
              <a:off x="7712530" y="3698858"/>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ACCT</a:t>
              </a:r>
            </a:p>
          </p:txBody>
        </p:sp>
        <p:sp>
          <p:nvSpPr>
            <p:cNvPr id="361" name="Rounded Rectangle 360"/>
            <p:cNvSpPr/>
            <p:nvPr/>
          </p:nvSpPr>
          <p:spPr>
            <a:xfrm>
              <a:off x="5925328" y="4698508"/>
              <a:ext cx="647999" cy="179997"/>
            </a:xfrm>
            <a:prstGeom prst="roundRect">
              <a:avLst/>
            </a:prstGeom>
            <a:solidFill>
              <a:schemeClr val="bg1">
                <a:lumMod val="65000"/>
              </a:schemeClr>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2 x TMP</a:t>
              </a:r>
            </a:p>
          </p:txBody>
        </p:sp>
        <p:sp>
          <p:nvSpPr>
            <p:cNvPr id="362" name="Rounded Rectangle 361"/>
            <p:cNvSpPr/>
            <p:nvPr/>
          </p:nvSpPr>
          <p:spPr>
            <a:xfrm>
              <a:off x="8428265" y="2648440"/>
              <a:ext cx="647999" cy="720000"/>
            </a:xfrm>
            <a:prstGeom prst="roundRect">
              <a:avLst/>
            </a:prstGeom>
            <a:solidFill>
              <a:schemeClr val="bg1">
                <a:lumMod val="65000"/>
              </a:schemeClr>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700"/>
                <a:t>Commissioning tank (RFQ)</a:t>
              </a:r>
            </a:p>
          </p:txBody>
        </p:sp>
        <p:sp>
          <p:nvSpPr>
            <p:cNvPr id="363" name="Rounded Rectangle 362"/>
            <p:cNvSpPr/>
            <p:nvPr/>
          </p:nvSpPr>
          <p:spPr>
            <a:xfrm>
              <a:off x="8428265" y="4698347"/>
              <a:ext cx="647999" cy="179997"/>
            </a:xfrm>
            <a:prstGeom prst="roundRect">
              <a:avLst/>
            </a:prstGeom>
            <a:solidFill>
              <a:schemeClr val="bg1">
                <a:lumMod val="65000"/>
              </a:schemeClr>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2 x TMP</a:t>
              </a:r>
            </a:p>
          </p:txBody>
        </p:sp>
        <p:sp>
          <p:nvSpPr>
            <p:cNvPr id="364" name="Rounded Rectangle 363"/>
            <p:cNvSpPr/>
            <p:nvPr/>
          </p:nvSpPr>
          <p:spPr>
            <a:xfrm>
              <a:off x="456620" y="2229595"/>
              <a:ext cx="2182299" cy="2145573"/>
            </a:xfrm>
            <a:prstGeom prst="roundRect">
              <a:avLst>
                <a:gd name="adj" fmla="val 5418"/>
              </a:avLst>
            </a:prstGeom>
            <a:noFill/>
            <a:ln w="12700" cmpd="sng">
              <a:solidFill>
                <a:srgbClr val="00556E"/>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5" name="Rounded Rectangle 364"/>
            <p:cNvSpPr/>
            <p:nvPr/>
          </p:nvSpPr>
          <p:spPr>
            <a:xfrm>
              <a:off x="1223770" y="5275994"/>
              <a:ext cx="647999" cy="467999"/>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HV power supply</a:t>
              </a:r>
            </a:p>
          </p:txBody>
        </p:sp>
        <p:sp>
          <p:nvSpPr>
            <p:cNvPr id="366" name="Rounded Rectangle 365"/>
            <p:cNvSpPr/>
            <p:nvPr/>
          </p:nvSpPr>
          <p:spPr>
            <a:xfrm>
              <a:off x="520192" y="5277747"/>
              <a:ext cx="647999" cy="467999"/>
            </a:xfrm>
            <a:prstGeom prst="roundRect">
              <a:avLst/>
            </a:prstGeom>
            <a:solidFill>
              <a:schemeClr val="bg1">
                <a:lumMod val="65000"/>
              </a:schemeClr>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Isolation transformer</a:t>
              </a:r>
            </a:p>
          </p:txBody>
        </p:sp>
        <p:sp>
          <p:nvSpPr>
            <p:cNvPr id="367" name="Rounded Rectangle 366"/>
            <p:cNvSpPr/>
            <p:nvPr/>
          </p:nvSpPr>
          <p:spPr>
            <a:xfrm>
              <a:off x="7712530"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Collimator</a:t>
              </a:r>
            </a:p>
          </p:txBody>
        </p:sp>
        <p:sp>
          <p:nvSpPr>
            <p:cNvPr id="368" name="Rounded Rectangle 367"/>
            <p:cNvSpPr/>
            <p:nvPr/>
          </p:nvSpPr>
          <p:spPr>
            <a:xfrm>
              <a:off x="520192" y="2809314"/>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Magnetron            </a:t>
              </a:r>
            </a:p>
          </p:txBody>
        </p:sp>
        <p:sp>
          <p:nvSpPr>
            <p:cNvPr id="369" name="Rounded Rectangle 368"/>
            <p:cNvSpPr/>
            <p:nvPr/>
          </p:nvSpPr>
          <p:spPr>
            <a:xfrm>
              <a:off x="520192" y="3047568"/>
              <a:ext cx="647999" cy="179997"/>
            </a:xfrm>
            <a:prstGeom prst="roundRect">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H</a:t>
              </a:r>
              <a:r>
                <a:rPr lang="en-GB" sz="900" baseline="-25000"/>
                <a:t>2</a:t>
              </a:r>
              <a:r>
                <a:rPr lang="en-GB" sz="900"/>
                <a:t> bottle</a:t>
              </a:r>
            </a:p>
          </p:txBody>
        </p:sp>
        <p:sp>
          <p:nvSpPr>
            <p:cNvPr id="370" name="Rounded Rectangle 369"/>
            <p:cNvSpPr/>
            <p:nvPr/>
          </p:nvSpPr>
          <p:spPr>
            <a:xfrm>
              <a:off x="1223770" y="2231713"/>
              <a:ext cx="647999" cy="180000"/>
            </a:xfrm>
            <a:prstGeom prst="roundRect">
              <a:avLst/>
            </a:prstGeom>
            <a:solidFill>
              <a:schemeClr val="bg1">
                <a:lumMod val="65000"/>
              </a:schemeClr>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Ion source</a:t>
              </a:r>
            </a:p>
          </p:txBody>
        </p:sp>
        <p:sp>
          <p:nvSpPr>
            <p:cNvPr id="371" name="Rounded Rectangle 370"/>
            <p:cNvSpPr/>
            <p:nvPr/>
          </p:nvSpPr>
          <p:spPr>
            <a:xfrm>
              <a:off x="4138126" y="2229594"/>
              <a:ext cx="647999" cy="180000"/>
            </a:xfrm>
            <a:prstGeom prst="roundRect">
              <a:avLst/>
            </a:prstGeom>
            <a:solidFill>
              <a:schemeClr val="bg1">
                <a:lumMod val="65000"/>
              </a:schemeClr>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LEBT 1</a:t>
              </a:r>
            </a:p>
          </p:txBody>
        </p:sp>
        <p:sp>
          <p:nvSpPr>
            <p:cNvPr id="372" name="Rounded Rectangle 371"/>
            <p:cNvSpPr/>
            <p:nvPr/>
          </p:nvSpPr>
          <p:spPr>
            <a:xfrm>
              <a:off x="6996796" y="2229595"/>
              <a:ext cx="647999" cy="180000"/>
            </a:xfrm>
            <a:prstGeom prst="roundRect">
              <a:avLst/>
            </a:prstGeom>
            <a:solidFill>
              <a:schemeClr val="bg1">
                <a:lumMod val="65000"/>
              </a:schemeClr>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LEBT 2</a:t>
              </a:r>
            </a:p>
          </p:txBody>
        </p:sp>
        <p:sp>
          <p:nvSpPr>
            <p:cNvPr id="373" name="Rounded Rectangle 372"/>
            <p:cNvSpPr/>
            <p:nvPr/>
          </p:nvSpPr>
          <p:spPr>
            <a:xfrm>
              <a:off x="1990921" y="3443822"/>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3 x solenoid</a:t>
              </a:r>
            </a:p>
          </p:txBody>
        </p:sp>
        <p:cxnSp>
          <p:nvCxnSpPr>
            <p:cNvPr id="374" name="Elbow Connector 373"/>
            <p:cNvCxnSpPr>
              <a:stCxn id="370" idx="2"/>
              <a:endCxn id="368" idx="0"/>
            </p:cNvCxnSpPr>
            <p:nvPr/>
          </p:nvCxnSpPr>
          <p:spPr>
            <a:xfrm rot="5400000">
              <a:off x="997181" y="2258724"/>
              <a:ext cx="397601" cy="703578"/>
            </a:xfrm>
            <a:prstGeom prst="bentConnector3">
              <a:avLst>
                <a:gd name="adj1" fmla="val 30262"/>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75" name="Elbow Connector 374"/>
            <p:cNvCxnSpPr>
              <a:stCxn id="370" idx="2"/>
              <a:endCxn id="343" idx="0"/>
            </p:cNvCxnSpPr>
            <p:nvPr/>
          </p:nvCxnSpPr>
          <p:spPr>
            <a:xfrm rot="16200000" flipH="1">
              <a:off x="1812982" y="2146500"/>
              <a:ext cx="236727" cy="767151"/>
            </a:xfrm>
            <a:prstGeom prst="bentConnector3">
              <a:avLst>
                <a:gd name="adj1" fmla="val 50000"/>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sp>
          <p:nvSpPr>
            <p:cNvPr id="376" name="Rounded Rectangle 375"/>
            <p:cNvSpPr/>
            <p:nvPr/>
          </p:nvSpPr>
          <p:spPr>
            <a:xfrm>
              <a:off x="1223770" y="2809314"/>
              <a:ext cx="647999" cy="179997"/>
            </a:xfrm>
            <a:prstGeom prst="roundRect">
              <a:avLst/>
            </a:prstGeom>
            <a:solidFill>
              <a:schemeClr val="bg1">
                <a:lumMod val="65000"/>
              </a:schemeClr>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Waveguide              </a:t>
              </a:r>
            </a:p>
          </p:txBody>
        </p:sp>
        <p:cxnSp>
          <p:nvCxnSpPr>
            <p:cNvPr id="377" name="Elbow Connector 376"/>
            <p:cNvCxnSpPr>
              <a:stCxn id="371" idx="2"/>
              <a:endCxn id="344" idx="0"/>
            </p:cNvCxnSpPr>
            <p:nvPr/>
          </p:nvCxnSpPr>
          <p:spPr>
            <a:xfrm rot="5400000">
              <a:off x="3626968" y="1813282"/>
              <a:ext cx="238846" cy="1431470"/>
            </a:xfrm>
            <a:prstGeom prst="bentConnector3">
              <a:avLst>
                <a:gd name="adj1" fmla="val 50000"/>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78" name="Elbow Connector 377"/>
            <p:cNvCxnSpPr>
              <a:stCxn id="371" idx="2"/>
              <a:endCxn id="348" idx="0"/>
            </p:cNvCxnSpPr>
            <p:nvPr/>
          </p:nvCxnSpPr>
          <p:spPr>
            <a:xfrm rot="16200000" flipH="1">
              <a:off x="4878436" y="1993283"/>
              <a:ext cx="238846" cy="1071467"/>
            </a:xfrm>
            <a:prstGeom prst="bentConnector3">
              <a:avLst>
                <a:gd name="adj1" fmla="val 50000"/>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79" name="Elbow Connector 378"/>
            <p:cNvCxnSpPr>
              <a:stCxn id="348" idx="0"/>
              <a:endCxn id="352" idx="1"/>
            </p:cNvCxnSpPr>
            <p:nvPr/>
          </p:nvCxnSpPr>
          <p:spPr>
            <a:xfrm rot="16200000" flipH="1">
              <a:off x="5287378" y="2894654"/>
              <a:ext cx="884163" cy="391735"/>
            </a:xfrm>
            <a:prstGeom prst="bentConnector4">
              <a:avLst>
                <a:gd name="adj1" fmla="val -13247"/>
                <a:gd name="adj2" fmla="val 91354"/>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80" name="Elbow Connector 379"/>
            <p:cNvCxnSpPr>
              <a:stCxn id="348" idx="0"/>
              <a:endCxn id="353" idx="1"/>
            </p:cNvCxnSpPr>
            <p:nvPr/>
          </p:nvCxnSpPr>
          <p:spPr>
            <a:xfrm rot="16200000" flipH="1">
              <a:off x="5159251" y="3022781"/>
              <a:ext cx="1140417" cy="391735"/>
            </a:xfrm>
            <a:prstGeom prst="bentConnector4">
              <a:avLst>
                <a:gd name="adj1" fmla="val -10394"/>
                <a:gd name="adj2" fmla="val 91354"/>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81" name="Elbow Connector 380"/>
            <p:cNvCxnSpPr>
              <a:stCxn id="372" idx="2"/>
              <a:endCxn id="367" idx="0"/>
            </p:cNvCxnSpPr>
            <p:nvPr/>
          </p:nvCxnSpPr>
          <p:spPr>
            <a:xfrm rot="16200000" flipH="1">
              <a:off x="7559241" y="2171150"/>
              <a:ext cx="238845" cy="715734"/>
            </a:xfrm>
            <a:prstGeom prst="bentConnector3">
              <a:avLst>
                <a:gd name="adj1" fmla="val 50000"/>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82" name="Elbow Connector 381"/>
            <p:cNvCxnSpPr>
              <a:stCxn id="372" idx="2"/>
              <a:endCxn id="351" idx="0"/>
            </p:cNvCxnSpPr>
            <p:nvPr/>
          </p:nvCxnSpPr>
          <p:spPr>
            <a:xfrm rot="5400000">
              <a:off x="7201374" y="2529017"/>
              <a:ext cx="238845" cy="1"/>
            </a:xfrm>
            <a:prstGeom prst="bentConnector3">
              <a:avLst>
                <a:gd name="adj1" fmla="val 50000"/>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83" name="Elbow Connector 382"/>
            <p:cNvCxnSpPr>
              <a:endCxn id="354" idx="3"/>
            </p:cNvCxnSpPr>
            <p:nvPr/>
          </p:nvCxnSpPr>
          <p:spPr>
            <a:xfrm rot="5400000">
              <a:off x="5837703" y="3256538"/>
              <a:ext cx="1509348" cy="38100"/>
            </a:xfrm>
            <a:prstGeom prst="bentConnector2">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84" name="Elbow Connector 383"/>
            <p:cNvCxnSpPr>
              <a:endCxn id="353" idx="3"/>
            </p:cNvCxnSpPr>
            <p:nvPr/>
          </p:nvCxnSpPr>
          <p:spPr>
            <a:xfrm rot="5400000">
              <a:off x="5958407" y="3135836"/>
              <a:ext cx="1267941" cy="38100"/>
            </a:xfrm>
            <a:prstGeom prst="bentConnector2">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85" name="Straight Connector 384"/>
            <p:cNvCxnSpPr/>
            <p:nvPr/>
          </p:nvCxnSpPr>
          <p:spPr>
            <a:xfrm flipV="1">
              <a:off x="6611427" y="2528089"/>
              <a:ext cx="709369" cy="1"/>
            </a:xfrm>
            <a:prstGeom prst="line">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86" name="Straight Connector 385"/>
            <p:cNvCxnSpPr>
              <a:stCxn id="371" idx="2"/>
              <a:endCxn id="346" idx="0"/>
            </p:cNvCxnSpPr>
            <p:nvPr/>
          </p:nvCxnSpPr>
          <p:spPr>
            <a:xfrm>
              <a:off x="4462126" y="2409594"/>
              <a:ext cx="0" cy="238846"/>
            </a:xfrm>
            <a:prstGeom prst="line">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387" name="Straight Connector 386"/>
            <p:cNvCxnSpPr>
              <a:stCxn id="369" idx="3"/>
            </p:cNvCxnSpPr>
            <p:nvPr/>
          </p:nvCxnSpPr>
          <p:spPr>
            <a:xfrm>
              <a:off x="1168191" y="3137567"/>
              <a:ext cx="822730" cy="3220"/>
            </a:xfrm>
            <a:prstGeom prst="line">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cxnSp>
          <p:nvCxnSpPr>
            <p:cNvPr id="388" name="Straight Connector 387"/>
            <p:cNvCxnSpPr>
              <a:stCxn id="368" idx="3"/>
              <a:endCxn id="376" idx="1"/>
            </p:cNvCxnSpPr>
            <p:nvPr/>
          </p:nvCxnSpPr>
          <p:spPr>
            <a:xfrm>
              <a:off x="1168191" y="2899313"/>
              <a:ext cx="55579" cy="0"/>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389" name="Straight Connector 388"/>
            <p:cNvCxnSpPr>
              <a:stCxn id="376" idx="3"/>
            </p:cNvCxnSpPr>
            <p:nvPr/>
          </p:nvCxnSpPr>
          <p:spPr>
            <a:xfrm>
              <a:off x="1871769" y="2899313"/>
              <a:ext cx="119152" cy="0"/>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390" name="Straight Connector 389"/>
            <p:cNvCxnSpPr>
              <a:stCxn id="343" idx="2"/>
              <a:endCxn id="373" idx="0"/>
            </p:cNvCxnSpPr>
            <p:nvPr/>
          </p:nvCxnSpPr>
          <p:spPr>
            <a:xfrm>
              <a:off x="2314921" y="3368440"/>
              <a:ext cx="0" cy="75382"/>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391" name="Straight Connector 390"/>
            <p:cNvCxnSpPr>
              <a:stCxn id="344" idx="2"/>
              <a:endCxn id="358" idx="0"/>
            </p:cNvCxnSpPr>
            <p:nvPr/>
          </p:nvCxnSpPr>
          <p:spPr>
            <a:xfrm>
              <a:off x="3030656" y="3368440"/>
              <a:ext cx="0" cy="75382"/>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392" name="Straight Connector 391"/>
            <p:cNvCxnSpPr>
              <a:stCxn id="345" idx="2"/>
              <a:endCxn id="357" idx="0"/>
            </p:cNvCxnSpPr>
            <p:nvPr/>
          </p:nvCxnSpPr>
          <p:spPr>
            <a:xfrm flipH="1">
              <a:off x="3746390" y="3368440"/>
              <a:ext cx="1" cy="75382"/>
            </a:xfrm>
            <a:prstGeom prst="line">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sp>
          <p:nvSpPr>
            <p:cNvPr id="393" name="Rounded Rectangle 392"/>
            <p:cNvSpPr/>
            <p:nvPr/>
          </p:nvSpPr>
          <p:spPr>
            <a:xfrm>
              <a:off x="3422393" y="5097750"/>
              <a:ext cx="647999" cy="179997"/>
            </a:xfrm>
            <a:prstGeom prst="roundRect">
              <a:avLst/>
            </a:prstGeom>
            <a:solidFill>
              <a:schemeClr val="bg1">
                <a:lumMod val="65000"/>
              </a:schemeClr>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a:t>Primary pump</a:t>
              </a:r>
            </a:p>
          </p:txBody>
        </p:sp>
        <p:sp>
          <p:nvSpPr>
            <p:cNvPr id="394" name="Rounded Rectangle 393"/>
            <p:cNvSpPr/>
            <p:nvPr/>
          </p:nvSpPr>
          <p:spPr>
            <a:xfrm>
              <a:off x="5925328" y="5097751"/>
              <a:ext cx="647999" cy="179997"/>
            </a:xfrm>
            <a:prstGeom prst="roundRect">
              <a:avLst/>
            </a:prstGeom>
            <a:solidFill>
              <a:schemeClr val="bg1">
                <a:lumMod val="65000"/>
              </a:schemeClr>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a:t>Primary pump</a:t>
              </a:r>
            </a:p>
          </p:txBody>
        </p:sp>
        <p:cxnSp>
          <p:nvCxnSpPr>
            <p:cNvPr id="395" name="Elbow Connector 394"/>
            <p:cNvCxnSpPr>
              <a:stCxn id="393" idx="0"/>
              <a:endCxn id="361" idx="2"/>
            </p:cNvCxnSpPr>
            <p:nvPr/>
          </p:nvCxnSpPr>
          <p:spPr>
            <a:xfrm rot="5400000" flipH="1" flipV="1">
              <a:off x="4888238" y="3736661"/>
              <a:ext cx="219245" cy="2502935"/>
            </a:xfrm>
            <a:prstGeom prst="bentConnector3">
              <a:avLst>
                <a:gd name="adj1" fmla="val 50000"/>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sp>
          <p:nvSpPr>
            <p:cNvPr id="396" name="Rounded Rectangle 395"/>
            <p:cNvSpPr/>
            <p:nvPr/>
          </p:nvSpPr>
          <p:spPr>
            <a:xfrm>
              <a:off x="135559" y="1778802"/>
              <a:ext cx="2571098" cy="3099704"/>
            </a:xfrm>
            <a:prstGeom prst="roundRect">
              <a:avLst>
                <a:gd name="adj" fmla="val 11486"/>
              </a:avLst>
            </a:prstGeom>
            <a:noFill/>
            <a:ln w="28575" cmpd="sng">
              <a:solidFill>
                <a:srgbClr val="DB5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00"/>
            </a:p>
          </p:txBody>
        </p:sp>
        <p:cxnSp>
          <p:nvCxnSpPr>
            <p:cNvPr id="397" name="Elbow Connector 396"/>
            <p:cNvCxnSpPr>
              <a:endCxn id="373" idx="1"/>
            </p:cNvCxnSpPr>
            <p:nvPr/>
          </p:nvCxnSpPr>
          <p:spPr>
            <a:xfrm rot="16200000" flipH="1">
              <a:off x="1457833" y="3000733"/>
              <a:ext cx="1005728" cy="60448"/>
            </a:xfrm>
            <a:prstGeom prst="bentConnector2">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sp>
          <p:nvSpPr>
            <p:cNvPr id="398" name="TextBox 397"/>
            <p:cNvSpPr txBox="1"/>
            <p:nvPr/>
          </p:nvSpPr>
          <p:spPr>
            <a:xfrm>
              <a:off x="782694" y="4158213"/>
              <a:ext cx="1565827" cy="169277"/>
            </a:xfrm>
            <a:prstGeom prst="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ctr">
                <a:defRPr sz="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100" b="1">
                  <a:solidFill>
                    <a:srgbClr val="0094CA"/>
                  </a:solidFill>
                </a:rPr>
                <a:t>High voltage (HV) platform</a:t>
              </a:r>
            </a:p>
          </p:txBody>
        </p:sp>
        <p:sp>
          <p:nvSpPr>
            <p:cNvPr id="399" name="Rounded Rectangle 398"/>
            <p:cNvSpPr/>
            <p:nvPr/>
          </p:nvSpPr>
          <p:spPr>
            <a:xfrm>
              <a:off x="64212" y="1510018"/>
              <a:ext cx="4006177" cy="4316956"/>
            </a:xfrm>
            <a:prstGeom prst="roundRect">
              <a:avLst>
                <a:gd name="adj" fmla="val 5418"/>
              </a:avLst>
            </a:prstGeom>
            <a:noFill/>
            <a:ln w="12700" cmpd="sng">
              <a:solidFill>
                <a:srgbClr val="00556E"/>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0" name="TextBox 399"/>
            <p:cNvSpPr txBox="1"/>
            <p:nvPr/>
          </p:nvSpPr>
          <p:spPr>
            <a:xfrm>
              <a:off x="1884387" y="1510018"/>
              <a:ext cx="754533" cy="230832"/>
            </a:xfrm>
            <a:prstGeom prst="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200" b="1">
                  <a:solidFill>
                    <a:srgbClr val="0094CA"/>
                  </a:solidFill>
                </a:rPr>
                <a:t>Ion source</a:t>
              </a:r>
            </a:p>
          </p:txBody>
        </p:sp>
        <p:sp>
          <p:nvSpPr>
            <p:cNvPr id="401" name="Rounded Rectangle 400"/>
            <p:cNvSpPr/>
            <p:nvPr/>
          </p:nvSpPr>
          <p:spPr>
            <a:xfrm>
              <a:off x="4138126" y="1510018"/>
              <a:ext cx="4222402" cy="4316955"/>
            </a:xfrm>
            <a:prstGeom prst="roundRect">
              <a:avLst>
                <a:gd name="adj" fmla="val 5418"/>
              </a:avLst>
            </a:prstGeom>
            <a:noFill/>
            <a:ln w="12700" cmpd="sng">
              <a:solidFill>
                <a:srgbClr val="00556E"/>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2" name="TextBox 401"/>
            <p:cNvSpPr txBox="1"/>
            <p:nvPr/>
          </p:nvSpPr>
          <p:spPr>
            <a:xfrm>
              <a:off x="5146461" y="1510018"/>
              <a:ext cx="2205732" cy="184666"/>
            </a:xfrm>
            <a:prstGeom prst="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ctr">
                <a:defRPr sz="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200" b="1">
                  <a:solidFill>
                    <a:srgbClr val="0094CA"/>
                  </a:solidFill>
                </a:rPr>
                <a:t>Low energy beam transport (LEBT)</a:t>
              </a:r>
            </a:p>
          </p:txBody>
        </p:sp>
        <p:sp>
          <p:nvSpPr>
            <p:cNvPr id="403" name="TextBox 402"/>
            <p:cNvSpPr txBox="1"/>
            <p:nvPr/>
          </p:nvSpPr>
          <p:spPr>
            <a:xfrm>
              <a:off x="764923" y="1801885"/>
              <a:ext cx="1346522" cy="338554"/>
            </a:xfrm>
            <a:prstGeom prst="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ctr">
                <a:defRPr sz="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100" b="1">
                  <a:solidFill>
                    <a:srgbClr val="DB5000"/>
                  </a:solidFill>
                </a:rPr>
                <a:t>PSS0 controlled area</a:t>
              </a:r>
            </a:p>
            <a:p>
              <a:r>
                <a:rPr lang="en-GB" sz="1100" b="1">
                  <a:solidFill>
                    <a:srgbClr val="DB5000"/>
                  </a:solidFill>
                </a:rPr>
                <a:t>and radiation shielding</a:t>
              </a:r>
            </a:p>
          </p:txBody>
        </p:sp>
        <p:cxnSp>
          <p:nvCxnSpPr>
            <p:cNvPr id="404" name="Straight Connector 403"/>
            <p:cNvCxnSpPr>
              <a:stCxn id="365" idx="0"/>
              <a:endCxn id="364" idx="2"/>
            </p:cNvCxnSpPr>
            <p:nvPr/>
          </p:nvCxnSpPr>
          <p:spPr>
            <a:xfrm flipV="1">
              <a:off x="1547770" y="4375168"/>
              <a:ext cx="0" cy="900826"/>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405" name="Straight Connector 404"/>
            <p:cNvCxnSpPr>
              <a:stCxn id="366" idx="0"/>
            </p:cNvCxnSpPr>
            <p:nvPr/>
          </p:nvCxnSpPr>
          <p:spPr>
            <a:xfrm flipV="1">
              <a:off x="844192" y="4375168"/>
              <a:ext cx="0" cy="902579"/>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406" name="Straight Connector 405"/>
            <p:cNvCxnSpPr>
              <a:stCxn id="393" idx="0"/>
              <a:endCxn id="357" idx="2"/>
            </p:cNvCxnSpPr>
            <p:nvPr/>
          </p:nvCxnSpPr>
          <p:spPr>
            <a:xfrm flipH="1" flipV="1">
              <a:off x="3746390" y="3623819"/>
              <a:ext cx="3" cy="1473931"/>
            </a:xfrm>
            <a:prstGeom prst="line">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sp>
          <p:nvSpPr>
            <p:cNvPr id="407" name="Rounded Rectangle 406"/>
            <p:cNvSpPr/>
            <p:nvPr/>
          </p:nvSpPr>
          <p:spPr>
            <a:xfrm>
              <a:off x="64212" y="5991370"/>
              <a:ext cx="1439999" cy="251996"/>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a:t>Front End and Magnets</a:t>
              </a:r>
            </a:p>
          </p:txBody>
        </p:sp>
        <p:sp>
          <p:nvSpPr>
            <p:cNvPr id="408" name="Rounded Rectangle 407"/>
            <p:cNvSpPr/>
            <p:nvPr/>
          </p:nvSpPr>
          <p:spPr>
            <a:xfrm>
              <a:off x="1656611" y="6346646"/>
              <a:ext cx="1439999" cy="251996"/>
            </a:xfrm>
            <a:prstGeom prst="roundRect">
              <a:avLst/>
            </a:prstGeom>
            <a:solidFill>
              <a:srgbClr val="B40096"/>
            </a:solidFill>
            <a:ln w="19050" cmpd="sng">
              <a:solidFill>
                <a:srgbClr val="6E00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a:t>Cooling water</a:t>
              </a:r>
            </a:p>
          </p:txBody>
        </p:sp>
        <p:sp>
          <p:nvSpPr>
            <p:cNvPr id="409" name="Rounded Rectangle 408"/>
            <p:cNvSpPr/>
            <p:nvPr/>
          </p:nvSpPr>
          <p:spPr>
            <a:xfrm>
              <a:off x="1656611" y="5991370"/>
              <a:ext cx="1439999" cy="251996"/>
            </a:xfrm>
            <a:prstGeom prst="roundRect">
              <a:avLst/>
            </a:prstGeom>
            <a:solidFill>
              <a:srgbClr val="D81919"/>
            </a:solidFill>
            <a:ln w="1905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a:t>Vacuum</a:t>
              </a:r>
            </a:p>
          </p:txBody>
        </p:sp>
        <p:sp>
          <p:nvSpPr>
            <p:cNvPr id="410" name="Rounded Rectangle 409"/>
            <p:cNvSpPr/>
            <p:nvPr/>
          </p:nvSpPr>
          <p:spPr>
            <a:xfrm>
              <a:off x="3219623" y="5991370"/>
              <a:ext cx="1439999" cy="251996"/>
            </a:xfrm>
            <a:prstGeom prst="roundRect">
              <a:avLst/>
            </a:prstGeom>
            <a:solidFill>
              <a:srgbClr val="FF7D00"/>
            </a:solidFill>
            <a:ln w="19050" cmpd="sng">
              <a:solidFill>
                <a:srgbClr val="DB5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a:t>PSS</a:t>
              </a:r>
            </a:p>
          </p:txBody>
        </p:sp>
        <p:sp>
          <p:nvSpPr>
            <p:cNvPr id="411" name="Rounded Rectangle 410"/>
            <p:cNvSpPr/>
            <p:nvPr/>
          </p:nvSpPr>
          <p:spPr>
            <a:xfrm>
              <a:off x="70821" y="6346646"/>
              <a:ext cx="1439999" cy="251996"/>
            </a:xfrm>
            <a:prstGeom prst="roundRect">
              <a:avLst/>
            </a:prstGeom>
            <a:solidFill>
              <a:srgbClr val="9BBE05"/>
            </a:solidFill>
            <a:ln w="1905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a:t>Beam Diagnostics</a:t>
              </a:r>
            </a:p>
          </p:txBody>
        </p:sp>
        <p:sp>
          <p:nvSpPr>
            <p:cNvPr id="412" name="Rounded Rectangle 411"/>
            <p:cNvSpPr/>
            <p:nvPr/>
          </p:nvSpPr>
          <p:spPr>
            <a:xfrm>
              <a:off x="3219623" y="6346646"/>
              <a:ext cx="1439999" cy="251996"/>
            </a:xfrm>
            <a:prstGeom prst="roundRect">
              <a:avLst/>
            </a:prstGeom>
            <a:solidFill>
              <a:srgbClr val="FFBE00"/>
            </a:solidFill>
            <a:ln w="19050" cmpd="sng">
              <a:solidFill>
                <a:srgbClr val="D28C14"/>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a:t>Control system</a:t>
              </a:r>
            </a:p>
          </p:txBody>
        </p:sp>
        <p:sp>
          <p:nvSpPr>
            <p:cNvPr id="413" name="Rounded Rectangle 412"/>
            <p:cNvSpPr/>
            <p:nvPr/>
          </p:nvSpPr>
          <p:spPr>
            <a:xfrm>
              <a:off x="1223770" y="4447692"/>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ACCT</a:t>
              </a:r>
            </a:p>
          </p:txBody>
        </p:sp>
        <p:sp>
          <p:nvSpPr>
            <p:cNvPr id="414" name="Rounded Rectangle 413"/>
            <p:cNvSpPr/>
            <p:nvPr/>
          </p:nvSpPr>
          <p:spPr>
            <a:xfrm>
              <a:off x="1990496" y="4450947"/>
              <a:ext cx="647999" cy="179997"/>
            </a:xfrm>
            <a:prstGeom prst="roundRect">
              <a:avLst/>
            </a:prstGeom>
            <a:solidFill>
              <a:schemeClr val="bg1">
                <a:lumMod val="65000"/>
              </a:schemeClr>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a:t>Voltage divider</a:t>
              </a:r>
            </a:p>
          </p:txBody>
        </p:sp>
        <p:sp>
          <p:nvSpPr>
            <p:cNvPr id="415" name="Rounded Rectangle 414"/>
            <p:cNvSpPr/>
            <p:nvPr/>
          </p:nvSpPr>
          <p:spPr>
            <a:xfrm>
              <a:off x="8428265" y="3698858"/>
              <a:ext cx="647999" cy="179997"/>
            </a:xfrm>
            <a:prstGeom prst="roundRect">
              <a:avLst/>
            </a:prstGeom>
            <a:solidFill>
              <a:srgbClr val="B4D250"/>
            </a:solidFill>
            <a:ln w="12700" cmpd="sng">
              <a:solidFill>
                <a:srgbClr val="9BBE05"/>
              </a:solidFill>
              <a:prstDash val="sysDash"/>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EMU H+V</a:t>
              </a:r>
            </a:p>
          </p:txBody>
        </p:sp>
        <p:sp>
          <p:nvSpPr>
            <p:cNvPr id="416" name="Rounded Rectangle 415"/>
            <p:cNvSpPr/>
            <p:nvPr/>
          </p:nvSpPr>
          <p:spPr>
            <a:xfrm>
              <a:off x="8428265" y="3940263"/>
              <a:ext cx="647999" cy="179997"/>
            </a:xfrm>
            <a:prstGeom prst="roundRect">
              <a:avLst/>
            </a:prstGeom>
            <a:solidFill>
              <a:srgbClr val="B4D250"/>
            </a:solidFill>
            <a:ln w="12700" cmpd="sng">
              <a:solidFill>
                <a:srgbClr val="9BBE05"/>
              </a:solidFill>
              <a:prstDash val="sysDash"/>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Faraday cup</a:t>
              </a:r>
            </a:p>
          </p:txBody>
        </p:sp>
        <p:sp>
          <p:nvSpPr>
            <p:cNvPr id="417" name="Rounded Rectangle 416"/>
            <p:cNvSpPr/>
            <p:nvPr/>
          </p:nvSpPr>
          <p:spPr>
            <a:xfrm>
              <a:off x="8428265" y="4187996"/>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NPM H+V</a:t>
              </a:r>
            </a:p>
          </p:txBody>
        </p:sp>
        <p:sp>
          <p:nvSpPr>
            <p:cNvPr id="418" name="Rounded Rectangle 417"/>
            <p:cNvSpPr/>
            <p:nvPr/>
          </p:nvSpPr>
          <p:spPr>
            <a:xfrm>
              <a:off x="8428265" y="4443771"/>
              <a:ext cx="647999" cy="179997"/>
            </a:xfrm>
            <a:prstGeom prst="roundRect">
              <a:avLst/>
            </a:prstGeom>
            <a:solidFill>
              <a:srgbClr val="B4D250"/>
            </a:solidFill>
            <a:ln w="12700" cmpd="sng">
              <a:solidFill>
                <a:srgbClr val="9BBE05"/>
              </a:solidFill>
              <a:prstDash val="sysDash"/>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Doppler shift</a:t>
              </a:r>
            </a:p>
          </p:txBody>
        </p:sp>
        <p:sp>
          <p:nvSpPr>
            <p:cNvPr id="419" name="Rounded Rectangle 418"/>
            <p:cNvSpPr/>
            <p:nvPr/>
          </p:nvSpPr>
          <p:spPr>
            <a:xfrm>
              <a:off x="520192" y="3278441"/>
              <a:ext cx="647999" cy="179997"/>
            </a:xfrm>
            <a:prstGeom prst="roundRect">
              <a:avLst/>
            </a:prstGeom>
            <a:solidFill>
              <a:schemeClr val="bg1">
                <a:lumMod val="65000"/>
              </a:schemeClr>
            </a:solidFill>
            <a:ln w="12700" cmpd="sng">
              <a:solidFill>
                <a:srgbClr val="D28C14"/>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HV controls</a:t>
              </a:r>
            </a:p>
          </p:txBody>
        </p:sp>
        <p:sp>
          <p:nvSpPr>
            <p:cNvPr id="420" name="Rounded Rectangle 419"/>
            <p:cNvSpPr/>
            <p:nvPr/>
          </p:nvSpPr>
          <p:spPr>
            <a:xfrm>
              <a:off x="3775089" y="5313748"/>
              <a:ext cx="647999" cy="395998"/>
            </a:xfrm>
            <a:prstGeom prst="roundRect">
              <a:avLst/>
            </a:prstGeom>
            <a:solidFill>
              <a:schemeClr val="bg1">
                <a:lumMod val="65000"/>
              </a:schemeClr>
            </a:solidFill>
            <a:ln w="12700" cmpd="sng">
              <a:solidFill>
                <a:srgbClr val="D28C14"/>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Ground potential controls</a:t>
              </a:r>
            </a:p>
          </p:txBody>
        </p:sp>
        <p:cxnSp>
          <p:nvCxnSpPr>
            <p:cNvPr id="421" name="Elbow Connector 420"/>
            <p:cNvCxnSpPr>
              <a:endCxn id="420" idx="1"/>
            </p:cNvCxnSpPr>
            <p:nvPr/>
          </p:nvCxnSpPr>
          <p:spPr>
            <a:xfrm>
              <a:off x="844192" y="3878855"/>
              <a:ext cx="2930897" cy="1632892"/>
            </a:xfrm>
            <a:prstGeom prst="bentConnector3">
              <a:avLst>
                <a:gd name="adj1" fmla="val 76047"/>
              </a:avLst>
            </a:prstGeom>
            <a:solidFill>
              <a:srgbClr val="B40096"/>
            </a:solidFill>
            <a:ln w="12700" cmpd="sng">
              <a:solidFill>
                <a:srgbClr val="D28C14"/>
              </a:solidFill>
            </a:ln>
            <a:effectLst/>
          </p:spPr>
          <p:style>
            <a:lnRef idx="1">
              <a:schemeClr val="accent1"/>
            </a:lnRef>
            <a:fillRef idx="3">
              <a:schemeClr val="accent1"/>
            </a:fillRef>
            <a:effectRef idx="2">
              <a:schemeClr val="accent1"/>
            </a:effectRef>
            <a:fontRef idx="minor">
              <a:schemeClr val="lt1"/>
            </a:fontRef>
          </p:style>
        </p:cxnSp>
        <p:cxnSp>
          <p:nvCxnSpPr>
            <p:cNvPr id="422" name="Straight Connector 421"/>
            <p:cNvCxnSpPr>
              <a:stCxn id="419" idx="2"/>
            </p:cNvCxnSpPr>
            <p:nvPr/>
          </p:nvCxnSpPr>
          <p:spPr>
            <a:xfrm>
              <a:off x="844192" y="3458438"/>
              <a:ext cx="0" cy="420417"/>
            </a:xfrm>
            <a:prstGeom prst="line">
              <a:avLst/>
            </a:prstGeom>
            <a:solidFill>
              <a:srgbClr val="0094CA"/>
            </a:solidFill>
            <a:ln w="12700" cmpd="sng">
              <a:solidFill>
                <a:srgbClr val="D28C14"/>
              </a:solidFill>
            </a:ln>
            <a:effectLst/>
          </p:spPr>
          <p:style>
            <a:lnRef idx="1">
              <a:schemeClr val="accent1"/>
            </a:lnRef>
            <a:fillRef idx="3">
              <a:schemeClr val="accent1"/>
            </a:fillRef>
            <a:effectRef idx="2">
              <a:schemeClr val="accent1"/>
            </a:effectRef>
            <a:fontRef idx="minor">
              <a:schemeClr val="lt1"/>
            </a:fontRef>
          </p:style>
        </p:cxnSp>
        <p:sp>
          <p:nvSpPr>
            <p:cNvPr id="423" name="Rounded Rectangle 422"/>
            <p:cNvSpPr/>
            <p:nvPr/>
          </p:nvSpPr>
          <p:spPr>
            <a:xfrm>
              <a:off x="8428265" y="3443822"/>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Beam stop</a:t>
              </a:r>
            </a:p>
          </p:txBody>
        </p:sp>
        <p:cxnSp>
          <p:nvCxnSpPr>
            <p:cNvPr id="424" name="Elbow Connector 423"/>
            <p:cNvCxnSpPr>
              <a:stCxn id="394" idx="0"/>
              <a:endCxn id="363" idx="2"/>
            </p:cNvCxnSpPr>
            <p:nvPr/>
          </p:nvCxnSpPr>
          <p:spPr>
            <a:xfrm rot="5400000" flipH="1" flipV="1">
              <a:off x="7391093" y="3736580"/>
              <a:ext cx="219407" cy="2502937"/>
            </a:xfrm>
            <a:prstGeom prst="bentConnector3">
              <a:avLst>
                <a:gd name="adj1" fmla="val 50000"/>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cxnSp>
          <p:nvCxnSpPr>
            <p:cNvPr id="425" name="Elbow Connector 424"/>
            <p:cNvCxnSpPr>
              <a:stCxn id="367" idx="0"/>
              <a:endCxn id="423" idx="1"/>
            </p:cNvCxnSpPr>
            <p:nvPr/>
          </p:nvCxnSpPr>
          <p:spPr>
            <a:xfrm rot="16200000" flipH="1">
              <a:off x="7789706" y="2895263"/>
              <a:ext cx="885381" cy="391735"/>
            </a:xfrm>
            <a:prstGeom prst="bentConnector4">
              <a:avLst>
                <a:gd name="adj1" fmla="val -13662"/>
                <a:gd name="adj2" fmla="val 91354"/>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sp>
          <p:nvSpPr>
            <p:cNvPr id="426" name="Rounded Rectangle 425"/>
            <p:cNvSpPr/>
            <p:nvPr/>
          </p:nvSpPr>
          <p:spPr>
            <a:xfrm>
              <a:off x="7439002" y="5988437"/>
              <a:ext cx="921527" cy="607272"/>
            </a:xfrm>
            <a:prstGeom prst="roundRect">
              <a:avLst/>
            </a:prstGeom>
            <a:solidFill>
              <a:srgbClr val="B4B4B4"/>
            </a:solidFill>
            <a:ln w="19050" cmpd="sng">
              <a:solidFill>
                <a:srgbClr val="969696"/>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46800" rIns="0" bIns="46800" numCol="1" spcCol="0" rtlCol="0" fromWordArt="0" anchor="ctr" anchorCtr="0" forceAA="0" compatLnSpc="1">
              <a:prstTxWarp prst="textNoShape">
                <a:avLst/>
              </a:prstTxWarp>
              <a:noAutofit/>
            </a:bodyPr>
            <a:lstStyle/>
            <a:p>
              <a:r>
                <a:rPr lang="en-GB" sz="900"/>
                <a:t>Alternative location of beam instruments for commissioning</a:t>
              </a:r>
            </a:p>
          </p:txBody>
        </p:sp>
        <p:cxnSp>
          <p:nvCxnSpPr>
            <p:cNvPr id="427" name="Elbow Connector 426"/>
            <p:cNvCxnSpPr>
              <a:stCxn id="428" idx="3"/>
            </p:cNvCxnSpPr>
            <p:nvPr/>
          </p:nvCxnSpPr>
          <p:spPr>
            <a:xfrm flipV="1">
              <a:off x="1599317" y="4876591"/>
              <a:ext cx="223528" cy="237098"/>
            </a:xfrm>
            <a:prstGeom prst="bentConnector2">
              <a:avLst/>
            </a:prstGeom>
            <a:noFill/>
            <a:ln w="28575" cmpd="sng">
              <a:solidFill>
                <a:srgbClr val="DB5000"/>
              </a:solidFill>
            </a:ln>
            <a:effectLst/>
          </p:spPr>
          <p:style>
            <a:lnRef idx="1">
              <a:schemeClr val="accent1"/>
            </a:lnRef>
            <a:fillRef idx="3">
              <a:schemeClr val="accent1"/>
            </a:fillRef>
            <a:effectRef idx="2">
              <a:schemeClr val="accent1"/>
            </a:effectRef>
            <a:fontRef idx="minor">
              <a:schemeClr val="lt1"/>
            </a:fontRef>
          </p:style>
        </p:cxnSp>
        <p:sp>
          <p:nvSpPr>
            <p:cNvPr id="428" name="Rectangle 427"/>
            <p:cNvSpPr/>
            <p:nvPr/>
          </p:nvSpPr>
          <p:spPr>
            <a:xfrm>
              <a:off x="1496221" y="5059689"/>
              <a:ext cx="103096" cy="107999"/>
            </a:xfrm>
            <a:prstGeom prst="rect">
              <a:avLst/>
            </a:prstGeom>
            <a:solidFill>
              <a:srgbClr val="FF7D00"/>
            </a:solidFill>
            <a:ln w="19050" cmpd="sng">
              <a:solidFill>
                <a:srgbClr val="DB5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100"/>
            </a:p>
          </p:txBody>
        </p:sp>
        <p:cxnSp>
          <p:nvCxnSpPr>
            <p:cNvPr id="429" name="Straight Connector 428"/>
            <p:cNvCxnSpPr>
              <a:stCxn id="414" idx="0"/>
            </p:cNvCxnSpPr>
            <p:nvPr/>
          </p:nvCxnSpPr>
          <p:spPr>
            <a:xfrm flipV="1">
              <a:off x="2314496" y="4367226"/>
              <a:ext cx="0" cy="83721"/>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sp>
          <p:nvSpPr>
            <p:cNvPr id="430" name="Rounded Rectangle 429"/>
            <p:cNvSpPr/>
            <p:nvPr/>
          </p:nvSpPr>
          <p:spPr>
            <a:xfrm>
              <a:off x="3775089" y="3977183"/>
              <a:ext cx="647999" cy="179997"/>
            </a:xfrm>
            <a:prstGeom prst="roundRect">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a:t>N</a:t>
              </a:r>
              <a:r>
                <a:rPr lang="en-GB" sz="900" baseline="-25000"/>
                <a:t>2</a:t>
              </a:r>
              <a:r>
                <a:rPr lang="en-GB" sz="900"/>
                <a:t> bottle</a:t>
              </a:r>
            </a:p>
          </p:txBody>
        </p:sp>
        <p:cxnSp>
          <p:nvCxnSpPr>
            <p:cNvPr id="431" name="Elbow Connector 430"/>
            <p:cNvCxnSpPr>
              <a:stCxn id="430" idx="0"/>
              <a:endCxn id="345" idx="3"/>
            </p:cNvCxnSpPr>
            <p:nvPr/>
          </p:nvCxnSpPr>
          <p:spPr>
            <a:xfrm rot="16200000" flipV="1">
              <a:off x="3600369" y="3478462"/>
              <a:ext cx="968743" cy="28699"/>
            </a:xfrm>
            <a:prstGeom prst="bentConnector2">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cxnSp>
          <p:nvCxnSpPr>
            <p:cNvPr id="432" name="Elbow Connector 431"/>
            <p:cNvCxnSpPr>
              <a:stCxn id="430" idx="0"/>
            </p:cNvCxnSpPr>
            <p:nvPr/>
          </p:nvCxnSpPr>
          <p:spPr>
            <a:xfrm rot="5400000" flipH="1" flipV="1">
              <a:off x="4042760" y="3197116"/>
              <a:ext cx="836397" cy="723739"/>
            </a:xfrm>
            <a:prstGeom prst="bentConnector3">
              <a:avLst>
                <a:gd name="adj1" fmla="val 50000"/>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cxnSp>
          <p:nvCxnSpPr>
            <p:cNvPr id="433" name="Straight Connector 432"/>
            <p:cNvCxnSpPr>
              <a:stCxn id="370" idx="2"/>
              <a:endCxn id="376" idx="0"/>
            </p:cNvCxnSpPr>
            <p:nvPr/>
          </p:nvCxnSpPr>
          <p:spPr>
            <a:xfrm>
              <a:off x="1547770" y="2411713"/>
              <a:ext cx="0" cy="397601"/>
            </a:xfrm>
            <a:prstGeom prst="line">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434" name="Straight Connector 433"/>
            <p:cNvCxnSpPr>
              <a:stCxn id="361" idx="0"/>
              <a:endCxn id="356" idx="2"/>
            </p:cNvCxnSpPr>
            <p:nvPr/>
          </p:nvCxnSpPr>
          <p:spPr>
            <a:xfrm flipV="1">
              <a:off x="6249328" y="4623768"/>
              <a:ext cx="0" cy="74740"/>
            </a:xfrm>
            <a:prstGeom prst="line">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cxnSp>
          <p:nvCxnSpPr>
            <p:cNvPr id="435" name="Straight Connector 434"/>
            <p:cNvCxnSpPr>
              <a:stCxn id="363" idx="0"/>
              <a:endCxn id="418" idx="2"/>
            </p:cNvCxnSpPr>
            <p:nvPr/>
          </p:nvCxnSpPr>
          <p:spPr>
            <a:xfrm flipV="1">
              <a:off x="8752265" y="4623768"/>
              <a:ext cx="0" cy="74579"/>
            </a:xfrm>
            <a:prstGeom prst="line">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sp>
          <p:nvSpPr>
            <p:cNvPr id="436" name="Rounded Rectangle 435"/>
            <p:cNvSpPr/>
            <p:nvPr/>
          </p:nvSpPr>
          <p:spPr>
            <a:xfrm>
              <a:off x="5461591" y="5988745"/>
              <a:ext cx="1859203" cy="607272"/>
            </a:xfrm>
            <a:prstGeom prst="roundRect">
              <a:avLst/>
            </a:prstGeom>
            <a:solidFill>
              <a:srgbClr val="969696"/>
            </a:solidFill>
            <a:ln w="19050" cmpd="sng">
              <a:solidFill>
                <a:srgbClr val="4B4B4B"/>
              </a:solidFill>
            </a:ln>
            <a:effectLst/>
          </p:spPr>
          <p:style>
            <a:lnRef idx="1">
              <a:schemeClr val="accent1"/>
            </a:lnRef>
            <a:fillRef idx="3">
              <a:schemeClr val="accent1"/>
            </a:fillRef>
            <a:effectRef idx="2">
              <a:schemeClr val="accent1"/>
            </a:effectRef>
            <a:fontRef idx="minor">
              <a:schemeClr val="lt1"/>
            </a:fontRef>
          </p:style>
          <p:txBody>
            <a:bodyPr lIns="72000" tIns="46800" rIns="0" bIns="46800" rtlCol="0" anchor="ctr"/>
            <a:lstStyle/>
            <a:p>
              <a:r>
                <a:rPr lang="en-GB" sz="900"/>
                <a:t>ACCT: AC current transformer</a:t>
              </a:r>
            </a:p>
            <a:p>
              <a:r>
                <a:rPr lang="en-GB" sz="900"/>
                <a:t>EMU: Emittance measurement unit</a:t>
              </a:r>
            </a:p>
            <a:p>
              <a:r>
                <a:rPr lang="en-GB" sz="900"/>
                <a:t>NPM: Non-invasive profile monitor</a:t>
              </a:r>
            </a:p>
            <a:p>
              <a:r>
                <a:rPr lang="en-GB" sz="900"/>
                <a:t>TMP: Turbomolecular pump</a:t>
              </a:r>
            </a:p>
          </p:txBody>
        </p:sp>
        <p:cxnSp>
          <p:nvCxnSpPr>
            <p:cNvPr id="437" name="Straight Connector 436"/>
            <p:cNvCxnSpPr>
              <a:stCxn id="359" idx="2"/>
              <a:endCxn id="360" idx="0"/>
            </p:cNvCxnSpPr>
            <p:nvPr/>
          </p:nvCxnSpPr>
          <p:spPr>
            <a:xfrm>
              <a:off x="8036530" y="3622601"/>
              <a:ext cx="0" cy="76257"/>
            </a:xfrm>
            <a:prstGeom prst="line">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396386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Table of contents</a:t>
            </a:r>
          </a:p>
        </p:txBody>
      </p:sp>
      <p:sp>
        <p:nvSpPr>
          <p:cNvPr id="3" name="Content Placeholder 2"/>
          <p:cNvSpPr>
            <a:spLocks noGrp="1"/>
          </p:cNvSpPr>
          <p:nvPr>
            <p:ph idx="1"/>
          </p:nvPr>
        </p:nvSpPr>
        <p:spPr>
          <a:xfrm>
            <a:off x="457200" y="1783357"/>
            <a:ext cx="8229600" cy="4525963"/>
          </a:xfrm>
        </p:spPr>
        <p:txBody>
          <a:bodyPr/>
          <a:lstStyle/>
          <a:p>
            <a:r>
              <a:rPr lang="en-GB" dirty="0"/>
              <a:t>System Requirements (2 complements)</a:t>
            </a:r>
          </a:p>
          <a:p>
            <a:r>
              <a:rPr lang="en-GB" dirty="0">
                <a:solidFill>
                  <a:schemeClr val="bg1">
                    <a:lumMod val="65000"/>
                  </a:schemeClr>
                </a:solidFill>
              </a:rPr>
              <a:t>Specific safety systems</a:t>
            </a:r>
          </a:p>
          <a:p>
            <a:r>
              <a:rPr lang="en-GB" dirty="0">
                <a:solidFill>
                  <a:schemeClr val="bg1">
                    <a:lumMod val="65000"/>
                  </a:schemeClr>
                </a:solidFill>
              </a:rPr>
              <a:t>Operating &amp; safety procedures</a:t>
            </a:r>
          </a:p>
          <a:p>
            <a:r>
              <a:rPr lang="en-GB" dirty="0"/>
              <a:t>Test &amp; Verification (Commissioning overview)</a:t>
            </a:r>
          </a:p>
          <a:p>
            <a:r>
              <a:rPr lang="en-GB" dirty="0">
                <a:solidFill>
                  <a:schemeClr val="bg1">
                    <a:lumMod val="65000"/>
                  </a:schemeClr>
                </a:solidFill>
              </a:rPr>
              <a:t>Open issues</a:t>
            </a:r>
          </a:p>
          <a:p>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a:p>
        </p:txBody>
      </p:sp>
    </p:spTree>
    <p:extLst>
      <p:ext uri="{BB962C8B-B14F-4D97-AF65-F5344CB8AC3E}">
        <p14:creationId xmlns:p14="http://schemas.microsoft.com/office/powerpoint/2010/main" val="128006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63BE-4865-CE47-A58B-B9373E079736}"/>
              </a:ext>
            </a:extLst>
          </p:cNvPr>
          <p:cNvSpPr>
            <a:spLocks noGrp="1"/>
          </p:cNvSpPr>
          <p:nvPr>
            <p:ph type="title"/>
          </p:nvPr>
        </p:nvSpPr>
        <p:spPr/>
        <p:txBody>
          <a:bodyPr/>
          <a:lstStyle/>
          <a:p>
            <a:r>
              <a:rPr lang="en-GB" dirty="0"/>
              <a:t>Complements to system requirements:</a:t>
            </a:r>
            <a:br>
              <a:rPr lang="en-GB" dirty="0"/>
            </a:br>
            <a:r>
              <a:rPr lang="en-GB" dirty="0"/>
              <a:t>Current</a:t>
            </a:r>
          </a:p>
        </p:txBody>
      </p:sp>
      <p:sp>
        <p:nvSpPr>
          <p:cNvPr id="3" name="Content Placeholder 2">
            <a:extLst>
              <a:ext uri="{FF2B5EF4-FFF2-40B4-BE49-F238E27FC236}">
                <a16:creationId xmlns:a16="http://schemas.microsoft.com/office/drawing/2014/main" id="{1C90E3CA-F04F-084B-B8A3-E89F53898921}"/>
              </a:ext>
            </a:extLst>
          </p:cNvPr>
          <p:cNvSpPr>
            <a:spLocks noGrp="1"/>
          </p:cNvSpPr>
          <p:nvPr>
            <p:ph idx="1"/>
          </p:nvPr>
        </p:nvSpPr>
        <p:spPr>
          <a:xfrm>
            <a:off x="467544" y="1628800"/>
            <a:ext cx="8208912" cy="2031508"/>
          </a:xfrm>
        </p:spPr>
        <p:txBody>
          <a:bodyPr>
            <a:noAutofit/>
          </a:bodyPr>
          <a:lstStyle/>
          <a:p>
            <a:r>
              <a:rPr lang="en-GB" sz="1800" dirty="0"/>
              <a:t>The presented requirements on proton current were:</a:t>
            </a:r>
          </a:p>
          <a:p>
            <a:pPr lvl="1"/>
            <a:r>
              <a:rPr lang="en-GB" sz="1600" dirty="0"/>
              <a:t>74 mA out of the source, and</a:t>
            </a:r>
          </a:p>
          <a:p>
            <a:pPr lvl="1"/>
            <a:r>
              <a:rPr lang="en-GB" sz="1600" dirty="0"/>
              <a:t>70 mA out the LEBT.</a:t>
            </a:r>
          </a:p>
          <a:p>
            <a:r>
              <a:rPr lang="en-GB" sz="1800" dirty="0"/>
              <a:t>These include educated guesses for the worst case losses in the LEBT and RFQ.</a:t>
            </a:r>
          </a:p>
          <a:p>
            <a:r>
              <a:rPr lang="en-GB" sz="1800" dirty="0"/>
              <a:t>Extracting too much current could spoil beam quality with the space charge force.</a:t>
            </a:r>
          </a:p>
          <a:p>
            <a:r>
              <a:rPr lang="en-GB" sz="1800" dirty="0"/>
              <a:t>The current out of the RFQ shouldn't exceed ~63 mA.</a:t>
            </a:r>
          </a:p>
        </p:txBody>
      </p:sp>
      <p:sp>
        <p:nvSpPr>
          <p:cNvPr id="4" name="Slide Number Placeholder 3">
            <a:extLst>
              <a:ext uri="{FF2B5EF4-FFF2-40B4-BE49-F238E27FC236}">
                <a16:creationId xmlns:a16="http://schemas.microsoft.com/office/drawing/2014/main" id="{10147194-3D49-5045-B2D3-D91681FB559B}"/>
              </a:ext>
            </a:extLst>
          </p:cNvPr>
          <p:cNvSpPr>
            <a:spLocks noGrp="1"/>
          </p:cNvSpPr>
          <p:nvPr>
            <p:ph type="sldNum" sz="quarter" idx="12"/>
          </p:nvPr>
        </p:nvSpPr>
        <p:spPr/>
        <p:txBody>
          <a:bodyPr/>
          <a:lstStyle/>
          <a:p>
            <a:fld id="{551115BC-487E-4422-894C-CB7CD3E79223}" type="slidenum">
              <a:rPr lang="en-GB" noProof="0" smtClean="0"/>
              <a:t>5</a:t>
            </a:fld>
            <a:endParaRPr lang="en-GB" noProof="0" dirty="0"/>
          </a:p>
        </p:txBody>
      </p:sp>
      <p:pic>
        <p:nvPicPr>
          <p:cNvPr id="10" name="Picture 9">
            <a:extLst>
              <a:ext uri="{FF2B5EF4-FFF2-40B4-BE49-F238E27FC236}">
                <a16:creationId xmlns:a16="http://schemas.microsoft.com/office/drawing/2014/main" id="{124D950E-BD77-4942-9EEC-848DC8846815}"/>
              </a:ext>
            </a:extLst>
          </p:cNvPr>
          <p:cNvPicPr>
            <a:picLocks noChangeAspect="1"/>
          </p:cNvPicPr>
          <p:nvPr/>
        </p:nvPicPr>
        <p:blipFill rotWithShape="1">
          <a:blip r:embed="rId3">
            <a:extLst>
              <a:ext uri="{28A0092B-C50C-407E-A947-70E740481C1C}">
                <a14:useLocalDpi xmlns:a14="http://schemas.microsoft.com/office/drawing/2010/main" val="0"/>
              </a:ext>
            </a:extLst>
          </a:blip>
          <a:srcRect t="2879"/>
          <a:stretch/>
        </p:blipFill>
        <p:spPr>
          <a:xfrm>
            <a:off x="831726" y="4418154"/>
            <a:ext cx="3524250" cy="2207852"/>
          </a:xfrm>
          <a:prstGeom prst="rect">
            <a:avLst/>
          </a:prstGeom>
        </p:spPr>
      </p:pic>
      <p:pic>
        <p:nvPicPr>
          <p:cNvPr id="12" name="Picture 11">
            <a:extLst>
              <a:ext uri="{FF2B5EF4-FFF2-40B4-BE49-F238E27FC236}">
                <a16:creationId xmlns:a16="http://schemas.microsoft.com/office/drawing/2014/main" id="{58532796-E898-C64E-BB10-3A010122AD15}"/>
              </a:ext>
            </a:extLst>
          </p:cNvPr>
          <p:cNvPicPr>
            <a:picLocks noChangeAspect="1"/>
          </p:cNvPicPr>
          <p:nvPr/>
        </p:nvPicPr>
        <p:blipFill rotWithShape="1">
          <a:blip r:embed="rId4">
            <a:extLst>
              <a:ext uri="{28A0092B-C50C-407E-A947-70E740481C1C}">
                <a14:useLocalDpi xmlns:a14="http://schemas.microsoft.com/office/drawing/2010/main" val="0"/>
              </a:ext>
            </a:extLst>
          </a:blip>
          <a:srcRect t="2879"/>
          <a:stretch/>
        </p:blipFill>
        <p:spPr>
          <a:xfrm>
            <a:off x="4720158" y="4423947"/>
            <a:ext cx="3524250" cy="2207852"/>
          </a:xfrm>
          <a:prstGeom prst="rect">
            <a:avLst/>
          </a:prstGeom>
        </p:spPr>
      </p:pic>
      <p:sp>
        <p:nvSpPr>
          <p:cNvPr id="14" name="TextBox 13">
            <a:extLst>
              <a:ext uri="{FF2B5EF4-FFF2-40B4-BE49-F238E27FC236}">
                <a16:creationId xmlns:a16="http://schemas.microsoft.com/office/drawing/2014/main" id="{A2C57CDA-06A3-3645-81D9-86445E650D73}"/>
              </a:ext>
            </a:extLst>
          </p:cNvPr>
          <p:cNvSpPr txBox="1"/>
          <p:nvPr/>
        </p:nvSpPr>
        <p:spPr>
          <a:xfrm>
            <a:off x="1231619" y="3913892"/>
            <a:ext cx="2724464" cy="523220"/>
          </a:xfrm>
          <a:prstGeom prst="rect">
            <a:avLst/>
          </a:prstGeom>
          <a:noFill/>
        </p:spPr>
        <p:txBody>
          <a:bodyPr wrap="none" rtlCol="0">
            <a:spAutoFit/>
          </a:bodyPr>
          <a:lstStyle/>
          <a:p>
            <a:pPr algn="ctr"/>
            <a:r>
              <a:rPr lang="en-GB" sz="1400" b="1" dirty="0">
                <a:solidFill>
                  <a:srgbClr val="FF0000"/>
                </a:solidFill>
              </a:rPr>
              <a:t>84 mA (100 mA total) simulation</a:t>
            </a:r>
          </a:p>
          <a:p>
            <a:pPr algn="ctr"/>
            <a:r>
              <a:rPr lang="en-GB" sz="1400" b="1" dirty="0">
                <a:solidFill>
                  <a:srgbClr val="FF0000"/>
                </a:solidFill>
              </a:rPr>
              <a:t>(old extraction electrode position)</a:t>
            </a:r>
          </a:p>
        </p:txBody>
      </p:sp>
      <p:sp>
        <p:nvSpPr>
          <p:cNvPr id="15" name="TextBox 14">
            <a:extLst>
              <a:ext uri="{FF2B5EF4-FFF2-40B4-BE49-F238E27FC236}">
                <a16:creationId xmlns:a16="http://schemas.microsoft.com/office/drawing/2014/main" id="{D808704C-A80D-644A-998B-DB766DFDEAA0}"/>
              </a:ext>
            </a:extLst>
          </p:cNvPr>
          <p:cNvSpPr txBox="1"/>
          <p:nvPr/>
        </p:nvSpPr>
        <p:spPr>
          <a:xfrm>
            <a:off x="5004048" y="3906251"/>
            <a:ext cx="2805320" cy="523220"/>
          </a:xfrm>
          <a:prstGeom prst="rect">
            <a:avLst/>
          </a:prstGeom>
          <a:noFill/>
        </p:spPr>
        <p:txBody>
          <a:bodyPr wrap="none" rtlCol="0">
            <a:spAutoFit/>
          </a:bodyPr>
          <a:lstStyle/>
          <a:p>
            <a:pPr algn="ctr"/>
            <a:r>
              <a:rPr lang="en-GB" sz="1400" b="1" dirty="0">
                <a:solidFill>
                  <a:srgbClr val="FF0000"/>
                </a:solidFill>
              </a:rPr>
              <a:t>70 mA (83 mA total) simulation</a:t>
            </a:r>
          </a:p>
          <a:p>
            <a:pPr algn="ctr"/>
            <a:r>
              <a:rPr lang="en-GB" sz="1400" b="1" dirty="0">
                <a:solidFill>
                  <a:srgbClr val="FF0000"/>
                </a:solidFill>
              </a:rPr>
              <a:t>(new extraction electrode position)</a:t>
            </a:r>
          </a:p>
        </p:txBody>
      </p:sp>
    </p:spTree>
    <p:extLst>
      <p:ext uri="{BB962C8B-B14F-4D97-AF65-F5344CB8AC3E}">
        <p14:creationId xmlns:p14="http://schemas.microsoft.com/office/powerpoint/2010/main" val="201870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1B4C-D732-5B40-BAED-2FD79F9F2AAB}"/>
              </a:ext>
            </a:extLst>
          </p:cNvPr>
          <p:cNvSpPr>
            <a:spLocks noGrp="1"/>
          </p:cNvSpPr>
          <p:nvPr>
            <p:ph type="title"/>
          </p:nvPr>
        </p:nvSpPr>
        <p:spPr/>
        <p:txBody>
          <a:bodyPr/>
          <a:lstStyle/>
          <a:p>
            <a:r>
              <a:rPr lang="en-GB" dirty="0"/>
              <a:t>Complements to system requirements</a:t>
            </a:r>
            <a:r>
              <a:rPr lang="en-GB" dirty="0">
                <a:sym typeface="Wingdings" pitchFamily="2" charset="2"/>
              </a:rPr>
              <a:t>:</a:t>
            </a:r>
            <a:br>
              <a:rPr lang="en-GB" dirty="0"/>
            </a:br>
            <a:r>
              <a:rPr lang="en-GB" dirty="0"/>
              <a:t>Beam modes</a:t>
            </a:r>
          </a:p>
        </p:txBody>
      </p:sp>
      <p:sp>
        <p:nvSpPr>
          <p:cNvPr id="4" name="Slide Number Placeholder 3">
            <a:extLst>
              <a:ext uri="{FF2B5EF4-FFF2-40B4-BE49-F238E27FC236}">
                <a16:creationId xmlns:a16="http://schemas.microsoft.com/office/drawing/2014/main" id="{392062F9-60D1-E34C-9A6D-E1ECB2871DE4}"/>
              </a:ext>
            </a:extLst>
          </p:cNvPr>
          <p:cNvSpPr>
            <a:spLocks noGrp="1"/>
          </p:cNvSpPr>
          <p:nvPr>
            <p:ph type="sldNum" sz="quarter" idx="12"/>
          </p:nvPr>
        </p:nvSpPr>
        <p:spPr>
          <a:xfrm>
            <a:off x="6948264" y="6448251"/>
            <a:ext cx="2133600" cy="365125"/>
          </a:xfrm>
        </p:spPr>
        <p:txBody>
          <a:bodyPr/>
          <a:lstStyle/>
          <a:p>
            <a:fld id="{551115BC-487E-4422-894C-CB7CD3E79223}" type="slidenum">
              <a:rPr lang="en-GB" noProof="0" smtClean="0"/>
              <a:t>6</a:t>
            </a:fld>
            <a:endParaRPr lang="en-GB" noProof="0" dirty="0"/>
          </a:p>
        </p:txBody>
      </p:sp>
      <p:pic>
        <p:nvPicPr>
          <p:cNvPr id="5" name="Picture 4">
            <a:extLst>
              <a:ext uri="{FF2B5EF4-FFF2-40B4-BE49-F238E27FC236}">
                <a16:creationId xmlns:a16="http://schemas.microsoft.com/office/drawing/2014/main" id="{1F432F0C-6A9A-374F-A0E2-484DE29BDC72}"/>
              </a:ext>
            </a:extLst>
          </p:cNvPr>
          <p:cNvPicPr>
            <a:picLocks noChangeAspect="1"/>
          </p:cNvPicPr>
          <p:nvPr/>
        </p:nvPicPr>
        <p:blipFill>
          <a:blip r:embed="rId3"/>
          <a:stretch>
            <a:fillRect/>
          </a:stretch>
        </p:blipFill>
        <p:spPr>
          <a:xfrm>
            <a:off x="2648024" y="1638981"/>
            <a:ext cx="5740400" cy="4864100"/>
          </a:xfrm>
          <a:prstGeom prst="rect">
            <a:avLst/>
          </a:prstGeom>
        </p:spPr>
      </p:pic>
      <p:graphicFrame>
        <p:nvGraphicFramePr>
          <p:cNvPr id="7" name="Content Placeholder 4">
            <a:extLst>
              <a:ext uri="{FF2B5EF4-FFF2-40B4-BE49-F238E27FC236}">
                <a16:creationId xmlns:a16="http://schemas.microsoft.com/office/drawing/2014/main" id="{4FAEB1BB-0DF1-B943-941C-013B9BA72C96}"/>
              </a:ext>
            </a:extLst>
          </p:cNvPr>
          <p:cNvGraphicFramePr>
            <a:graphicFrameLocks noGrp="1"/>
          </p:cNvGraphicFramePr>
          <p:nvPr>
            <p:ph idx="1"/>
            <p:extLst>
              <p:ext uri="{D42A27DB-BD31-4B8C-83A1-F6EECF244321}">
                <p14:modId xmlns:p14="http://schemas.microsoft.com/office/powerpoint/2010/main" val="2319896242"/>
              </p:ext>
            </p:extLst>
          </p:nvPr>
        </p:nvGraphicFramePr>
        <p:xfrm>
          <a:off x="251520" y="3501008"/>
          <a:ext cx="3600400" cy="3108960"/>
        </p:xfrm>
        <a:graphic>
          <a:graphicData uri="http://schemas.openxmlformats.org/drawingml/2006/table">
            <a:tbl>
              <a:tblPr firstRow="1" firstCol="1" bandRow="1">
                <a:tableStyleId>{5C22544A-7EE6-4342-B048-85BDC9FD1C3A}</a:tableStyleId>
              </a:tblPr>
              <a:tblGrid>
                <a:gridCol w="1058941">
                  <a:extLst>
                    <a:ext uri="{9D8B030D-6E8A-4147-A177-3AD203B41FA5}">
                      <a16:colId xmlns:a16="http://schemas.microsoft.com/office/drawing/2014/main" val="2758453096"/>
                    </a:ext>
                  </a:extLst>
                </a:gridCol>
                <a:gridCol w="847153">
                  <a:extLst>
                    <a:ext uri="{9D8B030D-6E8A-4147-A177-3AD203B41FA5}">
                      <a16:colId xmlns:a16="http://schemas.microsoft.com/office/drawing/2014/main" val="4040133764"/>
                    </a:ext>
                  </a:extLst>
                </a:gridCol>
                <a:gridCol w="847153">
                  <a:extLst>
                    <a:ext uri="{9D8B030D-6E8A-4147-A177-3AD203B41FA5}">
                      <a16:colId xmlns:a16="http://schemas.microsoft.com/office/drawing/2014/main" val="2236717804"/>
                    </a:ext>
                  </a:extLst>
                </a:gridCol>
                <a:gridCol w="847153">
                  <a:extLst>
                    <a:ext uri="{9D8B030D-6E8A-4147-A177-3AD203B41FA5}">
                      <a16:colId xmlns:a16="http://schemas.microsoft.com/office/drawing/2014/main" val="2170576131"/>
                    </a:ext>
                  </a:extLst>
                </a:gridCol>
              </a:tblGrid>
              <a:tr h="440635">
                <a:tc>
                  <a:txBody>
                    <a:bodyPr/>
                    <a:lstStyle/>
                    <a:p>
                      <a:r>
                        <a:rPr lang="en-GB" sz="1400" noProof="0" dirty="0"/>
                        <a:t>Mode</a:t>
                      </a:r>
                    </a:p>
                  </a:txBody>
                  <a:tcPr/>
                </a:tc>
                <a:tc>
                  <a:txBody>
                    <a:bodyPr/>
                    <a:lstStyle/>
                    <a:p>
                      <a:r>
                        <a:rPr lang="en-GB" sz="1400" noProof="0" dirty="0"/>
                        <a:t>Current [mA]</a:t>
                      </a:r>
                    </a:p>
                  </a:txBody>
                  <a:tcPr/>
                </a:tc>
                <a:tc>
                  <a:txBody>
                    <a:bodyPr/>
                    <a:lstStyle/>
                    <a:p>
                      <a:r>
                        <a:rPr lang="en-GB" sz="1400" noProof="0" dirty="0"/>
                        <a:t>Duration</a:t>
                      </a:r>
                    </a:p>
                    <a:p>
                      <a:r>
                        <a:rPr lang="en-GB" sz="1400" noProof="0" dirty="0"/>
                        <a:t>[µs]</a:t>
                      </a:r>
                    </a:p>
                  </a:txBody>
                  <a:tcPr/>
                </a:tc>
                <a:tc>
                  <a:txBody>
                    <a:bodyPr/>
                    <a:lstStyle/>
                    <a:p>
                      <a:r>
                        <a:rPr lang="en-GB" sz="1400" noProof="0" dirty="0"/>
                        <a:t>Rep</a:t>
                      </a:r>
                    </a:p>
                    <a:p>
                      <a:r>
                        <a:rPr lang="en-GB" sz="1400" noProof="0" dirty="0"/>
                        <a:t>[Hz]</a:t>
                      </a:r>
                    </a:p>
                  </a:txBody>
                  <a:tcPr/>
                </a:tc>
                <a:extLst>
                  <a:ext uri="{0D108BD9-81ED-4DB2-BD59-A6C34878D82A}">
                    <a16:rowId xmlns:a16="http://schemas.microsoft.com/office/drawing/2014/main" val="473300746"/>
                  </a:ext>
                </a:extLst>
              </a:tr>
              <a:tr h="440635">
                <a:tc>
                  <a:txBody>
                    <a:bodyPr/>
                    <a:lstStyle/>
                    <a:p>
                      <a:r>
                        <a:rPr lang="en-GB" sz="1400" noProof="0" dirty="0"/>
                        <a:t>Probe</a:t>
                      </a:r>
                    </a:p>
                    <a:p>
                      <a:endParaRPr lang="en-GB" sz="1400" noProof="0" dirty="0"/>
                    </a:p>
                  </a:txBody>
                  <a:tcPr/>
                </a:tc>
                <a:tc>
                  <a:txBody>
                    <a:bodyPr/>
                    <a:lstStyle/>
                    <a:p>
                      <a:pPr algn="r"/>
                      <a:r>
                        <a:rPr lang="en-GB" sz="1400" b="1" noProof="0" dirty="0">
                          <a:latin typeface="+mn-lt"/>
                          <a:cs typeface="Apple Chancery" panose="03020702040506060504" pitchFamily="66" charset="-79"/>
                        </a:rPr>
                        <a:t>~6</a:t>
                      </a:r>
                    </a:p>
                  </a:txBody>
                  <a:tcPr/>
                </a:tc>
                <a:tc>
                  <a:txBody>
                    <a:bodyPr/>
                    <a:lstStyle/>
                    <a:p>
                      <a:pPr algn="r"/>
                      <a:r>
                        <a:rPr lang="en-GB" sz="1400" b="1" noProof="0" dirty="0">
                          <a:latin typeface="+mn-lt"/>
                          <a:cs typeface="Apple Chancery" panose="03020702040506060504" pitchFamily="66" charset="-79"/>
                        </a:rPr>
                        <a:t>≤ 5</a:t>
                      </a:r>
                      <a:endParaRPr lang="en-GB" sz="1400" b="1" noProof="0" dirty="0"/>
                    </a:p>
                  </a:txBody>
                  <a:tcPr/>
                </a:tc>
                <a:tc>
                  <a:txBody>
                    <a:bodyPr/>
                    <a:lstStyle/>
                    <a:p>
                      <a:pPr algn="r"/>
                      <a:r>
                        <a:rPr lang="en-GB" sz="1400" b="1" noProof="0" dirty="0">
                          <a:latin typeface="+mn-lt"/>
                          <a:cs typeface="Apple Chancery" panose="03020702040506060504" pitchFamily="66" charset="-79"/>
                        </a:rPr>
                        <a:t>≤ 1</a:t>
                      </a:r>
                      <a:endParaRPr lang="en-GB" sz="1400" b="1" noProof="0" dirty="0"/>
                    </a:p>
                  </a:txBody>
                  <a:tcPr/>
                </a:tc>
                <a:extLst>
                  <a:ext uri="{0D108BD9-81ED-4DB2-BD59-A6C34878D82A}">
                    <a16:rowId xmlns:a16="http://schemas.microsoft.com/office/drawing/2014/main" val="636062373"/>
                  </a:ext>
                </a:extLst>
              </a:tr>
              <a:tr h="440635">
                <a:tc>
                  <a:txBody>
                    <a:bodyPr/>
                    <a:lstStyle/>
                    <a:p>
                      <a:r>
                        <a:rPr lang="en-GB" sz="1400" noProof="0" dirty="0"/>
                        <a:t>Fast tuning</a:t>
                      </a:r>
                    </a:p>
                    <a:p>
                      <a:endParaRPr lang="en-GB" sz="1400" noProof="0" dirty="0"/>
                    </a:p>
                  </a:txBody>
                  <a:tcPr/>
                </a:tc>
                <a:tc>
                  <a:txBody>
                    <a:bodyPr/>
                    <a:lstStyle/>
                    <a:p>
                      <a:pPr algn="r"/>
                      <a:r>
                        <a:rPr lang="en-GB" sz="1400" b="1" noProof="0" dirty="0">
                          <a:latin typeface="+mn-lt"/>
                          <a:cs typeface="Apple Chancery" panose="03020702040506060504" pitchFamily="66" charset="-79"/>
                        </a:rPr>
                        <a:t>≤ 62.5</a:t>
                      </a:r>
                      <a:endParaRPr lang="en-GB" sz="1400" b="1" noProof="0" dirty="0"/>
                    </a:p>
                  </a:txBody>
                  <a:tcPr/>
                </a:tc>
                <a:tc>
                  <a:txBody>
                    <a:bodyPr/>
                    <a:lstStyle/>
                    <a:p>
                      <a:pPr algn="r"/>
                      <a:r>
                        <a:rPr lang="en-GB" sz="1400" b="1" noProof="0" dirty="0">
                          <a:latin typeface="+mn-lt"/>
                          <a:cs typeface="Apple Chancery" panose="03020702040506060504" pitchFamily="66" charset="-79"/>
                        </a:rPr>
                        <a:t>≤ 5</a:t>
                      </a:r>
                      <a:endParaRPr lang="en-GB" sz="1400" b="1" noProof="0" dirty="0"/>
                    </a:p>
                  </a:txBody>
                  <a:tcPr/>
                </a:tc>
                <a:tc>
                  <a:txBody>
                    <a:bodyPr/>
                    <a:lstStyle/>
                    <a:p>
                      <a:pPr algn="r"/>
                      <a:r>
                        <a:rPr lang="en-GB" sz="1400" b="1" noProof="0" dirty="0">
                          <a:latin typeface="+mn-lt"/>
                          <a:cs typeface="Apple Chancery" panose="03020702040506060504" pitchFamily="66" charset="-79"/>
                        </a:rPr>
                        <a:t>≤ 14</a:t>
                      </a:r>
                      <a:endParaRPr lang="en-GB" sz="1400" b="1" noProof="0" dirty="0"/>
                    </a:p>
                  </a:txBody>
                  <a:tcPr/>
                </a:tc>
                <a:extLst>
                  <a:ext uri="{0D108BD9-81ED-4DB2-BD59-A6C34878D82A}">
                    <a16:rowId xmlns:a16="http://schemas.microsoft.com/office/drawing/2014/main" val="1032971495"/>
                  </a:ext>
                </a:extLst>
              </a:tr>
              <a:tr h="440635">
                <a:tc>
                  <a:txBody>
                    <a:bodyPr/>
                    <a:lstStyle/>
                    <a:p>
                      <a:r>
                        <a:rPr lang="en-GB" sz="1400" noProof="0" dirty="0"/>
                        <a:t>Slow tuning</a:t>
                      </a:r>
                    </a:p>
                    <a:p>
                      <a:endParaRPr lang="en-GB" sz="1400" noProof="0" dirty="0"/>
                    </a:p>
                  </a:txBody>
                  <a:tcPr/>
                </a:tc>
                <a:tc>
                  <a:txBody>
                    <a:bodyPr/>
                    <a:lstStyle/>
                    <a:p>
                      <a:pPr algn="r"/>
                      <a:r>
                        <a:rPr lang="en-GB" sz="1400" b="1" noProof="0" dirty="0">
                          <a:latin typeface="+mn-lt"/>
                          <a:cs typeface="Apple Chancery" panose="03020702040506060504" pitchFamily="66" charset="-79"/>
                        </a:rPr>
                        <a:t>≤ 62.5</a:t>
                      </a:r>
                      <a:endParaRPr lang="en-GB" sz="1400" b="1" noProof="0" dirty="0"/>
                    </a:p>
                  </a:txBody>
                  <a:tcPr/>
                </a:tc>
                <a:tc>
                  <a:txBody>
                    <a:bodyPr/>
                    <a:lstStyle/>
                    <a:p>
                      <a:pPr algn="r"/>
                      <a:r>
                        <a:rPr lang="en-GB" sz="1400" b="1" noProof="0" dirty="0">
                          <a:latin typeface="+mn-lt"/>
                          <a:cs typeface="Apple Chancery" panose="03020702040506060504" pitchFamily="66" charset="-79"/>
                        </a:rPr>
                        <a:t>≤ 50</a:t>
                      </a:r>
                      <a:endParaRPr lang="en-GB" sz="1400" b="1" noProof="0" dirty="0"/>
                    </a:p>
                  </a:txBody>
                  <a:tcPr/>
                </a:tc>
                <a:tc>
                  <a:txBody>
                    <a:bodyPr/>
                    <a:lstStyle/>
                    <a:p>
                      <a:pPr algn="r"/>
                      <a:r>
                        <a:rPr lang="en-GB" sz="1400" b="1" noProof="0" dirty="0">
                          <a:latin typeface="+mn-lt"/>
                          <a:cs typeface="Apple Chancery" panose="03020702040506060504" pitchFamily="66" charset="-79"/>
                        </a:rPr>
                        <a:t>≤ 1</a:t>
                      </a:r>
                      <a:endParaRPr lang="en-GB" sz="1400" b="1" noProof="0" dirty="0"/>
                    </a:p>
                  </a:txBody>
                  <a:tcPr/>
                </a:tc>
                <a:extLst>
                  <a:ext uri="{0D108BD9-81ED-4DB2-BD59-A6C34878D82A}">
                    <a16:rowId xmlns:a16="http://schemas.microsoft.com/office/drawing/2014/main" val="4054623314"/>
                  </a:ext>
                </a:extLst>
              </a:tr>
              <a:tr h="440635">
                <a:tc>
                  <a:txBody>
                    <a:bodyPr/>
                    <a:lstStyle/>
                    <a:p>
                      <a:r>
                        <a:rPr lang="en-GB" sz="1400" noProof="0" dirty="0"/>
                        <a:t>Long pulse verification</a:t>
                      </a:r>
                    </a:p>
                  </a:txBody>
                  <a:tcPr/>
                </a:tc>
                <a:tc>
                  <a:txBody>
                    <a:bodyPr/>
                    <a:lstStyle/>
                    <a:p>
                      <a:pPr algn="r"/>
                      <a:r>
                        <a:rPr lang="en-GB" sz="1400" b="1" noProof="0" dirty="0">
                          <a:latin typeface="+mn-lt"/>
                          <a:cs typeface="Apple Chancery" panose="03020702040506060504" pitchFamily="66" charset="-79"/>
                        </a:rPr>
                        <a:t>≤ 62.5</a:t>
                      </a:r>
                      <a:endParaRPr lang="en-GB" sz="1400" b="1" noProof="0" dirty="0"/>
                    </a:p>
                  </a:txBody>
                  <a:tcPr/>
                </a:tc>
                <a:tc>
                  <a:txBody>
                    <a:bodyPr/>
                    <a:lstStyle/>
                    <a:p>
                      <a:pPr algn="r"/>
                      <a:r>
                        <a:rPr lang="en-GB" sz="1400" b="1" noProof="0" dirty="0">
                          <a:latin typeface="+mn-lt"/>
                          <a:cs typeface="Apple Chancery" panose="03020702040506060504" pitchFamily="66" charset="-79"/>
                        </a:rPr>
                        <a:t>≤ 2860</a:t>
                      </a:r>
                      <a:endParaRPr lang="en-GB" sz="1400" b="1" noProof="0" dirty="0"/>
                    </a:p>
                  </a:txBody>
                  <a:tcPr/>
                </a:tc>
                <a:tc>
                  <a:txBody>
                    <a:bodyPr/>
                    <a:lstStyle/>
                    <a:p>
                      <a:pPr algn="r"/>
                      <a:r>
                        <a:rPr lang="en-GB" sz="1400" b="1" noProof="0" dirty="0">
                          <a:latin typeface="+mn-lt"/>
                          <a:cs typeface="Apple Chancery" panose="03020702040506060504" pitchFamily="66" charset="-79"/>
                        </a:rPr>
                        <a:t>≤ 1/30</a:t>
                      </a:r>
                      <a:endParaRPr lang="en-GB" sz="1400" b="1" noProof="0" dirty="0"/>
                    </a:p>
                  </a:txBody>
                  <a:tcPr/>
                </a:tc>
                <a:extLst>
                  <a:ext uri="{0D108BD9-81ED-4DB2-BD59-A6C34878D82A}">
                    <a16:rowId xmlns:a16="http://schemas.microsoft.com/office/drawing/2014/main" val="1836742866"/>
                  </a:ext>
                </a:extLst>
              </a:tr>
              <a:tr h="440635">
                <a:tc>
                  <a:txBody>
                    <a:bodyPr/>
                    <a:lstStyle/>
                    <a:p>
                      <a:r>
                        <a:rPr lang="en-GB" sz="1400" noProof="0" dirty="0"/>
                        <a:t>Production</a:t>
                      </a:r>
                    </a:p>
                    <a:p>
                      <a:endParaRPr lang="en-GB" sz="1400" noProof="0" dirty="0"/>
                    </a:p>
                  </a:txBody>
                  <a:tcPr/>
                </a:tc>
                <a:tc>
                  <a:txBody>
                    <a:bodyPr/>
                    <a:lstStyle/>
                    <a:p>
                      <a:pPr algn="r"/>
                      <a:r>
                        <a:rPr lang="en-GB" sz="1400" b="1" noProof="0" dirty="0">
                          <a:latin typeface="+mn-lt"/>
                          <a:cs typeface="Apple Chancery" panose="03020702040506060504" pitchFamily="66" charset="-79"/>
                        </a:rPr>
                        <a:t>≤ 62.5</a:t>
                      </a:r>
                      <a:endParaRPr lang="en-GB" sz="1400" b="1" noProof="0" dirty="0"/>
                    </a:p>
                  </a:txBody>
                  <a:tcPr/>
                </a:tc>
                <a:tc>
                  <a:txBody>
                    <a:bodyPr/>
                    <a:lstStyle/>
                    <a:p>
                      <a:pPr algn="r"/>
                      <a:r>
                        <a:rPr lang="en-GB" sz="1400" b="1" noProof="0" dirty="0">
                          <a:solidFill>
                            <a:srgbClr val="FF0000"/>
                          </a:solidFill>
                          <a:latin typeface="+mn-lt"/>
                          <a:cs typeface="Apple Chancery" panose="03020702040506060504" pitchFamily="66" charset="-79"/>
                        </a:rPr>
                        <a:t>2860</a:t>
                      </a:r>
                      <a:endParaRPr lang="en-GB" sz="1400" b="1" noProof="0" dirty="0">
                        <a:solidFill>
                          <a:srgbClr val="FF0000"/>
                        </a:solidFill>
                      </a:endParaRPr>
                    </a:p>
                  </a:txBody>
                  <a:tcPr/>
                </a:tc>
                <a:tc>
                  <a:txBody>
                    <a:bodyPr/>
                    <a:lstStyle/>
                    <a:p>
                      <a:pPr algn="r"/>
                      <a:r>
                        <a:rPr lang="en-GB" sz="1400" b="1" noProof="0" dirty="0">
                          <a:solidFill>
                            <a:srgbClr val="FF0000"/>
                          </a:solidFill>
                          <a:latin typeface="+mn-lt"/>
                          <a:cs typeface="Apple Chancery" panose="03020702040506060504" pitchFamily="66" charset="-79"/>
                        </a:rPr>
                        <a:t>14</a:t>
                      </a:r>
                      <a:endParaRPr lang="en-GB" sz="1400" b="1" noProof="0" dirty="0">
                        <a:solidFill>
                          <a:srgbClr val="FF0000"/>
                        </a:solidFill>
                      </a:endParaRPr>
                    </a:p>
                  </a:txBody>
                  <a:tcPr/>
                </a:tc>
                <a:extLst>
                  <a:ext uri="{0D108BD9-81ED-4DB2-BD59-A6C34878D82A}">
                    <a16:rowId xmlns:a16="http://schemas.microsoft.com/office/drawing/2014/main" val="2756243561"/>
                  </a:ext>
                </a:extLst>
              </a:tr>
            </a:tbl>
          </a:graphicData>
        </a:graphic>
      </p:graphicFrame>
      <p:sp>
        <p:nvSpPr>
          <p:cNvPr id="10" name="TextBox 9">
            <a:extLst>
              <a:ext uri="{FF2B5EF4-FFF2-40B4-BE49-F238E27FC236}">
                <a16:creationId xmlns:a16="http://schemas.microsoft.com/office/drawing/2014/main" id="{B7C3EEE1-58EF-C544-80B6-A8559E3A82A5}"/>
              </a:ext>
            </a:extLst>
          </p:cNvPr>
          <p:cNvSpPr txBox="1"/>
          <p:nvPr/>
        </p:nvSpPr>
        <p:spPr>
          <a:xfrm>
            <a:off x="8100392" y="2996952"/>
            <a:ext cx="582532" cy="338554"/>
          </a:xfrm>
          <a:prstGeom prst="rect">
            <a:avLst/>
          </a:prstGeom>
          <a:noFill/>
        </p:spPr>
        <p:txBody>
          <a:bodyPr wrap="none" rtlCol="0">
            <a:spAutoFit/>
          </a:bodyPr>
          <a:lstStyle/>
          <a:p>
            <a:r>
              <a:rPr lang="en-GB" sz="1600" b="1" dirty="0">
                <a:solidFill>
                  <a:srgbClr val="00B050"/>
                </a:solidFill>
              </a:rPr>
              <a:t>LEBT</a:t>
            </a:r>
          </a:p>
        </p:txBody>
      </p:sp>
      <p:sp>
        <p:nvSpPr>
          <p:cNvPr id="11" name="TextBox 10">
            <a:extLst>
              <a:ext uri="{FF2B5EF4-FFF2-40B4-BE49-F238E27FC236}">
                <a16:creationId xmlns:a16="http://schemas.microsoft.com/office/drawing/2014/main" id="{C0F08D7D-F478-694E-A248-D097A903DC6C}"/>
              </a:ext>
            </a:extLst>
          </p:cNvPr>
          <p:cNvSpPr txBox="1"/>
          <p:nvPr/>
        </p:nvSpPr>
        <p:spPr>
          <a:xfrm>
            <a:off x="8100392" y="4314582"/>
            <a:ext cx="534249" cy="338554"/>
          </a:xfrm>
          <a:prstGeom prst="rect">
            <a:avLst/>
          </a:prstGeom>
          <a:noFill/>
        </p:spPr>
        <p:txBody>
          <a:bodyPr wrap="none" rtlCol="0">
            <a:spAutoFit/>
          </a:bodyPr>
          <a:lstStyle/>
          <a:p>
            <a:r>
              <a:rPr lang="en-GB" sz="1600" b="1" dirty="0">
                <a:solidFill>
                  <a:srgbClr val="00B050"/>
                </a:solidFill>
              </a:rPr>
              <a:t>RFQ</a:t>
            </a:r>
            <a:endParaRPr lang="en-GB" b="1" dirty="0">
              <a:solidFill>
                <a:srgbClr val="00B050"/>
              </a:solidFill>
            </a:endParaRPr>
          </a:p>
        </p:txBody>
      </p:sp>
      <p:sp>
        <p:nvSpPr>
          <p:cNvPr id="12" name="TextBox 11">
            <a:extLst>
              <a:ext uri="{FF2B5EF4-FFF2-40B4-BE49-F238E27FC236}">
                <a16:creationId xmlns:a16="http://schemas.microsoft.com/office/drawing/2014/main" id="{F862884B-1653-3D4B-B9B3-151E09A06401}"/>
              </a:ext>
            </a:extLst>
          </p:cNvPr>
          <p:cNvSpPr txBox="1"/>
          <p:nvPr/>
        </p:nvSpPr>
        <p:spPr>
          <a:xfrm>
            <a:off x="8100392" y="5661248"/>
            <a:ext cx="675506" cy="338554"/>
          </a:xfrm>
          <a:prstGeom prst="rect">
            <a:avLst/>
          </a:prstGeom>
          <a:noFill/>
        </p:spPr>
        <p:txBody>
          <a:bodyPr wrap="none" rtlCol="0">
            <a:spAutoFit/>
          </a:bodyPr>
          <a:lstStyle/>
          <a:p>
            <a:r>
              <a:rPr lang="en-GB" sz="1600" b="1" dirty="0">
                <a:solidFill>
                  <a:srgbClr val="0432FF"/>
                </a:solidFill>
              </a:rPr>
              <a:t>MEBT</a:t>
            </a:r>
          </a:p>
        </p:txBody>
      </p:sp>
      <p:sp>
        <p:nvSpPr>
          <p:cNvPr id="16" name="TextBox 15">
            <a:extLst>
              <a:ext uri="{FF2B5EF4-FFF2-40B4-BE49-F238E27FC236}">
                <a16:creationId xmlns:a16="http://schemas.microsoft.com/office/drawing/2014/main" id="{7B3C8E21-22C2-3D4D-BDE4-EF64BA20B7BE}"/>
              </a:ext>
            </a:extLst>
          </p:cNvPr>
          <p:cNvSpPr txBox="1"/>
          <p:nvPr/>
        </p:nvSpPr>
        <p:spPr>
          <a:xfrm>
            <a:off x="8100392" y="1650286"/>
            <a:ext cx="494366" cy="338554"/>
          </a:xfrm>
          <a:prstGeom prst="rect">
            <a:avLst/>
          </a:prstGeom>
          <a:noFill/>
        </p:spPr>
        <p:txBody>
          <a:bodyPr wrap="none" rtlCol="0">
            <a:spAutoFit/>
          </a:bodyPr>
          <a:lstStyle/>
          <a:p>
            <a:r>
              <a:rPr lang="en-GB" sz="1600" b="1" dirty="0" err="1">
                <a:solidFill>
                  <a:srgbClr val="FF0000"/>
                </a:solidFill>
              </a:rPr>
              <a:t>ISrc</a:t>
            </a:r>
            <a:endParaRPr lang="en-GB" sz="1600" b="1" dirty="0">
              <a:solidFill>
                <a:srgbClr val="FF0000"/>
              </a:solidFill>
            </a:endParaRPr>
          </a:p>
        </p:txBody>
      </p:sp>
      <p:cxnSp>
        <p:nvCxnSpPr>
          <p:cNvPr id="19" name="Straight Arrow Connector 18">
            <a:extLst>
              <a:ext uri="{FF2B5EF4-FFF2-40B4-BE49-F238E27FC236}">
                <a16:creationId xmlns:a16="http://schemas.microsoft.com/office/drawing/2014/main" id="{86CA094B-55D3-B24D-AAE8-032184F63F73}"/>
              </a:ext>
            </a:extLst>
          </p:cNvPr>
          <p:cNvCxnSpPr/>
          <p:nvPr/>
        </p:nvCxnSpPr>
        <p:spPr>
          <a:xfrm>
            <a:off x="6084168" y="1638981"/>
            <a:ext cx="0" cy="9144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86EBC0-AE2A-0646-B6C8-B4D5E0EB7E25}"/>
              </a:ext>
            </a:extLst>
          </p:cNvPr>
          <p:cNvSpPr txBox="1"/>
          <p:nvPr/>
        </p:nvSpPr>
        <p:spPr>
          <a:xfrm>
            <a:off x="6169603" y="1926904"/>
            <a:ext cx="984565" cy="338554"/>
          </a:xfrm>
          <a:prstGeom prst="rect">
            <a:avLst/>
          </a:prstGeom>
          <a:solidFill>
            <a:schemeClr val="tx1">
              <a:alpha val="60000"/>
            </a:schemeClr>
          </a:solidFill>
        </p:spPr>
        <p:txBody>
          <a:bodyPr wrap="none" rtlCol="0">
            <a:spAutoFit/>
          </a:bodyPr>
          <a:lstStyle/>
          <a:p>
            <a:r>
              <a:rPr lang="en-GB" sz="1600" b="1" dirty="0">
                <a:solidFill>
                  <a:srgbClr val="FFFF00"/>
                </a:solidFill>
              </a:rPr>
              <a:t>&lt; 100 mA</a:t>
            </a:r>
          </a:p>
        </p:txBody>
      </p:sp>
      <p:cxnSp>
        <p:nvCxnSpPr>
          <p:cNvPr id="21" name="Straight Arrow Connector 20">
            <a:extLst>
              <a:ext uri="{FF2B5EF4-FFF2-40B4-BE49-F238E27FC236}">
                <a16:creationId xmlns:a16="http://schemas.microsoft.com/office/drawing/2014/main" id="{3842A5D0-5C43-8A46-9003-62A2F45AB119}"/>
              </a:ext>
            </a:extLst>
          </p:cNvPr>
          <p:cNvCxnSpPr/>
          <p:nvPr/>
        </p:nvCxnSpPr>
        <p:spPr>
          <a:xfrm>
            <a:off x="6084168" y="2946648"/>
            <a:ext cx="0" cy="9144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F17E96B-51A8-3E42-9CC7-768B730E57C8}"/>
              </a:ext>
            </a:extLst>
          </p:cNvPr>
          <p:cNvCxnSpPr/>
          <p:nvPr/>
        </p:nvCxnSpPr>
        <p:spPr>
          <a:xfrm>
            <a:off x="6084168" y="4261104"/>
            <a:ext cx="0" cy="9144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EE6E91-BA58-A246-B74A-7E1C2A542500}"/>
              </a:ext>
            </a:extLst>
          </p:cNvPr>
          <p:cNvCxnSpPr/>
          <p:nvPr/>
        </p:nvCxnSpPr>
        <p:spPr>
          <a:xfrm>
            <a:off x="6084168" y="5605272"/>
            <a:ext cx="0" cy="9144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AC73F7E-45C2-8841-9174-3F47635E97FF}"/>
              </a:ext>
            </a:extLst>
          </p:cNvPr>
          <p:cNvSpPr txBox="1"/>
          <p:nvPr/>
        </p:nvSpPr>
        <p:spPr>
          <a:xfrm>
            <a:off x="6212883" y="3234571"/>
            <a:ext cx="898003" cy="338554"/>
          </a:xfrm>
          <a:prstGeom prst="rect">
            <a:avLst/>
          </a:prstGeom>
          <a:solidFill>
            <a:schemeClr val="tx1">
              <a:alpha val="60000"/>
            </a:schemeClr>
          </a:solidFill>
        </p:spPr>
        <p:txBody>
          <a:bodyPr wrap="none" rtlCol="0">
            <a:spAutoFit/>
          </a:bodyPr>
          <a:lstStyle/>
          <a:p>
            <a:r>
              <a:rPr lang="en-GB" sz="1600" b="1" dirty="0">
                <a:solidFill>
                  <a:srgbClr val="FFFF00"/>
                </a:solidFill>
              </a:rPr>
              <a:t>6-70 mA</a:t>
            </a:r>
          </a:p>
        </p:txBody>
      </p:sp>
      <p:sp>
        <p:nvSpPr>
          <p:cNvPr id="25" name="TextBox 24">
            <a:extLst>
              <a:ext uri="{FF2B5EF4-FFF2-40B4-BE49-F238E27FC236}">
                <a16:creationId xmlns:a16="http://schemas.microsoft.com/office/drawing/2014/main" id="{8EA16B53-6E9D-A943-9ACB-392E0093A1A8}"/>
              </a:ext>
            </a:extLst>
          </p:cNvPr>
          <p:cNvSpPr txBox="1"/>
          <p:nvPr/>
        </p:nvSpPr>
        <p:spPr>
          <a:xfrm>
            <a:off x="6239606" y="4581128"/>
            <a:ext cx="898003" cy="338554"/>
          </a:xfrm>
          <a:prstGeom prst="rect">
            <a:avLst/>
          </a:prstGeom>
          <a:solidFill>
            <a:schemeClr val="tx1">
              <a:alpha val="60000"/>
            </a:schemeClr>
          </a:solidFill>
        </p:spPr>
        <p:txBody>
          <a:bodyPr wrap="none" rtlCol="0">
            <a:spAutoFit/>
          </a:bodyPr>
          <a:lstStyle/>
          <a:p>
            <a:r>
              <a:rPr lang="en-GB" sz="1600" b="1" dirty="0">
                <a:solidFill>
                  <a:srgbClr val="FFFF00"/>
                </a:solidFill>
              </a:rPr>
              <a:t>6-63 mA</a:t>
            </a:r>
          </a:p>
        </p:txBody>
      </p:sp>
      <p:sp>
        <p:nvSpPr>
          <p:cNvPr id="26" name="TextBox 25">
            <a:extLst>
              <a:ext uri="{FF2B5EF4-FFF2-40B4-BE49-F238E27FC236}">
                <a16:creationId xmlns:a16="http://schemas.microsoft.com/office/drawing/2014/main" id="{9AB17CDD-0DD8-5549-84D8-F49BC32FE5E3}"/>
              </a:ext>
            </a:extLst>
          </p:cNvPr>
          <p:cNvSpPr txBox="1"/>
          <p:nvPr/>
        </p:nvSpPr>
        <p:spPr>
          <a:xfrm>
            <a:off x="6239606" y="5898867"/>
            <a:ext cx="1056700" cy="338554"/>
          </a:xfrm>
          <a:prstGeom prst="rect">
            <a:avLst/>
          </a:prstGeom>
          <a:solidFill>
            <a:schemeClr val="tx1">
              <a:alpha val="60000"/>
            </a:schemeClr>
          </a:solidFill>
        </p:spPr>
        <p:txBody>
          <a:bodyPr wrap="none" rtlCol="0">
            <a:spAutoFit/>
          </a:bodyPr>
          <a:lstStyle/>
          <a:p>
            <a:r>
              <a:rPr lang="en-GB" sz="1600" b="1" dirty="0">
                <a:solidFill>
                  <a:srgbClr val="FFFF00"/>
                </a:solidFill>
              </a:rPr>
              <a:t>6-62.5 mA</a:t>
            </a:r>
          </a:p>
        </p:txBody>
      </p:sp>
      <p:sp>
        <p:nvSpPr>
          <p:cNvPr id="28" name="TextBox 27">
            <a:extLst>
              <a:ext uri="{FF2B5EF4-FFF2-40B4-BE49-F238E27FC236}">
                <a16:creationId xmlns:a16="http://schemas.microsoft.com/office/drawing/2014/main" id="{020BF01A-D0FE-6D45-B840-4BBA4B63A3C5}"/>
              </a:ext>
            </a:extLst>
          </p:cNvPr>
          <p:cNvSpPr txBox="1"/>
          <p:nvPr/>
        </p:nvSpPr>
        <p:spPr>
          <a:xfrm>
            <a:off x="6152473" y="2514382"/>
            <a:ext cx="1011815" cy="338554"/>
          </a:xfrm>
          <a:prstGeom prst="rect">
            <a:avLst/>
          </a:prstGeom>
          <a:noFill/>
        </p:spPr>
        <p:txBody>
          <a:bodyPr wrap="none" rtlCol="0">
            <a:spAutoFit/>
          </a:bodyPr>
          <a:lstStyle/>
          <a:p>
            <a:r>
              <a:rPr lang="en-GB" sz="1600" b="1" dirty="0"/>
              <a:t>5-2860 µs</a:t>
            </a:r>
          </a:p>
        </p:txBody>
      </p:sp>
      <p:sp>
        <p:nvSpPr>
          <p:cNvPr id="31" name="TextBox 30">
            <a:extLst>
              <a:ext uri="{FF2B5EF4-FFF2-40B4-BE49-F238E27FC236}">
                <a16:creationId xmlns:a16="http://schemas.microsoft.com/office/drawing/2014/main" id="{6212EC57-246A-054D-ADA7-0DE09F7C288E}"/>
              </a:ext>
            </a:extLst>
          </p:cNvPr>
          <p:cNvSpPr txBox="1"/>
          <p:nvPr/>
        </p:nvSpPr>
        <p:spPr>
          <a:xfrm>
            <a:off x="6156176" y="6473952"/>
            <a:ext cx="1011815" cy="338554"/>
          </a:xfrm>
          <a:prstGeom prst="rect">
            <a:avLst/>
          </a:prstGeom>
          <a:noFill/>
        </p:spPr>
        <p:txBody>
          <a:bodyPr wrap="none" rtlCol="0">
            <a:spAutoFit/>
          </a:bodyPr>
          <a:lstStyle/>
          <a:p>
            <a:r>
              <a:rPr lang="en-GB" sz="1600" b="1" dirty="0"/>
              <a:t>5-2860 µs</a:t>
            </a:r>
          </a:p>
        </p:txBody>
      </p:sp>
      <p:sp>
        <p:nvSpPr>
          <p:cNvPr id="32" name="TextBox 31">
            <a:extLst>
              <a:ext uri="{FF2B5EF4-FFF2-40B4-BE49-F238E27FC236}">
                <a16:creationId xmlns:a16="http://schemas.microsoft.com/office/drawing/2014/main" id="{7686FDF4-4FE7-5443-B231-B58FF5107716}"/>
              </a:ext>
            </a:extLst>
          </p:cNvPr>
          <p:cNvSpPr txBox="1"/>
          <p:nvPr/>
        </p:nvSpPr>
        <p:spPr>
          <a:xfrm>
            <a:off x="7740352" y="2514382"/>
            <a:ext cx="843501" cy="338554"/>
          </a:xfrm>
          <a:prstGeom prst="rect">
            <a:avLst/>
          </a:prstGeom>
          <a:noFill/>
        </p:spPr>
        <p:txBody>
          <a:bodyPr wrap="none" rtlCol="0">
            <a:spAutoFit/>
          </a:bodyPr>
          <a:lstStyle/>
          <a:p>
            <a:r>
              <a:rPr lang="en-GB" sz="1600" b="1" dirty="0"/>
              <a:t>~100 µs</a:t>
            </a:r>
          </a:p>
        </p:txBody>
      </p:sp>
      <p:sp>
        <p:nvSpPr>
          <p:cNvPr id="33" name="TextBox 32">
            <a:extLst>
              <a:ext uri="{FF2B5EF4-FFF2-40B4-BE49-F238E27FC236}">
                <a16:creationId xmlns:a16="http://schemas.microsoft.com/office/drawing/2014/main" id="{BE2D7E11-284D-504E-812E-6B3F29171F16}"/>
              </a:ext>
            </a:extLst>
          </p:cNvPr>
          <p:cNvSpPr txBox="1"/>
          <p:nvPr/>
        </p:nvSpPr>
        <p:spPr>
          <a:xfrm>
            <a:off x="3275856" y="2514382"/>
            <a:ext cx="1426994" cy="338554"/>
          </a:xfrm>
          <a:prstGeom prst="rect">
            <a:avLst/>
          </a:prstGeom>
          <a:noFill/>
        </p:spPr>
        <p:txBody>
          <a:bodyPr wrap="none" rtlCol="0">
            <a:spAutoFit/>
          </a:bodyPr>
          <a:lstStyle/>
          <a:p>
            <a:r>
              <a:rPr lang="en-GB" sz="1600" b="1" dirty="0"/>
              <a:t>~1000-3000 µs</a:t>
            </a:r>
          </a:p>
        </p:txBody>
      </p:sp>
      <p:sp>
        <p:nvSpPr>
          <p:cNvPr id="34" name="TextBox 33">
            <a:extLst>
              <a:ext uri="{FF2B5EF4-FFF2-40B4-BE49-F238E27FC236}">
                <a16:creationId xmlns:a16="http://schemas.microsoft.com/office/drawing/2014/main" id="{7AEFB145-3B4D-A742-87E2-9BE25E73EA60}"/>
              </a:ext>
            </a:extLst>
          </p:cNvPr>
          <p:cNvSpPr txBox="1"/>
          <p:nvPr/>
        </p:nvSpPr>
        <p:spPr>
          <a:xfrm>
            <a:off x="6152473" y="3861048"/>
            <a:ext cx="1011815" cy="338554"/>
          </a:xfrm>
          <a:prstGeom prst="rect">
            <a:avLst/>
          </a:prstGeom>
          <a:noFill/>
        </p:spPr>
        <p:txBody>
          <a:bodyPr wrap="none" rtlCol="0">
            <a:spAutoFit/>
          </a:bodyPr>
          <a:lstStyle/>
          <a:p>
            <a:r>
              <a:rPr lang="en-GB" sz="1600" b="1" dirty="0"/>
              <a:t>5-2860 µs</a:t>
            </a:r>
          </a:p>
        </p:txBody>
      </p:sp>
      <p:sp>
        <p:nvSpPr>
          <p:cNvPr id="36" name="TextBox 35">
            <a:extLst>
              <a:ext uri="{FF2B5EF4-FFF2-40B4-BE49-F238E27FC236}">
                <a16:creationId xmlns:a16="http://schemas.microsoft.com/office/drawing/2014/main" id="{B933A9DC-8281-2B47-BFB7-391719E3E0E4}"/>
              </a:ext>
            </a:extLst>
          </p:cNvPr>
          <p:cNvSpPr txBox="1"/>
          <p:nvPr/>
        </p:nvSpPr>
        <p:spPr>
          <a:xfrm>
            <a:off x="7635240" y="3864714"/>
            <a:ext cx="793807" cy="338554"/>
          </a:xfrm>
          <a:prstGeom prst="rect">
            <a:avLst/>
          </a:prstGeom>
          <a:noFill/>
        </p:spPr>
        <p:txBody>
          <a:bodyPr wrap="none" rtlCol="0">
            <a:spAutoFit/>
          </a:bodyPr>
          <a:lstStyle/>
          <a:p>
            <a:r>
              <a:rPr lang="en-GB" sz="1600" b="1" dirty="0"/>
              <a:t>~0.1 µs</a:t>
            </a:r>
          </a:p>
        </p:txBody>
      </p:sp>
      <p:sp>
        <p:nvSpPr>
          <p:cNvPr id="37" name="TextBox 36">
            <a:extLst>
              <a:ext uri="{FF2B5EF4-FFF2-40B4-BE49-F238E27FC236}">
                <a16:creationId xmlns:a16="http://schemas.microsoft.com/office/drawing/2014/main" id="{8AB59297-4D55-7847-BE2B-277647D02A9A}"/>
              </a:ext>
            </a:extLst>
          </p:cNvPr>
          <p:cNvSpPr txBox="1"/>
          <p:nvPr/>
        </p:nvSpPr>
        <p:spPr>
          <a:xfrm>
            <a:off x="4547330" y="3861048"/>
            <a:ext cx="1104790" cy="338554"/>
          </a:xfrm>
          <a:prstGeom prst="rect">
            <a:avLst/>
          </a:prstGeom>
          <a:noFill/>
        </p:spPr>
        <p:txBody>
          <a:bodyPr wrap="none" rtlCol="0">
            <a:spAutoFit/>
          </a:bodyPr>
          <a:lstStyle/>
          <a:p>
            <a:r>
              <a:rPr lang="en-GB" sz="1600" b="1" dirty="0"/>
              <a:t>~0.1+20 µs</a:t>
            </a:r>
          </a:p>
        </p:txBody>
      </p:sp>
      <p:sp>
        <p:nvSpPr>
          <p:cNvPr id="39" name="TextBox 38">
            <a:extLst>
              <a:ext uri="{FF2B5EF4-FFF2-40B4-BE49-F238E27FC236}">
                <a16:creationId xmlns:a16="http://schemas.microsoft.com/office/drawing/2014/main" id="{EFC457F5-8F74-2345-831C-9DC50D7EA757}"/>
              </a:ext>
            </a:extLst>
          </p:cNvPr>
          <p:cNvSpPr txBox="1"/>
          <p:nvPr/>
        </p:nvSpPr>
        <p:spPr>
          <a:xfrm>
            <a:off x="7543800" y="6473952"/>
            <a:ext cx="898003" cy="338554"/>
          </a:xfrm>
          <a:prstGeom prst="rect">
            <a:avLst/>
          </a:prstGeom>
          <a:noFill/>
        </p:spPr>
        <p:txBody>
          <a:bodyPr wrap="none" rtlCol="0">
            <a:spAutoFit/>
          </a:bodyPr>
          <a:lstStyle/>
          <a:p>
            <a:r>
              <a:rPr lang="en-GB" sz="1600" b="1" dirty="0"/>
              <a:t>~0.01 µs</a:t>
            </a:r>
          </a:p>
        </p:txBody>
      </p:sp>
      <p:sp>
        <p:nvSpPr>
          <p:cNvPr id="40" name="TextBox 39">
            <a:extLst>
              <a:ext uri="{FF2B5EF4-FFF2-40B4-BE49-F238E27FC236}">
                <a16:creationId xmlns:a16="http://schemas.microsoft.com/office/drawing/2014/main" id="{2F5C6747-3104-8349-B581-807E91F1F491}"/>
              </a:ext>
            </a:extLst>
          </p:cNvPr>
          <p:cNvSpPr txBox="1"/>
          <p:nvPr/>
        </p:nvSpPr>
        <p:spPr>
          <a:xfrm>
            <a:off x="4800600" y="6473952"/>
            <a:ext cx="898003" cy="338554"/>
          </a:xfrm>
          <a:prstGeom prst="rect">
            <a:avLst/>
          </a:prstGeom>
          <a:noFill/>
        </p:spPr>
        <p:txBody>
          <a:bodyPr wrap="none" rtlCol="0">
            <a:spAutoFit/>
          </a:bodyPr>
          <a:lstStyle/>
          <a:p>
            <a:r>
              <a:rPr lang="en-GB" sz="1600" b="1" dirty="0"/>
              <a:t>~0.01 µs</a:t>
            </a:r>
          </a:p>
        </p:txBody>
      </p:sp>
      <p:sp>
        <p:nvSpPr>
          <p:cNvPr id="3" name="TextBox 2">
            <a:extLst>
              <a:ext uri="{FF2B5EF4-FFF2-40B4-BE49-F238E27FC236}">
                <a16:creationId xmlns:a16="http://schemas.microsoft.com/office/drawing/2014/main" id="{EB9837A4-E7E7-384E-8972-1CD11E271A99}"/>
              </a:ext>
            </a:extLst>
          </p:cNvPr>
          <p:cNvSpPr txBox="1"/>
          <p:nvPr/>
        </p:nvSpPr>
        <p:spPr>
          <a:xfrm>
            <a:off x="1339025" y="3131676"/>
            <a:ext cx="1425390" cy="369332"/>
          </a:xfrm>
          <a:prstGeom prst="rect">
            <a:avLst/>
          </a:prstGeom>
          <a:noFill/>
        </p:spPr>
        <p:txBody>
          <a:bodyPr wrap="none" rtlCol="0">
            <a:spAutoFit/>
          </a:bodyPr>
          <a:lstStyle/>
          <a:p>
            <a:r>
              <a:rPr lang="en-GB" b="1" dirty="0"/>
              <a:t>Beam modes</a:t>
            </a:r>
          </a:p>
        </p:txBody>
      </p:sp>
    </p:spTree>
    <p:extLst>
      <p:ext uri="{BB962C8B-B14F-4D97-AF65-F5344CB8AC3E}">
        <p14:creationId xmlns:p14="http://schemas.microsoft.com/office/powerpoint/2010/main" val="404539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6C5-2933-A745-9EF4-14499F5FD3FA}"/>
              </a:ext>
            </a:extLst>
          </p:cNvPr>
          <p:cNvSpPr>
            <a:spLocks noGrp="1"/>
          </p:cNvSpPr>
          <p:nvPr>
            <p:ph type="title"/>
          </p:nvPr>
        </p:nvSpPr>
        <p:spPr>
          <a:xfrm>
            <a:off x="251520" y="197768"/>
            <a:ext cx="7344816" cy="1143000"/>
          </a:xfrm>
        </p:spPr>
        <p:txBody>
          <a:bodyPr/>
          <a:lstStyle/>
          <a:p>
            <a:r>
              <a:rPr lang="en-GB" dirty="0"/>
              <a:t>Tests and verifications:</a:t>
            </a:r>
            <a:br>
              <a:rPr lang="en-GB" dirty="0"/>
            </a:br>
            <a:r>
              <a:rPr lang="en-GB" dirty="0"/>
              <a:t>Takeaways from the off-site commissioning</a:t>
            </a:r>
          </a:p>
        </p:txBody>
      </p:sp>
      <p:sp>
        <p:nvSpPr>
          <p:cNvPr id="3" name="Content Placeholder 2">
            <a:extLst>
              <a:ext uri="{FF2B5EF4-FFF2-40B4-BE49-F238E27FC236}">
                <a16:creationId xmlns:a16="http://schemas.microsoft.com/office/drawing/2014/main" id="{2D9B4087-98D5-6D47-B5F0-DBB5417B0BC9}"/>
              </a:ext>
            </a:extLst>
          </p:cNvPr>
          <p:cNvSpPr>
            <a:spLocks noGrp="1"/>
          </p:cNvSpPr>
          <p:nvPr>
            <p:ph idx="1"/>
          </p:nvPr>
        </p:nvSpPr>
        <p:spPr>
          <a:xfrm>
            <a:off x="395536" y="1749301"/>
            <a:ext cx="8280920" cy="4848051"/>
          </a:xfrm>
        </p:spPr>
        <p:txBody>
          <a:bodyPr>
            <a:noAutofit/>
          </a:bodyPr>
          <a:lstStyle/>
          <a:p>
            <a:r>
              <a:rPr lang="en-GB" sz="2000" dirty="0"/>
              <a:t>Source demonstrated capability of producing up to ~80 mA of protons.</a:t>
            </a:r>
          </a:p>
          <a:p>
            <a:r>
              <a:rPr lang="en-GB" sz="2000" dirty="0"/>
              <a:t>Source demonstrated great flexibility and a wide operation range.</a:t>
            </a:r>
          </a:p>
          <a:p>
            <a:r>
              <a:rPr lang="en-GB" sz="2000" b="1" dirty="0"/>
              <a:t>Some diagnostics devices missed commissioning.</a:t>
            </a:r>
          </a:p>
          <a:p>
            <a:r>
              <a:rPr lang="en-GB" sz="2000" b="1" dirty="0"/>
              <a:t>Understanding between the source parameters and beam parameters could be improved.</a:t>
            </a:r>
          </a:p>
          <a:p>
            <a:r>
              <a:rPr lang="en-GB" sz="2000" b="1" dirty="0"/>
              <a:t>Beam transport (steering and matching) in LEBT wasn't thoroughly tested due to lack of time.</a:t>
            </a:r>
          </a:p>
          <a:p>
            <a:r>
              <a:rPr lang="en-GB" sz="2000" b="1" dirty="0"/>
              <a:t>Beam modes production wasn't thoroughly tested due to lack of time.</a:t>
            </a:r>
          </a:p>
          <a:p>
            <a:r>
              <a:rPr lang="en-GB" sz="2000" dirty="0"/>
              <a:t>An issue was found for the chopper and re-design is ongoing.</a:t>
            </a:r>
          </a:p>
          <a:p>
            <a:r>
              <a:rPr lang="en-GB" sz="2000" dirty="0"/>
              <a:t>For further details, see ESS-0190279 ("Off-site commissioning report for the ESS proton source and LEBT", under review).</a:t>
            </a:r>
          </a:p>
        </p:txBody>
      </p:sp>
      <p:sp>
        <p:nvSpPr>
          <p:cNvPr id="4" name="Slide Number Placeholder 3">
            <a:extLst>
              <a:ext uri="{FF2B5EF4-FFF2-40B4-BE49-F238E27FC236}">
                <a16:creationId xmlns:a16="http://schemas.microsoft.com/office/drawing/2014/main" id="{86F8DDF1-6551-9144-AFC9-FC2651948C08}"/>
              </a:ext>
            </a:extLst>
          </p:cNvPr>
          <p:cNvSpPr>
            <a:spLocks noGrp="1"/>
          </p:cNvSpPr>
          <p:nvPr>
            <p:ph type="sldNum" sz="quarter" idx="12"/>
          </p:nvPr>
        </p:nvSpPr>
        <p:spPr/>
        <p:txBody>
          <a:bodyPr/>
          <a:lstStyle/>
          <a:p>
            <a:fld id="{551115BC-487E-4422-894C-CB7CD3E79223}" type="slidenum">
              <a:rPr lang="en-GB" noProof="0" smtClean="0"/>
              <a:t>7</a:t>
            </a:fld>
            <a:endParaRPr lang="en-GB" noProof="0" dirty="0"/>
          </a:p>
        </p:txBody>
      </p:sp>
    </p:spTree>
    <p:extLst>
      <p:ext uri="{BB962C8B-B14F-4D97-AF65-F5344CB8AC3E}">
        <p14:creationId xmlns:p14="http://schemas.microsoft.com/office/powerpoint/2010/main" val="426735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6C5-2933-A745-9EF4-14499F5FD3FA}"/>
              </a:ext>
            </a:extLst>
          </p:cNvPr>
          <p:cNvSpPr>
            <a:spLocks noGrp="1"/>
          </p:cNvSpPr>
          <p:nvPr>
            <p:ph type="title"/>
          </p:nvPr>
        </p:nvSpPr>
        <p:spPr>
          <a:xfrm>
            <a:off x="395536" y="197768"/>
            <a:ext cx="7139136" cy="1143000"/>
          </a:xfrm>
        </p:spPr>
        <p:txBody>
          <a:bodyPr/>
          <a:lstStyle/>
          <a:p>
            <a:r>
              <a:rPr lang="en-GB" dirty="0"/>
              <a:t>Tests and verifications:</a:t>
            </a:r>
            <a:br>
              <a:rPr lang="en-GB" dirty="0"/>
            </a:br>
            <a:r>
              <a:rPr lang="en-GB" dirty="0"/>
              <a:t>Lund commissioning overview</a:t>
            </a:r>
          </a:p>
        </p:txBody>
      </p:sp>
      <p:sp>
        <p:nvSpPr>
          <p:cNvPr id="3" name="Content Placeholder 2">
            <a:extLst>
              <a:ext uri="{FF2B5EF4-FFF2-40B4-BE49-F238E27FC236}">
                <a16:creationId xmlns:a16="http://schemas.microsoft.com/office/drawing/2014/main" id="{2D9B4087-98D5-6D47-B5F0-DBB5417B0BC9}"/>
              </a:ext>
            </a:extLst>
          </p:cNvPr>
          <p:cNvSpPr>
            <a:spLocks noGrp="1"/>
          </p:cNvSpPr>
          <p:nvPr>
            <p:ph idx="1"/>
          </p:nvPr>
        </p:nvSpPr>
        <p:spPr>
          <a:xfrm>
            <a:off x="414895" y="1606276"/>
            <a:ext cx="8085584" cy="5063083"/>
          </a:xfrm>
        </p:spPr>
        <p:txBody>
          <a:bodyPr>
            <a:noAutofit/>
          </a:bodyPr>
          <a:lstStyle/>
          <a:p>
            <a:r>
              <a:rPr lang="en-GB" sz="1800" dirty="0"/>
              <a:t>6(+1) steps for ~3 months:</a:t>
            </a:r>
          </a:p>
          <a:p>
            <a:pPr lvl="1"/>
            <a:r>
              <a:rPr lang="en-GB" sz="1600" dirty="0"/>
              <a:t>Systems verifications with beam (~3 weeks)</a:t>
            </a:r>
          </a:p>
          <a:p>
            <a:pPr lvl="1"/>
            <a:r>
              <a:rPr lang="en-GB" sz="1600" dirty="0"/>
              <a:t>Source characterization (at mid-point) (~3 weeks)</a:t>
            </a:r>
          </a:p>
          <a:p>
            <a:pPr lvl="1"/>
            <a:r>
              <a:rPr lang="en-GB" sz="1600" dirty="0"/>
              <a:t>(Chopper and 2nd EMU installation and test) (~1 week)</a:t>
            </a:r>
          </a:p>
          <a:p>
            <a:pPr lvl="1"/>
            <a:r>
              <a:rPr lang="en-GB" sz="1600" dirty="0"/>
              <a:t>LEBT optics tuning (steering and solenoids scan) (~2 weeks)</a:t>
            </a:r>
          </a:p>
          <a:p>
            <a:pPr lvl="1"/>
            <a:r>
              <a:rPr lang="en-GB" sz="1600" dirty="0"/>
              <a:t>Beam modes verifications (~2 weeks)</a:t>
            </a:r>
          </a:p>
          <a:p>
            <a:pPr lvl="1"/>
            <a:r>
              <a:rPr lang="en-GB" sz="1600" dirty="0"/>
              <a:t>Source and LEBT integrated optimization (~2 weeks)</a:t>
            </a:r>
          </a:p>
          <a:p>
            <a:pPr lvl="1"/>
            <a:r>
              <a:rPr lang="en-GB" sz="1600" dirty="0"/>
              <a:t>Long-term stability tests (~2 weeks)</a:t>
            </a:r>
            <a:endParaRPr lang="en-GB" sz="1800" dirty="0"/>
          </a:p>
          <a:p>
            <a:r>
              <a:rPr lang="en-GB" sz="1800" dirty="0"/>
              <a:t>Single 8 hours shift per day. (Possibility to do occasional multiple shifts in a day isn't excluded.)</a:t>
            </a:r>
          </a:p>
          <a:p>
            <a:r>
              <a:rPr lang="en-GB" sz="1800" dirty="0"/>
              <a:t>Available duration depends on the RFQ schedule.</a:t>
            </a:r>
          </a:p>
          <a:p>
            <a:r>
              <a:rPr lang="en-GB" sz="1800" dirty="0"/>
              <a:t>Planning and tracking of activities are conducted with Jira tool.</a:t>
            </a:r>
          </a:p>
          <a:p>
            <a:r>
              <a:rPr lang="en-GB" sz="1800" dirty="0"/>
              <a:t>Documents:</a:t>
            </a:r>
          </a:p>
          <a:p>
            <a:pPr lvl="1"/>
            <a:r>
              <a:rPr lang="en-GB" sz="1600" dirty="0"/>
              <a:t>ESS-0149990: "Normal-conducting </a:t>
            </a:r>
            <a:r>
              <a:rPr lang="en-GB" sz="1600" dirty="0" err="1"/>
              <a:t>linac</a:t>
            </a:r>
            <a:r>
              <a:rPr lang="en-GB" sz="1600" dirty="0"/>
              <a:t> beam commissioning scenarios and steps" (approved).</a:t>
            </a:r>
          </a:p>
          <a:p>
            <a:pPr lvl="1"/>
            <a:r>
              <a:rPr lang="en-GB" sz="1600" dirty="0"/>
              <a:t>ESS-0123228: "</a:t>
            </a:r>
            <a:r>
              <a:rPr lang="en-GB" sz="1600" dirty="0" err="1"/>
              <a:t>ISrc</a:t>
            </a:r>
            <a:r>
              <a:rPr lang="en-GB" sz="1600" dirty="0"/>
              <a:t> and LEBT beam commissioning plan" (under development)</a:t>
            </a:r>
          </a:p>
        </p:txBody>
      </p:sp>
      <p:sp>
        <p:nvSpPr>
          <p:cNvPr id="4" name="Slide Number Placeholder 3">
            <a:extLst>
              <a:ext uri="{FF2B5EF4-FFF2-40B4-BE49-F238E27FC236}">
                <a16:creationId xmlns:a16="http://schemas.microsoft.com/office/drawing/2014/main" id="{86F8DDF1-6551-9144-AFC9-FC2651948C08}"/>
              </a:ext>
            </a:extLst>
          </p:cNvPr>
          <p:cNvSpPr>
            <a:spLocks noGrp="1"/>
          </p:cNvSpPr>
          <p:nvPr>
            <p:ph type="sldNum" sz="quarter" idx="12"/>
          </p:nvPr>
        </p:nvSpPr>
        <p:spPr/>
        <p:txBody>
          <a:bodyPr/>
          <a:lstStyle/>
          <a:p>
            <a:fld id="{551115BC-487E-4422-894C-CB7CD3E79223}" type="slidenum">
              <a:rPr lang="en-GB" noProof="0" smtClean="0"/>
              <a:t>8</a:t>
            </a:fld>
            <a:endParaRPr lang="en-GB" noProof="0" dirty="0"/>
          </a:p>
        </p:txBody>
      </p:sp>
    </p:spTree>
    <p:extLst>
      <p:ext uri="{BB962C8B-B14F-4D97-AF65-F5344CB8AC3E}">
        <p14:creationId xmlns:p14="http://schemas.microsoft.com/office/powerpoint/2010/main" val="297689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EDD8-2031-8B4E-A514-9077374785DF}"/>
              </a:ext>
            </a:extLst>
          </p:cNvPr>
          <p:cNvSpPr>
            <a:spLocks noGrp="1"/>
          </p:cNvSpPr>
          <p:nvPr>
            <p:ph type="title"/>
          </p:nvPr>
        </p:nvSpPr>
        <p:spPr/>
        <p:txBody>
          <a:bodyPr/>
          <a:lstStyle/>
          <a:p>
            <a:r>
              <a:rPr lang="en-GB" dirty="0"/>
              <a:t>Test and verifications:</a:t>
            </a:r>
            <a:br>
              <a:rPr lang="en-GB" dirty="0"/>
            </a:br>
            <a:r>
              <a:rPr lang="en-GB" dirty="0"/>
              <a:t>Overview in Jira tool</a:t>
            </a:r>
          </a:p>
        </p:txBody>
      </p:sp>
      <p:sp>
        <p:nvSpPr>
          <p:cNvPr id="4" name="Slide Number Placeholder 3">
            <a:extLst>
              <a:ext uri="{FF2B5EF4-FFF2-40B4-BE49-F238E27FC236}">
                <a16:creationId xmlns:a16="http://schemas.microsoft.com/office/drawing/2014/main" id="{1F9507F0-BD85-2A4E-92F7-8D1BD4EE92D8}"/>
              </a:ext>
            </a:extLst>
          </p:cNvPr>
          <p:cNvSpPr>
            <a:spLocks noGrp="1"/>
          </p:cNvSpPr>
          <p:nvPr>
            <p:ph type="sldNum" sz="quarter" idx="12"/>
          </p:nvPr>
        </p:nvSpPr>
        <p:spPr/>
        <p:txBody>
          <a:bodyPr/>
          <a:lstStyle/>
          <a:p>
            <a:fld id="{551115BC-487E-4422-894C-CB7CD3E79223}" type="slidenum">
              <a:rPr lang="en-GB" noProof="0" smtClean="0"/>
              <a:t>9</a:t>
            </a:fld>
            <a:endParaRPr lang="en-GB" noProof="0" dirty="0"/>
          </a:p>
        </p:txBody>
      </p:sp>
      <p:pic>
        <p:nvPicPr>
          <p:cNvPr id="13" name="Picture 12">
            <a:extLst>
              <a:ext uri="{FF2B5EF4-FFF2-40B4-BE49-F238E27FC236}">
                <a16:creationId xmlns:a16="http://schemas.microsoft.com/office/drawing/2014/main" id="{F9F1F3EA-2195-6D43-9D0D-16630A108C51}"/>
              </a:ext>
            </a:extLst>
          </p:cNvPr>
          <p:cNvPicPr>
            <a:picLocks noChangeAspect="1"/>
          </p:cNvPicPr>
          <p:nvPr/>
        </p:nvPicPr>
        <p:blipFill rotWithShape="1">
          <a:blip r:embed="rId3"/>
          <a:srcRect l="57099" t="1" r="6929" b="431"/>
          <a:stretch/>
        </p:blipFill>
        <p:spPr>
          <a:xfrm>
            <a:off x="3995936" y="4149080"/>
            <a:ext cx="4536504" cy="2592288"/>
          </a:xfrm>
          <a:prstGeom prst="rect">
            <a:avLst/>
          </a:prstGeom>
        </p:spPr>
      </p:pic>
      <p:pic>
        <p:nvPicPr>
          <p:cNvPr id="14" name="Picture 13">
            <a:extLst>
              <a:ext uri="{FF2B5EF4-FFF2-40B4-BE49-F238E27FC236}">
                <a16:creationId xmlns:a16="http://schemas.microsoft.com/office/drawing/2014/main" id="{1527715B-E2B7-C442-9C6C-A71DB56A101C}"/>
              </a:ext>
            </a:extLst>
          </p:cNvPr>
          <p:cNvPicPr>
            <a:picLocks noChangeAspect="1"/>
          </p:cNvPicPr>
          <p:nvPr/>
        </p:nvPicPr>
        <p:blipFill rotWithShape="1">
          <a:blip r:embed="rId3"/>
          <a:srcRect r="42901"/>
          <a:stretch/>
        </p:blipFill>
        <p:spPr>
          <a:xfrm>
            <a:off x="323516" y="1545580"/>
            <a:ext cx="7200812" cy="2603500"/>
          </a:xfrm>
          <a:prstGeom prst="rect">
            <a:avLst/>
          </a:prstGeom>
        </p:spPr>
      </p:pic>
      <p:sp>
        <p:nvSpPr>
          <p:cNvPr id="15" name="Rectangle 14">
            <a:extLst>
              <a:ext uri="{FF2B5EF4-FFF2-40B4-BE49-F238E27FC236}">
                <a16:creationId xmlns:a16="http://schemas.microsoft.com/office/drawing/2014/main" id="{CE995D81-66DE-F540-8E85-B1A86C177009}"/>
              </a:ext>
            </a:extLst>
          </p:cNvPr>
          <p:cNvSpPr/>
          <p:nvPr/>
        </p:nvSpPr>
        <p:spPr>
          <a:xfrm>
            <a:off x="323516" y="2132856"/>
            <a:ext cx="7196328" cy="1773936"/>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787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6308</TotalTime>
  <Words>1597</Words>
  <Application>Microsoft Macintosh PowerPoint</Application>
  <PresentationFormat>On-screen Show (4:3)</PresentationFormat>
  <Paragraphs>434</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Droid Sans Fallback</vt:lpstr>
      <vt:lpstr>Apple Chancery</vt:lpstr>
      <vt:lpstr>Arial</vt:lpstr>
      <vt:lpstr>Calibri</vt:lpstr>
      <vt:lpstr>Wingdings</vt:lpstr>
      <vt:lpstr>Office Theme</vt:lpstr>
      <vt:lpstr>(Beam) Commissioning Plan</vt:lpstr>
      <vt:lpstr>Systems under focus during beam commissioning (1)</vt:lpstr>
      <vt:lpstr>Systems under focus during beam commissioning (2)</vt:lpstr>
      <vt:lpstr>Table of contents</vt:lpstr>
      <vt:lpstr>Complements to system requirements: Current</vt:lpstr>
      <vt:lpstr>Complements to system requirements: Beam modes</vt:lpstr>
      <vt:lpstr>Tests and verifications: Takeaways from the off-site commissioning</vt:lpstr>
      <vt:lpstr>Tests and verifications: Lund commissioning overview</vt:lpstr>
      <vt:lpstr>Test and verifications: Overview in Jira tool</vt:lpstr>
      <vt:lpstr>Planning and progress tracking: Activities sequence in Jira tool</vt:lpstr>
      <vt:lpstr>Planning and progress tracking: Details of each activity are being developed</vt:lpstr>
      <vt:lpstr>Tests and verifications: LEBT commissioning layout #1</vt:lpstr>
      <vt:lpstr>Tests and verifications: LEBT commissioning layout #2</vt:lpstr>
      <vt:lpstr>Tests and verifications: LEBT commissioning layout #3</vt:lpstr>
      <vt:lpstr>Outstanding issues</vt:lpstr>
      <vt:lpstr>Backup</vt:lpstr>
      <vt:lpstr>Test and verification: Configurations from off-site commissioning</vt:lpstr>
      <vt:lpstr>Tests and verifications: Goals of each commissioning step (1)</vt:lpstr>
      <vt:lpstr>Tests and verifications: Goals of each commissioning step (2)</vt:lpstr>
      <vt:lpstr>Tests and verifications: LEBT layout during operations</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Peter Jacobsson</dc:creator>
  <cp:lastModifiedBy>Ryoichi Miyamoto</cp:lastModifiedBy>
  <cp:revision>140</cp:revision>
  <dcterms:created xsi:type="dcterms:W3CDTF">2018-07-05T05:52:31Z</dcterms:created>
  <dcterms:modified xsi:type="dcterms:W3CDTF">2018-07-16T11:57:12Z</dcterms:modified>
</cp:coreProperties>
</file>