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256" r:id="rId2"/>
    <p:sldId id="317" r:id="rId3"/>
    <p:sldId id="257" r:id="rId4"/>
    <p:sldId id="258" r:id="rId5"/>
    <p:sldId id="262" r:id="rId6"/>
    <p:sldId id="315" r:id="rId7"/>
    <p:sldId id="313" r:id="rId8"/>
    <p:sldId id="307" r:id="rId9"/>
    <p:sldId id="301" r:id="rId10"/>
    <p:sldId id="260" r:id="rId11"/>
    <p:sldId id="265" r:id="rId12"/>
    <p:sldId id="296" r:id="rId13"/>
    <p:sldId id="302" r:id="rId14"/>
    <p:sldId id="305" r:id="rId15"/>
    <p:sldId id="308" r:id="rId16"/>
    <p:sldId id="280" r:id="rId17"/>
    <p:sldId id="306" r:id="rId18"/>
    <p:sldId id="278" r:id="rId19"/>
    <p:sldId id="279" r:id="rId20"/>
    <p:sldId id="269" r:id="rId21"/>
    <p:sldId id="281" r:id="rId22"/>
    <p:sldId id="311" r:id="rId23"/>
    <p:sldId id="319" r:id="rId24"/>
    <p:sldId id="304" r:id="rId25"/>
    <p:sldId id="290" r:id="rId26"/>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CDE3F79-19F1-A743-AAAF-8E7490E45721}">
          <p14:sldIdLst>
            <p14:sldId id="256"/>
            <p14:sldId id="317"/>
            <p14:sldId id="257"/>
          </p14:sldIdLst>
        </p14:section>
        <p14:section name="System requirements" id="{B30B054A-0248-3641-B2E4-DDF3FA09BB08}">
          <p14:sldIdLst>
            <p14:sldId id="258"/>
          </p14:sldIdLst>
        </p14:section>
        <p14:section name="Operating &amp; Safety procedures" id="{ADD084D4-1852-004F-8185-1789B696C83E}">
          <p14:sldIdLst>
            <p14:sldId id="262"/>
            <p14:sldId id="315"/>
          </p14:sldIdLst>
        </p14:section>
        <p14:section name="Test &amp; Verification" id="{500A65DD-E089-4E47-86AA-9A91ADF116A7}">
          <p14:sldIdLst>
            <p14:sldId id="313"/>
            <p14:sldId id="307"/>
            <p14:sldId id="301"/>
          </p14:sldIdLst>
        </p14:section>
        <p14:section name="Outstanding issues" id="{04F68E5D-FB86-3F42-8B0D-E7025A72FBCC}">
          <p14:sldIdLst>
            <p14:sldId id="260"/>
            <p14:sldId id="265"/>
          </p14:sldIdLst>
        </p14:section>
        <p14:section name="BACKUP" id="{3DA04C6F-4B46-074C-BF1B-F1B689AE5489}">
          <p14:sldIdLst>
            <p14:sldId id="296"/>
            <p14:sldId id="302"/>
            <p14:sldId id="305"/>
            <p14:sldId id="308"/>
            <p14:sldId id="280"/>
            <p14:sldId id="306"/>
            <p14:sldId id="278"/>
            <p14:sldId id="279"/>
            <p14:sldId id="269"/>
            <p14:sldId id="281"/>
            <p14:sldId id="311"/>
            <p14:sldId id="319"/>
            <p14:sldId id="304"/>
            <p14:sldId id="2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93709" autoAdjust="0"/>
  </p:normalViewPr>
  <p:slideViewPr>
    <p:cSldViewPr>
      <p:cViewPr varScale="1">
        <p:scale>
          <a:sx n="92" d="100"/>
          <a:sy n="92" d="100"/>
        </p:scale>
        <p:origin x="1368"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30" d="100"/>
          <a:sy n="130" d="100"/>
        </p:scale>
        <p:origin x="5168"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345F3D-BE5E-0F46-B9F7-97AAE65555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DAD4914-E762-2548-BFBE-5E19D8C52F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1C7517-3D81-6645-90B6-65C2C5825186}" type="datetimeFigureOut">
              <a:rPr lang="en-GB" smtClean="0"/>
              <a:t>17/07/2018</a:t>
            </a:fld>
            <a:endParaRPr lang="en-GB"/>
          </a:p>
        </p:txBody>
      </p:sp>
      <p:sp>
        <p:nvSpPr>
          <p:cNvPr id="4" name="Footer Placeholder 3">
            <a:extLst>
              <a:ext uri="{FF2B5EF4-FFF2-40B4-BE49-F238E27FC236}">
                <a16:creationId xmlns:a16="http://schemas.microsoft.com/office/drawing/2014/main" id="{64762352-7F55-0A4B-8A14-65B6889A26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526099-B2E6-734E-A466-AC5A65E426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8B40D6-13E6-1A49-92E7-6AFE4C15925C}" type="slidenum">
              <a:rPr lang="en-GB" smtClean="0"/>
              <a:t>‹#›</a:t>
            </a:fld>
            <a:endParaRPr lang="en-GB"/>
          </a:p>
        </p:txBody>
      </p:sp>
    </p:spTree>
    <p:extLst>
      <p:ext uri="{BB962C8B-B14F-4D97-AF65-F5344CB8AC3E}">
        <p14:creationId xmlns:p14="http://schemas.microsoft.com/office/powerpoint/2010/main" val="1483480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2018-07-17</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104126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22</a:t>
            </a:fld>
            <a:endParaRPr lang="sv-SE" dirty="0"/>
          </a:p>
        </p:txBody>
      </p:sp>
    </p:spTree>
    <p:extLst>
      <p:ext uri="{BB962C8B-B14F-4D97-AF65-F5344CB8AC3E}">
        <p14:creationId xmlns:p14="http://schemas.microsoft.com/office/powerpoint/2010/main" val="3497759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153263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4</a:t>
            </a:fld>
            <a:endParaRPr lang="sv-SE" dirty="0"/>
          </a:p>
        </p:txBody>
      </p:sp>
    </p:spTree>
    <p:extLst>
      <p:ext uri="{BB962C8B-B14F-4D97-AF65-F5344CB8AC3E}">
        <p14:creationId xmlns:p14="http://schemas.microsoft.com/office/powerpoint/2010/main" val="262551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5</a:t>
            </a:fld>
            <a:endParaRPr lang="sv-SE" dirty="0"/>
          </a:p>
        </p:txBody>
      </p:sp>
    </p:spTree>
    <p:extLst>
      <p:ext uri="{BB962C8B-B14F-4D97-AF65-F5344CB8AC3E}">
        <p14:creationId xmlns:p14="http://schemas.microsoft.com/office/powerpoint/2010/main" val="671658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dirty="0"/>
          </a:p>
        </p:txBody>
      </p:sp>
    </p:spTree>
    <p:extLst>
      <p:ext uri="{BB962C8B-B14F-4D97-AF65-F5344CB8AC3E}">
        <p14:creationId xmlns:p14="http://schemas.microsoft.com/office/powerpoint/2010/main" val="4151333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7</a:t>
            </a:fld>
            <a:endParaRPr lang="sv-SE" dirty="0"/>
          </a:p>
        </p:txBody>
      </p:sp>
    </p:spTree>
    <p:extLst>
      <p:ext uri="{BB962C8B-B14F-4D97-AF65-F5344CB8AC3E}">
        <p14:creationId xmlns:p14="http://schemas.microsoft.com/office/powerpoint/2010/main" val="2660694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2.5 meter shielding: 2mm </a:t>
            </a:r>
            <a:r>
              <a:rPr lang="en-GB" dirty="0" err="1"/>
              <a:t>alu</a:t>
            </a:r>
            <a:r>
              <a:rPr lang="en-GB" dirty="0"/>
              <a:t> + 2 mm lead + 2 mm </a:t>
            </a:r>
            <a:r>
              <a:rPr lang="en-GB" dirty="0" err="1"/>
              <a:t>alu</a:t>
            </a:r>
            <a:r>
              <a:rPr lang="en-GB"/>
              <a:t> (sandwiched, </a:t>
            </a:r>
            <a:r>
              <a:rPr lang="en-GB" dirty="0"/>
              <a:t>overlapping)</a:t>
            </a:r>
          </a:p>
          <a:p>
            <a:r>
              <a:rPr lang="en-GB" dirty="0"/>
              <a:t>1 m stainless steel mesh</a:t>
            </a:r>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dirty="0"/>
          </a:p>
        </p:txBody>
      </p:sp>
    </p:spTree>
    <p:extLst>
      <p:ext uri="{BB962C8B-B14F-4D97-AF65-F5344CB8AC3E}">
        <p14:creationId xmlns:p14="http://schemas.microsoft.com/office/powerpoint/2010/main" val="3713321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10</a:t>
            </a:fld>
            <a:endParaRPr lang="sv-SE" dirty="0"/>
          </a:p>
        </p:txBody>
      </p:sp>
    </p:spTree>
    <p:extLst>
      <p:ext uri="{BB962C8B-B14F-4D97-AF65-F5344CB8AC3E}">
        <p14:creationId xmlns:p14="http://schemas.microsoft.com/office/powerpoint/2010/main" val="1775842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21</a:t>
            </a:fld>
            <a:endParaRPr lang="sv-SE" dirty="0"/>
          </a:p>
        </p:txBody>
      </p:sp>
    </p:spTree>
    <p:extLst>
      <p:ext uri="{BB962C8B-B14F-4D97-AF65-F5344CB8AC3E}">
        <p14:creationId xmlns:p14="http://schemas.microsoft.com/office/powerpoint/2010/main" val="3669202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17/07/2018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17/07/2018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17/07/2018</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17/07/2018</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17/07/2018</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tiff"/></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dirty="0"/>
              <a:t>Radiation protection &amp; monitoring</a:t>
            </a:r>
          </a:p>
        </p:txBody>
      </p:sp>
      <p:sp>
        <p:nvSpPr>
          <p:cNvPr id="3" name="Subtitle 2"/>
          <p:cNvSpPr>
            <a:spLocks noGrp="1"/>
          </p:cNvSpPr>
          <p:nvPr>
            <p:ph type="subTitle" idx="1"/>
          </p:nvPr>
        </p:nvSpPr>
        <p:spPr/>
        <p:txBody>
          <a:bodyPr>
            <a:noAutofit/>
          </a:bodyPr>
          <a:lstStyle/>
          <a:p>
            <a:r>
              <a:rPr lang="en-GB" sz="2000" dirty="0">
                <a:solidFill>
                  <a:schemeClr val="bg1"/>
                </a:solidFill>
              </a:rPr>
              <a:t>Ida Bergström</a:t>
            </a:r>
          </a:p>
          <a:p>
            <a:r>
              <a:rPr lang="en-GB" sz="2000" dirty="0">
                <a:solidFill>
                  <a:schemeClr val="bg1"/>
                </a:solidFill>
              </a:rPr>
              <a:t>Radiation Protection Officer</a:t>
            </a:r>
          </a:p>
          <a:p>
            <a:r>
              <a:rPr lang="en-GB" sz="2000" dirty="0">
                <a:solidFill>
                  <a:schemeClr val="bg1"/>
                </a:solidFill>
              </a:rPr>
              <a:t>ESH - RP</a:t>
            </a: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a:solidFill>
                  <a:srgbClr val="FFFFFF"/>
                </a:solidFill>
              </a:rPr>
              <a:t>SRR 1 – Ion Source &amp; LEBT</a:t>
            </a:r>
          </a:p>
          <a:p>
            <a:pPr algn="ctr"/>
            <a:r>
              <a:rPr lang="en-GB" sz="1400" dirty="0">
                <a:solidFill>
                  <a:srgbClr val="FFFFFF"/>
                </a:solidFill>
              </a:rPr>
              <a:t>2018-07-17--18</a:t>
            </a:r>
          </a:p>
        </p:txBody>
      </p:sp>
    </p:spTree>
    <p:extLst>
      <p:ext uri="{BB962C8B-B14F-4D97-AF65-F5344CB8AC3E}">
        <p14:creationId xmlns:p14="http://schemas.microsoft.com/office/powerpoint/2010/main" val="139461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C15CC-5E1C-8343-8ED0-343E29D62551}"/>
              </a:ext>
            </a:extLst>
          </p:cNvPr>
          <p:cNvSpPr>
            <a:spLocks noGrp="1"/>
          </p:cNvSpPr>
          <p:nvPr>
            <p:ph type="title"/>
          </p:nvPr>
        </p:nvSpPr>
        <p:spPr/>
        <p:txBody>
          <a:bodyPr/>
          <a:lstStyle/>
          <a:p>
            <a:r>
              <a:rPr lang="en-GB" dirty="0"/>
              <a:t>Outstanding issues</a:t>
            </a:r>
          </a:p>
        </p:txBody>
      </p:sp>
      <p:graphicFrame>
        <p:nvGraphicFramePr>
          <p:cNvPr id="5" name="Content Placeholder 4">
            <a:extLst>
              <a:ext uri="{FF2B5EF4-FFF2-40B4-BE49-F238E27FC236}">
                <a16:creationId xmlns:a16="http://schemas.microsoft.com/office/drawing/2014/main" id="{759CDDC9-1607-F44F-A859-67DE6DB767F2}"/>
              </a:ext>
            </a:extLst>
          </p:cNvPr>
          <p:cNvGraphicFramePr>
            <a:graphicFrameLocks noGrp="1"/>
          </p:cNvGraphicFramePr>
          <p:nvPr>
            <p:ph idx="1"/>
            <p:extLst>
              <p:ext uri="{D42A27DB-BD31-4B8C-83A1-F6EECF244321}">
                <p14:modId xmlns:p14="http://schemas.microsoft.com/office/powerpoint/2010/main" val="2621296008"/>
              </p:ext>
            </p:extLst>
          </p:nvPr>
        </p:nvGraphicFramePr>
        <p:xfrm>
          <a:off x="359792" y="1833240"/>
          <a:ext cx="8435280" cy="1955800"/>
        </p:xfrm>
        <a:graphic>
          <a:graphicData uri="http://schemas.openxmlformats.org/drawingml/2006/table">
            <a:tbl>
              <a:tblPr firstRow="1" bandRow="1">
                <a:tableStyleId>{5C22544A-7EE6-4342-B048-85BDC9FD1C3A}</a:tableStyleId>
              </a:tblPr>
              <a:tblGrid>
                <a:gridCol w="370384">
                  <a:extLst>
                    <a:ext uri="{9D8B030D-6E8A-4147-A177-3AD203B41FA5}">
                      <a16:colId xmlns:a16="http://schemas.microsoft.com/office/drawing/2014/main" val="2758453096"/>
                    </a:ext>
                  </a:extLst>
                </a:gridCol>
                <a:gridCol w="1584176">
                  <a:extLst>
                    <a:ext uri="{9D8B030D-6E8A-4147-A177-3AD203B41FA5}">
                      <a16:colId xmlns:a16="http://schemas.microsoft.com/office/drawing/2014/main" val="4040133764"/>
                    </a:ext>
                  </a:extLst>
                </a:gridCol>
                <a:gridCol w="1152128">
                  <a:extLst>
                    <a:ext uri="{9D8B030D-6E8A-4147-A177-3AD203B41FA5}">
                      <a16:colId xmlns:a16="http://schemas.microsoft.com/office/drawing/2014/main" val="2236717804"/>
                    </a:ext>
                  </a:extLst>
                </a:gridCol>
                <a:gridCol w="1897608">
                  <a:extLst>
                    <a:ext uri="{9D8B030D-6E8A-4147-A177-3AD203B41FA5}">
                      <a16:colId xmlns:a16="http://schemas.microsoft.com/office/drawing/2014/main" val="2170576131"/>
                    </a:ext>
                  </a:extLst>
                </a:gridCol>
                <a:gridCol w="1774800">
                  <a:extLst>
                    <a:ext uri="{9D8B030D-6E8A-4147-A177-3AD203B41FA5}">
                      <a16:colId xmlns:a16="http://schemas.microsoft.com/office/drawing/2014/main" val="539880757"/>
                    </a:ext>
                  </a:extLst>
                </a:gridCol>
                <a:gridCol w="1656184">
                  <a:extLst>
                    <a:ext uri="{9D8B030D-6E8A-4147-A177-3AD203B41FA5}">
                      <a16:colId xmlns:a16="http://schemas.microsoft.com/office/drawing/2014/main" val="2770642133"/>
                    </a:ext>
                  </a:extLst>
                </a:gridCol>
              </a:tblGrid>
              <a:tr h="370840">
                <a:tc>
                  <a:txBody>
                    <a:bodyPr/>
                    <a:lstStyle/>
                    <a:p>
                      <a:r>
                        <a:rPr lang="en-GB" noProof="0" dirty="0"/>
                        <a:t>#</a:t>
                      </a:r>
                    </a:p>
                  </a:txBody>
                  <a:tcPr/>
                </a:tc>
                <a:tc>
                  <a:txBody>
                    <a:bodyPr/>
                    <a:lstStyle/>
                    <a:p>
                      <a:r>
                        <a:rPr lang="en-GB" noProof="0"/>
                        <a:t>System/Comp.</a:t>
                      </a:r>
                    </a:p>
                  </a:txBody>
                  <a:tcPr/>
                </a:tc>
                <a:tc>
                  <a:txBody>
                    <a:bodyPr/>
                    <a:lstStyle/>
                    <a:p>
                      <a:r>
                        <a:rPr lang="en-GB" noProof="0"/>
                        <a:t>Status</a:t>
                      </a:r>
                    </a:p>
                  </a:txBody>
                  <a:tcPr/>
                </a:tc>
                <a:tc>
                  <a:txBody>
                    <a:bodyPr/>
                    <a:lstStyle/>
                    <a:p>
                      <a:r>
                        <a:rPr lang="en-GB" noProof="0" dirty="0"/>
                        <a:t>Description</a:t>
                      </a:r>
                    </a:p>
                  </a:txBody>
                  <a:tcPr/>
                </a:tc>
                <a:tc>
                  <a:txBody>
                    <a:bodyPr/>
                    <a:lstStyle/>
                    <a:p>
                      <a:r>
                        <a:rPr lang="en-GB" noProof="0" dirty="0"/>
                        <a:t>Due date</a:t>
                      </a:r>
                    </a:p>
                  </a:txBody>
                  <a:tcPr/>
                </a:tc>
                <a:tc>
                  <a:txBody>
                    <a:bodyPr/>
                    <a:lstStyle/>
                    <a:p>
                      <a:r>
                        <a:rPr lang="en-GB" noProof="0" dirty="0"/>
                        <a:t>Remark</a:t>
                      </a:r>
                    </a:p>
                  </a:txBody>
                  <a:tcPr/>
                </a:tc>
                <a:extLst>
                  <a:ext uri="{0D108BD9-81ED-4DB2-BD59-A6C34878D82A}">
                    <a16:rowId xmlns:a16="http://schemas.microsoft.com/office/drawing/2014/main" val="473300746"/>
                  </a:ext>
                </a:extLst>
              </a:tr>
              <a:tr h="370840">
                <a:tc>
                  <a:txBody>
                    <a:bodyPr/>
                    <a:lstStyle/>
                    <a:p>
                      <a:r>
                        <a:rPr lang="en-GB" noProof="0" dirty="0"/>
                        <a:t>1</a:t>
                      </a:r>
                    </a:p>
                  </a:txBody>
                  <a:tcPr/>
                </a:tc>
                <a:tc>
                  <a:txBody>
                    <a:bodyPr/>
                    <a:lstStyle/>
                    <a:p>
                      <a:pPr marL="0" algn="l" defTabSz="914400" rtl="0" eaLnBrk="1" latinLnBrk="0" hangingPunct="1"/>
                      <a:r>
                        <a:rPr lang="en-GB" sz="1400" kern="1200" dirty="0">
                          <a:solidFill>
                            <a:schemeClr val="dk1"/>
                          </a:solidFill>
                          <a:latin typeface="+mn-lt"/>
                          <a:ea typeface="+mn-ea"/>
                          <a:cs typeface="+mn-cs"/>
                        </a:rPr>
                        <a:t>Survey instrument</a:t>
                      </a:r>
                    </a:p>
                  </a:txBody>
                  <a:tcPr/>
                </a:tc>
                <a:tc>
                  <a:txBody>
                    <a:bodyPr/>
                    <a:lstStyle/>
                    <a:p>
                      <a:r>
                        <a:rPr lang="en-GB" sz="1400" u="none" strike="noStrike" kern="1200" dirty="0">
                          <a:solidFill>
                            <a:schemeClr val="tx1"/>
                          </a:solidFill>
                          <a:latin typeface="+mn-lt"/>
                          <a:ea typeface="+mn-ea"/>
                          <a:cs typeface="+mn-cs"/>
                        </a:rPr>
                        <a:t>In repair</a:t>
                      </a:r>
                    </a:p>
                  </a:txBody>
                  <a:tcPr/>
                </a:tc>
                <a:tc>
                  <a:txBody>
                    <a:bodyPr/>
                    <a:lstStyle/>
                    <a:p>
                      <a:r>
                        <a:rPr lang="en-GB" sz="1400" dirty="0">
                          <a:solidFill>
                            <a:schemeClr val="tx1"/>
                          </a:solidFill>
                        </a:rPr>
                        <a:t>The </a:t>
                      </a:r>
                      <a:r>
                        <a:rPr lang="en-GB" sz="1400" dirty="0" err="1">
                          <a:solidFill>
                            <a:schemeClr val="tx1"/>
                          </a:solidFill>
                        </a:rPr>
                        <a:t>Babyline</a:t>
                      </a:r>
                      <a:r>
                        <a:rPr lang="en-GB" sz="1400" dirty="0">
                          <a:solidFill>
                            <a:schemeClr val="tx1"/>
                          </a:solidFill>
                        </a:rPr>
                        <a:t> is broken.</a:t>
                      </a:r>
                    </a:p>
                  </a:txBody>
                  <a:tcPr/>
                </a:tc>
                <a:tc>
                  <a:txBody>
                    <a:bodyPr/>
                    <a:lstStyle/>
                    <a:p>
                      <a:r>
                        <a:rPr lang="en-GB" sz="1400" dirty="0">
                          <a:solidFill>
                            <a:schemeClr val="tx1"/>
                          </a:solidFill>
                        </a:rPr>
                        <a:t>1 w before start of commissioning.</a:t>
                      </a:r>
                    </a:p>
                  </a:txBody>
                  <a:tcPr/>
                </a:tc>
                <a:tc>
                  <a:txBody>
                    <a:bodyPr/>
                    <a:lstStyle/>
                    <a:p>
                      <a:pPr marL="0" indent="0">
                        <a:buFont typeface="Arial" panose="020B0604020202020204" pitchFamily="34" charset="0"/>
                        <a:buNone/>
                        <a:tabLst/>
                      </a:pPr>
                      <a:r>
                        <a:rPr lang="en-GB" sz="1400" dirty="0">
                          <a:solidFill>
                            <a:schemeClr val="tx1"/>
                          </a:solidFill>
                        </a:rPr>
                        <a:t>Estimated return date unknown.</a:t>
                      </a:r>
                    </a:p>
                    <a:p>
                      <a:pPr marL="182563" indent="-182563">
                        <a:buFont typeface="Helvetica" pitchFamily="2" charset="0"/>
                        <a:buChar char="–"/>
                        <a:tabLst/>
                      </a:pPr>
                      <a:r>
                        <a:rPr lang="en-GB" sz="1400" dirty="0">
                          <a:solidFill>
                            <a:schemeClr val="tx1"/>
                          </a:solidFill>
                        </a:rPr>
                        <a:t>Possible to borrow </a:t>
                      </a:r>
                      <a:r>
                        <a:rPr lang="en-GB" sz="1400" dirty="0" err="1">
                          <a:solidFill>
                            <a:schemeClr val="tx1"/>
                          </a:solidFill>
                        </a:rPr>
                        <a:t>Babyline</a:t>
                      </a:r>
                      <a:r>
                        <a:rPr lang="en-GB" sz="1400" dirty="0">
                          <a:solidFill>
                            <a:schemeClr val="tx1"/>
                          </a:solidFill>
                        </a:rPr>
                        <a:t> e.g. from MAXIV.</a:t>
                      </a:r>
                    </a:p>
                    <a:p>
                      <a:pPr marL="182563" indent="-182563">
                        <a:buFont typeface="Helvetica" pitchFamily="2" charset="0"/>
                        <a:buChar char="–"/>
                        <a:tabLst/>
                      </a:pPr>
                      <a:r>
                        <a:rPr lang="en-GB" sz="1400" dirty="0"/>
                        <a:t>Plan B instrument.</a:t>
                      </a:r>
                    </a:p>
                  </a:txBody>
                  <a:tcPr/>
                </a:tc>
                <a:extLst>
                  <a:ext uri="{0D108BD9-81ED-4DB2-BD59-A6C34878D82A}">
                    <a16:rowId xmlns:a16="http://schemas.microsoft.com/office/drawing/2014/main" val="2699642284"/>
                  </a:ext>
                </a:extLst>
              </a:tr>
            </a:tbl>
          </a:graphicData>
        </a:graphic>
      </p:graphicFrame>
      <p:sp>
        <p:nvSpPr>
          <p:cNvPr id="4" name="Slide Number Placeholder 3">
            <a:extLst>
              <a:ext uri="{FF2B5EF4-FFF2-40B4-BE49-F238E27FC236}">
                <a16:creationId xmlns:a16="http://schemas.microsoft.com/office/drawing/2014/main" id="{8D593291-4F91-B242-8260-916D96640235}"/>
              </a:ext>
            </a:extLst>
          </p:cNvPr>
          <p:cNvSpPr>
            <a:spLocks noGrp="1"/>
          </p:cNvSpPr>
          <p:nvPr>
            <p:ph type="sldNum" sz="quarter" idx="12"/>
          </p:nvPr>
        </p:nvSpPr>
        <p:spPr/>
        <p:txBody>
          <a:bodyPr/>
          <a:lstStyle/>
          <a:p>
            <a:fld id="{551115BC-487E-4422-894C-CB7CD3E79223}" type="slidenum">
              <a:rPr lang="en-GB" noProof="0" smtClean="0"/>
              <a:t>10</a:t>
            </a:fld>
            <a:endParaRPr lang="en-GB" noProof="0"/>
          </a:p>
        </p:txBody>
      </p:sp>
    </p:spTree>
    <p:extLst>
      <p:ext uri="{BB962C8B-B14F-4D97-AF65-F5344CB8AC3E}">
        <p14:creationId xmlns:p14="http://schemas.microsoft.com/office/powerpoint/2010/main" val="1784163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23A573-6E32-F345-B746-75BB2107C0AA}"/>
              </a:ext>
            </a:extLst>
          </p:cNvPr>
          <p:cNvSpPr>
            <a:spLocks noGrp="1"/>
          </p:cNvSpPr>
          <p:nvPr>
            <p:ph type="ctrTitle"/>
          </p:nvPr>
        </p:nvSpPr>
        <p:spPr/>
        <p:txBody>
          <a:bodyPr/>
          <a:lstStyle/>
          <a:p>
            <a:pPr algn="ctr"/>
            <a:r>
              <a:rPr lang="en-GB" dirty="0"/>
              <a:t>THANK YOU</a:t>
            </a:r>
          </a:p>
        </p:txBody>
      </p:sp>
      <p:sp>
        <p:nvSpPr>
          <p:cNvPr id="6" name="Subtitle 5">
            <a:extLst>
              <a:ext uri="{FF2B5EF4-FFF2-40B4-BE49-F238E27FC236}">
                <a16:creationId xmlns:a16="http://schemas.microsoft.com/office/drawing/2014/main" id="{32C9316D-F391-D547-AFF7-B72277A285AB}"/>
              </a:ext>
            </a:extLst>
          </p:cNvPr>
          <p:cNvSpPr>
            <a:spLocks noGrp="1"/>
          </p:cNvSpPr>
          <p:nvPr>
            <p:ph type="subTitle" idx="1"/>
          </p:nvPr>
        </p:nvSpPr>
        <p:spPr/>
        <p:txBody>
          <a:bodyPr/>
          <a:lstStyle/>
          <a:p>
            <a:endParaRPr lang="en-GB"/>
          </a:p>
        </p:txBody>
      </p:sp>
      <p:sp>
        <p:nvSpPr>
          <p:cNvPr id="4" name="Slide Number Placeholder 3">
            <a:extLst>
              <a:ext uri="{FF2B5EF4-FFF2-40B4-BE49-F238E27FC236}">
                <a16:creationId xmlns:a16="http://schemas.microsoft.com/office/drawing/2014/main" id="{3B4A9D0D-C1A6-8541-ABF3-BD3202D30DCF}"/>
              </a:ext>
            </a:extLst>
          </p:cNvPr>
          <p:cNvSpPr>
            <a:spLocks noGrp="1"/>
          </p:cNvSpPr>
          <p:nvPr>
            <p:ph type="sldNum" sz="quarter" idx="12"/>
          </p:nvPr>
        </p:nvSpPr>
        <p:spPr/>
        <p:txBody>
          <a:bodyPr/>
          <a:lstStyle/>
          <a:p>
            <a:fld id="{551115BC-487E-4422-894C-CB7CD3E79223}" type="slidenum">
              <a:rPr lang="en-GB" noProof="0" smtClean="0"/>
              <a:t>11</a:t>
            </a:fld>
            <a:endParaRPr lang="en-GB" noProof="0"/>
          </a:p>
        </p:txBody>
      </p:sp>
    </p:spTree>
    <p:extLst>
      <p:ext uri="{BB962C8B-B14F-4D97-AF65-F5344CB8AC3E}">
        <p14:creationId xmlns:p14="http://schemas.microsoft.com/office/powerpoint/2010/main" val="2272269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98B2-ECE8-2B4F-8F08-4E594DFE01A6}"/>
              </a:ext>
            </a:extLst>
          </p:cNvPr>
          <p:cNvSpPr>
            <a:spLocks noGrp="1"/>
          </p:cNvSpPr>
          <p:nvPr>
            <p:ph type="title"/>
          </p:nvPr>
        </p:nvSpPr>
        <p:spPr/>
        <p:txBody>
          <a:bodyPr/>
          <a:lstStyle/>
          <a:p>
            <a:r>
              <a:rPr lang="en-GB" dirty="0"/>
              <a:t>Reference documentation</a:t>
            </a:r>
          </a:p>
        </p:txBody>
      </p:sp>
      <p:graphicFrame>
        <p:nvGraphicFramePr>
          <p:cNvPr id="5" name="Content Placeholder 4">
            <a:extLst>
              <a:ext uri="{FF2B5EF4-FFF2-40B4-BE49-F238E27FC236}">
                <a16:creationId xmlns:a16="http://schemas.microsoft.com/office/drawing/2014/main" id="{BAB30975-4958-B74A-A98F-65A564985828}"/>
              </a:ext>
            </a:extLst>
          </p:cNvPr>
          <p:cNvGraphicFramePr>
            <a:graphicFrameLocks noGrp="1"/>
          </p:cNvGraphicFramePr>
          <p:nvPr>
            <p:ph idx="1"/>
            <p:extLst>
              <p:ext uri="{D42A27DB-BD31-4B8C-83A1-F6EECF244321}">
                <p14:modId xmlns:p14="http://schemas.microsoft.com/office/powerpoint/2010/main" val="141452409"/>
              </p:ext>
            </p:extLst>
          </p:nvPr>
        </p:nvGraphicFramePr>
        <p:xfrm>
          <a:off x="395536" y="1556792"/>
          <a:ext cx="8371742" cy="5006340"/>
        </p:xfrm>
        <a:graphic>
          <a:graphicData uri="http://schemas.openxmlformats.org/drawingml/2006/table">
            <a:tbl>
              <a:tblPr firstRow="1" bandRow="1">
                <a:tableStyleId>{5C22544A-7EE6-4342-B048-85BDC9FD1C3A}</a:tableStyleId>
              </a:tblPr>
              <a:tblGrid>
                <a:gridCol w="946448">
                  <a:extLst>
                    <a:ext uri="{9D8B030D-6E8A-4147-A177-3AD203B41FA5}">
                      <a16:colId xmlns:a16="http://schemas.microsoft.com/office/drawing/2014/main" val="290148248"/>
                    </a:ext>
                  </a:extLst>
                </a:gridCol>
                <a:gridCol w="2088232">
                  <a:extLst>
                    <a:ext uri="{9D8B030D-6E8A-4147-A177-3AD203B41FA5}">
                      <a16:colId xmlns:a16="http://schemas.microsoft.com/office/drawing/2014/main" val="712275068"/>
                    </a:ext>
                  </a:extLst>
                </a:gridCol>
                <a:gridCol w="3600400">
                  <a:extLst>
                    <a:ext uri="{9D8B030D-6E8A-4147-A177-3AD203B41FA5}">
                      <a16:colId xmlns:a16="http://schemas.microsoft.com/office/drawing/2014/main" val="3129451417"/>
                    </a:ext>
                  </a:extLst>
                </a:gridCol>
                <a:gridCol w="1051370">
                  <a:extLst>
                    <a:ext uri="{9D8B030D-6E8A-4147-A177-3AD203B41FA5}">
                      <a16:colId xmlns:a16="http://schemas.microsoft.com/office/drawing/2014/main" val="754388480"/>
                    </a:ext>
                  </a:extLst>
                </a:gridCol>
                <a:gridCol w="685292">
                  <a:extLst>
                    <a:ext uri="{9D8B030D-6E8A-4147-A177-3AD203B41FA5}">
                      <a16:colId xmlns:a16="http://schemas.microsoft.com/office/drawing/2014/main" val="595539911"/>
                    </a:ext>
                  </a:extLst>
                </a:gridCol>
              </a:tblGrid>
              <a:tr h="233726">
                <a:tc>
                  <a:txBody>
                    <a:bodyPr/>
                    <a:lstStyle/>
                    <a:p>
                      <a:r>
                        <a:rPr lang="en-GB" noProof="0"/>
                        <a:t>Chess</a:t>
                      </a:r>
                    </a:p>
                  </a:txBody>
                  <a:tcPr/>
                </a:tc>
                <a:tc>
                  <a:txBody>
                    <a:bodyPr/>
                    <a:lstStyle/>
                    <a:p>
                      <a:r>
                        <a:rPr lang="en-GB" noProof="0"/>
                        <a:t>Title</a:t>
                      </a:r>
                    </a:p>
                  </a:txBody>
                  <a:tcPr/>
                </a:tc>
                <a:tc>
                  <a:txBody>
                    <a:bodyPr/>
                    <a:lstStyle/>
                    <a:p>
                      <a:r>
                        <a:rPr lang="en-GB" noProof="0"/>
                        <a:t>Description</a:t>
                      </a:r>
                    </a:p>
                  </a:txBody>
                  <a:tcPr/>
                </a:tc>
                <a:tc>
                  <a:txBody>
                    <a:bodyPr/>
                    <a:lstStyle/>
                    <a:p>
                      <a:r>
                        <a:rPr lang="en-GB" noProof="0"/>
                        <a:t>Status</a:t>
                      </a:r>
                    </a:p>
                  </a:txBody>
                  <a:tcPr/>
                </a:tc>
                <a:tc>
                  <a:txBody>
                    <a:bodyPr/>
                    <a:lstStyle/>
                    <a:p>
                      <a:r>
                        <a:rPr lang="en-GB" noProof="0"/>
                        <a:t>Type</a:t>
                      </a:r>
                    </a:p>
                  </a:txBody>
                  <a:tcPr/>
                </a:tc>
                <a:extLst>
                  <a:ext uri="{0D108BD9-81ED-4DB2-BD59-A6C34878D82A}">
                    <a16:rowId xmlns:a16="http://schemas.microsoft.com/office/drawing/2014/main" val="2254227143"/>
                  </a:ext>
                </a:extLst>
              </a:tr>
              <a:tr h="461048">
                <a:tc>
                  <a:txBody>
                    <a:bodyPr/>
                    <a:lstStyle/>
                    <a:p>
                      <a:pPr algn="l"/>
                      <a:r>
                        <a:rPr lang="en-GB" sz="1400" noProof="0" dirty="0"/>
                        <a:t>ESS-0114736</a:t>
                      </a:r>
                    </a:p>
                  </a:txBody>
                  <a:tcPr/>
                </a:tc>
                <a:tc>
                  <a:txBody>
                    <a:bodyPr/>
                    <a:lstStyle/>
                    <a:p>
                      <a:r>
                        <a:rPr lang="en-GB" sz="1400" noProof="0" dirty="0"/>
                        <a:t>Ion source radioprotection report INFN-LNS</a:t>
                      </a:r>
                    </a:p>
                  </a:txBody>
                  <a:tcPr/>
                </a:tc>
                <a:tc>
                  <a:txBody>
                    <a:bodyPr/>
                    <a:lstStyle/>
                    <a:p>
                      <a:r>
                        <a:rPr lang="en-GB" sz="1400" noProof="0"/>
                        <a:t>A radioprotection report for the ambient measurements of X-Ray emitted from the PS-ESS Source.</a:t>
                      </a:r>
                    </a:p>
                  </a:txBody>
                  <a:tcPr/>
                </a:tc>
                <a:tc>
                  <a:txBody>
                    <a:bodyPr/>
                    <a:lstStyle/>
                    <a:p>
                      <a:r>
                        <a:rPr lang="en-GB" sz="1400" noProof="0"/>
                        <a:t>Released</a:t>
                      </a:r>
                    </a:p>
                  </a:txBody>
                  <a:tcPr/>
                </a:tc>
                <a:tc>
                  <a:txBody>
                    <a:bodyPr/>
                    <a:lstStyle/>
                    <a:p>
                      <a:r>
                        <a:rPr lang="en-GB" sz="1400" noProof="0"/>
                        <a:t>.docx</a:t>
                      </a:r>
                    </a:p>
                  </a:txBody>
                  <a:tcPr/>
                </a:tc>
                <a:extLst>
                  <a:ext uri="{0D108BD9-81ED-4DB2-BD59-A6C34878D82A}">
                    <a16:rowId xmlns:a16="http://schemas.microsoft.com/office/drawing/2014/main" val="271750373"/>
                  </a:ext>
                </a:extLst>
              </a:tr>
              <a:tr h="461048">
                <a:tc>
                  <a:txBody>
                    <a:bodyPr/>
                    <a:lstStyle/>
                    <a:p>
                      <a:pPr algn="l"/>
                      <a:r>
                        <a:rPr lang="en-GB" sz="1400" noProof="0" dirty="0"/>
                        <a:t>ESS-0135333</a:t>
                      </a:r>
                    </a:p>
                  </a:txBody>
                  <a:tcPr/>
                </a:tc>
                <a:tc>
                  <a:txBody>
                    <a:bodyPr/>
                    <a:lstStyle/>
                    <a:p>
                      <a:r>
                        <a:rPr lang="en-GB" sz="1400" noProof="0"/>
                        <a:t>Positions of OSL in PS-ESS, Catania</a:t>
                      </a:r>
                    </a:p>
                  </a:txBody>
                  <a:tcPr/>
                </a:tc>
                <a:tc>
                  <a:txBody>
                    <a:bodyPr/>
                    <a:lstStyle/>
                    <a:p>
                      <a:r>
                        <a:rPr lang="en-GB" sz="1400" noProof="0"/>
                        <a:t>OSL area dosimeters placed around the IS&amp;LEBT while installed at the in-kind laboratory INFN-LNS in Catania, Italy. </a:t>
                      </a:r>
                      <a:endParaRPr lang="en-GB" sz="1400" noProof="0">
                        <a:solidFill>
                          <a:srgbClr val="00B050"/>
                        </a:solidFill>
                      </a:endParaRPr>
                    </a:p>
                  </a:txBody>
                  <a:tcPr/>
                </a:tc>
                <a:tc>
                  <a:txBody>
                    <a:bodyPr/>
                    <a:lstStyle/>
                    <a:p>
                      <a:r>
                        <a:rPr lang="en-GB" sz="1400" noProof="0"/>
                        <a:t>Released</a:t>
                      </a:r>
                    </a:p>
                  </a:txBody>
                  <a:tcPr/>
                </a:tc>
                <a:tc>
                  <a:txBody>
                    <a:bodyPr/>
                    <a:lstStyle/>
                    <a:p>
                      <a:r>
                        <a:rPr lang="en-GB" sz="1400" noProof="0"/>
                        <a:t>.pptx</a:t>
                      </a:r>
                    </a:p>
                  </a:txBody>
                  <a:tcPr/>
                </a:tc>
                <a:extLst>
                  <a:ext uri="{0D108BD9-81ED-4DB2-BD59-A6C34878D82A}">
                    <a16:rowId xmlns:a16="http://schemas.microsoft.com/office/drawing/2014/main" val="3867464061"/>
                  </a:ext>
                </a:extLst>
              </a:tr>
              <a:tr h="461048">
                <a:tc>
                  <a:txBody>
                    <a:bodyPr/>
                    <a:lstStyle/>
                    <a:p>
                      <a:pPr algn="l"/>
                      <a:r>
                        <a:rPr lang="en-GB" sz="1400" noProof="0" dirty="0"/>
                        <a:t>ESS-0135312</a:t>
                      </a:r>
                    </a:p>
                  </a:txBody>
                  <a:tcPr/>
                </a:tc>
                <a:tc>
                  <a:txBody>
                    <a:bodyPr/>
                    <a:lstStyle/>
                    <a:p>
                      <a:r>
                        <a:rPr lang="en-GB" sz="1400" noProof="0"/>
                        <a:t>OSL dose report for ion source in INFN-LNS</a:t>
                      </a:r>
                    </a:p>
                  </a:txBody>
                  <a:tcPr/>
                </a:tc>
                <a:tc>
                  <a:txBody>
                    <a:bodyPr/>
                    <a:lstStyle/>
                    <a:p>
                      <a:r>
                        <a:rPr lang="en-GB" sz="1400" noProof="0"/>
                        <a:t>Dose report for OSL dosimeters installed at the ESS ion source while in the INFN-LNS laboratory. </a:t>
                      </a:r>
                    </a:p>
                  </a:txBody>
                  <a:tcPr/>
                </a:tc>
                <a:tc>
                  <a:txBody>
                    <a:bodyPr/>
                    <a:lstStyle/>
                    <a:p>
                      <a:r>
                        <a:rPr lang="en-GB" sz="1400" noProof="0"/>
                        <a:t>Released</a:t>
                      </a:r>
                    </a:p>
                  </a:txBody>
                  <a:tcPr/>
                </a:tc>
                <a:tc>
                  <a:txBody>
                    <a:bodyPr/>
                    <a:lstStyle/>
                    <a:p>
                      <a:r>
                        <a:rPr lang="en-GB" sz="1400" noProof="0"/>
                        <a:t>.pdf</a:t>
                      </a:r>
                    </a:p>
                    <a:p>
                      <a:r>
                        <a:rPr lang="en-GB" sz="1400" noProof="0"/>
                        <a:t>.xlsm</a:t>
                      </a:r>
                    </a:p>
                  </a:txBody>
                  <a:tcPr/>
                </a:tc>
                <a:extLst>
                  <a:ext uri="{0D108BD9-81ED-4DB2-BD59-A6C34878D82A}">
                    <a16:rowId xmlns:a16="http://schemas.microsoft.com/office/drawing/2014/main" val="4010639760"/>
                  </a:ext>
                </a:extLst>
              </a:tr>
              <a:tr h="60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chemeClr val="dk1"/>
                          </a:solidFill>
                          <a:latin typeface="+mn-lt"/>
                          <a:ea typeface="+mn-ea"/>
                          <a:cs typeface="+mn-cs"/>
                        </a:rPr>
                        <a:t>ESS-0217801</a:t>
                      </a:r>
                    </a:p>
                  </a:txBody>
                  <a:tcPr/>
                </a:tc>
                <a:tc>
                  <a:txBody>
                    <a:bodyPr/>
                    <a:lstStyle/>
                    <a:p>
                      <a:r>
                        <a:rPr lang="en-GB" sz="1400" noProof="0"/>
                        <a:t>Dose measurement of ESS ion source at INFN-LNS</a:t>
                      </a:r>
                    </a:p>
                  </a:txBody>
                  <a:tcPr/>
                </a:tc>
                <a:tc>
                  <a:txBody>
                    <a:bodyPr/>
                    <a:lstStyle/>
                    <a:p>
                      <a:r>
                        <a:rPr lang="en-GB" sz="1050" noProof="0"/>
                        <a:t>ESS Radiation protection group sent passive OSL dosimeters to INFN-LNS in Catania, to measure dose around the ion source and LEBT before its arrival to ESS, using the same detectors as will be used at site. This report includes the results and discussion.</a:t>
                      </a:r>
                    </a:p>
                  </a:txBody>
                  <a:tcPr/>
                </a:tc>
                <a:tc>
                  <a:txBody>
                    <a:bodyPr/>
                    <a:lstStyle/>
                    <a:p>
                      <a:r>
                        <a:rPr lang="en-GB" sz="1400" noProof="0" dirty="0"/>
                        <a:t>Released</a:t>
                      </a:r>
                    </a:p>
                  </a:txBody>
                  <a:tcPr/>
                </a:tc>
                <a:tc>
                  <a:txBody>
                    <a:bodyPr/>
                    <a:lstStyle/>
                    <a:p>
                      <a:r>
                        <a:rPr lang="en-GB" sz="1400" noProof="0"/>
                        <a:t>.docx</a:t>
                      </a:r>
                    </a:p>
                  </a:txBody>
                  <a:tcPr/>
                </a:tc>
                <a:extLst>
                  <a:ext uri="{0D108BD9-81ED-4DB2-BD59-A6C34878D82A}">
                    <a16:rowId xmlns:a16="http://schemas.microsoft.com/office/drawing/2014/main" val="2363091479"/>
                  </a:ext>
                </a:extLst>
              </a:tr>
              <a:tr h="3265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chemeClr val="dk1"/>
                          </a:solidFill>
                          <a:latin typeface="+mn-lt"/>
                          <a:ea typeface="+mn-ea"/>
                          <a:cs typeface="+mn-cs"/>
                        </a:rPr>
                        <a:t>ESS-0329252</a:t>
                      </a:r>
                    </a:p>
                  </a:txBody>
                  <a:tcPr/>
                </a:tc>
                <a:tc>
                  <a:txBody>
                    <a:bodyPr/>
                    <a:lstStyle/>
                    <a:p>
                      <a:r>
                        <a:rPr lang="en-GB" sz="1400" kern="1200" noProof="0" dirty="0">
                          <a:solidFill>
                            <a:schemeClr val="dk1"/>
                          </a:solidFill>
                          <a:latin typeface="+mn-lt"/>
                          <a:ea typeface="+mn-ea"/>
                          <a:cs typeface="+mn-cs"/>
                        </a:rPr>
                        <a:t>Ion source test stand permit conditions</a:t>
                      </a:r>
                    </a:p>
                  </a:txBody>
                  <a:tcPr/>
                </a:tc>
                <a:tc>
                  <a:txBody>
                    <a:bodyPr/>
                    <a:lstStyle/>
                    <a:p>
                      <a:r>
                        <a:rPr lang="en-GB" sz="1400" noProof="0" dirty="0">
                          <a:solidFill>
                            <a:schemeClr val="tx1"/>
                          </a:solidFill>
                        </a:rPr>
                        <a:t>SSM Permit conditions for </a:t>
                      </a:r>
                      <a:r>
                        <a:rPr lang="en-GB" sz="1400" noProof="0" dirty="0"/>
                        <a:t>commissioning of ion source. (translation)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schemeClr val="tx1"/>
                          </a:solidFill>
                        </a:rPr>
                        <a:t>Preliminary</a:t>
                      </a:r>
                    </a:p>
                  </a:txBody>
                  <a:tcPr/>
                </a:tc>
                <a:tc>
                  <a:txBody>
                    <a:bodyPr/>
                    <a:lstStyle/>
                    <a:p>
                      <a:r>
                        <a:rPr lang="en-GB" sz="1400" noProof="0" dirty="0"/>
                        <a:t>.pdf</a:t>
                      </a:r>
                    </a:p>
                  </a:txBody>
                  <a:tcPr/>
                </a:tc>
                <a:extLst>
                  <a:ext uri="{0D108BD9-81ED-4DB2-BD59-A6C34878D82A}">
                    <a16:rowId xmlns:a16="http://schemas.microsoft.com/office/drawing/2014/main" val="199557755"/>
                  </a:ext>
                </a:extLst>
              </a:tr>
              <a:tr h="3265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t>ESS-0337304</a:t>
                      </a:r>
                    </a:p>
                  </a:txBody>
                  <a:tcPr/>
                </a:tc>
                <a:tc>
                  <a:txBody>
                    <a:bodyPr/>
                    <a:lstStyle/>
                    <a:p>
                      <a:r>
                        <a:rPr lang="en-GB" sz="1400" kern="1200" noProof="0">
                          <a:solidFill>
                            <a:schemeClr val="dk1"/>
                          </a:solidFill>
                          <a:latin typeface="+mn-lt"/>
                          <a:ea typeface="+mn-ea"/>
                          <a:cs typeface="+mn-cs"/>
                        </a:rPr>
                        <a:t>OSL Positions in IS+LEBT test stand</a:t>
                      </a:r>
                    </a:p>
                  </a:txBody>
                  <a:tcPr/>
                </a:tc>
                <a:tc>
                  <a:txBody>
                    <a:bodyPr/>
                    <a:lstStyle/>
                    <a:p>
                      <a:r>
                        <a:rPr lang="en-GB" sz="1400" noProof="0" dirty="0">
                          <a:solidFill>
                            <a:schemeClr val="tx1"/>
                          </a:solidFill>
                        </a:rPr>
                        <a:t>OSL area dosimeters placed around the IS+LEBT test stand in ESS Accelerator tunnel.</a:t>
                      </a:r>
                    </a:p>
                  </a:txBody>
                  <a:tcPr/>
                </a:tc>
                <a:tc>
                  <a:txBody>
                    <a:bodyPr/>
                    <a:lstStyle/>
                    <a:p>
                      <a:r>
                        <a:rPr lang="en-GB" sz="1400" noProof="0" dirty="0"/>
                        <a:t>Released</a:t>
                      </a:r>
                      <a:endParaRPr lang="en-GB" sz="1400" noProof="0" dirty="0">
                        <a:solidFill>
                          <a:srgbClr val="C00000"/>
                        </a:solidFill>
                      </a:endParaRPr>
                    </a:p>
                  </a:txBody>
                  <a:tcPr/>
                </a:tc>
                <a:tc>
                  <a:txBody>
                    <a:bodyPr/>
                    <a:lstStyle/>
                    <a:p>
                      <a:r>
                        <a:rPr lang="en-GB" sz="1400" noProof="0">
                          <a:solidFill>
                            <a:schemeClr val="tx1"/>
                          </a:solidFill>
                        </a:rPr>
                        <a:t>.pptx</a:t>
                      </a:r>
                    </a:p>
                  </a:txBody>
                  <a:tcPr/>
                </a:tc>
                <a:extLst>
                  <a:ext uri="{0D108BD9-81ED-4DB2-BD59-A6C34878D82A}">
                    <a16:rowId xmlns:a16="http://schemas.microsoft.com/office/drawing/2014/main" val="1505671237"/>
                  </a:ext>
                </a:extLst>
              </a:tr>
              <a:tr h="3265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t>ESS-0337313</a:t>
                      </a:r>
                    </a:p>
                  </a:txBody>
                  <a:tcPr/>
                </a:tc>
                <a:tc>
                  <a:txBody>
                    <a:bodyPr/>
                    <a:lstStyle/>
                    <a:p>
                      <a:r>
                        <a:rPr lang="en-GB" sz="1400" noProof="0">
                          <a:solidFill>
                            <a:schemeClr val="tx1"/>
                          </a:solidFill>
                        </a:rPr>
                        <a:t>Dose reports Normal Conduction Linac</a:t>
                      </a:r>
                    </a:p>
                  </a:txBody>
                  <a:tcPr/>
                </a:tc>
                <a:tc>
                  <a:txBody>
                    <a:bodyPr/>
                    <a:lstStyle/>
                    <a:p>
                      <a:r>
                        <a:rPr lang="en-GB" sz="1400" noProof="0">
                          <a:solidFill>
                            <a:schemeClr val="tx1"/>
                          </a:solidFill>
                        </a:rPr>
                        <a:t>Dose reports from Ion source (and later NCL)</a:t>
                      </a:r>
                    </a:p>
                  </a:txBody>
                  <a:tcPr/>
                </a:tc>
                <a:tc>
                  <a:txBody>
                    <a:bodyPr/>
                    <a:lstStyle/>
                    <a:p>
                      <a:r>
                        <a:rPr lang="en-GB" sz="1400" noProof="0" dirty="0">
                          <a:solidFill>
                            <a:schemeClr val="tx1"/>
                          </a:solidFill>
                        </a:rPr>
                        <a:t>Preliminary (live doc)</a:t>
                      </a:r>
                    </a:p>
                  </a:txBody>
                  <a:tcPr/>
                </a:tc>
                <a:tc>
                  <a:txBody>
                    <a:bodyPr/>
                    <a:lstStyle/>
                    <a:p>
                      <a:r>
                        <a:rPr lang="en-GB" sz="1400" noProof="0" dirty="0">
                          <a:solidFill>
                            <a:schemeClr val="tx1"/>
                          </a:solidFill>
                        </a:rPr>
                        <a:t>.</a:t>
                      </a:r>
                      <a:r>
                        <a:rPr lang="en-GB" sz="1400" noProof="0" dirty="0" err="1">
                          <a:solidFill>
                            <a:schemeClr val="tx1"/>
                          </a:solidFill>
                        </a:rPr>
                        <a:t>xlsm</a:t>
                      </a:r>
                      <a:endParaRPr lang="en-GB" sz="1400" noProof="0" dirty="0">
                        <a:solidFill>
                          <a:schemeClr val="tx1"/>
                        </a:solidFill>
                      </a:endParaRPr>
                    </a:p>
                  </a:txBody>
                  <a:tcPr/>
                </a:tc>
                <a:extLst>
                  <a:ext uri="{0D108BD9-81ED-4DB2-BD59-A6C34878D82A}">
                    <a16:rowId xmlns:a16="http://schemas.microsoft.com/office/drawing/2014/main" val="3514636776"/>
                  </a:ext>
                </a:extLst>
              </a:tr>
            </a:tbl>
          </a:graphicData>
        </a:graphic>
      </p:graphicFrame>
      <p:sp>
        <p:nvSpPr>
          <p:cNvPr id="4" name="Slide Number Placeholder 3">
            <a:extLst>
              <a:ext uri="{FF2B5EF4-FFF2-40B4-BE49-F238E27FC236}">
                <a16:creationId xmlns:a16="http://schemas.microsoft.com/office/drawing/2014/main" id="{B017D64D-C3E0-A746-B89B-0DCDF3C7FBBE}"/>
              </a:ext>
            </a:extLst>
          </p:cNvPr>
          <p:cNvSpPr>
            <a:spLocks noGrp="1"/>
          </p:cNvSpPr>
          <p:nvPr>
            <p:ph type="sldNum" sz="quarter" idx="12"/>
          </p:nvPr>
        </p:nvSpPr>
        <p:spPr/>
        <p:txBody>
          <a:bodyPr/>
          <a:lstStyle/>
          <a:p>
            <a:fld id="{551115BC-487E-4422-894C-CB7CD3E79223}" type="slidenum">
              <a:rPr lang="en-GB" noProof="0" smtClean="0"/>
              <a:t>12</a:t>
            </a:fld>
            <a:endParaRPr lang="en-GB" noProof="0"/>
          </a:p>
        </p:txBody>
      </p:sp>
    </p:spTree>
    <p:extLst>
      <p:ext uri="{BB962C8B-B14F-4D97-AF65-F5344CB8AC3E}">
        <p14:creationId xmlns:p14="http://schemas.microsoft.com/office/powerpoint/2010/main" val="2666803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FDEF-B297-0D43-AA62-5AA9BC58BAAF}"/>
              </a:ext>
            </a:extLst>
          </p:cNvPr>
          <p:cNvSpPr>
            <a:spLocks noGrp="1"/>
          </p:cNvSpPr>
          <p:nvPr>
            <p:ph type="title"/>
          </p:nvPr>
        </p:nvSpPr>
        <p:spPr/>
        <p:txBody>
          <a:bodyPr/>
          <a:lstStyle/>
          <a:p>
            <a:r>
              <a:rPr lang="en-GB" dirty="0"/>
              <a:t>Catania measurements with ESS dosimeters</a:t>
            </a:r>
          </a:p>
        </p:txBody>
      </p:sp>
      <p:sp>
        <p:nvSpPr>
          <p:cNvPr id="4" name="Slide Number Placeholder 3">
            <a:extLst>
              <a:ext uri="{FF2B5EF4-FFF2-40B4-BE49-F238E27FC236}">
                <a16:creationId xmlns:a16="http://schemas.microsoft.com/office/drawing/2014/main" id="{17701D6D-F8B9-5D45-B850-C7D2759C56EF}"/>
              </a:ext>
            </a:extLst>
          </p:cNvPr>
          <p:cNvSpPr>
            <a:spLocks noGrp="1"/>
          </p:cNvSpPr>
          <p:nvPr>
            <p:ph type="sldNum" sz="quarter" idx="12"/>
          </p:nvPr>
        </p:nvSpPr>
        <p:spPr/>
        <p:txBody>
          <a:bodyPr/>
          <a:lstStyle/>
          <a:p>
            <a:fld id="{551115BC-487E-4422-894C-CB7CD3E79223}" type="slidenum">
              <a:rPr lang="en-GB" noProof="0" smtClean="0"/>
              <a:t>13</a:t>
            </a:fld>
            <a:endParaRPr lang="en-GB" noProof="0"/>
          </a:p>
        </p:txBody>
      </p:sp>
      <p:pic>
        <p:nvPicPr>
          <p:cNvPr id="31" name="Picture 30">
            <a:extLst>
              <a:ext uri="{FF2B5EF4-FFF2-40B4-BE49-F238E27FC236}">
                <a16:creationId xmlns:a16="http://schemas.microsoft.com/office/drawing/2014/main" id="{1A4FC9E4-317E-984E-857E-34394ACF3E1D}"/>
              </a:ext>
            </a:extLst>
          </p:cNvPr>
          <p:cNvPicPr>
            <a:picLocks noChangeAspect="1"/>
          </p:cNvPicPr>
          <p:nvPr/>
        </p:nvPicPr>
        <p:blipFill>
          <a:blip r:embed="rId2"/>
          <a:stretch>
            <a:fillRect/>
          </a:stretch>
        </p:blipFill>
        <p:spPr>
          <a:xfrm>
            <a:off x="282278" y="2204863"/>
            <a:ext cx="4077918" cy="3060000"/>
          </a:xfrm>
          <a:prstGeom prst="rect">
            <a:avLst/>
          </a:prstGeom>
        </p:spPr>
      </p:pic>
      <p:pic>
        <p:nvPicPr>
          <p:cNvPr id="32" name="Picture 31">
            <a:extLst>
              <a:ext uri="{FF2B5EF4-FFF2-40B4-BE49-F238E27FC236}">
                <a16:creationId xmlns:a16="http://schemas.microsoft.com/office/drawing/2014/main" id="{4C3DDC71-B81E-5847-994A-BDCF617D0DE5}"/>
              </a:ext>
            </a:extLst>
          </p:cNvPr>
          <p:cNvPicPr>
            <a:picLocks noChangeAspect="1"/>
          </p:cNvPicPr>
          <p:nvPr/>
        </p:nvPicPr>
        <p:blipFill>
          <a:blip r:embed="rId3"/>
          <a:stretch>
            <a:fillRect/>
          </a:stretch>
        </p:blipFill>
        <p:spPr>
          <a:xfrm>
            <a:off x="8206853" y="1481953"/>
            <a:ext cx="419751" cy="360000"/>
          </a:xfrm>
          <a:prstGeom prst="rect">
            <a:avLst/>
          </a:prstGeom>
        </p:spPr>
      </p:pic>
      <p:pic>
        <p:nvPicPr>
          <p:cNvPr id="33" name="Picture 32">
            <a:extLst>
              <a:ext uri="{FF2B5EF4-FFF2-40B4-BE49-F238E27FC236}">
                <a16:creationId xmlns:a16="http://schemas.microsoft.com/office/drawing/2014/main" id="{0BC840B4-C771-7F4A-A4A3-668EE85799C6}"/>
              </a:ext>
            </a:extLst>
          </p:cNvPr>
          <p:cNvPicPr>
            <a:picLocks noChangeAspect="1"/>
          </p:cNvPicPr>
          <p:nvPr/>
        </p:nvPicPr>
        <p:blipFill rotWithShape="1">
          <a:blip r:embed="rId4">
            <a:extLst>
              <a:ext uri="{28A0092B-C50C-407E-A947-70E740481C1C}">
                <a14:useLocalDpi xmlns:a14="http://schemas.microsoft.com/office/drawing/2010/main" val="0"/>
              </a:ext>
            </a:extLst>
          </a:blip>
          <a:srcRect r="46040"/>
          <a:stretch/>
        </p:blipFill>
        <p:spPr>
          <a:xfrm>
            <a:off x="8673706" y="1484253"/>
            <a:ext cx="362790" cy="360000"/>
          </a:xfrm>
          <a:prstGeom prst="rect">
            <a:avLst/>
          </a:prstGeom>
        </p:spPr>
      </p:pic>
      <p:pic>
        <p:nvPicPr>
          <p:cNvPr id="44" name="Picture 43">
            <a:extLst>
              <a:ext uri="{FF2B5EF4-FFF2-40B4-BE49-F238E27FC236}">
                <a16:creationId xmlns:a16="http://schemas.microsoft.com/office/drawing/2014/main" id="{24503FDA-9031-AB41-A848-3D69DB6088D8}"/>
              </a:ext>
            </a:extLst>
          </p:cNvPr>
          <p:cNvPicPr>
            <a:picLocks noChangeAspect="1"/>
          </p:cNvPicPr>
          <p:nvPr/>
        </p:nvPicPr>
        <p:blipFill>
          <a:blip r:embed="rId5"/>
          <a:stretch>
            <a:fillRect/>
          </a:stretch>
        </p:blipFill>
        <p:spPr>
          <a:xfrm>
            <a:off x="4843071" y="2212026"/>
            <a:ext cx="4086258" cy="3060000"/>
          </a:xfrm>
          <a:prstGeom prst="rect">
            <a:avLst/>
          </a:prstGeom>
        </p:spPr>
      </p:pic>
      <p:sp>
        <p:nvSpPr>
          <p:cNvPr id="3" name="TextBox 2">
            <a:extLst>
              <a:ext uri="{FF2B5EF4-FFF2-40B4-BE49-F238E27FC236}">
                <a16:creationId xmlns:a16="http://schemas.microsoft.com/office/drawing/2014/main" id="{41445295-63FD-CF47-8802-DF1C648B86F4}"/>
              </a:ext>
            </a:extLst>
          </p:cNvPr>
          <p:cNvSpPr txBox="1"/>
          <p:nvPr/>
        </p:nvSpPr>
        <p:spPr>
          <a:xfrm>
            <a:off x="282278" y="5589240"/>
            <a:ext cx="4021614" cy="369332"/>
          </a:xfrm>
          <a:prstGeom prst="rect">
            <a:avLst/>
          </a:prstGeom>
          <a:noFill/>
        </p:spPr>
        <p:txBody>
          <a:bodyPr wrap="none" rtlCol="0">
            <a:spAutoFit/>
          </a:bodyPr>
          <a:lstStyle/>
          <a:p>
            <a:r>
              <a:rPr lang="en-GB" dirty="0">
                <a:solidFill>
                  <a:schemeClr val="bg1">
                    <a:lumMod val="75000"/>
                  </a:schemeClr>
                </a:solidFill>
              </a:rPr>
              <a:t>For full documentation see ESS-0135333 </a:t>
            </a:r>
          </a:p>
        </p:txBody>
      </p:sp>
    </p:spTree>
    <p:extLst>
      <p:ext uri="{BB962C8B-B14F-4D97-AF65-F5344CB8AC3E}">
        <p14:creationId xmlns:p14="http://schemas.microsoft.com/office/powerpoint/2010/main" val="149030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750CE3-4916-0246-A493-C9CBEA3BA8E1}"/>
              </a:ext>
            </a:extLst>
          </p:cNvPr>
          <p:cNvSpPr>
            <a:spLocks noGrp="1"/>
          </p:cNvSpPr>
          <p:nvPr>
            <p:ph type="title"/>
          </p:nvPr>
        </p:nvSpPr>
        <p:spPr/>
        <p:txBody>
          <a:bodyPr/>
          <a:lstStyle/>
          <a:p>
            <a:r>
              <a:rPr lang="en-GB" dirty="0"/>
              <a:t>OSL dosimeters</a:t>
            </a:r>
          </a:p>
        </p:txBody>
      </p:sp>
      <p:sp>
        <p:nvSpPr>
          <p:cNvPr id="7" name="Slide Number Placeholder 6">
            <a:extLst>
              <a:ext uri="{FF2B5EF4-FFF2-40B4-BE49-F238E27FC236}">
                <a16:creationId xmlns:a16="http://schemas.microsoft.com/office/drawing/2014/main" id="{79499561-7D99-F142-A830-C44EBDE2AD7F}"/>
              </a:ext>
            </a:extLst>
          </p:cNvPr>
          <p:cNvSpPr>
            <a:spLocks noGrp="1"/>
          </p:cNvSpPr>
          <p:nvPr>
            <p:ph type="sldNum" sz="quarter" idx="12"/>
          </p:nvPr>
        </p:nvSpPr>
        <p:spPr/>
        <p:txBody>
          <a:bodyPr/>
          <a:lstStyle/>
          <a:p>
            <a:fld id="{551115BC-487E-4422-894C-CB7CD3E79223}" type="slidenum">
              <a:rPr lang="en-GB" noProof="0" smtClean="0"/>
              <a:t>14</a:t>
            </a:fld>
            <a:endParaRPr lang="en-GB" noProof="0"/>
          </a:p>
        </p:txBody>
      </p:sp>
      <p:pic>
        <p:nvPicPr>
          <p:cNvPr id="10" name="Content Placeholder 7">
            <a:extLst>
              <a:ext uri="{FF2B5EF4-FFF2-40B4-BE49-F238E27FC236}">
                <a16:creationId xmlns:a16="http://schemas.microsoft.com/office/drawing/2014/main" id="{E7D43917-9213-134C-A6A3-02212B33E53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270"/>
          <a:stretch/>
        </p:blipFill>
        <p:spPr>
          <a:xfrm>
            <a:off x="1554691" y="1600200"/>
            <a:ext cx="5897629" cy="4525963"/>
          </a:xfrm>
          <a:prstGeom prst="rect">
            <a:avLst/>
          </a:prstGeom>
        </p:spPr>
      </p:pic>
      <p:sp>
        <p:nvSpPr>
          <p:cNvPr id="11" name="TextBox 10">
            <a:extLst>
              <a:ext uri="{FF2B5EF4-FFF2-40B4-BE49-F238E27FC236}">
                <a16:creationId xmlns:a16="http://schemas.microsoft.com/office/drawing/2014/main" id="{2F35285B-CEB4-0642-BDE7-C20643885DD9}"/>
              </a:ext>
            </a:extLst>
          </p:cNvPr>
          <p:cNvSpPr txBox="1"/>
          <p:nvPr/>
        </p:nvSpPr>
        <p:spPr>
          <a:xfrm>
            <a:off x="2195736" y="5445224"/>
            <a:ext cx="2376264" cy="646331"/>
          </a:xfrm>
          <a:prstGeom prst="rect">
            <a:avLst/>
          </a:prstGeom>
          <a:noFill/>
        </p:spPr>
        <p:txBody>
          <a:bodyPr wrap="square" rtlCol="0">
            <a:spAutoFit/>
          </a:bodyPr>
          <a:lstStyle/>
          <a:p>
            <a:pPr algn="ctr"/>
            <a:r>
              <a:rPr lang="en-GB" dirty="0"/>
              <a:t>8 x three months (trimester)</a:t>
            </a:r>
          </a:p>
        </p:txBody>
      </p:sp>
      <p:sp>
        <p:nvSpPr>
          <p:cNvPr id="12" name="TextBox 11">
            <a:extLst>
              <a:ext uri="{FF2B5EF4-FFF2-40B4-BE49-F238E27FC236}">
                <a16:creationId xmlns:a16="http://schemas.microsoft.com/office/drawing/2014/main" id="{BCA9E02D-DC4B-104D-8739-794A7B18316E}"/>
              </a:ext>
            </a:extLst>
          </p:cNvPr>
          <p:cNvSpPr txBox="1"/>
          <p:nvPr/>
        </p:nvSpPr>
        <p:spPr>
          <a:xfrm>
            <a:off x="4716016" y="5445224"/>
            <a:ext cx="2232248" cy="369332"/>
          </a:xfrm>
          <a:prstGeom prst="rect">
            <a:avLst/>
          </a:prstGeom>
          <a:noFill/>
        </p:spPr>
        <p:txBody>
          <a:bodyPr wrap="square" rtlCol="0">
            <a:spAutoFit/>
          </a:bodyPr>
          <a:lstStyle/>
          <a:p>
            <a:pPr algn="ctr"/>
            <a:r>
              <a:rPr lang="en-GB" dirty="0"/>
              <a:t>14 x four weeks</a:t>
            </a:r>
          </a:p>
        </p:txBody>
      </p:sp>
    </p:spTree>
    <p:extLst>
      <p:ext uri="{BB962C8B-B14F-4D97-AF65-F5344CB8AC3E}">
        <p14:creationId xmlns:p14="http://schemas.microsoft.com/office/powerpoint/2010/main" val="4026162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184FC-C0B9-7A45-984D-C76489E91AC7}"/>
              </a:ext>
            </a:extLst>
          </p:cNvPr>
          <p:cNvSpPr>
            <a:spLocks noGrp="1"/>
          </p:cNvSpPr>
          <p:nvPr>
            <p:ph type="title"/>
          </p:nvPr>
        </p:nvSpPr>
        <p:spPr/>
        <p:txBody>
          <a:bodyPr/>
          <a:lstStyle/>
          <a:p>
            <a:r>
              <a:rPr lang="en-GB" dirty="0"/>
              <a:t>OSL dosimeters</a:t>
            </a:r>
          </a:p>
        </p:txBody>
      </p:sp>
      <p:sp>
        <p:nvSpPr>
          <p:cNvPr id="4" name="Slide Number Placeholder 3">
            <a:extLst>
              <a:ext uri="{FF2B5EF4-FFF2-40B4-BE49-F238E27FC236}">
                <a16:creationId xmlns:a16="http://schemas.microsoft.com/office/drawing/2014/main" id="{AE3DAD4B-C9E2-6B43-B87F-C6F86118E80E}"/>
              </a:ext>
            </a:extLst>
          </p:cNvPr>
          <p:cNvSpPr>
            <a:spLocks noGrp="1"/>
          </p:cNvSpPr>
          <p:nvPr>
            <p:ph type="sldNum" sz="quarter" idx="12"/>
          </p:nvPr>
        </p:nvSpPr>
        <p:spPr/>
        <p:txBody>
          <a:bodyPr/>
          <a:lstStyle/>
          <a:p>
            <a:fld id="{551115BC-487E-4422-894C-CB7CD3E79223}" type="slidenum">
              <a:rPr lang="en-GB" noProof="0" smtClean="0"/>
              <a:t>15</a:t>
            </a:fld>
            <a:endParaRPr lang="en-GB" noProof="0"/>
          </a:p>
        </p:txBody>
      </p:sp>
      <p:pic>
        <p:nvPicPr>
          <p:cNvPr id="5" name="Content Placeholder 4">
            <a:extLst>
              <a:ext uri="{FF2B5EF4-FFF2-40B4-BE49-F238E27FC236}">
                <a16:creationId xmlns:a16="http://schemas.microsoft.com/office/drawing/2014/main" id="{607FC0DD-6373-F042-B193-C7BD401D4371}"/>
              </a:ext>
            </a:extLst>
          </p:cNvPr>
          <p:cNvPicPr>
            <a:picLocks/>
          </p:cNvPicPr>
          <p:nvPr/>
        </p:nvPicPr>
        <p:blipFill rotWithShape="1">
          <a:blip r:embed="rId2">
            <a:extLst>
              <a:ext uri="{28A0092B-C50C-407E-A947-70E740481C1C}">
                <a14:useLocalDpi xmlns:a14="http://schemas.microsoft.com/office/drawing/2010/main" val="0"/>
              </a:ext>
            </a:extLst>
          </a:blip>
          <a:srcRect l="42366" t="15950" r="27089" b="41131"/>
          <a:stretch/>
        </p:blipFill>
        <p:spPr bwMode="auto">
          <a:xfrm>
            <a:off x="971600" y="1556792"/>
            <a:ext cx="7139136" cy="5050372"/>
          </a:xfrm>
          <a:prstGeom prst="rect">
            <a:avLst/>
          </a:prstGeom>
          <a:noFill/>
          <a:ln>
            <a:noFill/>
          </a:ln>
          <a:extLst>
            <a:ext uri="{53640926-AAD7-44d8-BBD7-CCE9431645EC}">
              <a14:shadowObscure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w16se="http://schemas.microsoft.com/office/word/2015/wordml/symex" xmlns:w16cid="http://schemas.microsoft.com/office/word/2016/wordml/cid"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grpSp>
        <p:nvGrpSpPr>
          <p:cNvPr id="6" name="Group 5">
            <a:extLst>
              <a:ext uri="{FF2B5EF4-FFF2-40B4-BE49-F238E27FC236}">
                <a16:creationId xmlns:a16="http://schemas.microsoft.com/office/drawing/2014/main" id="{E3CEC8FF-DE44-564B-9941-14C28659E104}"/>
              </a:ext>
            </a:extLst>
          </p:cNvPr>
          <p:cNvGrpSpPr/>
          <p:nvPr/>
        </p:nvGrpSpPr>
        <p:grpSpPr>
          <a:xfrm>
            <a:off x="1035728" y="2001968"/>
            <a:ext cx="7015240" cy="4421734"/>
            <a:chOff x="1035728" y="2001968"/>
            <a:chExt cx="7015240" cy="4421734"/>
          </a:xfrm>
        </p:grpSpPr>
        <p:sp>
          <p:nvSpPr>
            <p:cNvPr id="7" name="TextBox 6">
              <a:extLst>
                <a:ext uri="{FF2B5EF4-FFF2-40B4-BE49-F238E27FC236}">
                  <a16:creationId xmlns:a16="http://schemas.microsoft.com/office/drawing/2014/main" id="{B176FF9F-7979-454E-90A5-6BA3DCA76818}"/>
                </a:ext>
              </a:extLst>
            </p:cNvPr>
            <p:cNvSpPr txBox="1"/>
            <p:nvPr/>
          </p:nvSpPr>
          <p:spPr>
            <a:xfrm>
              <a:off x="4115728" y="6053395"/>
              <a:ext cx="490840"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en-GB" dirty="0">
                  <a:solidFill>
                    <a:srgbClr val="FF0000"/>
                  </a:solidFill>
                  <a:effectLst>
                    <a:outerShdw blurRad="50800" dist="38100" dir="8100000" algn="tr" rotWithShape="0">
                      <a:prstClr val="black">
                        <a:alpha val="40000"/>
                      </a:prstClr>
                    </a:outerShdw>
                  </a:effectLst>
                </a:rPr>
                <a:t>②</a:t>
              </a:r>
            </a:p>
          </p:txBody>
        </p:sp>
        <p:sp>
          <p:nvSpPr>
            <p:cNvPr id="8" name="TextBox 7">
              <a:extLst>
                <a:ext uri="{FF2B5EF4-FFF2-40B4-BE49-F238E27FC236}">
                  <a16:creationId xmlns:a16="http://schemas.microsoft.com/office/drawing/2014/main" id="{72E78F57-4F80-0049-8346-DF4D2E9FA6A5}"/>
                </a:ext>
              </a:extLst>
            </p:cNvPr>
            <p:cNvSpPr txBox="1"/>
            <p:nvPr/>
          </p:nvSpPr>
          <p:spPr>
            <a:xfrm>
              <a:off x="7560128" y="3981929"/>
              <a:ext cx="490840"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en-GB" dirty="0">
                  <a:solidFill>
                    <a:srgbClr val="FF0000"/>
                  </a:solidFill>
                  <a:effectLst>
                    <a:outerShdw blurRad="50800" dist="38100" dir="8100000" algn="tr" rotWithShape="0">
                      <a:prstClr val="black">
                        <a:alpha val="40000"/>
                      </a:prstClr>
                    </a:outerShdw>
                  </a:effectLst>
                </a:rPr>
                <a:t>①</a:t>
              </a:r>
            </a:p>
          </p:txBody>
        </p:sp>
        <p:sp>
          <p:nvSpPr>
            <p:cNvPr id="9" name="Rectangle 8">
              <a:extLst>
                <a:ext uri="{FF2B5EF4-FFF2-40B4-BE49-F238E27FC236}">
                  <a16:creationId xmlns:a16="http://schemas.microsoft.com/office/drawing/2014/main" id="{BEB24672-1428-4946-94B1-55DCD6299ED3}"/>
                </a:ext>
              </a:extLst>
            </p:cNvPr>
            <p:cNvSpPr/>
            <p:nvPr/>
          </p:nvSpPr>
          <p:spPr>
            <a:xfrm>
              <a:off x="2949146" y="5338433"/>
              <a:ext cx="490840" cy="369332"/>
            </a:xfrm>
            <a:prstGeom prst="rect">
              <a:avLst/>
            </a:prstGeom>
          </p:spPr>
          <p:txBody>
            <a:bodyPr wrap="none">
              <a:spAutoFit/>
            </a:bodyPr>
            <a:lstStyle/>
            <a:p>
              <a:r>
                <a:rPr lang="en-GB" dirty="0">
                  <a:solidFill>
                    <a:srgbClr val="FF0000"/>
                  </a:solidFill>
                  <a:effectLst>
                    <a:outerShdw blurRad="50800" dist="38100" dir="8100000" algn="tr" rotWithShape="0">
                      <a:prstClr val="black">
                        <a:alpha val="40000"/>
                      </a:prstClr>
                    </a:outerShdw>
                  </a:effectLst>
                </a:rPr>
                <a:t>③</a:t>
              </a:r>
            </a:p>
          </p:txBody>
        </p:sp>
        <p:sp>
          <p:nvSpPr>
            <p:cNvPr id="10" name="Rectangle 9">
              <a:extLst>
                <a:ext uri="{FF2B5EF4-FFF2-40B4-BE49-F238E27FC236}">
                  <a16:creationId xmlns:a16="http://schemas.microsoft.com/office/drawing/2014/main" id="{11E71244-F689-1A4B-AD15-4153C782692D}"/>
                </a:ext>
              </a:extLst>
            </p:cNvPr>
            <p:cNvSpPr/>
            <p:nvPr/>
          </p:nvSpPr>
          <p:spPr>
            <a:xfrm>
              <a:off x="1035728" y="4290156"/>
              <a:ext cx="490840" cy="369332"/>
            </a:xfrm>
            <a:prstGeom prst="rect">
              <a:avLst/>
            </a:prstGeom>
          </p:spPr>
          <p:txBody>
            <a:bodyPr wrap="none">
              <a:spAutoFit/>
            </a:bodyPr>
            <a:lstStyle/>
            <a:p>
              <a:r>
                <a:rPr lang="en-GB" dirty="0">
                  <a:solidFill>
                    <a:srgbClr val="FF0000"/>
                  </a:solidFill>
                  <a:effectLst>
                    <a:outerShdw blurRad="50800" dist="38100" dir="8100000" algn="tr" rotWithShape="0">
                      <a:prstClr val="black">
                        <a:alpha val="40000"/>
                      </a:prstClr>
                    </a:outerShdw>
                  </a:effectLst>
                </a:rPr>
                <a:t>⑤</a:t>
              </a:r>
            </a:p>
          </p:txBody>
        </p:sp>
        <p:sp>
          <p:nvSpPr>
            <p:cNvPr id="11" name="Rectangle 10">
              <a:extLst>
                <a:ext uri="{FF2B5EF4-FFF2-40B4-BE49-F238E27FC236}">
                  <a16:creationId xmlns:a16="http://schemas.microsoft.com/office/drawing/2014/main" id="{105323D2-BEC0-1949-9FA3-A93C577C1797}"/>
                </a:ext>
              </a:extLst>
            </p:cNvPr>
            <p:cNvSpPr/>
            <p:nvPr/>
          </p:nvSpPr>
          <p:spPr>
            <a:xfrm>
              <a:off x="2852499" y="3706703"/>
              <a:ext cx="490840" cy="369332"/>
            </a:xfrm>
            <a:prstGeom prst="rect">
              <a:avLst/>
            </a:prstGeom>
          </p:spPr>
          <p:txBody>
            <a:bodyPr wrap="none">
              <a:spAutoFit/>
            </a:bodyPr>
            <a:lstStyle/>
            <a:p>
              <a:r>
                <a:rPr lang="en-GB" dirty="0">
                  <a:solidFill>
                    <a:srgbClr val="FF0000"/>
                  </a:solidFill>
                  <a:effectLst>
                    <a:outerShdw blurRad="50800" dist="38100" dir="8100000" algn="tr" rotWithShape="0">
                      <a:prstClr val="black">
                        <a:alpha val="40000"/>
                      </a:prstClr>
                    </a:outerShdw>
                  </a:effectLst>
                </a:rPr>
                <a:t>⑥</a:t>
              </a:r>
            </a:p>
          </p:txBody>
        </p:sp>
        <p:sp>
          <p:nvSpPr>
            <p:cNvPr id="12" name="Rectangle 11">
              <a:extLst>
                <a:ext uri="{FF2B5EF4-FFF2-40B4-BE49-F238E27FC236}">
                  <a16:creationId xmlns:a16="http://schemas.microsoft.com/office/drawing/2014/main" id="{58E37B57-B603-C844-B451-B12633889235}"/>
                </a:ext>
              </a:extLst>
            </p:cNvPr>
            <p:cNvSpPr/>
            <p:nvPr/>
          </p:nvSpPr>
          <p:spPr>
            <a:xfrm>
              <a:off x="3320164" y="2350334"/>
              <a:ext cx="490840" cy="369332"/>
            </a:xfrm>
            <a:prstGeom prst="rect">
              <a:avLst/>
            </a:prstGeom>
          </p:spPr>
          <p:txBody>
            <a:bodyPr wrap="none">
              <a:spAutoFit/>
            </a:bodyPr>
            <a:lstStyle/>
            <a:p>
              <a:r>
                <a:rPr lang="en-GB" dirty="0">
                  <a:solidFill>
                    <a:srgbClr val="FF0000"/>
                  </a:solidFill>
                  <a:effectLst>
                    <a:outerShdw blurRad="50800" dist="38100" dir="8100000" algn="tr" rotWithShape="0">
                      <a:prstClr val="black">
                        <a:alpha val="40000"/>
                      </a:prstClr>
                    </a:outerShdw>
                  </a:effectLst>
                </a:rPr>
                <a:t>⑧</a:t>
              </a:r>
            </a:p>
          </p:txBody>
        </p:sp>
        <p:sp>
          <p:nvSpPr>
            <p:cNvPr id="13" name="Rectangle 12">
              <a:extLst>
                <a:ext uri="{FF2B5EF4-FFF2-40B4-BE49-F238E27FC236}">
                  <a16:creationId xmlns:a16="http://schemas.microsoft.com/office/drawing/2014/main" id="{7511E960-A3E7-654D-A584-0B4CB63777CB}"/>
                </a:ext>
              </a:extLst>
            </p:cNvPr>
            <p:cNvSpPr/>
            <p:nvPr/>
          </p:nvSpPr>
          <p:spPr>
            <a:xfrm>
              <a:off x="2956306" y="3363671"/>
              <a:ext cx="543739" cy="369332"/>
            </a:xfrm>
            <a:prstGeom prst="rect">
              <a:avLst/>
            </a:prstGeom>
          </p:spPr>
          <p:txBody>
            <a:bodyPr wrap="none">
              <a:spAutoFit/>
            </a:bodyPr>
            <a:lstStyle/>
            <a:p>
              <a:r>
                <a:rPr lang="en-GB" dirty="0">
                  <a:solidFill>
                    <a:srgbClr val="FF0000"/>
                  </a:solidFill>
                  <a:effectLst>
                    <a:outerShdw blurRad="50800" dist="38100" dir="8100000" algn="tr" rotWithShape="0">
                      <a:prstClr val="black">
                        <a:alpha val="40000"/>
                      </a:prstClr>
                    </a:outerShdw>
                  </a:effectLst>
                </a:rPr>
                <a:t>⑦ </a:t>
              </a:r>
            </a:p>
          </p:txBody>
        </p:sp>
        <p:sp>
          <p:nvSpPr>
            <p:cNvPr id="14" name="TextBox 13">
              <a:extLst>
                <a:ext uri="{FF2B5EF4-FFF2-40B4-BE49-F238E27FC236}">
                  <a16:creationId xmlns:a16="http://schemas.microsoft.com/office/drawing/2014/main" id="{2DA48186-11D9-3A40-8AA5-6156391C28BB}"/>
                </a:ext>
              </a:extLst>
            </p:cNvPr>
            <p:cNvSpPr txBox="1"/>
            <p:nvPr/>
          </p:nvSpPr>
          <p:spPr>
            <a:xfrm>
              <a:off x="3885267" y="5666102"/>
              <a:ext cx="490840"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en-GB" dirty="0">
                  <a:ln w="0"/>
                  <a:solidFill>
                    <a:srgbClr val="92D050"/>
                  </a:solidFill>
                  <a:effectLst>
                    <a:outerShdw blurRad="50800" dist="38100" dir="8100000" algn="tr" rotWithShape="0">
                      <a:prstClr val="black">
                        <a:alpha val="40000"/>
                      </a:prstClr>
                    </a:outerShdw>
                  </a:effectLst>
                </a:rPr>
                <a:t>②</a:t>
              </a:r>
            </a:p>
          </p:txBody>
        </p:sp>
        <p:sp>
          <p:nvSpPr>
            <p:cNvPr id="15" name="TextBox 14">
              <a:extLst>
                <a:ext uri="{FF2B5EF4-FFF2-40B4-BE49-F238E27FC236}">
                  <a16:creationId xmlns:a16="http://schemas.microsoft.com/office/drawing/2014/main" id="{7C712D4A-7541-6746-9083-E5D80ADD7C70}"/>
                </a:ext>
              </a:extLst>
            </p:cNvPr>
            <p:cNvSpPr txBox="1"/>
            <p:nvPr/>
          </p:nvSpPr>
          <p:spPr>
            <a:xfrm>
              <a:off x="3963818" y="4349092"/>
              <a:ext cx="490840"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en-GB" dirty="0">
                  <a:ln w="0"/>
                  <a:solidFill>
                    <a:srgbClr val="92D050"/>
                  </a:solidFill>
                  <a:effectLst>
                    <a:outerShdw blurRad="50800" dist="38100" dir="8100000" algn="tr" rotWithShape="0">
                      <a:prstClr val="black">
                        <a:alpha val="40000"/>
                      </a:prstClr>
                    </a:outerShdw>
                  </a:effectLst>
                </a:rPr>
                <a:t>①</a:t>
              </a:r>
            </a:p>
          </p:txBody>
        </p:sp>
        <p:sp>
          <p:nvSpPr>
            <p:cNvPr id="16" name="TextBox 15">
              <a:extLst>
                <a:ext uri="{FF2B5EF4-FFF2-40B4-BE49-F238E27FC236}">
                  <a16:creationId xmlns:a16="http://schemas.microsoft.com/office/drawing/2014/main" id="{1E2A016E-CC30-774C-9581-A4934A19C502}"/>
                </a:ext>
              </a:extLst>
            </p:cNvPr>
            <p:cNvSpPr txBox="1"/>
            <p:nvPr/>
          </p:nvSpPr>
          <p:spPr>
            <a:xfrm>
              <a:off x="3157687" y="3377107"/>
              <a:ext cx="490840" cy="369332"/>
            </a:xfrm>
            <a:prstGeom prst="rect">
              <a:avLst/>
            </a:prstGeom>
            <a:noFill/>
          </p:spPr>
          <p:txBody>
            <a:bodyPr wrap="none" rtlCol="0">
              <a:spAutoFit/>
            </a:bodyPr>
            <a:lstStyle/>
            <a:p>
              <a:r>
                <a:rPr lang="en-GB" dirty="0">
                  <a:ln w="0"/>
                  <a:solidFill>
                    <a:srgbClr val="92D050"/>
                  </a:solidFill>
                  <a:effectLst>
                    <a:outerShdw blurRad="50800" dist="38100" dir="8100000" algn="tr" rotWithShape="0">
                      <a:prstClr val="black">
                        <a:alpha val="40000"/>
                      </a:prstClr>
                    </a:outerShdw>
                  </a:effectLst>
                </a:rPr>
                <a:t>⑨</a:t>
              </a:r>
            </a:p>
          </p:txBody>
        </p:sp>
        <p:sp>
          <p:nvSpPr>
            <p:cNvPr id="17" name="Rectangle 16">
              <a:extLst>
                <a:ext uri="{FF2B5EF4-FFF2-40B4-BE49-F238E27FC236}">
                  <a16:creationId xmlns:a16="http://schemas.microsoft.com/office/drawing/2014/main" id="{816ECB1C-DF17-2F48-AD05-D173FEC48195}"/>
                </a:ext>
              </a:extLst>
            </p:cNvPr>
            <p:cNvSpPr/>
            <p:nvPr/>
          </p:nvSpPr>
          <p:spPr>
            <a:xfrm>
              <a:off x="7350916" y="3962766"/>
              <a:ext cx="490840" cy="369332"/>
            </a:xfrm>
            <a:prstGeom prst="rect">
              <a:avLst/>
            </a:prstGeom>
          </p:spPr>
          <p:txBody>
            <a:bodyPr wrap="none">
              <a:spAutoFit/>
            </a:bodyPr>
            <a:lstStyle/>
            <a:p>
              <a:r>
                <a:rPr lang="en-GB" dirty="0">
                  <a:ln w="0"/>
                  <a:solidFill>
                    <a:srgbClr val="92D050"/>
                  </a:solidFill>
                  <a:effectLst>
                    <a:outerShdw blurRad="50800" dist="38100" dir="8100000" algn="tr" rotWithShape="0">
                      <a:prstClr val="black">
                        <a:alpha val="40000"/>
                      </a:prstClr>
                    </a:outerShdw>
                  </a:effectLst>
                </a:rPr>
                <a:t>③</a:t>
              </a:r>
            </a:p>
          </p:txBody>
        </p:sp>
        <p:sp>
          <p:nvSpPr>
            <p:cNvPr id="18" name="Rectangle 17">
              <a:extLst>
                <a:ext uri="{FF2B5EF4-FFF2-40B4-BE49-F238E27FC236}">
                  <a16:creationId xmlns:a16="http://schemas.microsoft.com/office/drawing/2014/main" id="{56F7FE79-9F36-3945-B76C-E71A802F5C2E}"/>
                </a:ext>
              </a:extLst>
            </p:cNvPr>
            <p:cNvSpPr/>
            <p:nvPr/>
          </p:nvSpPr>
          <p:spPr>
            <a:xfrm>
              <a:off x="3155624" y="5342372"/>
              <a:ext cx="490840" cy="369332"/>
            </a:xfrm>
            <a:prstGeom prst="rect">
              <a:avLst/>
            </a:prstGeom>
          </p:spPr>
          <p:txBody>
            <a:bodyPr wrap="none">
              <a:spAutoFit/>
            </a:bodyPr>
            <a:lstStyle/>
            <a:p>
              <a:r>
                <a:rPr lang="en-GB" dirty="0">
                  <a:ln w="0"/>
                  <a:solidFill>
                    <a:srgbClr val="92D050"/>
                  </a:solidFill>
                  <a:effectLst>
                    <a:outerShdw blurRad="50800" dist="38100" dir="8100000" algn="tr" rotWithShape="0">
                      <a:prstClr val="black">
                        <a:alpha val="40000"/>
                      </a:prstClr>
                    </a:outerShdw>
                  </a:effectLst>
                </a:rPr>
                <a:t>⑤</a:t>
              </a:r>
            </a:p>
          </p:txBody>
        </p:sp>
        <p:sp>
          <p:nvSpPr>
            <p:cNvPr id="19" name="Rectangle 18">
              <a:extLst>
                <a:ext uri="{FF2B5EF4-FFF2-40B4-BE49-F238E27FC236}">
                  <a16:creationId xmlns:a16="http://schemas.microsoft.com/office/drawing/2014/main" id="{49CD5533-8545-3647-A72E-EE3EE3631694}"/>
                </a:ext>
              </a:extLst>
            </p:cNvPr>
            <p:cNvSpPr/>
            <p:nvPr/>
          </p:nvSpPr>
          <p:spPr>
            <a:xfrm>
              <a:off x="2622172" y="4973040"/>
              <a:ext cx="490840" cy="369332"/>
            </a:xfrm>
            <a:prstGeom prst="rect">
              <a:avLst/>
            </a:prstGeom>
          </p:spPr>
          <p:txBody>
            <a:bodyPr wrap="none">
              <a:spAutoFit/>
            </a:bodyPr>
            <a:lstStyle/>
            <a:p>
              <a:r>
                <a:rPr lang="en-GB" dirty="0">
                  <a:ln w="0"/>
                  <a:solidFill>
                    <a:srgbClr val="92D050"/>
                  </a:solidFill>
                  <a:effectLst>
                    <a:outerShdw blurRad="50800" dist="38100" dir="8100000" algn="tr" rotWithShape="0">
                      <a:prstClr val="black">
                        <a:alpha val="40000"/>
                      </a:prstClr>
                    </a:outerShdw>
                  </a:effectLst>
                </a:rPr>
                <a:t>⑥</a:t>
              </a:r>
            </a:p>
          </p:txBody>
        </p:sp>
        <p:sp>
          <p:nvSpPr>
            <p:cNvPr id="20" name="Rectangle 19">
              <a:extLst>
                <a:ext uri="{FF2B5EF4-FFF2-40B4-BE49-F238E27FC236}">
                  <a16:creationId xmlns:a16="http://schemas.microsoft.com/office/drawing/2014/main" id="{1279A6D2-99FE-2944-8673-753DAC0993F0}"/>
                </a:ext>
              </a:extLst>
            </p:cNvPr>
            <p:cNvSpPr/>
            <p:nvPr/>
          </p:nvSpPr>
          <p:spPr>
            <a:xfrm>
              <a:off x="2622172" y="3695194"/>
              <a:ext cx="490840" cy="369332"/>
            </a:xfrm>
            <a:prstGeom prst="rect">
              <a:avLst/>
            </a:prstGeom>
          </p:spPr>
          <p:txBody>
            <a:bodyPr wrap="none">
              <a:spAutoFit/>
            </a:bodyPr>
            <a:lstStyle/>
            <a:p>
              <a:r>
                <a:rPr lang="en-GB" dirty="0">
                  <a:ln w="0"/>
                  <a:solidFill>
                    <a:srgbClr val="92D050"/>
                  </a:solidFill>
                  <a:effectLst>
                    <a:outerShdw blurRad="50800" dist="38100" dir="8100000" algn="tr" rotWithShape="0">
                      <a:prstClr val="black">
                        <a:alpha val="40000"/>
                      </a:prstClr>
                    </a:outerShdw>
                  </a:effectLst>
                </a:rPr>
                <a:t>⑧</a:t>
              </a:r>
            </a:p>
          </p:txBody>
        </p:sp>
        <p:sp>
          <p:nvSpPr>
            <p:cNvPr id="21" name="Rectangle 20">
              <a:extLst>
                <a:ext uri="{FF2B5EF4-FFF2-40B4-BE49-F238E27FC236}">
                  <a16:creationId xmlns:a16="http://schemas.microsoft.com/office/drawing/2014/main" id="{5E04889F-06A0-D048-9081-B5322E1BFF36}"/>
                </a:ext>
              </a:extLst>
            </p:cNvPr>
            <p:cNvSpPr/>
            <p:nvPr/>
          </p:nvSpPr>
          <p:spPr>
            <a:xfrm>
              <a:off x="1293292" y="4268149"/>
              <a:ext cx="543739" cy="369332"/>
            </a:xfrm>
            <a:prstGeom prst="rect">
              <a:avLst/>
            </a:prstGeom>
          </p:spPr>
          <p:txBody>
            <a:bodyPr wrap="none">
              <a:spAutoFit/>
            </a:bodyPr>
            <a:lstStyle/>
            <a:p>
              <a:r>
                <a:rPr lang="en-GB" dirty="0">
                  <a:ln w="0"/>
                  <a:solidFill>
                    <a:srgbClr val="92D050"/>
                  </a:solidFill>
                  <a:effectLst>
                    <a:outerShdw blurRad="50800" dist="38100" dir="8100000" algn="tr" rotWithShape="0">
                      <a:prstClr val="black">
                        <a:alpha val="40000"/>
                      </a:prstClr>
                    </a:outerShdw>
                  </a:effectLst>
                </a:rPr>
                <a:t>⑦ </a:t>
              </a:r>
            </a:p>
          </p:txBody>
        </p:sp>
        <p:sp>
          <p:nvSpPr>
            <p:cNvPr id="22" name="Rectangle 21">
              <a:extLst>
                <a:ext uri="{FF2B5EF4-FFF2-40B4-BE49-F238E27FC236}">
                  <a16:creationId xmlns:a16="http://schemas.microsoft.com/office/drawing/2014/main" id="{8F1DBD02-0621-D544-A337-7B7841C3C120}"/>
                </a:ext>
              </a:extLst>
            </p:cNvPr>
            <p:cNvSpPr/>
            <p:nvPr/>
          </p:nvSpPr>
          <p:spPr>
            <a:xfrm>
              <a:off x="3858278" y="6053395"/>
              <a:ext cx="490840" cy="369332"/>
            </a:xfrm>
            <a:prstGeom prst="rect">
              <a:avLst/>
            </a:prstGeom>
          </p:spPr>
          <p:txBody>
            <a:bodyPr wrap="none">
              <a:spAutoFit/>
            </a:bodyPr>
            <a:lstStyle/>
            <a:p>
              <a:r>
                <a:rPr lang="en-GB" dirty="0">
                  <a:ln w="0"/>
                  <a:solidFill>
                    <a:srgbClr val="92D050"/>
                  </a:solidFill>
                  <a:effectLst>
                    <a:outerShdw blurRad="50800" dist="38100" dir="8100000" algn="tr" rotWithShape="0">
                      <a:prstClr val="black">
                        <a:alpha val="40000"/>
                      </a:prstClr>
                    </a:outerShdw>
                  </a:effectLst>
                </a:rPr>
                <a:t>④</a:t>
              </a:r>
            </a:p>
          </p:txBody>
        </p:sp>
        <p:sp>
          <p:nvSpPr>
            <p:cNvPr id="23" name="Rectangle 22">
              <a:extLst>
                <a:ext uri="{FF2B5EF4-FFF2-40B4-BE49-F238E27FC236}">
                  <a16:creationId xmlns:a16="http://schemas.microsoft.com/office/drawing/2014/main" id="{8FA4D2C1-FFD7-FE4D-92A6-FBA43EC27881}"/>
                </a:ext>
              </a:extLst>
            </p:cNvPr>
            <p:cNvSpPr/>
            <p:nvPr/>
          </p:nvSpPr>
          <p:spPr>
            <a:xfrm>
              <a:off x="2829324" y="4986476"/>
              <a:ext cx="490840" cy="369332"/>
            </a:xfrm>
            <a:prstGeom prst="rect">
              <a:avLst/>
            </a:prstGeom>
          </p:spPr>
          <p:txBody>
            <a:bodyPr wrap="none">
              <a:spAutoFit/>
            </a:bodyPr>
            <a:lstStyle/>
            <a:p>
              <a:r>
                <a:rPr lang="en-GB" dirty="0">
                  <a:solidFill>
                    <a:srgbClr val="FF0000"/>
                  </a:solidFill>
                  <a:effectLst>
                    <a:outerShdw blurRad="50800" dist="38100" dir="8100000" algn="tr" rotWithShape="0">
                      <a:prstClr val="black">
                        <a:alpha val="40000"/>
                      </a:prstClr>
                    </a:outerShdw>
                  </a:effectLst>
                </a:rPr>
                <a:t>④</a:t>
              </a:r>
            </a:p>
          </p:txBody>
        </p:sp>
        <p:sp>
          <p:nvSpPr>
            <p:cNvPr id="24" name="Oval 23">
              <a:extLst>
                <a:ext uri="{FF2B5EF4-FFF2-40B4-BE49-F238E27FC236}">
                  <a16:creationId xmlns:a16="http://schemas.microsoft.com/office/drawing/2014/main" id="{9B86CEBF-E918-E64E-906A-1C763281BE88}"/>
                </a:ext>
              </a:extLst>
            </p:cNvPr>
            <p:cNvSpPr/>
            <p:nvPr/>
          </p:nvSpPr>
          <p:spPr>
            <a:xfrm rot="16200000">
              <a:off x="3347864" y="2636912"/>
              <a:ext cx="360040" cy="36004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GB" sz="1200" dirty="0">
                  <a:ln w="0"/>
                  <a:solidFill>
                    <a:srgbClr val="92D050"/>
                  </a:solidFill>
                  <a:effectLst>
                    <a:outerShdw blurRad="50800" dist="38100" dir="8100000" algn="tr" rotWithShape="0">
                      <a:prstClr val="black">
                        <a:alpha val="40000"/>
                      </a:prstClr>
                    </a:outerShdw>
                  </a:effectLst>
                </a:rPr>
                <a:t>10</a:t>
              </a:r>
            </a:p>
          </p:txBody>
        </p:sp>
        <p:sp>
          <p:nvSpPr>
            <p:cNvPr id="25" name="Oval 24">
              <a:extLst>
                <a:ext uri="{FF2B5EF4-FFF2-40B4-BE49-F238E27FC236}">
                  <a16:creationId xmlns:a16="http://schemas.microsoft.com/office/drawing/2014/main" id="{13994490-45C6-C24D-89DC-D884740F8EDB}"/>
                </a:ext>
              </a:extLst>
            </p:cNvPr>
            <p:cNvSpPr/>
            <p:nvPr/>
          </p:nvSpPr>
          <p:spPr>
            <a:xfrm rot="16200000">
              <a:off x="3858278" y="2014967"/>
              <a:ext cx="360040" cy="36004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200" dirty="0">
                  <a:solidFill>
                    <a:srgbClr val="92D050"/>
                  </a:solidFill>
                  <a:effectLst>
                    <a:outerShdw blurRad="50800" dist="38100" dir="8100000" algn="tr" rotWithShape="0">
                      <a:prstClr val="black">
                        <a:alpha val="40000"/>
                      </a:prstClr>
                    </a:outerShdw>
                  </a:effectLst>
                </a:rPr>
                <a:t>11</a:t>
              </a:r>
            </a:p>
          </p:txBody>
        </p:sp>
        <p:sp>
          <p:nvSpPr>
            <p:cNvPr id="26" name="Oval 25">
              <a:extLst>
                <a:ext uri="{FF2B5EF4-FFF2-40B4-BE49-F238E27FC236}">
                  <a16:creationId xmlns:a16="http://schemas.microsoft.com/office/drawing/2014/main" id="{B58FCAAC-4FCF-DB45-A2CB-CF13609C3718}"/>
                </a:ext>
              </a:extLst>
            </p:cNvPr>
            <p:cNvSpPr/>
            <p:nvPr/>
          </p:nvSpPr>
          <p:spPr>
            <a:xfrm rot="16200000">
              <a:off x="4181128" y="2001968"/>
              <a:ext cx="360040" cy="36004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200" u="sng" dirty="0">
                  <a:solidFill>
                    <a:srgbClr val="92D050"/>
                  </a:solidFill>
                  <a:effectLst>
                    <a:outerShdw blurRad="50800" dist="38100" dir="8100000" algn="tr" rotWithShape="0">
                      <a:prstClr val="black">
                        <a:alpha val="40000"/>
                      </a:prstClr>
                    </a:outerShdw>
                  </a:effectLst>
                </a:rPr>
                <a:t>12</a:t>
              </a:r>
            </a:p>
          </p:txBody>
        </p:sp>
        <p:sp>
          <p:nvSpPr>
            <p:cNvPr id="27" name="Oval 26">
              <a:extLst>
                <a:ext uri="{FF2B5EF4-FFF2-40B4-BE49-F238E27FC236}">
                  <a16:creationId xmlns:a16="http://schemas.microsoft.com/office/drawing/2014/main" id="{BF91B423-A785-8843-9545-6D3F2FAB2BB2}"/>
                </a:ext>
              </a:extLst>
            </p:cNvPr>
            <p:cNvSpPr/>
            <p:nvPr/>
          </p:nvSpPr>
          <p:spPr>
            <a:xfrm rot="16200000">
              <a:off x="7452320" y="3687598"/>
              <a:ext cx="360040" cy="36004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200" u="sng" dirty="0">
                  <a:solidFill>
                    <a:srgbClr val="92D050"/>
                  </a:solidFill>
                  <a:effectLst>
                    <a:outerShdw blurRad="50800" dist="38100" dir="8100000" algn="tr" rotWithShape="0">
                      <a:prstClr val="black">
                        <a:alpha val="40000"/>
                      </a:prstClr>
                    </a:outerShdw>
                  </a:effectLst>
                </a:rPr>
                <a:t>13</a:t>
              </a:r>
            </a:p>
          </p:txBody>
        </p:sp>
        <p:sp>
          <p:nvSpPr>
            <p:cNvPr id="28" name="Oval 27">
              <a:extLst>
                <a:ext uri="{FF2B5EF4-FFF2-40B4-BE49-F238E27FC236}">
                  <a16:creationId xmlns:a16="http://schemas.microsoft.com/office/drawing/2014/main" id="{BE7D9532-53BB-1149-A870-9788C5FDBA9B}"/>
                </a:ext>
              </a:extLst>
            </p:cNvPr>
            <p:cNvSpPr/>
            <p:nvPr/>
          </p:nvSpPr>
          <p:spPr>
            <a:xfrm rot="16200000">
              <a:off x="3603778" y="6063662"/>
              <a:ext cx="360040" cy="36004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200" u="sng" dirty="0">
                  <a:solidFill>
                    <a:srgbClr val="92D050"/>
                  </a:solidFill>
                  <a:effectLst>
                    <a:outerShdw blurRad="50800" dist="38100" dir="8100000" algn="tr" rotWithShape="0">
                      <a:prstClr val="black">
                        <a:alpha val="40000"/>
                      </a:prstClr>
                    </a:outerShdw>
                  </a:effectLst>
                </a:rPr>
                <a:t>14</a:t>
              </a:r>
            </a:p>
          </p:txBody>
        </p:sp>
      </p:grpSp>
    </p:spTree>
    <p:extLst>
      <p:ext uri="{BB962C8B-B14F-4D97-AF65-F5344CB8AC3E}">
        <p14:creationId xmlns:p14="http://schemas.microsoft.com/office/powerpoint/2010/main" val="427733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204F-FFAD-7E44-B0A3-09EBBF28010D}"/>
              </a:ext>
            </a:extLst>
          </p:cNvPr>
          <p:cNvSpPr>
            <a:spLocks noGrp="1"/>
          </p:cNvSpPr>
          <p:nvPr>
            <p:ph type="title"/>
          </p:nvPr>
        </p:nvSpPr>
        <p:spPr/>
        <p:txBody>
          <a:bodyPr/>
          <a:lstStyle/>
          <a:p>
            <a:r>
              <a:rPr lang="en-GB" dirty="0"/>
              <a:t>OSL dosimeters</a:t>
            </a:r>
          </a:p>
        </p:txBody>
      </p:sp>
      <p:pic>
        <p:nvPicPr>
          <p:cNvPr id="6" name="Content Placeholder 5">
            <a:extLst>
              <a:ext uri="{FF2B5EF4-FFF2-40B4-BE49-F238E27FC236}">
                <a16:creationId xmlns:a16="http://schemas.microsoft.com/office/drawing/2014/main" id="{A727E26E-4847-4F44-88D7-094241660E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308225" y="2166739"/>
            <a:ext cx="4525963" cy="3394472"/>
          </a:xfrm>
        </p:spPr>
      </p:pic>
      <p:sp>
        <p:nvSpPr>
          <p:cNvPr id="4" name="Slide Number Placeholder 3">
            <a:extLst>
              <a:ext uri="{FF2B5EF4-FFF2-40B4-BE49-F238E27FC236}">
                <a16:creationId xmlns:a16="http://schemas.microsoft.com/office/drawing/2014/main" id="{3F83D4DA-53E3-F94B-B0CD-94413F0160C5}"/>
              </a:ext>
            </a:extLst>
          </p:cNvPr>
          <p:cNvSpPr>
            <a:spLocks noGrp="1"/>
          </p:cNvSpPr>
          <p:nvPr>
            <p:ph type="sldNum" sz="quarter" idx="12"/>
          </p:nvPr>
        </p:nvSpPr>
        <p:spPr>
          <a:xfrm>
            <a:off x="6553200" y="6356350"/>
            <a:ext cx="2133600" cy="365125"/>
          </a:xfrm>
        </p:spPr>
        <p:txBody>
          <a:bodyPr/>
          <a:lstStyle/>
          <a:p>
            <a:fld id="{551115BC-487E-4422-894C-CB7CD3E79223}" type="slidenum">
              <a:rPr lang="en-GB" noProof="0" smtClean="0"/>
              <a:t>16</a:t>
            </a:fld>
            <a:endParaRPr lang="en-GB" noProof="0"/>
          </a:p>
        </p:txBody>
      </p:sp>
      <p:sp>
        <p:nvSpPr>
          <p:cNvPr id="7" name="Oval 6">
            <a:extLst>
              <a:ext uri="{FF2B5EF4-FFF2-40B4-BE49-F238E27FC236}">
                <a16:creationId xmlns:a16="http://schemas.microsoft.com/office/drawing/2014/main" id="{7E4DA0FB-9A6E-B643-A2D0-5A12D9388746}"/>
              </a:ext>
            </a:extLst>
          </p:cNvPr>
          <p:cNvSpPr/>
          <p:nvPr/>
        </p:nvSpPr>
        <p:spPr>
          <a:xfrm>
            <a:off x="3347864" y="4289993"/>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9" name="TextBox 8">
            <a:extLst>
              <a:ext uri="{FF2B5EF4-FFF2-40B4-BE49-F238E27FC236}">
                <a16:creationId xmlns:a16="http://schemas.microsoft.com/office/drawing/2014/main" id="{17C9ED6B-AC2C-9246-BF7C-62023DCC4FA8}"/>
              </a:ext>
            </a:extLst>
          </p:cNvPr>
          <p:cNvSpPr txBox="1"/>
          <p:nvPr/>
        </p:nvSpPr>
        <p:spPr>
          <a:xfrm>
            <a:off x="3127932" y="4285540"/>
            <a:ext cx="27603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2</a:t>
            </a:r>
          </a:p>
        </p:txBody>
      </p:sp>
      <p:sp>
        <p:nvSpPr>
          <p:cNvPr id="11" name="Oval 10">
            <a:extLst>
              <a:ext uri="{FF2B5EF4-FFF2-40B4-BE49-F238E27FC236}">
                <a16:creationId xmlns:a16="http://schemas.microsoft.com/office/drawing/2014/main" id="{7B3EFD9C-7593-2949-9D1B-F68FE170716B}"/>
              </a:ext>
            </a:extLst>
          </p:cNvPr>
          <p:cNvSpPr/>
          <p:nvPr/>
        </p:nvSpPr>
        <p:spPr>
          <a:xfrm>
            <a:off x="5364088" y="4305285"/>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2" name="TextBox 11">
            <a:extLst>
              <a:ext uri="{FF2B5EF4-FFF2-40B4-BE49-F238E27FC236}">
                <a16:creationId xmlns:a16="http://schemas.microsoft.com/office/drawing/2014/main" id="{03C8B664-9C3D-834F-93DD-6A5D274DB613}"/>
              </a:ext>
            </a:extLst>
          </p:cNvPr>
          <p:cNvSpPr txBox="1"/>
          <p:nvPr/>
        </p:nvSpPr>
        <p:spPr>
          <a:xfrm>
            <a:off x="5144156" y="4300832"/>
            <a:ext cx="27603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1</a:t>
            </a:r>
          </a:p>
        </p:txBody>
      </p:sp>
      <p:sp>
        <p:nvSpPr>
          <p:cNvPr id="13" name="Oval 12">
            <a:extLst>
              <a:ext uri="{FF2B5EF4-FFF2-40B4-BE49-F238E27FC236}">
                <a16:creationId xmlns:a16="http://schemas.microsoft.com/office/drawing/2014/main" id="{F21E17A6-582B-9B4D-9651-481A3586067E}"/>
              </a:ext>
            </a:extLst>
          </p:cNvPr>
          <p:cNvSpPr/>
          <p:nvPr/>
        </p:nvSpPr>
        <p:spPr>
          <a:xfrm>
            <a:off x="3373783" y="2132856"/>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4" name="TextBox 13">
            <a:extLst>
              <a:ext uri="{FF2B5EF4-FFF2-40B4-BE49-F238E27FC236}">
                <a16:creationId xmlns:a16="http://schemas.microsoft.com/office/drawing/2014/main" id="{BF620D39-175C-A34E-A085-C7C037DEA4A6}"/>
              </a:ext>
            </a:extLst>
          </p:cNvPr>
          <p:cNvSpPr txBox="1"/>
          <p:nvPr/>
        </p:nvSpPr>
        <p:spPr>
          <a:xfrm>
            <a:off x="3059832" y="2122983"/>
            <a:ext cx="36740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14</a:t>
            </a:r>
          </a:p>
        </p:txBody>
      </p:sp>
    </p:spTree>
    <p:extLst>
      <p:ext uri="{BB962C8B-B14F-4D97-AF65-F5344CB8AC3E}">
        <p14:creationId xmlns:p14="http://schemas.microsoft.com/office/powerpoint/2010/main" val="4101227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13CF-38D8-894E-837B-8619F81277EB}"/>
              </a:ext>
            </a:extLst>
          </p:cNvPr>
          <p:cNvSpPr>
            <a:spLocks noGrp="1"/>
          </p:cNvSpPr>
          <p:nvPr>
            <p:ph type="title"/>
          </p:nvPr>
        </p:nvSpPr>
        <p:spPr/>
        <p:txBody>
          <a:bodyPr/>
          <a:lstStyle/>
          <a:p>
            <a:r>
              <a:rPr lang="en-GB" dirty="0"/>
              <a:t>OSL dosimeters</a:t>
            </a:r>
          </a:p>
        </p:txBody>
      </p:sp>
      <p:pic>
        <p:nvPicPr>
          <p:cNvPr id="6" name="Content Placeholder 5">
            <a:extLst>
              <a:ext uri="{FF2B5EF4-FFF2-40B4-BE49-F238E27FC236}">
                <a16:creationId xmlns:a16="http://schemas.microsoft.com/office/drawing/2014/main" id="{23E3FF60-A61F-6D4C-9155-5676B29C35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a:extLst>
              <a:ext uri="{FF2B5EF4-FFF2-40B4-BE49-F238E27FC236}">
                <a16:creationId xmlns:a16="http://schemas.microsoft.com/office/drawing/2014/main" id="{6EB9A752-2B2B-2248-B38D-789CC69BF481}"/>
              </a:ext>
            </a:extLst>
          </p:cNvPr>
          <p:cNvSpPr>
            <a:spLocks noGrp="1"/>
          </p:cNvSpPr>
          <p:nvPr>
            <p:ph type="sldNum" sz="quarter" idx="12"/>
          </p:nvPr>
        </p:nvSpPr>
        <p:spPr/>
        <p:txBody>
          <a:bodyPr/>
          <a:lstStyle/>
          <a:p>
            <a:fld id="{551115BC-487E-4422-894C-CB7CD3E79223}" type="slidenum">
              <a:rPr lang="en-GB" noProof="0" smtClean="0"/>
              <a:t>17</a:t>
            </a:fld>
            <a:endParaRPr lang="en-GB" noProof="0"/>
          </a:p>
        </p:txBody>
      </p:sp>
      <p:sp>
        <p:nvSpPr>
          <p:cNvPr id="7" name="Oval 6">
            <a:extLst>
              <a:ext uri="{FF2B5EF4-FFF2-40B4-BE49-F238E27FC236}">
                <a16:creationId xmlns:a16="http://schemas.microsoft.com/office/drawing/2014/main" id="{3EF3F95C-FACB-FA49-82DD-79B78BDC5652}"/>
              </a:ext>
            </a:extLst>
          </p:cNvPr>
          <p:cNvSpPr/>
          <p:nvPr/>
        </p:nvSpPr>
        <p:spPr>
          <a:xfrm>
            <a:off x="4788024" y="3857945"/>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8" name="Oval 7">
            <a:extLst>
              <a:ext uri="{FF2B5EF4-FFF2-40B4-BE49-F238E27FC236}">
                <a16:creationId xmlns:a16="http://schemas.microsoft.com/office/drawing/2014/main" id="{D51148E0-6594-BD49-9B0E-9851069ACE0C}"/>
              </a:ext>
            </a:extLst>
          </p:cNvPr>
          <p:cNvSpPr/>
          <p:nvPr/>
        </p:nvSpPr>
        <p:spPr>
          <a:xfrm>
            <a:off x="4828228" y="3872842"/>
            <a:ext cx="288032" cy="288032"/>
          </a:xfrm>
          <a:prstGeom prst="ellipse">
            <a:avLst/>
          </a:prstGeom>
          <a:noFill/>
          <a:ln w="127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9" name="TextBox 8">
            <a:extLst>
              <a:ext uri="{FF2B5EF4-FFF2-40B4-BE49-F238E27FC236}">
                <a16:creationId xmlns:a16="http://schemas.microsoft.com/office/drawing/2014/main" id="{DB053256-DAB2-A549-BDC2-015C89D1F11E}"/>
              </a:ext>
            </a:extLst>
          </p:cNvPr>
          <p:cNvSpPr txBox="1"/>
          <p:nvPr/>
        </p:nvSpPr>
        <p:spPr>
          <a:xfrm>
            <a:off x="4560142" y="3837590"/>
            <a:ext cx="276037"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3</a:t>
            </a:r>
          </a:p>
        </p:txBody>
      </p:sp>
      <p:sp>
        <p:nvSpPr>
          <p:cNvPr id="10" name="TextBox 9">
            <a:extLst>
              <a:ext uri="{FF2B5EF4-FFF2-40B4-BE49-F238E27FC236}">
                <a16:creationId xmlns:a16="http://schemas.microsoft.com/office/drawing/2014/main" id="{F76E434C-19F4-9843-822A-B7E656ABB2A9}"/>
              </a:ext>
            </a:extLst>
          </p:cNvPr>
          <p:cNvSpPr txBox="1"/>
          <p:nvPr/>
        </p:nvSpPr>
        <p:spPr>
          <a:xfrm>
            <a:off x="5076056" y="3861048"/>
            <a:ext cx="276038" cy="307777"/>
          </a:xfrm>
          <a:prstGeom prst="rect">
            <a:avLst/>
          </a:prstGeom>
          <a:noFill/>
        </p:spPr>
        <p:txBody>
          <a:bodyPr wrap="none" rtlCol="0">
            <a:spAutoFit/>
          </a:bodyPr>
          <a:lstStyle/>
          <a:p>
            <a:pPr algn="r"/>
            <a:r>
              <a:rPr lang="en-GB" sz="1400" dirty="0">
                <a:solidFill>
                  <a:srgbClr val="FF0000"/>
                </a:solidFill>
                <a:effectLst>
                  <a:outerShdw blurRad="50800" dist="38100" dir="8100000" algn="tr" rotWithShape="0">
                    <a:prstClr val="black">
                      <a:alpha val="40000"/>
                    </a:prstClr>
                  </a:outerShdw>
                </a:effectLst>
              </a:rPr>
              <a:t>1</a:t>
            </a:r>
          </a:p>
        </p:txBody>
      </p:sp>
      <p:sp>
        <p:nvSpPr>
          <p:cNvPr id="11" name="Oval 10">
            <a:extLst>
              <a:ext uri="{FF2B5EF4-FFF2-40B4-BE49-F238E27FC236}">
                <a16:creationId xmlns:a16="http://schemas.microsoft.com/office/drawing/2014/main" id="{0780CC5C-AD79-EF44-9870-B38E39248D88}"/>
              </a:ext>
            </a:extLst>
          </p:cNvPr>
          <p:cNvSpPr/>
          <p:nvPr/>
        </p:nvSpPr>
        <p:spPr>
          <a:xfrm>
            <a:off x="4684212" y="2297227"/>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2" name="TextBox 11">
            <a:extLst>
              <a:ext uri="{FF2B5EF4-FFF2-40B4-BE49-F238E27FC236}">
                <a16:creationId xmlns:a16="http://schemas.microsoft.com/office/drawing/2014/main" id="{EFB35593-B6E1-B04B-AD34-C8C816F2EC4B}"/>
              </a:ext>
            </a:extLst>
          </p:cNvPr>
          <p:cNvSpPr txBox="1"/>
          <p:nvPr/>
        </p:nvSpPr>
        <p:spPr>
          <a:xfrm>
            <a:off x="4364959" y="2276872"/>
            <a:ext cx="36740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13</a:t>
            </a:r>
          </a:p>
        </p:txBody>
      </p:sp>
    </p:spTree>
    <p:extLst>
      <p:ext uri="{BB962C8B-B14F-4D97-AF65-F5344CB8AC3E}">
        <p14:creationId xmlns:p14="http://schemas.microsoft.com/office/powerpoint/2010/main" val="427576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6590-F78E-114D-8C3C-F6158737F1EF}"/>
              </a:ext>
            </a:extLst>
          </p:cNvPr>
          <p:cNvSpPr>
            <a:spLocks noGrp="1"/>
          </p:cNvSpPr>
          <p:nvPr>
            <p:ph type="title"/>
          </p:nvPr>
        </p:nvSpPr>
        <p:spPr/>
        <p:txBody>
          <a:bodyPr/>
          <a:lstStyle/>
          <a:p>
            <a:r>
              <a:rPr lang="en-GB" dirty="0"/>
              <a:t>OSL dosimeters</a:t>
            </a:r>
          </a:p>
        </p:txBody>
      </p:sp>
      <p:pic>
        <p:nvPicPr>
          <p:cNvPr id="6" name="Content Placeholder 5">
            <a:extLst>
              <a:ext uri="{FF2B5EF4-FFF2-40B4-BE49-F238E27FC236}">
                <a16:creationId xmlns:a16="http://schemas.microsoft.com/office/drawing/2014/main" id="{A0F56CC5-766A-144E-8431-DDFC1AB7EE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a:extLst>
              <a:ext uri="{FF2B5EF4-FFF2-40B4-BE49-F238E27FC236}">
                <a16:creationId xmlns:a16="http://schemas.microsoft.com/office/drawing/2014/main" id="{DA0C9BEC-4E20-3A47-9F69-AAC3A72595EF}"/>
              </a:ext>
            </a:extLst>
          </p:cNvPr>
          <p:cNvSpPr>
            <a:spLocks noGrp="1"/>
          </p:cNvSpPr>
          <p:nvPr>
            <p:ph type="sldNum" sz="quarter" idx="12"/>
          </p:nvPr>
        </p:nvSpPr>
        <p:spPr/>
        <p:txBody>
          <a:bodyPr/>
          <a:lstStyle/>
          <a:p>
            <a:fld id="{551115BC-487E-4422-894C-CB7CD3E79223}" type="slidenum">
              <a:rPr lang="en-GB" noProof="0" smtClean="0"/>
              <a:t>18</a:t>
            </a:fld>
            <a:endParaRPr lang="en-GB" noProof="0"/>
          </a:p>
        </p:txBody>
      </p:sp>
      <p:sp>
        <p:nvSpPr>
          <p:cNvPr id="7" name="Oval 6">
            <a:extLst>
              <a:ext uri="{FF2B5EF4-FFF2-40B4-BE49-F238E27FC236}">
                <a16:creationId xmlns:a16="http://schemas.microsoft.com/office/drawing/2014/main" id="{6E50D06B-F58E-E643-A4F4-44656067A51A}"/>
              </a:ext>
            </a:extLst>
          </p:cNvPr>
          <p:cNvSpPr/>
          <p:nvPr/>
        </p:nvSpPr>
        <p:spPr>
          <a:xfrm>
            <a:off x="1835696" y="3766192"/>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8" name="Oval 7">
            <a:extLst>
              <a:ext uri="{FF2B5EF4-FFF2-40B4-BE49-F238E27FC236}">
                <a16:creationId xmlns:a16="http://schemas.microsoft.com/office/drawing/2014/main" id="{D8F07590-3F6E-BD45-92BA-68E02719A39D}"/>
              </a:ext>
            </a:extLst>
          </p:cNvPr>
          <p:cNvSpPr/>
          <p:nvPr/>
        </p:nvSpPr>
        <p:spPr>
          <a:xfrm>
            <a:off x="4644008" y="4033388"/>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9" name="Oval 8">
            <a:extLst>
              <a:ext uri="{FF2B5EF4-FFF2-40B4-BE49-F238E27FC236}">
                <a16:creationId xmlns:a16="http://schemas.microsoft.com/office/drawing/2014/main" id="{A9EC2DFE-442C-4746-B480-50D72DAF2FAF}"/>
              </a:ext>
            </a:extLst>
          </p:cNvPr>
          <p:cNvSpPr/>
          <p:nvPr/>
        </p:nvSpPr>
        <p:spPr>
          <a:xfrm>
            <a:off x="5292080" y="3979664"/>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0" name="Oval 9">
            <a:extLst>
              <a:ext uri="{FF2B5EF4-FFF2-40B4-BE49-F238E27FC236}">
                <a16:creationId xmlns:a16="http://schemas.microsoft.com/office/drawing/2014/main" id="{B4D1D723-BF0A-9F4A-A375-1CA3843E519B}"/>
              </a:ext>
            </a:extLst>
          </p:cNvPr>
          <p:cNvSpPr/>
          <p:nvPr/>
        </p:nvSpPr>
        <p:spPr>
          <a:xfrm>
            <a:off x="6265168" y="3979664"/>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1" name="Oval 10">
            <a:extLst>
              <a:ext uri="{FF2B5EF4-FFF2-40B4-BE49-F238E27FC236}">
                <a16:creationId xmlns:a16="http://schemas.microsoft.com/office/drawing/2014/main" id="{D9CD04E1-D72E-D642-BFC7-A9536866F421}"/>
              </a:ext>
            </a:extLst>
          </p:cNvPr>
          <p:cNvSpPr/>
          <p:nvPr/>
        </p:nvSpPr>
        <p:spPr>
          <a:xfrm>
            <a:off x="6265168" y="2564904"/>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2" name="Oval 11">
            <a:extLst>
              <a:ext uri="{FF2B5EF4-FFF2-40B4-BE49-F238E27FC236}">
                <a16:creationId xmlns:a16="http://schemas.microsoft.com/office/drawing/2014/main" id="{CC1B8E2F-1B23-A64F-97E7-1F91C9B5712E}"/>
              </a:ext>
            </a:extLst>
          </p:cNvPr>
          <p:cNvSpPr/>
          <p:nvPr/>
        </p:nvSpPr>
        <p:spPr>
          <a:xfrm>
            <a:off x="1875900" y="3781089"/>
            <a:ext cx="288032" cy="288032"/>
          </a:xfrm>
          <a:prstGeom prst="ellipse">
            <a:avLst/>
          </a:prstGeom>
          <a:noFill/>
          <a:ln w="127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3" name="Oval 12">
            <a:extLst>
              <a:ext uri="{FF2B5EF4-FFF2-40B4-BE49-F238E27FC236}">
                <a16:creationId xmlns:a16="http://schemas.microsoft.com/office/drawing/2014/main" id="{28BEC60C-A8E4-9445-A286-5CCDC5175954}"/>
              </a:ext>
            </a:extLst>
          </p:cNvPr>
          <p:cNvSpPr/>
          <p:nvPr/>
        </p:nvSpPr>
        <p:spPr>
          <a:xfrm>
            <a:off x="4676261" y="4044819"/>
            <a:ext cx="288032" cy="288032"/>
          </a:xfrm>
          <a:prstGeom prst="ellipse">
            <a:avLst/>
          </a:prstGeom>
          <a:noFill/>
          <a:ln w="127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4" name="Oval 13">
            <a:extLst>
              <a:ext uri="{FF2B5EF4-FFF2-40B4-BE49-F238E27FC236}">
                <a16:creationId xmlns:a16="http://schemas.microsoft.com/office/drawing/2014/main" id="{61CD5F89-74DE-544A-A77F-79B99976A39B}"/>
              </a:ext>
            </a:extLst>
          </p:cNvPr>
          <p:cNvSpPr/>
          <p:nvPr/>
        </p:nvSpPr>
        <p:spPr>
          <a:xfrm>
            <a:off x="5335270" y="3981937"/>
            <a:ext cx="288032" cy="288032"/>
          </a:xfrm>
          <a:prstGeom prst="ellipse">
            <a:avLst/>
          </a:prstGeom>
          <a:noFill/>
          <a:ln w="127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5" name="Oval 14">
            <a:extLst>
              <a:ext uri="{FF2B5EF4-FFF2-40B4-BE49-F238E27FC236}">
                <a16:creationId xmlns:a16="http://schemas.microsoft.com/office/drawing/2014/main" id="{BD369C42-D4A0-524C-BA1A-3C1274BD19E0}"/>
              </a:ext>
            </a:extLst>
          </p:cNvPr>
          <p:cNvSpPr/>
          <p:nvPr/>
        </p:nvSpPr>
        <p:spPr>
          <a:xfrm>
            <a:off x="6302371" y="3982633"/>
            <a:ext cx="288032" cy="288032"/>
          </a:xfrm>
          <a:prstGeom prst="ellipse">
            <a:avLst/>
          </a:prstGeom>
          <a:noFill/>
          <a:ln w="127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6" name="TextBox 15">
            <a:extLst>
              <a:ext uri="{FF2B5EF4-FFF2-40B4-BE49-F238E27FC236}">
                <a16:creationId xmlns:a16="http://schemas.microsoft.com/office/drawing/2014/main" id="{C9A4A4E8-595F-D743-9914-22184B6F3329}"/>
              </a:ext>
            </a:extLst>
          </p:cNvPr>
          <p:cNvSpPr txBox="1"/>
          <p:nvPr/>
        </p:nvSpPr>
        <p:spPr>
          <a:xfrm>
            <a:off x="6067880" y="3979664"/>
            <a:ext cx="27603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4</a:t>
            </a:r>
          </a:p>
        </p:txBody>
      </p:sp>
      <p:sp>
        <p:nvSpPr>
          <p:cNvPr id="17" name="TextBox 16">
            <a:extLst>
              <a:ext uri="{FF2B5EF4-FFF2-40B4-BE49-F238E27FC236}">
                <a16:creationId xmlns:a16="http://schemas.microsoft.com/office/drawing/2014/main" id="{7A66F74A-11FE-5A41-B0FB-EEAC1EBE05FF}"/>
              </a:ext>
            </a:extLst>
          </p:cNvPr>
          <p:cNvSpPr txBox="1"/>
          <p:nvPr/>
        </p:nvSpPr>
        <p:spPr>
          <a:xfrm>
            <a:off x="5080006" y="3963613"/>
            <a:ext cx="27603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5</a:t>
            </a:r>
          </a:p>
        </p:txBody>
      </p:sp>
      <p:sp>
        <p:nvSpPr>
          <p:cNvPr id="18" name="TextBox 17">
            <a:extLst>
              <a:ext uri="{FF2B5EF4-FFF2-40B4-BE49-F238E27FC236}">
                <a16:creationId xmlns:a16="http://schemas.microsoft.com/office/drawing/2014/main" id="{33B0FBAB-43EB-7546-A4EF-18E665B2E1D9}"/>
              </a:ext>
            </a:extLst>
          </p:cNvPr>
          <p:cNvSpPr txBox="1"/>
          <p:nvPr/>
        </p:nvSpPr>
        <p:spPr>
          <a:xfrm>
            <a:off x="4429776" y="3999709"/>
            <a:ext cx="27603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6</a:t>
            </a:r>
          </a:p>
        </p:txBody>
      </p:sp>
      <p:sp>
        <p:nvSpPr>
          <p:cNvPr id="19" name="TextBox 18">
            <a:extLst>
              <a:ext uri="{FF2B5EF4-FFF2-40B4-BE49-F238E27FC236}">
                <a16:creationId xmlns:a16="http://schemas.microsoft.com/office/drawing/2014/main" id="{AEE6E102-54EF-F243-8D54-7A1022709827}"/>
              </a:ext>
            </a:extLst>
          </p:cNvPr>
          <p:cNvSpPr txBox="1"/>
          <p:nvPr/>
        </p:nvSpPr>
        <p:spPr>
          <a:xfrm>
            <a:off x="1618681" y="3745837"/>
            <a:ext cx="27603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7</a:t>
            </a:r>
          </a:p>
        </p:txBody>
      </p:sp>
      <p:sp>
        <p:nvSpPr>
          <p:cNvPr id="20" name="TextBox 19">
            <a:extLst>
              <a:ext uri="{FF2B5EF4-FFF2-40B4-BE49-F238E27FC236}">
                <a16:creationId xmlns:a16="http://schemas.microsoft.com/office/drawing/2014/main" id="{7F799730-CE6E-D542-A5DE-E2BD717BFA76}"/>
              </a:ext>
            </a:extLst>
          </p:cNvPr>
          <p:cNvSpPr txBox="1"/>
          <p:nvPr/>
        </p:nvSpPr>
        <p:spPr>
          <a:xfrm>
            <a:off x="-1192414" y="3491965"/>
            <a:ext cx="276038" cy="307777"/>
          </a:xfrm>
          <a:prstGeom prst="rect">
            <a:avLst/>
          </a:prstGeom>
          <a:noFill/>
        </p:spPr>
        <p:txBody>
          <a:bodyPr wrap="none" rtlCol="0">
            <a:spAutoFit/>
          </a:bodyPr>
          <a:lstStyle/>
          <a:p>
            <a:r>
              <a:rPr lang="en-GB" sz="1400" dirty="0">
                <a:solidFill>
                  <a:srgbClr val="92D050"/>
                </a:solidFill>
                <a:effectLst>
                  <a:outerShdw blurRad="50800" dist="38100" dir="8100000" algn="tr" rotWithShape="0">
                    <a:prstClr val="black">
                      <a:alpha val="40000"/>
                    </a:prstClr>
                  </a:outerShdw>
                </a:effectLst>
              </a:rPr>
              <a:t>8</a:t>
            </a:r>
          </a:p>
        </p:txBody>
      </p:sp>
      <p:sp>
        <p:nvSpPr>
          <p:cNvPr id="21" name="TextBox 20">
            <a:extLst>
              <a:ext uri="{FF2B5EF4-FFF2-40B4-BE49-F238E27FC236}">
                <a16:creationId xmlns:a16="http://schemas.microsoft.com/office/drawing/2014/main" id="{F9914F34-F45D-A448-A874-6678F228548F}"/>
              </a:ext>
            </a:extLst>
          </p:cNvPr>
          <p:cNvSpPr txBox="1"/>
          <p:nvPr/>
        </p:nvSpPr>
        <p:spPr>
          <a:xfrm>
            <a:off x="5937514" y="2544366"/>
            <a:ext cx="36740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14</a:t>
            </a:r>
          </a:p>
        </p:txBody>
      </p:sp>
      <p:sp>
        <p:nvSpPr>
          <p:cNvPr id="23" name="TextBox 22">
            <a:extLst>
              <a:ext uri="{FF2B5EF4-FFF2-40B4-BE49-F238E27FC236}">
                <a16:creationId xmlns:a16="http://schemas.microsoft.com/office/drawing/2014/main" id="{FAB9F841-15DE-3740-B65A-8A0EA1300D9C}"/>
              </a:ext>
            </a:extLst>
          </p:cNvPr>
          <p:cNvSpPr txBox="1"/>
          <p:nvPr/>
        </p:nvSpPr>
        <p:spPr>
          <a:xfrm>
            <a:off x="6541206" y="3972064"/>
            <a:ext cx="276038" cy="307777"/>
          </a:xfrm>
          <a:prstGeom prst="rect">
            <a:avLst/>
          </a:prstGeom>
          <a:noFill/>
        </p:spPr>
        <p:txBody>
          <a:bodyPr wrap="none" rtlCol="0">
            <a:spAutoFit/>
          </a:bodyPr>
          <a:lstStyle/>
          <a:p>
            <a:pPr algn="r"/>
            <a:r>
              <a:rPr lang="en-GB" sz="1400" dirty="0">
                <a:solidFill>
                  <a:srgbClr val="FF0000"/>
                </a:solidFill>
                <a:effectLst>
                  <a:outerShdw blurRad="50800" dist="38100" dir="8100000" algn="tr" rotWithShape="0">
                    <a:prstClr val="black">
                      <a:alpha val="40000"/>
                    </a:prstClr>
                  </a:outerShdw>
                </a:effectLst>
              </a:rPr>
              <a:t>2</a:t>
            </a:r>
          </a:p>
        </p:txBody>
      </p:sp>
      <p:sp>
        <p:nvSpPr>
          <p:cNvPr id="24" name="TextBox 23">
            <a:extLst>
              <a:ext uri="{FF2B5EF4-FFF2-40B4-BE49-F238E27FC236}">
                <a16:creationId xmlns:a16="http://schemas.microsoft.com/office/drawing/2014/main" id="{9A2435A1-7D15-F743-9296-E59246EF3E18}"/>
              </a:ext>
            </a:extLst>
          </p:cNvPr>
          <p:cNvSpPr txBox="1"/>
          <p:nvPr/>
        </p:nvSpPr>
        <p:spPr>
          <a:xfrm>
            <a:off x="5580112" y="3959637"/>
            <a:ext cx="276038" cy="307777"/>
          </a:xfrm>
          <a:prstGeom prst="rect">
            <a:avLst/>
          </a:prstGeom>
          <a:noFill/>
        </p:spPr>
        <p:txBody>
          <a:bodyPr wrap="none" rtlCol="0">
            <a:spAutoFit/>
          </a:bodyPr>
          <a:lstStyle/>
          <a:p>
            <a:pPr algn="r"/>
            <a:r>
              <a:rPr lang="en-GB" sz="1400" dirty="0">
                <a:solidFill>
                  <a:srgbClr val="FF0000"/>
                </a:solidFill>
                <a:effectLst>
                  <a:outerShdw blurRad="50800" dist="38100" dir="8100000" algn="tr" rotWithShape="0">
                    <a:prstClr val="black">
                      <a:alpha val="40000"/>
                    </a:prstClr>
                  </a:outerShdw>
                </a:effectLst>
              </a:rPr>
              <a:t>3</a:t>
            </a:r>
          </a:p>
        </p:txBody>
      </p:sp>
      <p:sp>
        <p:nvSpPr>
          <p:cNvPr id="25" name="TextBox 24">
            <a:extLst>
              <a:ext uri="{FF2B5EF4-FFF2-40B4-BE49-F238E27FC236}">
                <a16:creationId xmlns:a16="http://schemas.microsoft.com/office/drawing/2014/main" id="{3D282A07-C613-5C41-883F-8C05A01B804D}"/>
              </a:ext>
            </a:extLst>
          </p:cNvPr>
          <p:cNvSpPr txBox="1"/>
          <p:nvPr/>
        </p:nvSpPr>
        <p:spPr>
          <a:xfrm>
            <a:off x="4913104" y="4019158"/>
            <a:ext cx="276038" cy="307777"/>
          </a:xfrm>
          <a:prstGeom prst="rect">
            <a:avLst/>
          </a:prstGeom>
          <a:noFill/>
        </p:spPr>
        <p:txBody>
          <a:bodyPr wrap="none" rtlCol="0">
            <a:spAutoFit/>
          </a:bodyPr>
          <a:lstStyle/>
          <a:p>
            <a:pPr algn="r"/>
            <a:r>
              <a:rPr lang="en-GB" sz="1400" dirty="0">
                <a:solidFill>
                  <a:srgbClr val="FF0000"/>
                </a:solidFill>
                <a:effectLst>
                  <a:outerShdw blurRad="50800" dist="38100" dir="8100000" algn="tr" rotWithShape="0">
                    <a:prstClr val="black">
                      <a:alpha val="40000"/>
                    </a:prstClr>
                  </a:outerShdw>
                </a:effectLst>
              </a:rPr>
              <a:t>4</a:t>
            </a:r>
          </a:p>
        </p:txBody>
      </p:sp>
      <p:sp>
        <p:nvSpPr>
          <p:cNvPr id="26" name="TextBox 25">
            <a:extLst>
              <a:ext uri="{FF2B5EF4-FFF2-40B4-BE49-F238E27FC236}">
                <a16:creationId xmlns:a16="http://schemas.microsoft.com/office/drawing/2014/main" id="{092FDC30-2D5F-994A-BF0F-E18F102702CC}"/>
              </a:ext>
            </a:extLst>
          </p:cNvPr>
          <p:cNvSpPr txBox="1"/>
          <p:nvPr/>
        </p:nvSpPr>
        <p:spPr>
          <a:xfrm>
            <a:off x="2123728" y="3769295"/>
            <a:ext cx="276038" cy="307777"/>
          </a:xfrm>
          <a:prstGeom prst="rect">
            <a:avLst/>
          </a:prstGeom>
          <a:noFill/>
        </p:spPr>
        <p:txBody>
          <a:bodyPr wrap="none" rtlCol="0">
            <a:spAutoFit/>
          </a:bodyPr>
          <a:lstStyle/>
          <a:p>
            <a:pPr algn="r"/>
            <a:r>
              <a:rPr lang="en-GB" sz="1400" dirty="0">
                <a:solidFill>
                  <a:srgbClr val="FF0000"/>
                </a:solidFill>
                <a:effectLst>
                  <a:outerShdw blurRad="50800" dist="38100" dir="8100000" algn="tr" rotWithShape="0">
                    <a:prstClr val="black">
                      <a:alpha val="40000"/>
                    </a:prstClr>
                  </a:outerShdw>
                </a:effectLst>
              </a:rPr>
              <a:t>5</a:t>
            </a:r>
          </a:p>
        </p:txBody>
      </p:sp>
    </p:spTree>
    <p:extLst>
      <p:ext uri="{BB962C8B-B14F-4D97-AF65-F5344CB8AC3E}">
        <p14:creationId xmlns:p14="http://schemas.microsoft.com/office/powerpoint/2010/main" val="2115997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273F-5EA5-8F4B-BFC3-E45DB82A8561}"/>
              </a:ext>
            </a:extLst>
          </p:cNvPr>
          <p:cNvSpPr>
            <a:spLocks noGrp="1"/>
          </p:cNvSpPr>
          <p:nvPr>
            <p:ph type="title"/>
          </p:nvPr>
        </p:nvSpPr>
        <p:spPr/>
        <p:txBody>
          <a:bodyPr/>
          <a:lstStyle/>
          <a:p>
            <a:r>
              <a:rPr lang="en-GB" dirty="0"/>
              <a:t>OSL dosimeters</a:t>
            </a:r>
          </a:p>
        </p:txBody>
      </p:sp>
      <p:pic>
        <p:nvPicPr>
          <p:cNvPr id="6" name="Content Placeholder 5">
            <a:extLst>
              <a:ext uri="{FF2B5EF4-FFF2-40B4-BE49-F238E27FC236}">
                <a16:creationId xmlns:a16="http://schemas.microsoft.com/office/drawing/2014/main" id="{DE6BA030-29BB-BD48-952C-9B59191C13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a:extLst>
              <a:ext uri="{FF2B5EF4-FFF2-40B4-BE49-F238E27FC236}">
                <a16:creationId xmlns:a16="http://schemas.microsoft.com/office/drawing/2014/main" id="{765EC2F9-DAAD-3A4E-B153-DB1CC261076D}"/>
              </a:ext>
            </a:extLst>
          </p:cNvPr>
          <p:cNvSpPr>
            <a:spLocks noGrp="1"/>
          </p:cNvSpPr>
          <p:nvPr>
            <p:ph type="sldNum" sz="quarter" idx="12"/>
          </p:nvPr>
        </p:nvSpPr>
        <p:spPr/>
        <p:txBody>
          <a:bodyPr/>
          <a:lstStyle/>
          <a:p>
            <a:fld id="{551115BC-487E-4422-894C-CB7CD3E79223}" type="slidenum">
              <a:rPr lang="en-GB" noProof="0" smtClean="0"/>
              <a:t>19</a:t>
            </a:fld>
            <a:endParaRPr lang="en-GB" noProof="0" dirty="0"/>
          </a:p>
        </p:txBody>
      </p:sp>
      <p:sp>
        <p:nvSpPr>
          <p:cNvPr id="7" name="Oval 6">
            <a:extLst>
              <a:ext uri="{FF2B5EF4-FFF2-40B4-BE49-F238E27FC236}">
                <a16:creationId xmlns:a16="http://schemas.microsoft.com/office/drawing/2014/main" id="{72CD79A8-150B-3D4E-AD02-C4EBA8D1A27E}"/>
              </a:ext>
            </a:extLst>
          </p:cNvPr>
          <p:cNvSpPr/>
          <p:nvPr/>
        </p:nvSpPr>
        <p:spPr>
          <a:xfrm>
            <a:off x="2987824" y="4722041"/>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8" name="Oval 7">
            <a:extLst>
              <a:ext uri="{FF2B5EF4-FFF2-40B4-BE49-F238E27FC236}">
                <a16:creationId xmlns:a16="http://schemas.microsoft.com/office/drawing/2014/main" id="{49F466E1-C619-B342-9033-88A9E004DD37}"/>
              </a:ext>
            </a:extLst>
          </p:cNvPr>
          <p:cNvSpPr/>
          <p:nvPr/>
        </p:nvSpPr>
        <p:spPr>
          <a:xfrm>
            <a:off x="3028028" y="4736938"/>
            <a:ext cx="288032" cy="288032"/>
          </a:xfrm>
          <a:prstGeom prst="ellipse">
            <a:avLst/>
          </a:prstGeom>
          <a:noFill/>
          <a:ln w="127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9" name="TextBox 8">
            <a:extLst>
              <a:ext uri="{FF2B5EF4-FFF2-40B4-BE49-F238E27FC236}">
                <a16:creationId xmlns:a16="http://schemas.microsoft.com/office/drawing/2014/main" id="{EFCA2DC1-A93C-F945-87AE-C949D9F6DA25}"/>
              </a:ext>
            </a:extLst>
          </p:cNvPr>
          <p:cNvSpPr txBox="1"/>
          <p:nvPr/>
        </p:nvSpPr>
        <p:spPr>
          <a:xfrm>
            <a:off x="2692424" y="4701686"/>
            <a:ext cx="36740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10</a:t>
            </a:r>
          </a:p>
        </p:txBody>
      </p:sp>
      <p:sp>
        <p:nvSpPr>
          <p:cNvPr id="10" name="TextBox 9">
            <a:extLst>
              <a:ext uri="{FF2B5EF4-FFF2-40B4-BE49-F238E27FC236}">
                <a16:creationId xmlns:a16="http://schemas.microsoft.com/office/drawing/2014/main" id="{B1124B2F-5958-7F4C-A528-92FD8FC987FD}"/>
              </a:ext>
            </a:extLst>
          </p:cNvPr>
          <p:cNvSpPr txBox="1"/>
          <p:nvPr/>
        </p:nvSpPr>
        <p:spPr>
          <a:xfrm>
            <a:off x="3275856" y="4725144"/>
            <a:ext cx="276038" cy="307777"/>
          </a:xfrm>
          <a:prstGeom prst="rect">
            <a:avLst/>
          </a:prstGeom>
          <a:noFill/>
        </p:spPr>
        <p:txBody>
          <a:bodyPr wrap="none" rtlCol="0">
            <a:spAutoFit/>
          </a:bodyPr>
          <a:lstStyle/>
          <a:p>
            <a:pPr algn="r"/>
            <a:r>
              <a:rPr lang="en-GB" sz="1400" dirty="0">
                <a:solidFill>
                  <a:srgbClr val="FF0000"/>
                </a:solidFill>
                <a:effectLst>
                  <a:outerShdw blurRad="50800" dist="38100" dir="8100000" algn="tr" rotWithShape="0">
                    <a:prstClr val="black">
                      <a:alpha val="40000"/>
                    </a:prstClr>
                  </a:outerShdw>
                </a:effectLst>
              </a:rPr>
              <a:t>8</a:t>
            </a:r>
          </a:p>
        </p:txBody>
      </p:sp>
      <p:sp>
        <p:nvSpPr>
          <p:cNvPr id="11" name="Oval 10">
            <a:extLst>
              <a:ext uri="{FF2B5EF4-FFF2-40B4-BE49-F238E27FC236}">
                <a16:creationId xmlns:a16="http://schemas.microsoft.com/office/drawing/2014/main" id="{D617B3E5-4768-AE44-AFE3-D0F906D2538E}"/>
              </a:ext>
            </a:extLst>
          </p:cNvPr>
          <p:cNvSpPr/>
          <p:nvPr/>
        </p:nvSpPr>
        <p:spPr>
          <a:xfrm>
            <a:off x="2443387" y="4365104"/>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2" name="TextBox 11">
            <a:extLst>
              <a:ext uri="{FF2B5EF4-FFF2-40B4-BE49-F238E27FC236}">
                <a16:creationId xmlns:a16="http://schemas.microsoft.com/office/drawing/2014/main" id="{D06AC971-D6DD-5B43-A15B-38DB4E362360}"/>
              </a:ext>
            </a:extLst>
          </p:cNvPr>
          <p:cNvSpPr txBox="1"/>
          <p:nvPr/>
        </p:nvSpPr>
        <p:spPr>
          <a:xfrm>
            <a:off x="2123728" y="4344749"/>
            <a:ext cx="36740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11</a:t>
            </a:r>
          </a:p>
        </p:txBody>
      </p:sp>
      <p:sp>
        <p:nvSpPr>
          <p:cNvPr id="13" name="Oval 12">
            <a:extLst>
              <a:ext uri="{FF2B5EF4-FFF2-40B4-BE49-F238E27FC236}">
                <a16:creationId xmlns:a16="http://schemas.microsoft.com/office/drawing/2014/main" id="{96CDD266-7D08-1A46-8E95-35B4670CC9AA}"/>
              </a:ext>
            </a:extLst>
          </p:cNvPr>
          <p:cNvSpPr/>
          <p:nvPr/>
        </p:nvSpPr>
        <p:spPr>
          <a:xfrm>
            <a:off x="2587403" y="1916832"/>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4" name="TextBox 13">
            <a:extLst>
              <a:ext uri="{FF2B5EF4-FFF2-40B4-BE49-F238E27FC236}">
                <a16:creationId xmlns:a16="http://schemas.microsoft.com/office/drawing/2014/main" id="{D68A890F-29CE-A04E-8FFE-62CEE22280C6}"/>
              </a:ext>
            </a:extLst>
          </p:cNvPr>
          <p:cNvSpPr txBox="1"/>
          <p:nvPr/>
        </p:nvSpPr>
        <p:spPr>
          <a:xfrm>
            <a:off x="2260376" y="1896477"/>
            <a:ext cx="36740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12</a:t>
            </a:r>
          </a:p>
        </p:txBody>
      </p:sp>
      <p:sp>
        <p:nvSpPr>
          <p:cNvPr id="15" name="Oval 14">
            <a:extLst>
              <a:ext uri="{FF2B5EF4-FFF2-40B4-BE49-F238E27FC236}">
                <a16:creationId xmlns:a16="http://schemas.microsoft.com/office/drawing/2014/main" id="{24020AE4-C160-6843-BE8A-D7D9F6C821BF}"/>
              </a:ext>
            </a:extLst>
          </p:cNvPr>
          <p:cNvSpPr/>
          <p:nvPr/>
        </p:nvSpPr>
        <p:spPr>
          <a:xfrm>
            <a:off x="5364088" y="4289993"/>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6" name="Oval 15">
            <a:extLst>
              <a:ext uri="{FF2B5EF4-FFF2-40B4-BE49-F238E27FC236}">
                <a16:creationId xmlns:a16="http://schemas.microsoft.com/office/drawing/2014/main" id="{249519B0-BDB0-8F49-98AA-57E9B69456CF}"/>
              </a:ext>
            </a:extLst>
          </p:cNvPr>
          <p:cNvSpPr/>
          <p:nvPr/>
        </p:nvSpPr>
        <p:spPr>
          <a:xfrm>
            <a:off x="5404292" y="4304890"/>
            <a:ext cx="288032" cy="288032"/>
          </a:xfrm>
          <a:prstGeom prst="ellipse">
            <a:avLst/>
          </a:prstGeom>
          <a:noFill/>
          <a:ln w="127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7" name="TextBox 16">
            <a:extLst>
              <a:ext uri="{FF2B5EF4-FFF2-40B4-BE49-F238E27FC236}">
                <a16:creationId xmlns:a16="http://schemas.microsoft.com/office/drawing/2014/main" id="{692FEB1D-2BF9-D841-AC8A-67AE2A71CC75}"/>
              </a:ext>
            </a:extLst>
          </p:cNvPr>
          <p:cNvSpPr txBox="1"/>
          <p:nvPr/>
        </p:nvSpPr>
        <p:spPr>
          <a:xfrm>
            <a:off x="5144156" y="4285540"/>
            <a:ext cx="27603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9</a:t>
            </a:r>
          </a:p>
        </p:txBody>
      </p:sp>
      <p:sp>
        <p:nvSpPr>
          <p:cNvPr id="18" name="TextBox 17">
            <a:extLst>
              <a:ext uri="{FF2B5EF4-FFF2-40B4-BE49-F238E27FC236}">
                <a16:creationId xmlns:a16="http://schemas.microsoft.com/office/drawing/2014/main" id="{0CC1389E-B946-074F-A928-9226F58B26D2}"/>
              </a:ext>
            </a:extLst>
          </p:cNvPr>
          <p:cNvSpPr txBox="1"/>
          <p:nvPr/>
        </p:nvSpPr>
        <p:spPr>
          <a:xfrm>
            <a:off x="5652120" y="4293096"/>
            <a:ext cx="276038" cy="307777"/>
          </a:xfrm>
          <a:prstGeom prst="rect">
            <a:avLst/>
          </a:prstGeom>
          <a:noFill/>
        </p:spPr>
        <p:txBody>
          <a:bodyPr wrap="none" rtlCol="0">
            <a:spAutoFit/>
          </a:bodyPr>
          <a:lstStyle/>
          <a:p>
            <a:pPr algn="r"/>
            <a:r>
              <a:rPr lang="en-GB" sz="1400" dirty="0">
                <a:solidFill>
                  <a:srgbClr val="FF0000"/>
                </a:solidFill>
                <a:effectLst>
                  <a:outerShdw blurRad="50800" dist="38100" dir="8100000" algn="tr" rotWithShape="0">
                    <a:prstClr val="black">
                      <a:alpha val="40000"/>
                    </a:prstClr>
                  </a:outerShdw>
                </a:effectLst>
              </a:rPr>
              <a:t>7</a:t>
            </a:r>
          </a:p>
        </p:txBody>
      </p:sp>
      <p:sp>
        <p:nvSpPr>
          <p:cNvPr id="19" name="Oval 18">
            <a:extLst>
              <a:ext uri="{FF2B5EF4-FFF2-40B4-BE49-F238E27FC236}">
                <a16:creationId xmlns:a16="http://schemas.microsoft.com/office/drawing/2014/main" id="{74D8E258-D4C5-D04D-8265-303893BB1C34}"/>
              </a:ext>
            </a:extLst>
          </p:cNvPr>
          <p:cNvSpPr/>
          <p:nvPr/>
        </p:nvSpPr>
        <p:spPr>
          <a:xfrm>
            <a:off x="6483862" y="4373936"/>
            <a:ext cx="288032" cy="288032"/>
          </a:xfrm>
          <a:prstGeom prst="ellipse">
            <a:avLst/>
          </a:prstGeom>
          <a:noFill/>
          <a:ln w="12700">
            <a:solidFill>
              <a:srgbClr val="92D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20" name="Oval 19">
            <a:extLst>
              <a:ext uri="{FF2B5EF4-FFF2-40B4-BE49-F238E27FC236}">
                <a16:creationId xmlns:a16="http://schemas.microsoft.com/office/drawing/2014/main" id="{6C172CFC-2EC3-2740-B5FA-18EA4EFD3DBC}"/>
              </a:ext>
            </a:extLst>
          </p:cNvPr>
          <p:cNvSpPr/>
          <p:nvPr/>
        </p:nvSpPr>
        <p:spPr>
          <a:xfrm>
            <a:off x="6524066" y="4388833"/>
            <a:ext cx="288032" cy="288032"/>
          </a:xfrm>
          <a:prstGeom prst="ellipse">
            <a:avLst/>
          </a:prstGeom>
          <a:noFill/>
          <a:ln w="127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21" name="TextBox 20">
            <a:extLst>
              <a:ext uri="{FF2B5EF4-FFF2-40B4-BE49-F238E27FC236}">
                <a16:creationId xmlns:a16="http://schemas.microsoft.com/office/drawing/2014/main" id="{06C3D287-357D-BC45-A79E-4C4954D6F0E4}"/>
              </a:ext>
            </a:extLst>
          </p:cNvPr>
          <p:cNvSpPr txBox="1"/>
          <p:nvPr/>
        </p:nvSpPr>
        <p:spPr>
          <a:xfrm>
            <a:off x="6266847" y="4353581"/>
            <a:ext cx="276038" cy="307777"/>
          </a:xfrm>
          <a:prstGeom prst="rect">
            <a:avLst/>
          </a:prstGeom>
          <a:noFill/>
        </p:spPr>
        <p:txBody>
          <a:bodyPr wrap="none" rtlCol="0">
            <a:spAutoFit/>
          </a:bodyPr>
          <a:lstStyle/>
          <a:p>
            <a:pPr algn="r"/>
            <a:r>
              <a:rPr lang="en-GB" sz="1400" dirty="0">
                <a:solidFill>
                  <a:srgbClr val="92D050"/>
                </a:solidFill>
                <a:effectLst>
                  <a:outerShdw blurRad="50800" dist="38100" dir="8100000" algn="tr" rotWithShape="0">
                    <a:prstClr val="black">
                      <a:alpha val="40000"/>
                    </a:prstClr>
                  </a:outerShdw>
                </a:effectLst>
              </a:rPr>
              <a:t>8</a:t>
            </a:r>
          </a:p>
        </p:txBody>
      </p:sp>
      <p:sp>
        <p:nvSpPr>
          <p:cNvPr id="22" name="TextBox 21">
            <a:extLst>
              <a:ext uri="{FF2B5EF4-FFF2-40B4-BE49-F238E27FC236}">
                <a16:creationId xmlns:a16="http://schemas.microsoft.com/office/drawing/2014/main" id="{EC88788B-A0B4-7446-896A-1A3970E30E85}"/>
              </a:ext>
            </a:extLst>
          </p:cNvPr>
          <p:cNvSpPr txBox="1"/>
          <p:nvPr/>
        </p:nvSpPr>
        <p:spPr>
          <a:xfrm>
            <a:off x="6771894" y="4377039"/>
            <a:ext cx="276038" cy="307777"/>
          </a:xfrm>
          <a:prstGeom prst="rect">
            <a:avLst/>
          </a:prstGeom>
          <a:noFill/>
        </p:spPr>
        <p:txBody>
          <a:bodyPr wrap="none" rtlCol="0">
            <a:spAutoFit/>
          </a:bodyPr>
          <a:lstStyle/>
          <a:p>
            <a:pPr algn="r"/>
            <a:r>
              <a:rPr lang="en-GB" sz="1400" dirty="0">
                <a:solidFill>
                  <a:srgbClr val="FF0000"/>
                </a:solidFill>
                <a:effectLst>
                  <a:outerShdw blurRad="50800" dist="38100" dir="8100000" algn="tr" rotWithShape="0">
                    <a:prstClr val="black">
                      <a:alpha val="40000"/>
                    </a:prstClr>
                  </a:outerShdw>
                </a:effectLst>
              </a:rPr>
              <a:t>6</a:t>
            </a:r>
          </a:p>
        </p:txBody>
      </p:sp>
    </p:spTree>
    <p:extLst>
      <p:ext uri="{BB962C8B-B14F-4D97-AF65-F5344CB8AC3E}">
        <p14:creationId xmlns:p14="http://schemas.microsoft.com/office/powerpoint/2010/main" val="789797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C2F7-A07F-DE46-9693-58C06B1AF44A}"/>
              </a:ext>
            </a:extLst>
          </p:cNvPr>
          <p:cNvSpPr>
            <a:spLocks noGrp="1"/>
          </p:cNvSpPr>
          <p:nvPr>
            <p:ph type="title"/>
          </p:nvPr>
        </p:nvSpPr>
        <p:spPr/>
        <p:txBody>
          <a:bodyPr/>
          <a:lstStyle/>
          <a:p>
            <a:r>
              <a:rPr lang="en-GB" dirty="0"/>
              <a:t>Radiation Monitoring</a:t>
            </a:r>
          </a:p>
        </p:txBody>
      </p:sp>
      <p:sp>
        <p:nvSpPr>
          <p:cNvPr id="4" name="Slide Number Placeholder 3">
            <a:extLst>
              <a:ext uri="{FF2B5EF4-FFF2-40B4-BE49-F238E27FC236}">
                <a16:creationId xmlns:a16="http://schemas.microsoft.com/office/drawing/2014/main" id="{A8D5737D-4A9D-694E-AB9D-91ABD17C40E5}"/>
              </a:ext>
            </a:extLst>
          </p:cNvPr>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2</a:t>
            </a:fld>
            <a:endParaRPr lang="en-GB" dirty="0">
              <a:solidFill>
                <a:prstClr val="black">
                  <a:tint val="75000"/>
                </a:prstClr>
              </a:solidFill>
              <a:latin typeface="Calibri"/>
            </a:endParaRPr>
          </a:p>
        </p:txBody>
      </p:sp>
      <p:grpSp>
        <p:nvGrpSpPr>
          <p:cNvPr id="5" name="Group 4"/>
          <p:cNvGrpSpPr/>
          <p:nvPr/>
        </p:nvGrpSpPr>
        <p:grpSpPr>
          <a:xfrm>
            <a:off x="64212" y="1510018"/>
            <a:ext cx="9012052" cy="5088624"/>
            <a:chOff x="64212" y="1510018"/>
            <a:chExt cx="9012052" cy="5088624"/>
          </a:xfrm>
        </p:grpSpPr>
        <p:cxnSp>
          <p:nvCxnSpPr>
            <p:cNvPr id="224" name="Straight Connector 223"/>
            <p:cNvCxnSpPr>
              <a:stCxn id="423" idx="2"/>
              <a:endCxn id="418" idx="0"/>
            </p:cNvCxnSpPr>
            <p:nvPr/>
          </p:nvCxnSpPr>
          <p:spPr>
            <a:xfrm>
              <a:off x="8752265" y="3623819"/>
              <a:ext cx="0" cy="819952"/>
            </a:xfrm>
            <a:prstGeom prst="line">
              <a:avLst/>
            </a:prstGeom>
            <a:solidFill>
              <a:srgbClr val="9BBE05"/>
            </a:solidFill>
            <a:ln w="12700" cmpd="sng">
              <a:solidFill>
                <a:srgbClr val="466E00"/>
              </a:solidFill>
            </a:ln>
            <a:effectLst/>
          </p:spPr>
          <p:style>
            <a:lnRef idx="1">
              <a:schemeClr val="accent1"/>
            </a:lnRef>
            <a:fillRef idx="3">
              <a:schemeClr val="accent1"/>
            </a:fillRef>
            <a:effectRef idx="2">
              <a:schemeClr val="accent1"/>
            </a:effectRef>
            <a:fontRef idx="minor">
              <a:schemeClr val="lt1"/>
            </a:fontRef>
          </p:style>
        </p:cxnSp>
        <p:cxnSp>
          <p:nvCxnSpPr>
            <p:cNvPr id="225" name="Straight Connector 224"/>
            <p:cNvCxnSpPr>
              <a:stCxn id="362" idx="2"/>
              <a:endCxn id="423" idx="0"/>
            </p:cNvCxnSpPr>
            <p:nvPr/>
          </p:nvCxnSpPr>
          <p:spPr>
            <a:xfrm>
              <a:off x="8752265" y="3368440"/>
              <a:ext cx="0" cy="75382"/>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336" name="Straight Connector 335"/>
            <p:cNvCxnSpPr>
              <a:stCxn id="349" idx="2"/>
              <a:endCxn id="352" idx="0"/>
            </p:cNvCxnSpPr>
            <p:nvPr/>
          </p:nvCxnSpPr>
          <p:spPr>
            <a:xfrm>
              <a:off x="6249328" y="3368440"/>
              <a:ext cx="0" cy="74164"/>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337" name="Straight Connector 336"/>
            <p:cNvCxnSpPr>
              <a:stCxn id="352" idx="2"/>
              <a:endCxn id="356" idx="0"/>
            </p:cNvCxnSpPr>
            <p:nvPr/>
          </p:nvCxnSpPr>
          <p:spPr>
            <a:xfrm>
              <a:off x="6249328" y="3622601"/>
              <a:ext cx="0" cy="821170"/>
            </a:xfrm>
            <a:prstGeom prst="line">
              <a:avLst/>
            </a:prstGeom>
            <a:solidFill>
              <a:srgbClr val="9BBE05"/>
            </a:solidFill>
            <a:ln w="12700" cmpd="sng">
              <a:solidFill>
                <a:srgbClr val="466E00"/>
              </a:solidFill>
            </a:ln>
            <a:effectLst/>
          </p:spPr>
          <p:style>
            <a:lnRef idx="1">
              <a:schemeClr val="accent1"/>
            </a:lnRef>
            <a:fillRef idx="3">
              <a:schemeClr val="accent1"/>
            </a:fillRef>
            <a:effectRef idx="2">
              <a:schemeClr val="accent1"/>
            </a:effectRef>
            <a:fontRef idx="minor">
              <a:schemeClr val="lt1"/>
            </a:fontRef>
          </p:style>
        </p:cxnSp>
        <p:cxnSp>
          <p:nvCxnSpPr>
            <p:cNvPr id="338" name="Straight Connector 337"/>
            <p:cNvCxnSpPr/>
            <p:nvPr/>
          </p:nvCxnSpPr>
          <p:spPr>
            <a:xfrm flipV="1">
              <a:off x="4070388" y="2899063"/>
              <a:ext cx="4356000" cy="1"/>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339" name="Straight Connector 338"/>
            <p:cNvCxnSpPr/>
            <p:nvPr/>
          </p:nvCxnSpPr>
          <p:spPr>
            <a:xfrm>
              <a:off x="4070388" y="3137317"/>
              <a:ext cx="4356000" cy="0"/>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340" name="Straight Connector 339"/>
            <p:cNvCxnSpPr/>
            <p:nvPr/>
          </p:nvCxnSpPr>
          <p:spPr>
            <a:xfrm flipV="1">
              <a:off x="2638919" y="2899313"/>
              <a:ext cx="791999" cy="1"/>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341" name="Straight Connector 340"/>
            <p:cNvCxnSpPr/>
            <p:nvPr/>
          </p:nvCxnSpPr>
          <p:spPr>
            <a:xfrm>
              <a:off x="2638919" y="3137567"/>
              <a:ext cx="791999" cy="0"/>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342" name="Straight Connector 341"/>
            <p:cNvCxnSpPr>
              <a:stCxn id="367" idx="2"/>
              <a:endCxn id="359" idx="0"/>
            </p:cNvCxnSpPr>
            <p:nvPr/>
          </p:nvCxnSpPr>
          <p:spPr>
            <a:xfrm>
              <a:off x="8036530" y="3368440"/>
              <a:ext cx="0" cy="74164"/>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sp>
          <p:nvSpPr>
            <p:cNvPr id="343" name="Rounded Rectangle 342"/>
            <p:cNvSpPr/>
            <p:nvPr/>
          </p:nvSpPr>
          <p:spPr>
            <a:xfrm>
              <a:off x="1990921" y="2648440"/>
              <a:ext cx="647999" cy="720000"/>
            </a:xfrm>
            <a:prstGeom prst="roundRect">
              <a:avLst/>
            </a:prstGeom>
            <a:solidFill>
              <a:srgbClr val="0094CA"/>
            </a:solidFill>
            <a:ln w="1905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Plasma chamber                         </a:t>
              </a:r>
            </a:p>
          </p:txBody>
        </p:sp>
        <p:sp>
          <p:nvSpPr>
            <p:cNvPr id="344" name="Rounded Rectangle 343"/>
            <p:cNvSpPr/>
            <p:nvPr/>
          </p:nvSpPr>
          <p:spPr>
            <a:xfrm>
              <a:off x="2706656" y="2648440"/>
              <a:ext cx="647999" cy="720000"/>
            </a:xfrm>
            <a:prstGeom prst="roundRect">
              <a:avLst/>
            </a:prstGeom>
            <a:solidFill>
              <a:srgbClr val="0094CA"/>
            </a:solidFill>
            <a:ln w="1905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Extraction system                   </a:t>
              </a:r>
            </a:p>
          </p:txBody>
        </p:sp>
        <p:sp>
          <p:nvSpPr>
            <p:cNvPr id="345" name="Rounded Rectangle 344"/>
            <p:cNvSpPr/>
            <p:nvPr/>
          </p:nvSpPr>
          <p:spPr>
            <a:xfrm>
              <a:off x="3422391" y="2648440"/>
              <a:ext cx="647999" cy="720000"/>
            </a:xfrm>
            <a:prstGeom prst="roundRect">
              <a:avLst/>
            </a:prstGeom>
            <a:solidFill>
              <a:srgbClr val="0094CA"/>
            </a:solidFill>
            <a:ln w="1905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Pumping box</a:t>
              </a:r>
            </a:p>
          </p:txBody>
        </p:sp>
        <p:sp>
          <p:nvSpPr>
            <p:cNvPr id="346" name="Rounded Rectangle 345"/>
            <p:cNvSpPr/>
            <p:nvPr/>
          </p:nvSpPr>
          <p:spPr>
            <a:xfrm>
              <a:off x="4138126" y="2648440"/>
              <a:ext cx="647999" cy="720000"/>
            </a:xfrm>
            <a:prstGeom prst="roundRect">
              <a:avLst/>
            </a:prstGeom>
            <a:solidFill>
              <a:srgbClr val="0094CA"/>
            </a:solidFill>
            <a:ln w="1905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Solenoid</a:t>
              </a:r>
            </a:p>
            <a:p>
              <a:pPr algn="ctr"/>
              <a:r>
                <a:rPr lang="en-GB" sz="900" dirty="0"/>
                <a:t>2 x </a:t>
              </a:r>
              <a:r>
                <a:rPr lang="en-GB" sz="900" dirty="0" err="1"/>
                <a:t>steerer</a:t>
              </a:r>
              <a:endParaRPr lang="en-GB" sz="900" dirty="0"/>
            </a:p>
          </p:txBody>
        </p:sp>
        <p:sp>
          <p:nvSpPr>
            <p:cNvPr id="347" name="Rounded Rectangle 346"/>
            <p:cNvSpPr/>
            <p:nvPr/>
          </p:nvSpPr>
          <p:spPr>
            <a:xfrm>
              <a:off x="4853861" y="2648440"/>
              <a:ext cx="287996" cy="720000"/>
            </a:xfrm>
            <a:prstGeom prst="roundRect">
              <a:avLst/>
            </a:prstGeom>
            <a:solidFill>
              <a:srgbClr val="D81919"/>
            </a:solidFill>
            <a:ln w="19050" cmpd="sng">
              <a:solidFill>
                <a:srgbClr val="820019"/>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Gate valve</a:t>
              </a:r>
            </a:p>
          </p:txBody>
        </p:sp>
        <p:sp>
          <p:nvSpPr>
            <p:cNvPr id="348" name="Rounded Rectangle 347"/>
            <p:cNvSpPr/>
            <p:nvPr/>
          </p:nvSpPr>
          <p:spPr>
            <a:xfrm>
              <a:off x="5209593" y="2648440"/>
              <a:ext cx="647999" cy="720000"/>
            </a:xfrm>
            <a:prstGeom prst="roundRect">
              <a:avLst/>
            </a:prstGeom>
            <a:solidFill>
              <a:srgbClr val="0094CA"/>
            </a:solidFill>
            <a:ln w="1905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Iris</a:t>
              </a:r>
            </a:p>
          </p:txBody>
        </p:sp>
        <p:sp>
          <p:nvSpPr>
            <p:cNvPr id="349" name="Rounded Rectangle 348"/>
            <p:cNvSpPr/>
            <p:nvPr/>
          </p:nvSpPr>
          <p:spPr>
            <a:xfrm>
              <a:off x="5925328" y="2648440"/>
              <a:ext cx="647999" cy="720000"/>
            </a:xfrm>
            <a:prstGeom prst="roundRect">
              <a:avLst/>
            </a:prstGeom>
            <a:solidFill>
              <a:srgbClr val="0094CA"/>
            </a:solidFill>
            <a:ln w="1905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Diagnostics tank</a:t>
              </a:r>
            </a:p>
          </p:txBody>
        </p:sp>
        <p:sp>
          <p:nvSpPr>
            <p:cNvPr id="350" name="Rounded Rectangle 349"/>
            <p:cNvSpPr/>
            <p:nvPr/>
          </p:nvSpPr>
          <p:spPr>
            <a:xfrm>
              <a:off x="6641063" y="2648440"/>
              <a:ext cx="287996" cy="720000"/>
            </a:xfrm>
            <a:prstGeom prst="roundRect">
              <a:avLst/>
            </a:prstGeom>
            <a:solidFill>
              <a:srgbClr val="D81919"/>
            </a:solidFill>
            <a:ln w="19050" cmpd="sng">
              <a:solidFill>
                <a:srgbClr val="820019"/>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Gate valve</a:t>
              </a:r>
            </a:p>
          </p:txBody>
        </p:sp>
        <p:sp>
          <p:nvSpPr>
            <p:cNvPr id="351" name="Rounded Rectangle 350"/>
            <p:cNvSpPr/>
            <p:nvPr/>
          </p:nvSpPr>
          <p:spPr>
            <a:xfrm>
              <a:off x="6996795" y="2648440"/>
              <a:ext cx="647999" cy="720000"/>
            </a:xfrm>
            <a:prstGeom prst="roundRect">
              <a:avLst/>
            </a:prstGeom>
            <a:solidFill>
              <a:srgbClr val="0094CA"/>
            </a:solidFill>
            <a:ln w="1905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Solenoid</a:t>
              </a:r>
            </a:p>
            <a:p>
              <a:pPr algn="ctr"/>
              <a:r>
                <a:rPr lang="en-GB" sz="900" dirty="0"/>
                <a:t>2 x </a:t>
              </a:r>
              <a:r>
                <a:rPr lang="en-GB" sz="900" dirty="0" err="1"/>
                <a:t>steerer</a:t>
              </a:r>
              <a:endParaRPr lang="en-GB" sz="900" dirty="0"/>
            </a:p>
          </p:txBody>
        </p:sp>
        <p:sp>
          <p:nvSpPr>
            <p:cNvPr id="352" name="Rounded Rectangle 351"/>
            <p:cNvSpPr/>
            <p:nvPr/>
          </p:nvSpPr>
          <p:spPr>
            <a:xfrm>
              <a:off x="5925328" y="3442604"/>
              <a:ext cx="647999" cy="179997"/>
            </a:xfrm>
            <a:prstGeom prst="roundRect">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Chopper</a:t>
              </a:r>
            </a:p>
          </p:txBody>
        </p:sp>
        <p:sp>
          <p:nvSpPr>
            <p:cNvPr id="353" name="Rounded Rectangle 352"/>
            <p:cNvSpPr/>
            <p:nvPr/>
          </p:nvSpPr>
          <p:spPr>
            <a:xfrm>
              <a:off x="5925328" y="3698858"/>
              <a:ext cx="647999" cy="179997"/>
            </a:xfrm>
            <a:prstGeom prst="roundRect">
              <a:avLst/>
            </a:prstGeom>
            <a:solidFill>
              <a:srgbClr val="9BBE05"/>
            </a:solidFill>
            <a:ln w="12700" cmpd="sng">
              <a:solidFill>
                <a:srgbClr val="466E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EMU H+V</a:t>
              </a:r>
            </a:p>
          </p:txBody>
        </p:sp>
        <p:sp>
          <p:nvSpPr>
            <p:cNvPr id="354" name="Rounded Rectangle 353"/>
            <p:cNvSpPr/>
            <p:nvPr/>
          </p:nvSpPr>
          <p:spPr>
            <a:xfrm>
              <a:off x="5925328" y="3940263"/>
              <a:ext cx="647999" cy="179997"/>
            </a:xfrm>
            <a:prstGeom prst="roundRect">
              <a:avLst/>
            </a:prstGeom>
            <a:solidFill>
              <a:srgbClr val="9BBE05"/>
            </a:solidFill>
            <a:ln w="12700" cmpd="sng">
              <a:solidFill>
                <a:srgbClr val="466E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Faraday cup</a:t>
              </a:r>
            </a:p>
          </p:txBody>
        </p:sp>
        <p:sp>
          <p:nvSpPr>
            <p:cNvPr id="355" name="Rounded Rectangle 354"/>
            <p:cNvSpPr/>
            <p:nvPr/>
          </p:nvSpPr>
          <p:spPr>
            <a:xfrm>
              <a:off x="5925328" y="4187996"/>
              <a:ext cx="647999" cy="179997"/>
            </a:xfrm>
            <a:prstGeom prst="roundRect">
              <a:avLst/>
            </a:prstGeom>
            <a:solidFill>
              <a:srgbClr val="9BBE05"/>
            </a:solidFill>
            <a:ln w="12700" cmpd="sng">
              <a:solidFill>
                <a:srgbClr val="466E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NPM H+V</a:t>
              </a:r>
            </a:p>
          </p:txBody>
        </p:sp>
        <p:sp>
          <p:nvSpPr>
            <p:cNvPr id="356" name="Rounded Rectangle 355"/>
            <p:cNvSpPr/>
            <p:nvPr/>
          </p:nvSpPr>
          <p:spPr>
            <a:xfrm>
              <a:off x="5925328" y="4443771"/>
              <a:ext cx="647999" cy="179997"/>
            </a:xfrm>
            <a:prstGeom prst="roundRect">
              <a:avLst/>
            </a:prstGeom>
            <a:solidFill>
              <a:srgbClr val="9BBE05"/>
            </a:solidFill>
            <a:ln w="12700" cmpd="sng">
              <a:solidFill>
                <a:srgbClr val="466E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Doppler shift</a:t>
              </a:r>
            </a:p>
          </p:txBody>
        </p:sp>
        <p:sp>
          <p:nvSpPr>
            <p:cNvPr id="357" name="Rounded Rectangle 356"/>
            <p:cNvSpPr/>
            <p:nvPr/>
          </p:nvSpPr>
          <p:spPr>
            <a:xfrm>
              <a:off x="3422390" y="3443822"/>
              <a:ext cx="647999" cy="179997"/>
            </a:xfrm>
            <a:prstGeom prst="roundRect">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2 x TMP</a:t>
              </a:r>
            </a:p>
          </p:txBody>
        </p:sp>
        <p:sp>
          <p:nvSpPr>
            <p:cNvPr id="358" name="Rounded Rectangle 357"/>
            <p:cNvSpPr/>
            <p:nvPr/>
          </p:nvSpPr>
          <p:spPr>
            <a:xfrm>
              <a:off x="2706656" y="3443822"/>
              <a:ext cx="647999" cy="179997"/>
            </a:xfrm>
            <a:prstGeom prst="roundRect">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err="1"/>
                <a:t>Repeller</a:t>
              </a:r>
              <a:endParaRPr lang="en-GB" sz="900" dirty="0"/>
            </a:p>
          </p:txBody>
        </p:sp>
        <p:sp>
          <p:nvSpPr>
            <p:cNvPr id="359" name="Rounded Rectangle 358"/>
            <p:cNvSpPr/>
            <p:nvPr/>
          </p:nvSpPr>
          <p:spPr>
            <a:xfrm>
              <a:off x="7712530" y="3442604"/>
              <a:ext cx="647999" cy="179997"/>
            </a:xfrm>
            <a:prstGeom prst="roundRect">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err="1"/>
                <a:t>Repeller</a:t>
              </a:r>
              <a:endParaRPr lang="en-GB" sz="900" dirty="0"/>
            </a:p>
          </p:txBody>
        </p:sp>
        <p:sp>
          <p:nvSpPr>
            <p:cNvPr id="360" name="Rounded Rectangle 359"/>
            <p:cNvSpPr/>
            <p:nvPr/>
          </p:nvSpPr>
          <p:spPr>
            <a:xfrm>
              <a:off x="7712530" y="3698858"/>
              <a:ext cx="647999" cy="179997"/>
            </a:xfrm>
            <a:prstGeom prst="roundRect">
              <a:avLst/>
            </a:prstGeom>
            <a:solidFill>
              <a:srgbClr val="9BBE05"/>
            </a:solidFill>
            <a:ln w="12700" cmpd="sng">
              <a:solidFill>
                <a:srgbClr val="466E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ACCT</a:t>
              </a:r>
            </a:p>
          </p:txBody>
        </p:sp>
        <p:sp>
          <p:nvSpPr>
            <p:cNvPr id="361" name="Rounded Rectangle 360"/>
            <p:cNvSpPr/>
            <p:nvPr/>
          </p:nvSpPr>
          <p:spPr>
            <a:xfrm>
              <a:off x="5925328" y="4698508"/>
              <a:ext cx="647999" cy="179997"/>
            </a:xfrm>
            <a:prstGeom prst="roundRect">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2 x TMP</a:t>
              </a:r>
            </a:p>
          </p:txBody>
        </p:sp>
        <p:sp>
          <p:nvSpPr>
            <p:cNvPr id="362" name="Rounded Rectangle 361"/>
            <p:cNvSpPr/>
            <p:nvPr/>
          </p:nvSpPr>
          <p:spPr>
            <a:xfrm>
              <a:off x="8428265" y="2648440"/>
              <a:ext cx="647999" cy="720000"/>
            </a:xfrm>
            <a:prstGeom prst="roundRect">
              <a:avLst/>
            </a:prstGeom>
            <a:solidFill>
              <a:srgbClr val="0094CA"/>
            </a:solidFill>
            <a:ln w="1905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700" dirty="0"/>
                <a:t>Commissioning tank (RFQ)</a:t>
              </a:r>
            </a:p>
          </p:txBody>
        </p:sp>
        <p:sp>
          <p:nvSpPr>
            <p:cNvPr id="363" name="Rounded Rectangle 362"/>
            <p:cNvSpPr/>
            <p:nvPr/>
          </p:nvSpPr>
          <p:spPr>
            <a:xfrm>
              <a:off x="8428265" y="4698347"/>
              <a:ext cx="647999" cy="179997"/>
            </a:xfrm>
            <a:prstGeom prst="roundRect">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2 x TMP</a:t>
              </a:r>
            </a:p>
          </p:txBody>
        </p:sp>
        <p:sp>
          <p:nvSpPr>
            <p:cNvPr id="364" name="Rounded Rectangle 363"/>
            <p:cNvSpPr/>
            <p:nvPr/>
          </p:nvSpPr>
          <p:spPr>
            <a:xfrm>
              <a:off x="456620" y="2229595"/>
              <a:ext cx="2182299" cy="2145573"/>
            </a:xfrm>
            <a:prstGeom prst="roundRect">
              <a:avLst>
                <a:gd name="adj" fmla="val 5418"/>
              </a:avLst>
            </a:prstGeom>
            <a:noFill/>
            <a:ln w="12700" cmpd="sng">
              <a:solidFill>
                <a:srgbClr val="00556E"/>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65" name="Rounded Rectangle 364"/>
            <p:cNvSpPr/>
            <p:nvPr/>
          </p:nvSpPr>
          <p:spPr>
            <a:xfrm>
              <a:off x="1223770" y="5275994"/>
              <a:ext cx="647999" cy="467999"/>
            </a:xfrm>
            <a:prstGeom prst="roundRect">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HV power supply</a:t>
              </a:r>
            </a:p>
          </p:txBody>
        </p:sp>
        <p:sp>
          <p:nvSpPr>
            <p:cNvPr id="366" name="Rounded Rectangle 365"/>
            <p:cNvSpPr/>
            <p:nvPr/>
          </p:nvSpPr>
          <p:spPr>
            <a:xfrm>
              <a:off x="520192" y="5277747"/>
              <a:ext cx="647999" cy="467999"/>
            </a:xfrm>
            <a:prstGeom prst="roundRect">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Isolation transformer</a:t>
              </a:r>
            </a:p>
          </p:txBody>
        </p:sp>
        <p:sp>
          <p:nvSpPr>
            <p:cNvPr id="367" name="Rounded Rectangle 366"/>
            <p:cNvSpPr/>
            <p:nvPr/>
          </p:nvSpPr>
          <p:spPr>
            <a:xfrm>
              <a:off x="7712530" y="2648440"/>
              <a:ext cx="647999" cy="720000"/>
            </a:xfrm>
            <a:prstGeom prst="roundRect">
              <a:avLst/>
            </a:prstGeom>
            <a:solidFill>
              <a:srgbClr val="0094CA"/>
            </a:solidFill>
            <a:ln w="1905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Collimator</a:t>
              </a:r>
            </a:p>
          </p:txBody>
        </p:sp>
        <p:sp>
          <p:nvSpPr>
            <p:cNvPr id="368" name="Rounded Rectangle 367"/>
            <p:cNvSpPr/>
            <p:nvPr/>
          </p:nvSpPr>
          <p:spPr>
            <a:xfrm>
              <a:off x="520192" y="2809314"/>
              <a:ext cx="647999" cy="179997"/>
            </a:xfrm>
            <a:prstGeom prst="roundRect">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Magnetron            </a:t>
              </a:r>
            </a:p>
          </p:txBody>
        </p:sp>
        <p:sp>
          <p:nvSpPr>
            <p:cNvPr id="369" name="Rounded Rectangle 368"/>
            <p:cNvSpPr/>
            <p:nvPr/>
          </p:nvSpPr>
          <p:spPr>
            <a:xfrm>
              <a:off x="520192" y="3047568"/>
              <a:ext cx="647999" cy="179997"/>
            </a:xfrm>
            <a:prstGeom prst="roundRect">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H</a:t>
              </a:r>
              <a:r>
                <a:rPr lang="en-GB" sz="900" baseline="-25000" dirty="0"/>
                <a:t>2</a:t>
              </a:r>
              <a:r>
                <a:rPr lang="en-GB" sz="900" dirty="0"/>
                <a:t> bottle</a:t>
              </a:r>
            </a:p>
          </p:txBody>
        </p:sp>
        <p:sp>
          <p:nvSpPr>
            <p:cNvPr id="370" name="Rounded Rectangle 369"/>
            <p:cNvSpPr/>
            <p:nvPr/>
          </p:nvSpPr>
          <p:spPr>
            <a:xfrm>
              <a:off x="1223770" y="2231713"/>
              <a:ext cx="647999" cy="180000"/>
            </a:xfrm>
            <a:prstGeom prst="roundRect">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Ion source</a:t>
              </a:r>
            </a:p>
          </p:txBody>
        </p:sp>
        <p:sp>
          <p:nvSpPr>
            <p:cNvPr id="371" name="Rounded Rectangle 370"/>
            <p:cNvSpPr/>
            <p:nvPr/>
          </p:nvSpPr>
          <p:spPr>
            <a:xfrm>
              <a:off x="4138126" y="2229594"/>
              <a:ext cx="647999" cy="180000"/>
            </a:xfrm>
            <a:prstGeom prst="roundRect">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LEBT 1</a:t>
              </a:r>
            </a:p>
          </p:txBody>
        </p:sp>
        <p:sp>
          <p:nvSpPr>
            <p:cNvPr id="372" name="Rounded Rectangle 371"/>
            <p:cNvSpPr/>
            <p:nvPr/>
          </p:nvSpPr>
          <p:spPr>
            <a:xfrm>
              <a:off x="6996796" y="2229595"/>
              <a:ext cx="647999" cy="180000"/>
            </a:xfrm>
            <a:prstGeom prst="roundRect">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LEBT 2</a:t>
              </a:r>
            </a:p>
          </p:txBody>
        </p:sp>
        <p:sp>
          <p:nvSpPr>
            <p:cNvPr id="373" name="Rounded Rectangle 372"/>
            <p:cNvSpPr/>
            <p:nvPr/>
          </p:nvSpPr>
          <p:spPr>
            <a:xfrm>
              <a:off x="1990921" y="3443822"/>
              <a:ext cx="647999" cy="179997"/>
            </a:xfrm>
            <a:prstGeom prst="roundRect">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3 x solenoid</a:t>
              </a:r>
            </a:p>
          </p:txBody>
        </p:sp>
        <p:cxnSp>
          <p:nvCxnSpPr>
            <p:cNvPr id="374" name="Elbow Connector 373"/>
            <p:cNvCxnSpPr>
              <a:stCxn id="370" idx="2"/>
              <a:endCxn id="368" idx="0"/>
            </p:cNvCxnSpPr>
            <p:nvPr/>
          </p:nvCxnSpPr>
          <p:spPr>
            <a:xfrm rot="5400000">
              <a:off x="997181" y="2258724"/>
              <a:ext cx="397601" cy="703578"/>
            </a:xfrm>
            <a:prstGeom prst="bentConnector3">
              <a:avLst>
                <a:gd name="adj1" fmla="val 30262"/>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375" name="Elbow Connector 374"/>
            <p:cNvCxnSpPr>
              <a:stCxn id="370" idx="2"/>
              <a:endCxn id="343" idx="0"/>
            </p:cNvCxnSpPr>
            <p:nvPr/>
          </p:nvCxnSpPr>
          <p:spPr>
            <a:xfrm rot="16200000" flipH="1">
              <a:off x="1812982" y="2146500"/>
              <a:ext cx="236727" cy="767151"/>
            </a:xfrm>
            <a:prstGeom prst="bentConnector3">
              <a:avLst>
                <a:gd name="adj1" fmla="val 50000"/>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sp>
          <p:nvSpPr>
            <p:cNvPr id="376" name="Rounded Rectangle 375"/>
            <p:cNvSpPr/>
            <p:nvPr/>
          </p:nvSpPr>
          <p:spPr>
            <a:xfrm>
              <a:off x="1223770" y="2809314"/>
              <a:ext cx="647999" cy="179997"/>
            </a:xfrm>
            <a:prstGeom prst="roundRect">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Waveguide              </a:t>
              </a:r>
            </a:p>
          </p:txBody>
        </p:sp>
        <p:cxnSp>
          <p:nvCxnSpPr>
            <p:cNvPr id="377" name="Elbow Connector 376"/>
            <p:cNvCxnSpPr>
              <a:stCxn id="371" idx="2"/>
              <a:endCxn id="344" idx="0"/>
            </p:cNvCxnSpPr>
            <p:nvPr/>
          </p:nvCxnSpPr>
          <p:spPr>
            <a:xfrm rot="5400000">
              <a:off x="3626968" y="1813282"/>
              <a:ext cx="238846" cy="1431470"/>
            </a:xfrm>
            <a:prstGeom prst="bentConnector3">
              <a:avLst>
                <a:gd name="adj1" fmla="val 50000"/>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378" name="Elbow Connector 377"/>
            <p:cNvCxnSpPr>
              <a:stCxn id="371" idx="2"/>
              <a:endCxn id="348" idx="0"/>
            </p:cNvCxnSpPr>
            <p:nvPr/>
          </p:nvCxnSpPr>
          <p:spPr>
            <a:xfrm rot="16200000" flipH="1">
              <a:off x="4878436" y="1993283"/>
              <a:ext cx="238846" cy="1071467"/>
            </a:xfrm>
            <a:prstGeom prst="bentConnector3">
              <a:avLst>
                <a:gd name="adj1" fmla="val 50000"/>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379" name="Elbow Connector 378"/>
            <p:cNvCxnSpPr>
              <a:stCxn id="348" idx="0"/>
              <a:endCxn id="352" idx="1"/>
            </p:cNvCxnSpPr>
            <p:nvPr/>
          </p:nvCxnSpPr>
          <p:spPr>
            <a:xfrm rot="16200000" flipH="1">
              <a:off x="5287378" y="2894654"/>
              <a:ext cx="884163" cy="391735"/>
            </a:xfrm>
            <a:prstGeom prst="bentConnector4">
              <a:avLst>
                <a:gd name="adj1" fmla="val -13247"/>
                <a:gd name="adj2" fmla="val 91354"/>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380" name="Elbow Connector 379"/>
            <p:cNvCxnSpPr>
              <a:stCxn id="348" idx="0"/>
              <a:endCxn id="353" idx="1"/>
            </p:cNvCxnSpPr>
            <p:nvPr/>
          </p:nvCxnSpPr>
          <p:spPr>
            <a:xfrm rot="16200000" flipH="1">
              <a:off x="5159251" y="3022781"/>
              <a:ext cx="1140417" cy="391735"/>
            </a:xfrm>
            <a:prstGeom prst="bentConnector4">
              <a:avLst>
                <a:gd name="adj1" fmla="val -10394"/>
                <a:gd name="adj2" fmla="val 91354"/>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381" name="Elbow Connector 380"/>
            <p:cNvCxnSpPr>
              <a:stCxn id="372" idx="2"/>
              <a:endCxn id="367" idx="0"/>
            </p:cNvCxnSpPr>
            <p:nvPr/>
          </p:nvCxnSpPr>
          <p:spPr>
            <a:xfrm rot="16200000" flipH="1">
              <a:off x="7559241" y="2171150"/>
              <a:ext cx="238845" cy="715734"/>
            </a:xfrm>
            <a:prstGeom prst="bentConnector3">
              <a:avLst>
                <a:gd name="adj1" fmla="val 50000"/>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382" name="Elbow Connector 381"/>
            <p:cNvCxnSpPr>
              <a:stCxn id="372" idx="2"/>
              <a:endCxn id="351" idx="0"/>
            </p:cNvCxnSpPr>
            <p:nvPr/>
          </p:nvCxnSpPr>
          <p:spPr>
            <a:xfrm rot="5400000">
              <a:off x="7201374" y="2529017"/>
              <a:ext cx="238845" cy="1"/>
            </a:xfrm>
            <a:prstGeom prst="bentConnector3">
              <a:avLst>
                <a:gd name="adj1" fmla="val 50000"/>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383" name="Elbow Connector 382"/>
            <p:cNvCxnSpPr>
              <a:endCxn id="354" idx="3"/>
            </p:cNvCxnSpPr>
            <p:nvPr/>
          </p:nvCxnSpPr>
          <p:spPr>
            <a:xfrm rot="5400000">
              <a:off x="5837703" y="3256538"/>
              <a:ext cx="1509348" cy="38100"/>
            </a:xfrm>
            <a:prstGeom prst="bentConnector2">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384" name="Elbow Connector 383"/>
            <p:cNvCxnSpPr>
              <a:endCxn id="353" idx="3"/>
            </p:cNvCxnSpPr>
            <p:nvPr/>
          </p:nvCxnSpPr>
          <p:spPr>
            <a:xfrm rot="5400000">
              <a:off x="5958407" y="3135836"/>
              <a:ext cx="1267941" cy="38100"/>
            </a:xfrm>
            <a:prstGeom prst="bentConnector2">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385" name="Straight Connector 384"/>
            <p:cNvCxnSpPr/>
            <p:nvPr/>
          </p:nvCxnSpPr>
          <p:spPr>
            <a:xfrm flipV="1">
              <a:off x="6611427" y="2528089"/>
              <a:ext cx="709369" cy="1"/>
            </a:xfrm>
            <a:prstGeom prst="line">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386" name="Straight Connector 385"/>
            <p:cNvCxnSpPr>
              <a:stCxn id="371" idx="2"/>
              <a:endCxn id="346" idx="0"/>
            </p:cNvCxnSpPr>
            <p:nvPr/>
          </p:nvCxnSpPr>
          <p:spPr>
            <a:xfrm>
              <a:off x="4462126" y="2409594"/>
              <a:ext cx="0" cy="238846"/>
            </a:xfrm>
            <a:prstGeom prst="line">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387" name="Straight Connector 386"/>
            <p:cNvCxnSpPr>
              <a:stCxn id="369" idx="3"/>
            </p:cNvCxnSpPr>
            <p:nvPr/>
          </p:nvCxnSpPr>
          <p:spPr>
            <a:xfrm>
              <a:off x="1168191" y="3137567"/>
              <a:ext cx="822730" cy="3220"/>
            </a:xfrm>
            <a:prstGeom prst="line">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cxnSp>
        <p:cxnSp>
          <p:nvCxnSpPr>
            <p:cNvPr id="388" name="Straight Connector 387"/>
            <p:cNvCxnSpPr>
              <a:stCxn id="368" idx="3"/>
              <a:endCxn id="376" idx="1"/>
            </p:cNvCxnSpPr>
            <p:nvPr/>
          </p:nvCxnSpPr>
          <p:spPr>
            <a:xfrm>
              <a:off x="1168191" y="2899313"/>
              <a:ext cx="55579" cy="0"/>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389" name="Straight Connector 388"/>
            <p:cNvCxnSpPr>
              <a:stCxn id="376" idx="3"/>
            </p:cNvCxnSpPr>
            <p:nvPr/>
          </p:nvCxnSpPr>
          <p:spPr>
            <a:xfrm>
              <a:off x="1871769" y="2899313"/>
              <a:ext cx="119152" cy="0"/>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390" name="Straight Connector 389"/>
            <p:cNvCxnSpPr>
              <a:stCxn id="343" idx="2"/>
              <a:endCxn id="373" idx="0"/>
            </p:cNvCxnSpPr>
            <p:nvPr/>
          </p:nvCxnSpPr>
          <p:spPr>
            <a:xfrm>
              <a:off x="2314921" y="3368440"/>
              <a:ext cx="0" cy="75382"/>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391" name="Straight Connector 390"/>
            <p:cNvCxnSpPr>
              <a:stCxn id="344" idx="2"/>
              <a:endCxn id="358" idx="0"/>
            </p:cNvCxnSpPr>
            <p:nvPr/>
          </p:nvCxnSpPr>
          <p:spPr>
            <a:xfrm>
              <a:off x="3030656" y="3368440"/>
              <a:ext cx="0" cy="75382"/>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392" name="Straight Connector 391"/>
            <p:cNvCxnSpPr>
              <a:stCxn id="345" idx="2"/>
              <a:endCxn id="357" idx="0"/>
            </p:cNvCxnSpPr>
            <p:nvPr/>
          </p:nvCxnSpPr>
          <p:spPr>
            <a:xfrm flipH="1">
              <a:off x="3746390" y="3368440"/>
              <a:ext cx="1" cy="75382"/>
            </a:xfrm>
            <a:prstGeom prst="line">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cxnSp>
        <p:sp>
          <p:nvSpPr>
            <p:cNvPr id="393" name="Rounded Rectangle 392"/>
            <p:cNvSpPr/>
            <p:nvPr/>
          </p:nvSpPr>
          <p:spPr>
            <a:xfrm>
              <a:off x="3422393" y="5097750"/>
              <a:ext cx="647999" cy="179997"/>
            </a:xfrm>
            <a:prstGeom prst="roundRect">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00" dirty="0"/>
                <a:t>Primary pump</a:t>
              </a:r>
            </a:p>
          </p:txBody>
        </p:sp>
        <p:sp>
          <p:nvSpPr>
            <p:cNvPr id="394" name="Rounded Rectangle 393"/>
            <p:cNvSpPr/>
            <p:nvPr/>
          </p:nvSpPr>
          <p:spPr>
            <a:xfrm>
              <a:off x="5925328" y="5097751"/>
              <a:ext cx="647999" cy="179997"/>
            </a:xfrm>
            <a:prstGeom prst="roundRect">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00" dirty="0"/>
                <a:t>Primary pump</a:t>
              </a:r>
            </a:p>
          </p:txBody>
        </p:sp>
        <p:cxnSp>
          <p:nvCxnSpPr>
            <p:cNvPr id="395" name="Elbow Connector 394"/>
            <p:cNvCxnSpPr>
              <a:stCxn id="393" idx="0"/>
              <a:endCxn id="361" idx="2"/>
            </p:cNvCxnSpPr>
            <p:nvPr/>
          </p:nvCxnSpPr>
          <p:spPr>
            <a:xfrm rot="5400000" flipH="1" flipV="1">
              <a:off x="4888238" y="3736661"/>
              <a:ext cx="219245" cy="2502935"/>
            </a:xfrm>
            <a:prstGeom prst="bentConnector3">
              <a:avLst>
                <a:gd name="adj1" fmla="val 50000"/>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cxnSp>
        <p:sp>
          <p:nvSpPr>
            <p:cNvPr id="396" name="Rounded Rectangle 395"/>
            <p:cNvSpPr/>
            <p:nvPr/>
          </p:nvSpPr>
          <p:spPr>
            <a:xfrm>
              <a:off x="135559" y="1778802"/>
              <a:ext cx="2571098" cy="3099704"/>
            </a:xfrm>
            <a:prstGeom prst="roundRect">
              <a:avLst>
                <a:gd name="adj" fmla="val 11486"/>
              </a:avLst>
            </a:prstGeom>
            <a:noFill/>
            <a:ln w="28575" cmpd="sng">
              <a:solidFill>
                <a:srgbClr val="DB5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900"/>
            </a:p>
          </p:txBody>
        </p:sp>
        <p:cxnSp>
          <p:nvCxnSpPr>
            <p:cNvPr id="397" name="Elbow Connector 396"/>
            <p:cNvCxnSpPr>
              <a:endCxn id="373" idx="1"/>
            </p:cNvCxnSpPr>
            <p:nvPr/>
          </p:nvCxnSpPr>
          <p:spPr>
            <a:xfrm rot="16200000" flipH="1">
              <a:off x="1457833" y="3000733"/>
              <a:ext cx="1005728" cy="60448"/>
            </a:xfrm>
            <a:prstGeom prst="bentConnector2">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sp>
          <p:nvSpPr>
            <p:cNvPr id="398" name="TextBox 397"/>
            <p:cNvSpPr txBox="1"/>
            <p:nvPr/>
          </p:nvSpPr>
          <p:spPr>
            <a:xfrm>
              <a:off x="782694" y="4158213"/>
              <a:ext cx="1565827" cy="169277"/>
            </a:xfrm>
            <a:prstGeom prst="rect">
              <a:avLst/>
            </a:prstGeom>
            <a:no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n-US"/>
              </a:defPPr>
              <a:lvl1pPr algn="ctr">
                <a:defRPr sz="9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100" b="1" dirty="0">
                  <a:solidFill>
                    <a:srgbClr val="0094CA"/>
                  </a:solidFill>
                </a:rPr>
                <a:t>High voltage (HV) platform</a:t>
              </a:r>
            </a:p>
          </p:txBody>
        </p:sp>
        <p:sp>
          <p:nvSpPr>
            <p:cNvPr id="399" name="Rounded Rectangle 398"/>
            <p:cNvSpPr/>
            <p:nvPr/>
          </p:nvSpPr>
          <p:spPr>
            <a:xfrm>
              <a:off x="64212" y="1510018"/>
              <a:ext cx="4006177" cy="4316956"/>
            </a:xfrm>
            <a:prstGeom prst="roundRect">
              <a:avLst>
                <a:gd name="adj" fmla="val 5418"/>
              </a:avLst>
            </a:prstGeom>
            <a:noFill/>
            <a:ln w="12700" cmpd="sng">
              <a:solidFill>
                <a:srgbClr val="00556E"/>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00" name="TextBox 399"/>
            <p:cNvSpPr txBox="1"/>
            <p:nvPr/>
          </p:nvSpPr>
          <p:spPr>
            <a:xfrm>
              <a:off x="1884387" y="1510018"/>
              <a:ext cx="754533" cy="230832"/>
            </a:xfrm>
            <a:prstGeom prst="rect">
              <a:avLst/>
            </a:prstGeom>
            <a:no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sz="9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b="1" dirty="0">
                  <a:solidFill>
                    <a:srgbClr val="0094CA"/>
                  </a:solidFill>
                </a:rPr>
                <a:t>Ion source</a:t>
              </a:r>
            </a:p>
          </p:txBody>
        </p:sp>
        <p:sp>
          <p:nvSpPr>
            <p:cNvPr id="401" name="Rounded Rectangle 400"/>
            <p:cNvSpPr/>
            <p:nvPr/>
          </p:nvSpPr>
          <p:spPr>
            <a:xfrm>
              <a:off x="4138126" y="1510018"/>
              <a:ext cx="4222402" cy="4316955"/>
            </a:xfrm>
            <a:prstGeom prst="roundRect">
              <a:avLst>
                <a:gd name="adj" fmla="val 5418"/>
              </a:avLst>
            </a:prstGeom>
            <a:noFill/>
            <a:ln w="12700" cmpd="sng">
              <a:solidFill>
                <a:srgbClr val="00556E"/>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02" name="TextBox 401"/>
            <p:cNvSpPr txBox="1"/>
            <p:nvPr/>
          </p:nvSpPr>
          <p:spPr>
            <a:xfrm>
              <a:off x="5146461" y="1510018"/>
              <a:ext cx="2205732" cy="184666"/>
            </a:xfrm>
            <a:prstGeom prst="rect">
              <a:avLst/>
            </a:prstGeom>
            <a:no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n-US"/>
              </a:defPPr>
              <a:lvl1pPr algn="ctr">
                <a:defRPr sz="9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b="1" dirty="0">
                  <a:solidFill>
                    <a:srgbClr val="0094CA"/>
                  </a:solidFill>
                </a:rPr>
                <a:t>Low energy beam transport (LEBT)</a:t>
              </a:r>
            </a:p>
          </p:txBody>
        </p:sp>
        <p:sp>
          <p:nvSpPr>
            <p:cNvPr id="403" name="TextBox 402"/>
            <p:cNvSpPr txBox="1"/>
            <p:nvPr/>
          </p:nvSpPr>
          <p:spPr>
            <a:xfrm>
              <a:off x="764923" y="1801885"/>
              <a:ext cx="1346522" cy="338554"/>
            </a:xfrm>
            <a:prstGeom prst="rect">
              <a:avLst/>
            </a:prstGeom>
            <a:no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n-US"/>
              </a:defPPr>
              <a:lvl1pPr algn="ctr">
                <a:defRPr sz="9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100" b="1" dirty="0">
                  <a:solidFill>
                    <a:srgbClr val="DB5000"/>
                  </a:solidFill>
                </a:rPr>
                <a:t>PSS0 controlled area</a:t>
              </a:r>
            </a:p>
            <a:p>
              <a:r>
                <a:rPr lang="en-GB" sz="1100" b="1" dirty="0">
                  <a:solidFill>
                    <a:srgbClr val="DB5000"/>
                  </a:solidFill>
                </a:rPr>
                <a:t>and radiation shielding</a:t>
              </a:r>
            </a:p>
          </p:txBody>
        </p:sp>
        <p:cxnSp>
          <p:nvCxnSpPr>
            <p:cNvPr id="404" name="Straight Connector 403"/>
            <p:cNvCxnSpPr>
              <a:stCxn id="365" idx="0"/>
              <a:endCxn id="364" idx="2"/>
            </p:cNvCxnSpPr>
            <p:nvPr/>
          </p:nvCxnSpPr>
          <p:spPr>
            <a:xfrm flipV="1">
              <a:off x="1547770" y="4375168"/>
              <a:ext cx="0" cy="900826"/>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405" name="Straight Connector 404"/>
            <p:cNvCxnSpPr>
              <a:stCxn id="366" idx="0"/>
            </p:cNvCxnSpPr>
            <p:nvPr/>
          </p:nvCxnSpPr>
          <p:spPr>
            <a:xfrm flipV="1">
              <a:off x="844192" y="4375168"/>
              <a:ext cx="0" cy="902579"/>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cxnSp>
          <p:nvCxnSpPr>
            <p:cNvPr id="406" name="Straight Connector 405"/>
            <p:cNvCxnSpPr>
              <a:stCxn id="393" idx="0"/>
              <a:endCxn id="357" idx="2"/>
            </p:cNvCxnSpPr>
            <p:nvPr/>
          </p:nvCxnSpPr>
          <p:spPr>
            <a:xfrm flipH="1" flipV="1">
              <a:off x="3746390" y="3623819"/>
              <a:ext cx="3" cy="1473931"/>
            </a:xfrm>
            <a:prstGeom prst="line">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cxnSp>
        <p:sp>
          <p:nvSpPr>
            <p:cNvPr id="407" name="Rounded Rectangle 406"/>
            <p:cNvSpPr/>
            <p:nvPr/>
          </p:nvSpPr>
          <p:spPr>
            <a:xfrm>
              <a:off x="64212" y="5991370"/>
              <a:ext cx="1439999" cy="251996"/>
            </a:xfrm>
            <a:prstGeom prst="roundRect">
              <a:avLst/>
            </a:prstGeom>
            <a:solidFill>
              <a:srgbClr val="0094CA"/>
            </a:solidFill>
            <a:ln w="1905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1100" dirty="0"/>
                <a:t>Front End and Magnets</a:t>
              </a:r>
            </a:p>
          </p:txBody>
        </p:sp>
        <p:sp>
          <p:nvSpPr>
            <p:cNvPr id="408" name="Rounded Rectangle 407"/>
            <p:cNvSpPr/>
            <p:nvPr/>
          </p:nvSpPr>
          <p:spPr>
            <a:xfrm>
              <a:off x="1656611" y="6346646"/>
              <a:ext cx="1439999" cy="251996"/>
            </a:xfrm>
            <a:prstGeom prst="roundRect">
              <a:avLst/>
            </a:prstGeom>
            <a:solidFill>
              <a:srgbClr val="B40096"/>
            </a:solidFill>
            <a:ln w="19050" cmpd="sng">
              <a:solidFill>
                <a:srgbClr val="6E00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1100" dirty="0"/>
                <a:t>Cooling water</a:t>
              </a:r>
            </a:p>
          </p:txBody>
        </p:sp>
        <p:sp>
          <p:nvSpPr>
            <p:cNvPr id="409" name="Rounded Rectangle 408"/>
            <p:cNvSpPr/>
            <p:nvPr/>
          </p:nvSpPr>
          <p:spPr>
            <a:xfrm>
              <a:off x="1656611" y="5991370"/>
              <a:ext cx="1439999" cy="251996"/>
            </a:xfrm>
            <a:prstGeom prst="roundRect">
              <a:avLst/>
            </a:prstGeom>
            <a:solidFill>
              <a:srgbClr val="D81919"/>
            </a:solidFill>
            <a:ln w="19050" cmpd="sng">
              <a:solidFill>
                <a:srgbClr val="820019"/>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1100" dirty="0"/>
                <a:t>Vacuum</a:t>
              </a:r>
            </a:p>
          </p:txBody>
        </p:sp>
        <p:sp>
          <p:nvSpPr>
            <p:cNvPr id="410" name="Rounded Rectangle 409"/>
            <p:cNvSpPr/>
            <p:nvPr/>
          </p:nvSpPr>
          <p:spPr>
            <a:xfrm>
              <a:off x="3219623" y="5991370"/>
              <a:ext cx="1439999" cy="251996"/>
            </a:xfrm>
            <a:prstGeom prst="roundRect">
              <a:avLst/>
            </a:prstGeom>
            <a:solidFill>
              <a:srgbClr val="FF7D00"/>
            </a:solidFill>
            <a:ln w="19050" cmpd="sng">
              <a:solidFill>
                <a:srgbClr val="DB5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1100" dirty="0"/>
                <a:t>PSS</a:t>
              </a:r>
            </a:p>
          </p:txBody>
        </p:sp>
        <p:sp>
          <p:nvSpPr>
            <p:cNvPr id="411" name="Rounded Rectangle 410"/>
            <p:cNvSpPr/>
            <p:nvPr/>
          </p:nvSpPr>
          <p:spPr>
            <a:xfrm>
              <a:off x="70821" y="6346646"/>
              <a:ext cx="1439999" cy="251996"/>
            </a:xfrm>
            <a:prstGeom prst="roundRect">
              <a:avLst/>
            </a:prstGeom>
            <a:solidFill>
              <a:srgbClr val="9BBE05"/>
            </a:solidFill>
            <a:ln w="19050" cmpd="sng">
              <a:solidFill>
                <a:srgbClr val="466E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1100" dirty="0"/>
                <a:t>Beam Diagnostics</a:t>
              </a:r>
            </a:p>
          </p:txBody>
        </p:sp>
        <p:sp>
          <p:nvSpPr>
            <p:cNvPr id="412" name="Rounded Rectangle 411"/>
            <p:cNvSpPr/>
            <p:nvPr/>
          </p:nvSpPr>
          <p:spPr>
            <a:xfrm>
              <a:off x="3219623" y="6346646"/>
              <a:ext cx="1439999" cy="251996"/>
            </a:xfrm>
            <a:prstGeom prst="roundRect">
              <a:avLst/>
            </a:prstGeom>
            <a:solidFill>
              <a:srgbClr val="FFBE00"/>
            </a:solidFill>
            <a:ln w="19050" cmpd="sng">
              <a:solidFill>
                <a:srgbClr val="D28C14"/>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1100" dirty="0"/>
                <a:t>Control system</a:t>
              </a:r>
            </a:p>
          </p:txBody>
        </p:sp>
        <p:sp>
          <p:nvSpPr>
            <p:cNvPr id="413" name="Rounded Rectangle 412"/>
            <p:cNvSpPr/>
            <p:nvPr/>
          </p:nvSpPr>
          <p:spPr>
            <a:xfrm>
              <a:off x="1223770" y="4447692"/>
              <a:ext cx="647999" cy="179997"/>
            </a:xfrm>
            <a:prstGeom prst="roundRect">
              <a:avLst/>
            </a:prstGeom>
            <a:solidFill>
              <a:srgbClr val="9BBE05"/>
            </a:solidFill>
            <a:ln w="12700" cmpd="sng">
              <a:solidFill>
                <a:srgbClr val="466E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ACCT</a:t>
              </a:r>
            </a:p>
          </p:txBody>
        </p:sp>
        <p:sp>
          <p:nvSpPr>
            <p:cNvPr id="414" name="Rounded Rectangle 413"/>
            <p:cNvSpPr/>
            <p:nvPr/>
          </p:nvSpPr>
          <p:spPr>
            <a:xfrm>
              <a:off x="1990496" y="4450947"/>
              <a:ext cx="647999" cy="179997"/>
            </a:xfrm>
            <a:prstGeom prst="roundRect">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00" dirty="0"/>
                <a:t>Voltage divider</a:t>
              </a:r>
            </a:p>
          </p:txBody>
        </p:sp>
        <p:sp>
          <p:nvSpPr>
            <p:cNvPr id="415" name="Rounded Rectangle 414"/>
            <p:cNvSpPr/>
            <p:nvPr/>
          </p:nvSpPr>
          <p:spPr>
            <a:xfrm>
              <a:off x="8428265" y="3698858"/>
              <a:ext cx="647999" cy="179997"/>
            </a:xfrm>
            <a:prstGeom prst="roundRect">
              <a:avLst/>
            </a:prstGeom>
            <a:solidFill>
              <a:srgbClr val="B4D250"/>
            </a:solidFill>
            <a:ln w="12700" cmpd="sng">
              <a:solidFill>
                <a:srgbClr val="9BBE05"/>
              </a:solidFill>
              <a:prstDash val="sysDash"/>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EMU H+V</a:t>
              </a:r>
            </a:p>
          </p:txBody>
        </p:sp>
        <p:sp>
          <p:nvSpPr>
            <p:cNvPr id="416" name="Rounded Rectangle 415"/>
            <p:cNvSpPr/>
            <p:nvPr/>
          </p:nvSpPr>
          <p:spPr>
            <a:xfrm>
              <a:off x="8428265" y="3940263"/>
              <a:ext cx="647999" cy="179997"/>
            </a:xfrm>
            <a:prstGeom prst="roundRect">
              <a:avLst/>
            </a:prstGeom>
            <a:solidFill>
              <a:srgbClr val="B4D250"/>
            </a:solidFill>
            <a:ln w="12700" cmpd="sng">
              <a:solidFill>
                <a:srgbClr val="9BBE05"/>
              </a:solidFill>
              <a:prstDash val="sysDash"/>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Faraday cup</a:t>
              </a:r>
            </a:p>
          </p:txBody>
        </p:sp>
        <p:sp>
          <p:nvSpPr>
            <p:cNvPr id="417" name="Rounded Rectangle 416"/>
            <p:cNvSpPr/>
            <p:nvPr/>
          </p:nvSpPr>
          <p:spPr>
            <a:xfrm>
              <a:off x="8428265" y="4187996"/>
              <a:ext cx="647999" cy="179997"/>
            </a:xfrm>
            <a:prstGeom prst="roundRect">
              <a:avLst/>
            </a:prstGeom>
            <a:solidFill>
              <a:srgbClr val="9BBE05"/>
            </a:solidFill>
            <a:ln w="12700" cmpd="sng">
              <a:solidFill>
                <a:srgbClr val="466E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NPM H+V</a:t>
              </a:r>
            </a:p>
          </p:txBody>
        </p:sp>
        <p:sp>
          <p:nvSpPr>
            <p:cNvPr id="418" name="Rounded Rectangle 417"/>
            <p:cNvSpPr/>
            <p:nvPr/>
          </p:nvSpPr>
          <p:spPr>
            <a:xfrm>
              <a:off x="8428265" y="4443771"/>
              <a:ext cx="647999" cy="179997"/>
            </a:xfrm>
            <a:prstGeom prst="roundRect">
              <a:avLst/>
            </a:prstGeom>
            <a:solidFill>
              <a:srgbClr val="B4D250"/>
            </a:solidFill>
            <a:ln w="12700" cmpd="sng">
              <a:solidFill>
                <a:srgbClr val="9BBE05"/>
              </a:solidFill>
              <a:prstDash val="sysDash"/>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Doppler shift</a:t>
              </a:r>
            </a:p>
          </p:txBody>
        </p:sp>
        <p:sp>
          <p:nvSpPr>
            <p:cNvPr id="419" name="Rounded Rectangle 418"/>
            <p:cNvSpPr/>
            <p:nvPr/>
          </p:nvSpPr>
          <p:spPr>
            <a:xfrm>
              <a:off x="520192" y="3278441"/>
              <a:ext cx="647999" cy="179997"/>
            </a:xfrm>
            <a:prstGeom prst="roundRect">
              <a:avLst/>
            </a:prstGeom>
            <a:solidFill>
              <a:srgbClr val="FFBE00"/>
            </a:solidFill>
            <a:ln w="12700" cmpd="sng">
              <a:solidFill>
                <a:srgbClr val="D28C14"/>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HV controls</a:t>
              </a:r>
            </a:p>
          </p:txBody>
        </p:sp>
        <p:sp>
          <p:nvSpPr>
            <p:cNvPr id="420" name="Rounded Rectangle 419"/>
            <p:cNvSpPr/>
            <p:nvPr/>
          </p:nvSpPr>
          <p:spPr>
            <a:xfrm>
              <a:off x="3775089" y="5313748"/>
              <a:ext cx="647999" cy="395998"/>
            </a:xfrm>
            <a:prstGeom prst="roundRect">
              <a:avLst/>
            </a:prstGeom>
            <a:solidFill>
              <a:srgbClr val="FFBE00"/>
            </a:solidFill>
            <a:ln w="12700" cmpd="sng">
              <a:solidFill>
                <a:srgbClr val="D28C14"/>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Ground potential controls</a:t>
              </a:r>
            </a:p>
          </p:txBody>
        </p:sp>
        <p:cxnSp>
          <p:nvCxnSpPr>
            <p:cNvPr id="421" name="Elbow Connector 420"/>
            <p:cNvCxnSpPr>
              <a:endCxn id="420" idx="1"/>
            </p:cNvCxnSpPr>
            <p:nvPr/>
          </p:nvCxnSpPr>
          <p:spPr>
            <a:xfrm>
              <a:off x="844192" y="3878855"/>
              <a:ext cx="2930897" cy="1632892"/>
            </a:xfrm>
            <a:prstGeom prst="bentConnector3">
              <a:avLst>
                <a:gd name="adj1" fmla="val 76047"/>
              </a:avLst>
            </a:prstGeom>
            <a:solidFill>
              <a:srgbClr val="B40096"/>
            </a:solidFill>
            <a:ln w="12700" cmpd="sng">
              <a:solidFill>
                <a:srgbClr val="D28C14"/>
              </a:solidFill>
            </a:ln>
            <a:effectLst/>
          </p:spPr>
          <p:style>
            <a:lnRef idx="1">
              <a:schemeClr val="accent1"/>
            </a:lnRef>
            <a:fillRef idx="3">
              <a:schemeClr val="accent1"/>
            </a:fillRef>
            <a:effectRef idx="2">
              <a:schemeClr val="accent1"/>
            </a:effectRef>
            <a:fontRef idx="minor">
              <a:schemeClr val="lt1"/>
            </a:fontRef>
          </p:style>
        </p:cxnSp>
        <p:cxnSp>
          <p:nvCxnSpPr>
            <p:cNvPr id="422" name="Straight Connector 421"/>
            <p:cNvCxnSpPr>
              <a:stCxn id="419" idx="2"/>
            </p:cNvCxnSpPr>
            <p:nvPr/>
          </p:nvCxnSpPr>
          <p:spPr>
            <a:xfrm>
              <a:off x="844192" y="3458438"/>
              <a:ext cx="0" cy="420417"/>
            </a:xfrm>
            <a:prstGeom prst="line">
              <a:avLst/>
            </a:prstGeom>
            <a:solidFill>
              <a:srgbClr val="0094CA"/>
            </a:solidFill>
            <a:ln w="12700" cmpd="sng">
              <a:solidFill>
                <a:srgbClr val="D28C14"/>
              </a:solidFill>
            </a:ln>
            <a:effectLst/>
          </p:spPr>
          <p:style>
            <a:lnRef idx="1">
              <a:schemeClr val="accent1"/>
            </a:lnRef>
            <a:fillRef idx="3">
              <a:schemeClr val="accent1"/>
            </a:fillRef>
            <a:effectRef idx="2">
              <a:schemeClr val="accent1"/>
            </a:effectRef>
            <a:fontRef idx="minor">
              <a:schemeClr val="lt1"/>
            </a:fontRef>
          </p:style>
        </p:cxnSp>
        <p:sp>
          <p:nvSpPr>
            <p:cNvPr id="423" name="Rounded Rectangle 422"/>
            <p:cNvSpPr/>
            <p:nvPr/>
          </p:nvSpPr>
          <p:spPr>
            <a:xfrm>
              <a:off x="8428265" y="3443822"/>
              <a:ext cx="647999" cy="179997"/>
            </a:xfrm>
            <a:prstGeom prst="roundRect">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Beam stop</a:t>
              </a:r>
            </a:p>
          </p:txBody>
        </p:sp>
        <p:cxnSp>
          <p:nvCxnSpPr>
            <p:cNvPr id="424" name="Elbow Connector 423"/>
            <p:cNvCxnSpPr>
              <a:stCxn id="394" idx="0"/>
              <a:endCxn id="363" idx="2"/>
            </p:cNvCxnSpPr>
            <p:nvPr/>
          </p:nvCxnSpPr>
          <p:spPr>
            <a:xfrm rot="5400000" flipH="1" flipV="1">
              <a:off x="7391093" y="3736580"/>
              <a:ext cx="219407" cy="2502937"/>
            </a:xfrm>
            <a:prstGeom prst="bentConnector3">
              <a:avLst>
                <a:gd name="adj1" fmla="val 50000"/>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cxnSp>
        <p:cxnSp>
          <p:nvCxnSpPr>
            <p:cNvPr id="425" name="Elbow Connector 424"/>
            <p:cNvCxnSpPr>
              <a:stCxn id="367" idx="0"/>
              <a:endCxn id="423" idx="1"/>
            </p:cNvCxnSpPr>
            <p:nvPr/>
          </p:nvCxnSpPr>
          <p:spPr>
            <a:xfrm rot="16200000" flipH="1">
              <a:off x="7789706" y="2895263"/>
              <a:ext cx="885381" cy="391735"/>
            </a:xfrm>
            <a:prstGeom prst="bentConnector4">
              <a:avLst>
                <a:gd name="adj1" fmla="val -13662"/>
                <a:gd name="adj2" fmla="val 91354"/>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sp>
          <p:nvSpPr>
            <p:cNvPr id="426" name="Rounded Rectangle 425"/>
            <p:cNvSpPr/>
            <p:nvPr/>
          </p:nvSpPr>
          <p:spPr>
            <a:xfrm>
              <a:off x="7439002" y="5988437"/>
              <a:ext cx="921527" cy="607272"/>
            </a:xfrm>
            <a:prstGeom prst="roundRect">
              <a:avLst/>
            </a:prstGeom>
            <a:solidFill>
              <a:srgbClr val="B4B4B4"/>
            </a:solidFill>
            <a:ln w="19050" cmpd="sng">
              <a:solidFill>
                <a:srgbClr val="969696"/>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46800" rIns="0" bIns="46800" numCol="1" spcCol="0" rtlCol="0" fromWordArt="0" anchor="ctr" anchorCtr="0" forceAA="0" compatLnSpc="1">
              <a:prstTxWarp prst="textNoShape">
                <a:avLst/>
              </a:prstTxWarp>
              <a:noAutofit/>
            </a:bodyPr>
            <a:lstStyle/>
            <a:p>
              <a:r>
                <a:rPr lang="en-GB" sz="900" dirty="0"/>
                <a:t>Alternative location of beam instruments for commissioning</a:t>
              </a:r>
            </a:p>
          </p:txBody>
        </p:sp>
        <p:cxnSp>
          <p:nvCxnSpPr>
            <p:cNvPr id="427" name="Elbow Connector 426"/>
            <p:cNvCxnSpPr>
              <a:stCxn id="428" idx="3"/>
            </p:cNvCxnSpPr>
            <p:nvPr/>
          </p:nvCxnSpPr>
          <p:spPr>
            <a:xfrm flipV="1">
              <a:off x="1599317" y="4876591"/>
              <a:ext cx="223528" cy="237098"/>
            </a:xfrm>
            <a:prstGeom prst="bentConnector2">
              <a:avLst/>
            </a:prstGeom>
            <a:noFill/>
            <a:ln w="28575" cmpd="sng">
              <a:solidFill>
                <a:srgbClr val="DB5000"/>
              </a:solidFill>
            </a:ln>
            <a:effectLst/>
          </p:spPr>
          <p:style>
            <a:lnRef idx="1">
              <a:schemeClr val="accent1"/>
            </a:lnRef>
            <a:fillRef idx="3">
              <a:schemeClr val="accent1"/>
            </a:fillRef>
            <a:effectRef idx="2">
              <a:schemeClr val="accent1"/>
            </a:effectRef>
            <a:fontRef idx="minor">
              <a:schemeClr val="lt1"/>
            </a:fontRef>
          </p:style>
        </p:cxnSp>
        <p:sp>
          <p:nvSpPr>
            <p:cNvPr id="428" name="Rectangle 427"/>
            <p:cNvSpPr/>
            <p:nvPr/>
          </p:nvSpPr>
          <p:spPr>
            <a:xfrm>
              <a:off x="1496221" y="5059689"/>
              <a:ext cx="103096" cy="107999"/>
            </a:xfrm>
            <a:prstGeom prst="rect">
              <a:avLst/>
            </a:prstGeom>
            <a:solidFill>
              <a:srgbClr val="FF7D00"/>
            </a:solidFill>
            <a:ln w="19050" cmpd="sng">
              <a:solidFill>
                <a:srgbClr val="DB5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sz="1100"/>
            </a:p>
          </p:txBody>
        </p:sp>
        <p:cxnSp>
          <p:nvCxnSpPr>
            <p:cNvPr id="429" name="Straight Connector 428"/>
            <p:cNvCxnSpPr>
              <a:stCxn id="414" idx="0"/>
            </p:cNvCxnSpPr>
            <p:nvPr/>
          </p:nvCxnSpPr>
          <p:spPr>
            <a:xfrm flipV="1">
              <a:off x="2314496" y="4367226"/>
              <a:ext cx="0" cy="83721"/>
            </a:xfrm>
            <a:prstGeom prst="line">
              <a:avLst/>
            </a:prstGeom>
            <a:solidFill>
              <a:srgbClr val="0094CA"/>
            </a:solidFill>
            <a:ln w="12700" cmpd="sng">
              <a:solidFill>
                <a:srgbClr val="00556E"/>
              </a:solidFill>
            </a:ln>
            <a:effectLst/>
          </p:spPr>
          <p:style>
            <a:lnRef idx="1">
              <a:schemeClr val="accent1"/>
            </a:lnRef>
            <a:fillRef idx="3">
              <a:schemeClr val="accent1"/>
            </a:fillRef>
            <a:effectRef idx="2">
              <a:schemeClr val="accent1"/>
            </a:effectRef>
            <a:fontRef idx="minor">
              <a:schemeClr val="lt1"/>
            </a:fontRef>
          </p:style>
        </p:cxnSp>
        <p:sp>
          <p:nvSpPr>
            <p:cNvPr id="430" name="Rounded Rectangle 429"/>
            <p:cNvSpPr/>
            <p:nvPr/>
          </p:nvSpPr>
          <p:spPr>
            <a:xfrm>
              <a:off x="3775089" y="3977183"/>
              <a:ext cx="647999" cy="179997"/>
            </a:xfrm>
            <a:prstGeom prst="roundRect">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dirty="0"/>
                <a:t>N</a:t>
              </a:r>
              <a:r>
                <a:rPr lang="en-GB" sz="900" baseline="-25000" dirty="0"/>
                <a:t>2</a:t>
              </a:r>
              <a:r>
                <a:rPr lang="en-GB" sz="900" dirty="0"/>
                <a:t> bottle</a:t>
              </a:r>
            </a:p>
          </p:txBody>
        </p:sp>
        <p:cxnSp>
          <p:nvCxnSpPr>
            <p:cNvPr id="431" name="Elbow Connector 430"/>
            <p:cNvCxnSpPr>
              <a:stCxn id="430" idx="0"/>
              <a:endCxn id="345" idx="3"/>
            </p:cNvCxnSpPr>
            <p:nvPr/>
          </p:nvCxnSpPr>
          <p:spPr>
            <a:xfrm rot="16200000" flipV="1">
              <a:off x="3600369" y="3478462"/>
              <a:ext cx="968743" cy="28699"/>
            </a:xfrm>
            <a:prstGeom prst="bentConnector2">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cxnSp>
        <p:cxnSp>
          <p:nvCxnSpPr>
            <p:cNvPr id="432" name="Elbow Connector 431"/>
            <p:cNvCxnSpPr>
              <a:stCxn id="430" idx="0"/>
            </p:cNvCxnSpPr>
            <p:nvPr/>
          </p:nvCxnSpPr>
          <p:spPr>
            <a:xfrm rot="5400000" flipH="1" flipV="1">
              <a:off x="4042760" y="3197116"/>
              <a:ext cx="836397" cy="723739"/>
            </a:xfrm>
            <a:prstGeom prst="bentConnector3">
              <a:avLst>
                <a:gd name="adj1" fmla="val 50000"/>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cxnSp>
        <p:cxnSp>
          <p:nvCxnSpPr>
            <p:cNvPr id="433" name="Straight Connector 432"/>
            <p:cNvCxnSpPr>
              <a:stCxn id="370" idx="2"/>
              <a:endCxn id="376" idx="0"/>
            </p:cNvCxnSpPr>
            <p:nvPr/>
          </p:nvCxnSpPr>
          <p:spPr>
            <a:xfrm>
              <a:off x="1547770" y="2411713"/>
              <a:ext cx="0" cy="397601"/>
            </a:xfrm>
            <a:prstGeom prst="line">
              <a:avLst/>
            </a:prstGeom>
            <a:solidFill>
              <a:srgbClr val="B40096"/>
            </a:solidFill>
            <a:ln w="12700" cmpd="sng">
              <a:solidFill>
                <a:srgbClr val="6E006E"/>
              </a:solidFill>
            </a:ln>
            <a:effectLst/>
          </p:spPr>
          <p:style>
            <a:lnRef idx="1">
              <a:schemeClr val="accent1"/>
            </a:lnRef>
            <a:fillRef idx="3">
              <a:schemeClr val="accent1"/>
            </a:fillRef>
            <a:effectRef idx="2">
              <a:schemeClr val="accent1"/>
            </a:effectRef>
            <a:fontRef idx="minor">
              <a:schemeClr val="lt1"/>
            </a:fontRef>
          </p:style>
        </p:cxnSp>
        <p:cxnSp>
          <p:nvCxnSpPr>
            <p:cNvPr id="434" name="Straight Connector 433"/>
            <p:cNvCxnSpPr>
              <a:stCxn id="361" idx="0"/>
              <a:endCxn id="356" idx="2"/>
            </p:cNvCxnSpPr>
            <p:nvPr/>
          </p:nvCxnSpPr>
          <p:spPr>
            <a:xfrm flipV="1">
              <a:off x="6249328" y="4623768"/>
              <a:ext cx="0" cy="74740"/>
            </a:xfrm>
            <a:prstGeom prst="line">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cxnSp>
        <p:cxnSp>
          <p:nvCxnSpPr>
            <p:cNvPr id="435" name="Straight Connector 434"/>
            <p:cNvCxnSpPr>
              <a:stCxn id="363" idx="0"/>
              <a:endCxn id="418" idx="2"/>
            </p:cNvCxnSpPr>
            <p:nvPr/>
          </p:nvCxnSpPr>
          <p:spPr>
            <a:xfrm flipV="1">
              <a:off x="8752265" y="4623768"/>
              <a:ext cx="0" cy="74579"/>
            </a:xfrm>
            <a:prstGeom prst="line">
              <a:avLst/>
            </a:prstGeom>
            <a:solidFill>
              <a:srgbClr val="D81919"/>
            </a:solidFill>
            <a:ln w="12700" cmpd="sng">
              <a:solidFill>
                <a:srgbClr val="820019"/>
              </a:solidFill>
            </a:ln>
            <a:effectLst/>
          </p:spPr>
          <p:style>
            <a:lnRef idx="1">
              <a:schemeClr val="accent1"/>
            </a:lnRef>
            <a:fillRef idx="3">
              <a:schemeClr val="accent1"/>
            </a:fillRef>
            <a:effectRef idx="2">
              <a:schemeClr val="accent1"/>
            </a:effectRef>
            <a:fontRef idx="minor">
              <a:schemeClr val="lt1"/>
            </a:fontRef>
          </p:style>
        </p:cxnSp>
        <p:sp>
          <p:nvSpPr>
            <p:cNvPr id="436" name="Rounded Rectangle 435"/>
            <p:cNvSpPr/>
            <p:nvPr/>
          </p:nvSpPr>
          <p:spPr>
            <a:xfrm>
              <a:off x="5461591" y="5988745"/>
              <a:ext cx="1859203" cy="607272"/>
            </a:xfrm>
            <a:prstGeom prst="roundRect">
              <a:avLst/>
            </a:prstGeom>
            <a:solidFill>
              <a:srgbClr val="969696"/>
            </a:solidFill>
            <a:ln w="19050" cmpd="sng">
              <a:solidFill>
                <a:srgbClr val="4B4B4B"/>
              </a:solidFill>
            </a:ln>
            <a:effectLst/>
          </p:spPr>
          <p:style>
            <a:lnRef idx="1">
              <a:schemeClr val="accent1"/>
            </a:lnRef>
            <a:fillRef idx="3">
              <a:schemeClr val="accent1"/>
            </a:fillRef>
            <a:effectRef idx="2">
              <a:schemeClr val="accent1"/>
            </a:effectRef>
            <a:fontRef idx="minor">
              <a:schemeClr val="lt1"/>
            </a:fontRef>
          </p:style>
          <p:txBody>
            <a:bodyPr lIns="72000" tIns="46800" rIns="0" bIns="46800" rtlCol="0" anchor="ctr"/>
            <a:lstStyle/>
            <a:p>
              <a:r>
                <a:rPr lang="en-GB" sz="900" dirty="0"/>
                <a:t>ACCT: AC current transformer</a:t>
              </a:r>
            </a:p>
            <a:p>
              <a:r>
                <a:rPr lang="en-GB" sz="900" dirty="0"/>
                <a:t>EMU: </a:t>
              </a:r>
              <a:r>
                <a:rPr lang="en-GB" sz="900" dirty="0" err="1"/>
                <a:t>Emittance</a:t>
              </a:r>
              <a:r>
                <a:rPr lang="en-GB" sz="900" dirty="0"/>
                <a:t> measurement unit</a:t>
              </a:r>
            </a:p>
            <a:p>
              <a:r>
                <a:rPr lang="en-GB" sz="900" dirty="0"/>
                <a:t>NPM: Non-invasive profile monitor</a:t>
              </a:r>
            </a:p>
            <a:p>
              <a:r>
                <a:rPr lang="en-GB" sz="900" dirty="0"/>
                <a:t>TMP: </a:t>
              </a:r>
              <a:r>
                <a:rPr lang="en-GB" sz="900" dirty="0" err="1"/>
                <a:t>Turbomolecular</a:t>
              </a:r>
              <a:r>
                <a:rPr lang="en-GB" sz="900" dirty="0"/>
                <a:t> pump</a:t>
              </a:r>
            </a:p>
          </p:txBody>
        </p:sp>
        <p:cxnSp>
          <p:nvCxnSpPr>
            <p:cNvPr id="437" name="Straight Connector 436"/>
            <p:cNvCxnSpPr>
              <a:stCxn id="359" idx="2"/>
              <a:endCxn id="360" idx="0"/>
            </p:cNvCxnSpPr>
            <p:nvPr/>
          </p:nvCxnSpPr>
          <p:spPr>
            <a:xfrm>
              <a:off x="8036530" y="3622601"/>
              <a:ext cx="0" cy="76257"/>
            </a:xfrm>
            <a:prstGeom prst="line">
              <a:avLst/>
            </a:prstGeom>
            <a:solidFill>
              <a:srgbClr val="9BBE05"/>
            </a:solidFill>
            <a:ln w="12700" cmpd="sng">
              <a:solidFill>
                <a:srgbClr val="466E00"/>
              </a:solidFill>
            </a:ln>
            <a:effectLst/>
          </p:spPr>
          <p:style>
            <a:lnRef idx="1">
              <a:schemeClr val="accent1"/>
            </a:lnRef>
            <a:fillRef idx="3">
              <a:schemeClr val="accent1"/>
            </a:fillRef>
            <a:effectRef idx="2">
              <a:schemeClr val="accent1"/>
            </a:effectRef>
            <a:fontRef idx="minor">
              <a:schemeClr val="lt1"/>
            </a:fontRef>
          </p:style>
        </p:cxnSp>
      </p:grpSp>
      <p:sp>
        <p:nvSpPr>
          <p:cNvPr id="109" name="TextBox 108">
            <a:extLst>
              <a:ext uri="{FF2B5EF4-FFF2-40B4-BE49-F238E27FC236}">
                <a16:creationId xmlns:a16="http://schemas.microsoft.com/office/drawing/2014/main" id="{EDAB8419-C5BE-3243-8049-D433D689140A}"/>
              </a:ext>
            </a:extLst>
          </p:cNvPr>
          <p:cNvSpPr txBox="1"/>
          <p:nvPr/>
        </p:nvSpPr>
        <p:spPr>
          <a:xfrm>
            <a:off x="8401284" y="1635306"/>
            <a:ext cx="694520" cy="312260"/>
          </a:xfrm>
          <a:prstGeom prst="rect">
            <a:avLst/>
          </a:prstGeom>
          <a:no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sz="9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100" b="1" dirty="0">
                <a:solidFill>
                  <a:schemeClr val="tx1"/>
                </a:solidFill>
              </a:rPr>
              <a:t>Radiation Monitoring</a:t>
            </a:r>
          </a:p>
        </p:txBody>
      </p:sp>
      <p:grpSp>
        <p:nvGrpSpPr>
          <p:cNvPr id="110" name="Group 109">
            <a:extLst>
              <a:ext uri="{FF2B5EF4-FFF2-40B4-BE49-F238E27FC236}">
                <a16:creationId xmlns:a16="http://schemas.microsoft.com/office/drawing/2014/main" id="{CE0763DC-0FE9-0E4D-8309-E5628FD602E1}"/>
              </a:ext>
            </a:extLst>
          </p:cNvPr>
          <p:cNvGrpSpPr/>
          <p:nvPr/>
        </p:nvGrpSpPr>
        <p:grpSpPr>
          <a:xfrm>
            <a:off x="70340" y="1472084"/>
            <a:ext cx="9025464" cy="4431386"/>
            <a:chOff x="71729" y="1510183"/>
            <a:chExt cx="9025464" cy="4364240"/>
          </a:xfrm>
        </p:grpSpPr>
        <p:sp>
          <p:nvSpPr>
            <p:cNvPr id="111" name="Rounded Rectangle 110">
              <a:extLst>
                <a:ext uri="{FF2B5EF4-FFF2-40B4-BE49-F238E27FC236}">
                  <a16:creationId xmlns:a16="http://schemas.microsoft.com/office/drawing/2014/main" id="{AA10056E-131C-0F4A-874C-A244B41D1646}"/>
                </a:ext>
              </a:extLst>
            </p:cNvPr>
            <p:cNvSpPr/>
            <p:nvPr/>
          </p:nvSpPr>
          <p:spPr>
            <a:xfrm>
              <a:off x="71729" y="1510183"/>
              <a:ext cx="9023597" cy="4364239"/>
            </a:xfrm>
            <a:prstGeom prst="roundRect">
              <a:avLst>
                <a:gd name="adj" fmla="val 5526"/>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12" name="Rounded Rectangle 111">
              <a:extLst>
                <a:ext uri="{FF2B5EF4-FFF2-40B4-BE49-F238E27FC236}">
                  <a16:creationId xmlns:a16="http://schemas.microsoft.com/office/drawing/2014/main" id="{C57EDACE-9525-0245-B330-D781364D14B1}"/>
                </a:ext>
              </a:extLst>
            </p:cNvPr>
            <p:cNvSpPr/>
            <p:nvPr/>
          </p:nvSpPr>
          <p:spPr>
            <a:xfrm>
              <a:off x="73596" y="1510184"/>
              <a:ext cx="9023597" cy="4364239"/>
            </a:xfrm>
            <a:prstGeom prst="roundRect">
              <a:avLst>
                <a:gd name="adj" fmla="val 5235"/>
              </a:avLst>
            </a:prstGeom>
            <a:noFill/>
            <a:ln>
              <a:solidFill>
                <a:srgbClr val="FFFF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7832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par>
                                <p:cTn id="9" presetID="35" presetClass="emph" presetSubtype="0" repeatCount="3000" fill="hold" nodeType="withEffect">
                                  <p:stCondLst>
                                    <p:cond delay="500"/>
                                  </p:stCondLst>
                                  <p:childTnLst>
                                    <p:anim calcmode="discrete" valueType="str">
                                      <p:cBhvr>
                                        <p:cTn id="10" dur="1000" fill="hold"/>
                                        <p:tgtEl>
                                          <p:spTgt spid="1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3943-E76B-0545-84C5-321A37CB1AA2}"/>
              </a:ext>
            </a:extLst>
          </p:cNvPr>
          <p:cNvSpPr>
            <a:spLocks noGrp="1"/>
          </p:cNvSpPr>
          <p:nvPr>
            <p:ph type="title"/>
          </p:nvPr>
        </p:nvSpPr>
        <p:spPr/>
        <p:txBody>
          <a:bodyPr/>
          <a:lstStyle/>
          <a:p>
            <a:r>
              <a:rPr lang="en-GB" dirty="0"/>
              <a:t>Dose rate instruments</a:t>
            </a:r>
          </a:p>
        </p:txBody>
      </p:sp>
      <p:pic>
        <p:nvPicPr>
          <p:cNvPr id="6" name="Content Placeholder 5">
            <a:extLst>
              <a:ext uri="{FF2B5EF4-FFF2-40B4-BE49-F238E27FC236}">
                <a16:creationId xmlns:a16="http://schemas.microsoft.com/office/drawing/2014/main" id="{CA2DD253-DA15-464E-BDB1-BD1F1DA21A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1124" y="2323455"/>
            <a:ext cx="4169437" cy="3127078"/>
          </a:xfrm>
        </p:spPr>
      </p:pic>
      <p:sp>
        <p:nvSpPr>
          <p:cNvPr id="4" name="Slide Number Placeholder 3">
            <a:extLst>
              <a:ext uri="{FF2B5EF4-FFF2-40B4-BE49-F238E27FC236}">
                <a16:creationId xmlns:a16="http://schemas.microsoft.com/office/drawing/2014/main" id="{FA63A1C9-E704-A145-8758-82F1C9967755}"/>
              </a:ext>
            </a:extLst>
          </p:cNvPr>
          <p:cNvSpPr>
            <a:spLocks noGrp="1"/>
          </p:cNvSpPr>
          <p:nvPr>
            <p:ph type="sldNum" sz="quarter" idx="12"/>
          </p:nvPr>
        </p:nvSpPr>
        <p:spPr/>
        <p:txBody>
          <a:bodyPr/>
          <a:lstStyle/>
          <a:p>
            <a:fld id="{551115BC-487E-4422-894C-CB7CD3E79223}" type="slidenum">
              <a:rPr lang="en-GB" noProof="0" smtClean="0">
                <a:solidFill>
                  <a:schemeClr val="tx1"/>
                </a:solidFill>
              </a:rPr>
              <a:t>20</a:t>
            </a:fld>
            <a:endParaRPr lang="en-GB" noProof="0">
              <a:solidFill>
                <a:schemeClr val="tx1"/>
              </a:solidFill>
            </a:endParaRPr>
          </a:p>
        </p:txBody>
      </p:sp>
      <p:graphicFrame>
        <p:nvGraphicFramePr>
          <p:cNvPr id="3" name="Table 2">
            <a:extLst>
              <a:ext uri="{FF2B5EF4-FFF2-40B4-BE49-F238E27FC236}">
                <a16:creationId xmlns:a16="http://schemas.microsoft.com/office/drawing/2014/main" id="{C93AD5C6-FD22-1E48-BA11-A6F79802BCD5}"/>
              </a:ext>
            </a:extLst>
          </p:cNvPr>
          <p:cNvGraphicFramePr>
            <a:graphicFrameLocks noGrp="1"/>
          </p:cNvGraphicFramePr>
          <p:nvPr>
            <p:extLst>
              <p:ext uri="{D42A27DB-BD31-4B8C-83A1-F6EECF244321}">
                <p14:modId xmlns:p14="http://schemas.microsoft.com/office/powerpoint/2010/main" val="3376713220"/>
              </p:ext>
            </p:extLst>
          </p:nvPr>
        </p:nvGraphicFramePr>
        <p:xfrm>
          <a:off x="351213" y="1772816"/>
          <a:ext cx="1844523" cy="4831974"/>
        </p:xfrm>
        <a:graphic>
          <a:graphicData uri="http://schemas.openxmlformats.org/drawingml/2006/table">
            <a:tbl>
              <a:tblPr firstRow="1" bandRow="1">
                <a:tableStyleId>{2D5ABB26-0587-4C30-8999-92F81FD0307C}</a:tableStyleId>
              </a:tblPr>
              <a:tblGrid>
                <a:gridCol w="1844523">
                  <a:extLst>
                    <a:ext uri="{9D8B030D-6E8A-4147-A177-3AD203B41FA5}">
                      <a16:colId xmlns:a16="http://schemas.microsoft.com/office/drawing/2014/main" val="119062755"/>
                    </a:ext>
                  </a:extLst>
                </a:gridCol>
              </a:tblGrid>
              <a:tr h="634014">
                <a:tc>
                  <a:txBody>
                    <a:bodyPr/>
                    <a:lstStyle/>
                    <a:p>
                      <a:r>
                        <a:rPr lang="en-GB" b="1" dirty="0" err="1">
                          <a:solidFill>
                            <a:schemeClr val="tx1"/>
                          </a:solidFill>
                        </a:rPr>
                        <a:t>Mirion’s</a:t>
                      </a:r>
                      <a:r>
                        <a:rPr lang="en-GB" b="1" dirty="0">
                          <a:solidFill>
                            <a:schemeClr val="tx1"/>
                          </a:solidFill>
                        </a:rPr>
                        <a:t> </a:t>
                      </a:r>
                      <a:r>
                        <a:rPr lang="en-GB" b="1" dirty="0" err="1">
                          <a:solidFill>
                            <a:schemeClr val="tx1"/>
                          </a:solidFill>
                        </a:rPr>
                        <a:t>Babyline</a:t>
                      </a:r>
                      <a:r>
                        <a:rPr lang="en-GB" b="1" dirty="0">
                          <a:solidFill>
                            <a:schemeClr val="tx1"/>
                          </a:solidFill>
                        </a:rPr>
                        <a:t> 81/S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5604772"/>
                  </a:ext>
                </a:extLst>
              </a:tr>
              <a:tr h="649998">
                <a:tc>
                  <a:txBody>
                    <a:bodyPr/>
                    <a:lstStyle/>
                    <a:p>
                      <a:r>
                        <a:rPr lang="en-GB" dirty="0">
                          <a:solidFill>
                            <a:schemeClr val="tx1"/>
                          </a:solidFill>
                        </a:rPr>
                        <a:t>Ion-chamber, analogue</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4111338"/>
                  </a:ext>
                </a:extLst>
              </a:tr>
              <a:tr h="634014">
                <a:tc>
                  <a:txBody>
                    <a:bodyPr/>
                    <a:lstStyle/>
                    <a:p>
                      <a:r>
                        <a:rPr lang="en-GB" dirty="0">
                          <a:solidFill>
                            <a:schemeClr val="tx1"/>
                          </a:solidFill>
                        </a:rPr>
                        <a:t>Specifications:</a:t>
                      </a:r>
                    </a:p>
                  </a:txBody>
                  <a:tcPr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158577091"/>
                  </a:ext>
                </a:extLst>
              </a:tr>
              <a:tr h="634014">
                <a:tc>
                  <a:txBody>
                    <a:bodyPr/>
                    <a:lstStyle/>
                    <a:p>
                      <a:r>
                        <a:rPr lang="en-GB" dirty="0">
                          <a:solidFill>
                            <a:schemeClr val="tx1"/>
                          </a:solidFill>
                        </a:rPr>
                        <a:t>ESS-0318104</a:t>
                      </a:r>
                    </a:p>
                  </a:txBody>
                  <a:tcP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7046512"/>
                  </a:ext>
                </a:extLst>
              </a:tr>
              <a:tr h="2814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Manual:</a:t>
                      </a:r>
                    </a:p>
                  </a:txBody>
                  <a:tcPr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652065759"/>
                  </a:ext>
                </a:extLst>
              </a:tr>
              <a:tr h="634014">
                <a:tc>
                  <a:txBody>
                    <a:bodyPr/>
                    <a:lstStyle/>
                    <a:p>
                      <a:r>
                        <a:rPr lang="sv-SE" b="0" dirty="0">
                          <a:solidFill>
                            <a:schemeClr val="tx1"/>
                          </a:solidFill>
                        </a:rPr>
                        <a:t>ESS-0337971</a:t>
                      </a:r>
                      <a:endParaRPr lang="en-GB" b="0" dirty="0">
                        <a:solidFill>
                          <a:schemeClr val="tx1"/>
                        </a:solidFill>
                      </a:endParaRPr>
                    </a:p>
                  </a:txBody>
                  <a:tcPr>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40816808"/>
                  </a:ext>
                </a:extLst>
              </a:tr>
              <a:tr h="6340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Calibration certificates:</a:t>
                      </a:r>
                    </a:p>
                  </a:txBody>
                  <a:tcPr anchor="b">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537637269"/>
                  </a:ext>
                </a:extLst>
              </a:tr>
              <a:tr h="634014">
                <a:tc>
                  <a:txBody>
                    <a:bodyPr/>
                    <a:lstStyle/>
                    <a:p>
                      <a:r>
                        <a:rPr lang="en-GB" dirty="0">
                          <a:solidFill>
                            <a:schemeClr val="tx1"/>
                          </a:solidFill>
                        </a:rPr>
                        <a:t>ESS-0297925</a:t>
                      </a:r>
                    </a:p>
                  </a:txBody>
                  <a:tcPr>
                    <a:lnR w="12700" cap="flat" cmpd="sng" algn="ctr">
                      <a:solidFill>
                        <a:schemeClr val="tx1"/>
                      </a:solidFill>
                      <a:prstDash val="solid"/>
                      <a:round/>
                      <a:headEnd type="none" w="med" len="med"/>
                      <a:tailEnd type="none" w="med" len="med"/>
                    </a:lnR>
                    <a:lnT>
                      <a:noFill/>
                    </a:lnT>
                  </a:tcPr>
                </a:tc>
                <a:extLst>
                  <a:ext uri="{0D108BD9-81ED-4DB2-BD59-A6C34878D82A}">
                    <a16:rowId xmlns:a16="http://schemas.microsoft.com/office/drawing/2014/main" val="3081492678"/>
                  </a:ext>
                </a:extLst>
              </a:tr>
            </a:tbl>
          </a:graphicData>
        </a:graphic>
      </p:graphicFrame>
      <p:graphicFrame>
        <p:nvGraphicFramePr>
          <p:cNvPr id="5" name="Table 4">
            <a:extLst>
              <a:ext uri="{FF2B5EF4-FFF2-40B4-BE49-F238E27FC236}">
                <a16:creationId xmlns:a16="http://schemas.microsoft.com/office/drawing/2014/main" id="{1E0E6EDE-2663-C94F-AF08-05C4DF0FC301}"/>
              </a:ext>
            </a:extLst>
          </p:cNvPr>
          <p:cNvGraphicFramePr>
            <a:graphicFrameLocks noGrp="1"/>
          </p:cNvGraphicFramePr>
          <p:nvPr>
            <p:extLst>
              <p:ext uri="{D42A27DB-BD31-4B8C-83A1-F6EECF244321}">
                <p14:modId xmlns:p14="http://schemas.microsoft.com/office/powerpoint/2010/main" val="2228216705"/>
              </p:ext>
            </p:extLst>
          </p:nvPr>
        </p:nvGraphicFramePr>
        <p:xfrm>
          <a:off x="6975949" y="1772816"/>
          <a:ext cx="1844523" cy="4415228"/>
        </p:xfrm>
        <a:graphic>
          <a:graphicData uri="http://schemas.openxmlformats.org/drawingml/2006/table">
            <a:tbl>
              <a:tblPr firstRow="1" bandRow="1">
                <a:tableStyleId>{2D5ABB26-0587-4C30-8999-92F81FD0307C}</a:tableStyleId>
              </a:tblPr>
              <a:tblGrid>
                <a:gridCol w="1844523">
                  <a:extLst>
                    <a:ext uri="{9D8B030D-6E8A-4147-A177-3AD203B41FA5}">
                      <a16:colId xmlns:a16="http://schemas.microsoft.com/office/drawing/2014/main" val="1997869067"/>
                    </a:ext>
                  </a:extLst>
                </a:gridCol>
              </a:tblGrid>
              <a:tr h="560492">
                <a:tc>
                  <a:txBody>
                    <a:bodyPr/>
                    <a:lstStyle/>
                    <a:p>
                      <a:r>
                        <a:rPr lang="en-GB" b="1" dirty="0" err="1">
                          <a:solidFill>
                            <a:schemeClr val="tx1"/>
                          </a:solidFill>
                        </a:rPr>
                        <a:t>Mirion’s</a:t>
                      </a:r>
                      <a:r>
                        <a:rPr lang="en-GB" b="1" dirty="0">
                          <a:solidFill>
                            <a:schemeClr val="tx1"/>
                          </a:solidFill>
                        </a:rPr>
                        <a:t> </a:t>
                      </a:r>
                      <a:r>
                        <a:rPr lang="en-GB" b="1" dirty="0" err="1">
                          <a:solidFill>
                            <a:schemeClr val="tx1"/>
                          </a:solidFill>
                        </a:rPr>
                        <a:t>Radion</a:t>
                      </a:r>
                      <a:r>
                        <a:rPr lang="en-GB" b="1" dirty="0">
                          <a:solidFill>
                            <a:schemeClr val="tx1"/>
                          </a:solidFill>
                        </a:rPr>
                        <a:t> RI-02</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2223483"/>
                  </a:ext>
                </a:extLst>
              </a:tr>
              <a:tr h="560492">
                <a:tc>
                  <a:txBody>
                    <a:bodyPr/>
                    <a:lstStyle/>
                    <a:p>
                      <a:r>
                        <a:rPr lang="en-GB" dirty="0">
                          <a:solidFill>
                            <a:schemeClr val="tx1"/>
                          </a:solidFill>
                        </a:rPr>
                        <a:t>Ion-chamber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68489443"/>
                  </a:ext>
                </a:extLst>
              </a:tr>
              <a:tr h="483624">
                <a:tc>
                  <a:txBody>
                    <a:bodyPr/>
                    <a:lstStyle/>
                    <a:p>
                      <a:r>
                        <a:rPr lang="en-GB" dirty="0">
                          <a:solidFill>
                            <a:schemeClr val="tx1"/>
                          </a:solidFill>
                        </a:rPr>
                        <a:t>Specifications:</a:t>
                      </a:r>
                    </a:p>
                  </a:txBody>
                  <a:tcPr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050670638"/>
                  </a:ext>
                </a:extLst>
              </a:tr>
              <a:tr h="483624">
                <a:tc>
                  <a:txBody>
                    <a:bodyPr/>
                    <a:lstStyle/>
                    <a:p>
                      <a:r>
                        <a:rPr lang="en-GB" dirty="0">
                          <a:solidFill>
                            <a:schemeClr val="tx1"/>
                          </a:solidFill>
                        </a:rPr>
                        <a:t>ESS-0318103</a:t>
                      </a:r>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10928659"/>
                  </a:ext>
                </a:extLst>
              </a:tr>
              <a:tr h="483624">
                <a:tc>
                  <a:txBody>
                    <a:bodyPr/>
                    <a:lstStyle/>
                    <a:p>
                      <a:r>
                        <a:rPr lang="en-GB" b="0" dirty="0">
                          <a:solidFill>
                            <a:schemeClr val="tx1"/>
                          </a:solidFill>
                        </a:rPr>
                        <a:t>User instruction:</a:t>
                      </a:r>
                    </a:p>
                  </a:txBody>
                  <a:tcPr anchor="b">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42888985"/>
                  </a:ext>
                </a:extLst>
              </a:tr>
              <a:tr h="483624">
                <a:tc>
                  <a:txBody>
                    <a:bodyPr/>
                    <a:lstStyle/>
                    <a:p>
                      <a:r>
                        <a:rPr lang="sv-SE" sz="1800" b="0" i="0" kern="1200" dirty="0">
                          <a:solidFill>
                            <a:schemeClr val="tx1"/>
                          </a:solidFill>
                          <a:effectLst/>
                          <a:latin typeface="+mn-lt"/>
                          <a:ea typeface="+mn-ea"/>
                          <a:cs typeface="+mn-cs"/>
                        </a:rPr>
                        <a:t>ESS-0322943</a:t>
                      </a:r>
                      <a:endParaRPr lang="en-GB" b="0" dirty="0">
                        <a:solidFill>
                          <a:schemeClr val="tx1"/>
                        </a:solidFill>
                      </a:endParaRPr>
                    </a:p>
                  </a:txBody>
                  <a:tcPr>
                    <a:lnL w="12700" cap="flat" cmpd="sng" algn="ctr">
                      <a:solidFill>
                        <a:schemeClr val="tx1"/>
                      </a:solidFill>
                      <a:prstDash val="solid"/>
                      <a:round/>
                      <a:headEnd type="none" w="med" len="med"/>
                      <a:tailEnd type="none" w="med" len="med"/>
                    </a:lnL>
                    <a:lnT>
                      <a:noFill/>
                    </a:lnT>
                    <a:lnB>
                      <a:noFill/>
                    </a:lnB>
                  </a:tcPr>
                </a:tc>
                <a:extLst>
                  <a:ext uri="{0D108BD9-81ED-4DB2-BD59-A6C34878D82A}">
                    <a16:rowId xmlns:a16="http://schemas.microsoft.com/office/drawing/2014/main" val="1629393799"/>
                  </a:ext>
                </a:extLst>
              </a:tr>
              <a:tr h="560492">
                <a:tc>
                  <a:txBody>
                    <a:bodyPr/>
                    <a:lstStyle/>
                    <a:p>
                      <a:r>
                        <a:rPr lang="en-GB" dirty="0">
                          <a:solidFill>
                            <a:schemeClr val="tx1"/>
                          </a:solidFill>
                        </a:rPr>
                        <a:t>Calibration certificates:</a:t>
                      </a:r>
                    </a:p>
                  </a:txBody>
                  <a:tcPr>
                    <a:lnL w="12700" cap="flat" cmpd="sng" algn="ctr">
                      <a:solidFill>
                        <a:schemeClr val="tx1"/>
                      </a:solidFill>
                      <a:prstDash val="solid"/>
                      <a:round/>
                      <a:headEnd type="none" w="med" len="med"/>
                      <a:tailEnd type="none" w="med" len="med"/>
                    </a:lnL>
                    <a:lnT>
                      <a:noFill/>
                    </a:lnT>
                    <a:lnB>
                      <a:noFill/>
                    </a:lnB>
                  </a:tcPr>
                </a:tc>
                <a:extLst>
                  <a:ext uri="{0D108BD9-81ED-4DB2-BD59-A6C34878D82A}">
                    <a16:rowId xmlns:a16="http://schemas.microsoft.com/office/drawing/2014/main" val="4093901837"/>
                  </a:ext>
                </a:extLst>
              </a:tr>
              <a:tr h="560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ESS-0127059, ESS-0131277</a:t>
                      </a:r>
                    </a:p>
                  </a:txBody>
                  <a:tcPr>
                    <a:lnL w="12700" cap="flat" cmpd="sng" algn="ctr">
                      <a:solidFill>
                        <a:schemeClr val="tx1"/>
                      </a:solidFill>
                      <a:prstDash val="solid"/>
                      <a:round/>
                      <a:headEnd type="none" w="med" len="med"/>
                      <a:tailEnd type="none" w="med" len="med"/>
                    </a:lnL>
                    <a:lnT>
                      <a:noFill/>
                    </a:lnT>
                  </a:tcPr>
                </a:tc>
                <a:extLst>
                  <a:ext uri="{0D108BD9-81ED-4DB2-BD59-A6C34878D82A}">
                    <a16:rowId xmlns:a16="http://schemas.microsoft.com/office/drawing/2014/main" val="2271870450"/>
                  </a:ext>
                </a:extLst>
              </a:tr>
            </a:tbl>
          </a:graphicData>
        </a:graphic>
      </p:graphicFrame>
    </p:spTree>
    <p:extLst>
      <p:ext uri="{BB962C8B-B14F-4D97-AF65-F5344CB8AC3E}">
        <p14:creationId xmlns:p14="http://schemas.microsoft.com/office/powerpoint/2010/main" val="380794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ADEA1F-B066-CD4A-B484-7E194B9F9CBF}"/>
              </a:ext>
            </a:extLst>
          </p:cNvPr>
          <p:cNvSpPr>
            <a:spLocks noGrp="1"/>
          </p:cNvSpPr>
          <p:nvPr>
            <p:ph type="title"/>
          </p:nvPr>
        </p:nvSpPr>
        <p:spPr/>
        <p:txBody>
          <a:bodyPr/>
          <a:lstStyle/>
          <a:p>
            <a:r>
              <a:rPr lang="en-GB" dirty="0"/>
              <a:t>Dose rate instruments</a:t>
            </a:r>
          </a:p>
        </p:txBody>
      </p:sp>
      <p:sp>
        <p:nvSpPr>
          <p:cNvPr id="9" name="Text Placeholder 8">
            <a:extLst>
              <a:ext uri="{FF2B5EF4-FFF2-40B4-BE49-F238E27FC236}">
                <a16:creationId xmlns:a16="http://schemas.microsoft.com/office/drawing/2014/main" id="{5C0D01B6-A7A1-1C4C-A320-A1C1652DE2D8}"/>
              </a:ext>
            </a:extLst>
          </p:cNvPr>
          <p:cNvSpPr>
            <a:spLocks noGrp="1"/>
          </p:cNvSpPr>
          <p:nvPr>
            <p:ph type="body" idx="1"/>
          </p:nvPr>
        </p:nvSpPr>
        <p:spPr/>
        <p:txBody>
          <a:bodyPr/>
          <a:lstStyle/>
          <a:p>
            <a:r>
              <a:rPr lang="en-GB" dirty="0" err="1"/>
              <a:t>Babyline</a:t>
            </a:r>
            <a:r>
              <a:rPr lang="en-GB" dirty="0"/>
              <a:t> – in repair</a:t>
            </a:r>
          </a:p>
        </p:txBody>
      </p:sp>
      <p:sp>
        <p:nvSpPr>
          <p:cNvPr id="10" name="Content Placeholder 9">
            <a:extLst>
              <a:ext uri="{FF2B5EF4-FFF2-40B4-BE49-F238E27FC236}">
                <a16:creationId xmlns:a16="http://schemas.microsoft.com/office/drawing/2014/main" id="{B4DAC1BD-AC90-4348-9969-D392EC1C5213}"/>
              </a:ext>
            </a:extLst>
          </p:cNvPr>
          <p:cNvSpPr>
            <a:spLocks noGrp="1"/>
          </p:cNvSpPr>
          <p:nvPr>
            <p:ph sz="half" idx="2"/>
          </p:nvPr>
        </p:nvSpPr>
        <p:spPr/>
        <p:txBody>
          <a:bodyPr>
            <a:normAutofit fontScale="92500" lnSpcReduction="10000"/>
          </a:bodyPr>
          <a:lstStyle/>
          <a:p>
            <a:r>
              <a:rPr lang="en-GB" i="1" dirty="0">
                <a:solidFill>
                  <a:srgbClr val="C00000"/>
                </a:solidFill>
              </a:rPr>
              <a:t>Only for search of leaks &amp; hotspots.</a:t>
            </a:r>
          </a:p>
          <a:p>
            <a:r>
              <a:rPr lang="en-GB" dirty="0"/>
              <a:t>Analogue </a:t>
            </a:r>
          </a:p>
          <a:p>
            <a:r>
              <a:rPr lang="en-GB" dirty="0"/>
              <a:t>Absorbed dose rate from </a:t>
            </a:r>
            <a:r>
              <a:rPr lang="en-GB" dirty="0" err="1"/>
              <a:t>μGy</a:t>
            </a:r>
            <a:r>
              <a:rPr lang="en-GB" dirty="0"/>
              <a:t>/h to 1 </a:t>
            </a:r>
            <a:r>
              <a:rPr lang="en-GB" dirty="0" err="1"/>
              <a:t>Gy</a:t>
            </a:r>
            <a:r>
              <a:rPr lang="en-GB" dirty="0"/>
              <a:t>/h; from 10 </a:t>
            </a:r>
            <a:r>
              <a:rPr lang="en-GB" dirty="0" err="1"/>
              <a:t>μG</a:t>
            </a:r>
            <a:r>
              <a:rPr lang="en-GB" dirty="0"/>
              <a:t> – 100 </a:t>
            </a:r>
            <a:r>
              <a:rPr lang="en-GB" dirty="0" err="1"/>
              <a:t>mGy</a:t>
            </a:r>
            <a:r>
              <a:rPr lang="en-GB" dirty="0"/>
              <a:t> absorbed dose</a:t>
            </a:r>
          </a:p>
          <a:p>
            <a:r>
              <a:rPr lang="en-GB" dirty="0"/>
              <a:t>Energy Response: From 8 </a:t>
            </a:r>
            <a:r>
              <a:rPr lang="en-GB" dirty="0" err="1"/>
              <a:t>keV</a:t>
            </a:r>
            <a:r>
              <a:rPr lang="en-GB" dirty="0"/>
              <a:t> to 2 MeV</a:t>
            </a:r>
          </a:p>
          <a:p>
            <a:r>
              <a:rPr lang="en-GB" dirty="0"/>
              <a:t>Battery Life: &gt;</a:t>
            </a:r>
            <a:r>
              <a:rPr lang="en-GB" dirty="0">
                <a:solidFill>
                  <a:srgbClr val="FF0000"/>
                </a:solidFill>
              </a:rPr>
              <a:t> X</a:t>
            </a:r>
            <a:r>
              <a:rPr lang="en-GB" dirty="0"/>
              <a:t> hours</a:t>
            </a:r>
          </a:p>
        </p:txBody>
      </p:sp>
      <p:sp>
        <p:nvSpPr>
          <p:cNvPr id="11" name="Text Placeholder 10">
            <a:extLst>
              <a:ext uri="{FF2B5EF4-FFF2-40B4-BE49-F238E27FC236}">
                <a16:creationId xmlns:a16="http://schemas.microsoft.com/office/drawing/2014/main" id="{906B81B1-AFC6-3C43-8DC2-5B7D9BF41A51}"/>
              </a:ext>
            </a:extLst>
          </p:cNvPr>
          <p:cNvSpPr>
            <a:spLocks noGrp="1"/>
          </p:cNvSpPr>
          <p:nvPr>
            <p:ph type="body" sz="quarter" idx="3"/>
          </p:nvPr>
        </p:nvSpPr>
        <p:spPr/>
        <p:txBody>
          <a:bodyPr/>
          <a:lstStyle/>
          <a:p>
            <a:r>
              <a:rPr lang="en-GB"/>
              <a:t>Radion</a:t>
            </a:r>
          </a:p>
        </p:txBody>
      </p:sp>
      <p:sp>
        <p:nvSpPr>
          <p:cNvPr id="12" name="Content Placeholder 11">
            <a:extLst>
              <a:ext uri="{FF2B5EF4-FFF2-40B4-BE49-F238E27FC236}">
                <a16:creationId xmlns:a16="http://schemas.microsoft.com/office/drawing/2014/main" id="{7E80562E-5DEA-7746-AF0D-77518FF63C75}"/>
              </a:ext>
            </a:extLst>
          </p:cNvPr>
          <p:cNvSpPr>
            <a:spLocks noGrp="1"/>
          </p:cNvSpPr>
          <p:nvPr>
            <p:ph sz="quarter" idx="4"/>
          </p:nvPr>
        </p:nvSpPr>
        <p:spPr/>
        <p:txBody>
          <a:bodyPr>
            <a:normAutofit fontScale="92500" lnSpcReduction="10000"/>
          </a:bodyPr>
          <a:lstStyle/>
          <a:p>
            <a:r>
              <a:rPr lang="en-GB" dirty="0"/>
              <a:t>Measures equivalent dose, H*(10)</a:t>
            </a:r>
          </a:p>
          <a:p>
            <a:r>
              <a:rPr lang="en-GB" dirty="0"/>
              <a:t>Dose rate 1 </a:t>
            </a:r>
            <a:r>
              <a:rPr lang="en-GB" dirty="0" err="1"/>
              <a:t>μSv</a:t>
            </a:r>
            <a:r>
              <a:rPr lang="en-GB" dirty="0"/>
              <a:t>/h to 1 </a:t>
            </a:r>
            <a:r>
              <a:rPr lang="en-GB" dirty="0" err="1"/>
              <a:t>Sv</a:t>
            </a:r>
            <a:r>
              <a:rPr lang="en-GB" dirty="0"/>
              <a:t>/h, up to 10 </a:t>
            </a:r>
            <a:r>
              <a:rPr lang="en-GB" dirty="0" err="1"/>
              <a:t>Sv</a:t>
            </a:r>
            <a:r>
              <a:rPr lang="en-GB" dirty="0"/>
              <a:t> dose</a:t>
            </a:r>
          </a:p>
          <a:p>
            <a:r>
              <a:rPr lang="en-GB" dirty="0"/>
              <a:t>Energy Response: From 20 </a:t>
            </a:r>
            <a:r>
              <a:rPr lang="en-GB" dirty="0" err="1"/>
              <a:t>keV</a:t>
            </a:r>
            <a:r>
              <a:rPr lang="en-GB" dirty="0"/>
              <a:t> to 2 MeV</a:t>
            </a:r>
          </a:p>
          <a:p>
            <a:r>
              <a:rPr lang="en-GB" dirty="0"/>
              <a:t>Battery Life: &gt;200 hours</a:t>
            </a:r>
          </a:p>
          <a:p>
            <a:r>
              <a:rPr lang="en-GB" dirty="0"/>
              <a:t>Possibility to measure accumulated dose and maximum dose rate during an extended period.</a:t>
            </a:r>
          </a:p>
        </p:txBody>
      </p:sp>
      <p:sp>
        <p:nvSpPr>
          <p:cNvPr id="4" name="Slide Number Placeholder 3">
            <a:extLst>
              <a:ext uri="{FF2B5EF4-FFF2-40B4-BE49-F238E27FC236}">
                <a16:creationId xmlns:a16="http://schemas.microsoft.com/office/drawing/2014/main" id="{46DB5B79-5817-C044-B7FB-BA5A995933CA}"/>
              </a:ext>
            </a:extLst>
          </p:cNvPr>
          <p:cNvSpPr>
            <a:spLocks noGrp="1"/>
          </p:cNvSpPr>
          <p:nvPr>
            <p:ph type="sldNum" sz="quarter" idx="12"/>
          </p:nvPr>
        </p:nvSpPr>
        <p:spPr/>
        <p:txBody>
          <a:bodyPr/>
          <a:lstStyle/>
          <a:p>
            <a:fld id="{551115BC-487E-4422-894C-CB7CD3E79223}" type="slidenum">
              <a:rPr lang="en-GB" smtClean="0"/>
              <a:t>21</a:t>
            </a:fld>
            <a:endParaRPr lang="en-GB"/>
          </a:p>
        </p:txBody>
      </p:sp>
    </p:spTree>
    <p:extLst>
      <p:ext uri="{BB962C8B-B14F-4D97-AF65-F5344CB8AC3E}">
        <p14:creationId xmlns:p14="http://schemas.microsoft.com/office/powerpoint/2010/main" val="225155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D2FF5-F54A-5D4C-865A-98D367C49CB7}"/>
              </a:ext>
            </a:extLst>
          </p:cNvPr>
          <p:cNvSpPr>
            <a:spLocks noGrp="1"/>
          </p:cNvSpPr>
          <p:nvPr>
            <p:ph type="title"/>
          </p:nvPr>
        </p:nvSpPr>
        <p:spPr/>
        <p:txBody>
          <a:bodyPr>
            <a:normAutofit/>
          </a:bodyPr>
          <a:lstStyle/>
          <a:p>
            <a:r>
              <a:rPr lang="en-GB" dirty="0"/>
              <a:t>Catania’s Gamma spectroscopy and attenuation factors</a:t>
            </a:r>
          </a:p>
        </p:txBody>
      </p:sp>
      <p:sp>
        <p:nvSpPr>
          <p:cNvPr id="4" name="Slide Number Placeholder 3">
            <a:extLst>
              <a:ext uri="{FF2B5EF4-FFF2-40B4-BE49-F238E27FC236}">
                <a16:creationId xmlns:a16="http://schemas.microsoft.com/office/drawing/2014/main" id="{80DEC5EB-F580-FE47-A034-B60C922F7022}"/>
              </a:ext>
            </a:extLst>
          </p:cNvPr>
          <p:cNvSpPr>
            <a:spLocks noGrp="1"/>
          </p:cNvSpPr>
          <p:nvPr>
            <p:ph type="sldNum" sz="quarter" idx="12"/>
          </p:nvPr>
        </p:nvSpPr>
        <p:spPr/>
        <p:txBody>
          <a:bodyPr/>
          <a:lstStyle/>
          <a:p>
            <a:fld id="{551115BC-487E-4422-894C-CB7CD3E79223}" type="slidenum">
              <a:rPr lang="en-GB" noProof="0" smtClean="0"/>
              <a:t>22</a:t>
            </a:fld>
            <a:endParaRPr lang="en-GB" noProof="0"/>
          </a:p>
        </p:txBody>
      </p:sp>
      <p:pic>
        <p:nvPicPr>
          <p:cNvPr id="8" name="Immagine 43">
            <a:extLst>
              <a:ext uri="{FF2B5EF4-FFF2-40B4-BE49-F238E27FC236}">
                <a16:creationId xmlns:a16="http://schemas.microsoft.com/office/drawing/2014/main" id="{0475EB52-C7D0-B940-A910-BA4984CC80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580023"/>
            <a:ext cx="8270588" cy="3893577"/>
          </a:xfrm>
          <a:prstGeom prst="rect">
            <a:avLst/>
          </a:prstGeom>
          <a:noFill/>
          <a:ln>
            <a:noFill/>
          </a:ln>
        </p:spPr>
      </p:pic>
      <p:grpSp>
        <p:nvGrpSpPr>
          <p:cNvPr id="9" name="Group 8">
            <a:extLst>
              <a:ext uri="{FF2B5EF4-FFF2-40B4-BE49-F238E27FC236}">
                <a16:creationId xmlns:a16="http://schemas.microsoft.com/office/drawing/2014/main" id="{56565155-476E-FD4F-8873-67161F1540DE}"/>
              </a:ext>
            </a:extLst>
          </p:cNvPr>
          <p:cNvGrpSpPr/>
          <p:nvPr/>
        </p:nvGrpSpPr>
        <p:grpSpPr>
          <a:xfrm>
            <a:off x="2357927" y="1841367"/>
            <a:ext cx="1342835" cy="3046591"/>
            <a:chOff x="3014752" y="1807255"/>
            <a:chExt cx="815223" cy="2301415"/>
          </a:xfrm>
        </p:grpSpPr>
        <p:cxnSp>
          <p:nvCxnSpPr>
            <p:cNvPr id="13" name="Straight Arrow Connector 12">
              <a:extLst>
                <a:ext uri="{FF2B5EF4-FFF2-40B4-BE49-F238E27FC236}">
                  <a16:creationId xmlns:a16="http://schemas.microsoft.com/office/drawing/2014/main" id="{BA934B52-AB2E-D445-979D-288CABA84354}"/>
                </a:ext>
              </a:extLst>
            </p:cNvPr>
            <p:cNvCxnSpPr>
              <a:cxnSpLocks/>
            </p:cNvCxnSpPr>
            <p:nvPr/>
          </p:nvCxnSpPr>
          <p:spPr>
            <a:xfrm flipV="1">
              <a:off x="3014752" y="1916832"/>
              <a:ext cx="0" cy="219183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 name="TextBox 13">
              <a:extLst>
                <a:ext uri="{FF2B5EF4-FFF2-40B4-BE49-F238E27FC236}">
                  <a16:creationId xmlns:a16="http://schemas.microsoft.com/office/drawing/2014/main" id="{D0EC2B7D-76E2-144E-8DDA-2E1C9A7724FD}"/>
                </a:ext>
              </a:extLst>
            </p:cNvPr>
            <p:cNvSpPr txBox="1"/>
            <p:nvPr/>
          </p:nvSpPr>
          <p:spPr>
            <a:xfrm>
              <a:off x="3014752" y="1807255"/>
              <a:ext cx="815223" cy="278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dirty="0">
                  <a:solidFill>
                    <a:schemeClr val="accent6"/>
                  </a:solidFill>
                  <a:effectLst>
                    <a:innerShdw blurRad="63500" dist="50800" dir="13500000">
                      <a:prstClr val="black">
                        <a:alpha val="50000"/>
                      </a:prstClr>
                    </a:innerShdw>
                  </a:effectLst>
                </a:rPr>
                <a:t>45 </a:t>
              </a:r>
              <a:r>
                <a:rPr lang="en-GB" dirty="0" err="1">
                  <a:solidFill>
                    <a:schemeClr val="accent6"/>
                  </a:solidFill>
                  <a:effectLst>
                    <a:innerShdw blurRad="63500" dist="50800" dir="13500000">
                      <a:prstClr val="black">
                        <a:alpha val="50000"/>
                      </a:prstClr>
                    </a:innerShdw>
                  </a:effectLst>
                </a:rPr>
                <a:t>keV</a:t>
              </a:r>
              <a:endParaRPr lang="en-GB" dirty="0">
                <a:solidFill>
                  <a:schemeClr val="accent6"/>
                </a:solidFill>
                <a:effectLst>
                  <a:innerShdw blurRad="63500" dist="50800" dir="13500000">
                    <a:prstClr val="black">
                      <a:alpha val="50000"/>
                    </a:prstClr>
                  </a:innerShdw>
                </a:effectLst>
              </a:endParaRPr>
            </a:p>
          </p:txBody>
        </p:sp>
      </p:grpSp>
      <p:grpSp>
        <p:nvGrpSpPr>
          <p:cNvPr id="10" name="Group 9">
            <a:extLst>
              <a:ext uri="{FF2B5EF4-FFF2-40B4-BE49-F238E27FC236}">
                <a16:creationId xmlns:a16="http://schemas.microsoft.com/office/drawing/2014/main" id="{1399E5F9-8B89-5443-AEAF-93B60DA0F6CF}"/>
              </a:ext>
            </a:extLst>
          </p:cNvPr>
          <p:cNvGrpSpPr/>
          <p:nvPr/>
        </p:nvGrpSpPr>
        <p:grpSpPr>
          <a:xfrm>
            <a:off x="3580192" y="1986424"/>
            <a:ext cx="1342835" cy="2901534"/>
            <a:chOff x="3756777" y="1916832"/>
            <a:chExt cx="815223" cy="2191838"/>
          </a:xfrm>
        </p:grpSpPr>
        <p:cxnSp>
          <p:nvCxnSpPr>
            <p:cNvPr id="11" name="Straight Arrow Connector 10">
              <a:extLst>
                <a:ext uri="{FF2B5EF4-FFF2-40B4-BE49-F238E27FC236}">
                  <a16:creationId xmlns:a16="http://schemas.microsoft.com/office/drawing/2014/main" id="{257A5D2D-6969-6548-91A3-652EF7FB3262}"/>
                </a:ext>
              </a:extLst>
            </p:cNvPr>
            <p:cNvCxnSpPr>
              <a:cxnSpLocks/>
            </p:cNvCxnSpPr>
            <p:nvPr/>
          </p:nvCxnSpPr>
          <p:spPr>
            <a:xfrm flipV="1">
              <a:off x="3786352" y="1916832"/>
              <a:ext cx="0" cy="219183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2" name="TextBox 11">
              <a:extLst>
                <a:ext uri="{FF2B5EF4-FFF2-40B4-BE49-F238E27FC236}">
                  <a16:creationId xmlns:a16="http://schemas.microsoft.com/office/drawing/2014/main" id="{7F78AEF0-34CD-864E-8D06-1C14972F2B08}"/>
                </a:ext>
              </a:extLst>
            </p:cNvPr>
            <p:cNvSpPr txBox="1"/>
            <p:nvPr/>
          </p:nvSpPr>
          <p:spPr>
            <a:xfrm>
              <a:off x="3756777" y="2060751"/>
              <a:ext cx="815223" cy="278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dirty="0">
                  <a:solidFill>
                    <a:schemeClr val="accent6"/>
                  </a:solidFill>
                  <a:effectLst>
                    <a:innerShdw blurRad="63500" dist="50800" dir="13500000">
                      <a:prstClr val="black">
                        <a:alpha val="50000"/>
                      </a:prstClr>
                    </a:innerShdw>
                  </a:effectLst>
                </a:rPr>
                <a:t>80 </a:t>
              </a:r>
              <a:r>
                <a:rPr lang="en-GB" dirty="0" err="1">
                  <a:solidFill>
                    <a:schemeClr val="accent6"/>
                  </a:solidFill>
                  <a:effectLst>
                    <a:innerShdw blurRad="63500" dist="50800" dir="13500000">
                      <a:prstClr val="black">
                        <a:alpha val="50000"/>
                      </a:prstClr>
                    </a:innerShdw>
                  </a:effectLst>
                </a:rPr>
                <a:t>keV</a:t>
              </a:r>
              <a:endParaRPr lang="en-GB" dirty="0">
                <a:solidFill>
                  <a:schemeClr val="accent6"/>
                </a:solidFill>
                <a:effectLst>
                  <a:innerShdw blurRad="63500" dist="50800" dir="13500000">
                    <a:prstClr val="black">
                      <a:alpha val="50000"/>
                    </a:prstClr>
                  </a:innerShdw>
                </a:effectLst>
              </a:endParaRPr>
            </a:p>
          </p:txBody>
        </p:sp>
      </p:grpSp>
      <p:sp>
        <p:nvSpPr>
          <p:cNvPr id="15" name="TextBox 14">
            <a:extLst>
              <a:ext uri="{FF2B5EF4-FFF2-40B4-BE49-F238E27FC236}">
                <a16:creationId xmlns:a16="http://schemas.microsoft.com/office/drawing/2014/main" id="{319473AA-5D80-7348-A9A0-2047E6E45AD3}"/>
              </a:ext>
            </a:extLst>
          </p:cNvPr>
          <p:cNvSpPr txBox="1"/>
          <p:nvPr/>
        </p:nvSpPr>
        <p:spPr>
          <a:xfrm>
            <a:off x="1125960" y="5394702"/>
            <a:ext cx="2583271" cy="338554"/>
          </a:xfrm>
          <a:prstGeom prst="rect">
            <a:avLst/>
          </a:prstGeom>
          <a:noFill/>
        </p:spPr>
        <p:txBody>
          <a:bodyPr wrap="none" rtlCol="0">
            <a:spAutoFit/>
          </a:bodyPr>
          <a:lstStyle/>
          <a:p>
            <a:r>
              <a:rPr lang="en-GB" sz="1600" dirty="0" err="1">
                <a:solidFill>
                  <a:schemeClr val="accent3">
                    <a:lumMod val="75000"/>
                  </a:schemeClr>
                </a:solidFill>
              </a:rPr>
              <a:t>Babyline</a:t>
            </a:r>
            <a:r>
              <a:rPr lang="en-GB" sz="1600" dirty="0">
                <a:solidFill>
                  <a:schemeClr val="accent3">
                    <a:lumMod val="75000"/>
                  </a:schemeClr>
                </a:solidFill>
              </a:rPr>
              <a:t> from 8 </a:t>
            </a:r>
            <a:r>
              <a:rPr lang="en-GB" sz="1600" dirty="0" err="1">
                <a:solidFill>
                  <a:schemeClr val="accent3">
                    <a:lumMod val="75000"/>
                  </a:schemeClr>
                </a:solidFill>
              </a:rPr>
              <a:t>keV</a:t>
            </a:r>
            <a:r>
              <a:rPr lang="en-GB" sz="1600" dirty="0">
                <a:solidFill>
                  <a:schemeClr val="accent3">
                    <a:lumMod val="75000"/>
                  </a:schemeClr>
                </a:solidFill>
              </a:rPr>
              <a:t> (Survey)</a:t>
            </a:r>
          </a:p>
        </p:txBody>
      </p:sp>
      <p:sp>
        <p:nvSpPr>
          <p:cNvPr id="16" name="TextBox 15">
            <a:extLst>
              <a:ext uri="{FF2B5EF4-FFF2-40B4-BE49-F238E27FC236}">
                <a16:creationId xmlns:a16="http://schemas.microsoft.com/office/drawing/2014/main" id="{A8084197-6EAF-F841-961A-6BA845D8FCE1}"/>
              </a:ext>
            </a:extLst>
          </p:cNvPr>
          <p:cNvSpPr txBox="1"/>
          <p:nvPr/>
        </p:nvSpPr>
        <p:spPr>
          <a:xfrm>
            <a:off x="1672578" y="5826750"/>
            <a:ext cx="5818901" cy="338554"/>
          </a:xfrm>
          <a:prstGeom prst="rect">
            <a:avLst/>
          </a:prstGeom>
          <a:noFill/>
          <a:effectLst/>
        </p:spPr>
        <p:txBody>
          <a:bodyPr wrap="none" rtlCol="0">
            <a:spAutoFit/>
          </a:bodyPr>
          <a:lstStyle/>
          <a:p>
            <a:r>
              <a:rPr lang="en-GB" sz="1600" dirty="0" err="1">
                <a:solidFill>
                  <a:schemeClr val="accent3">
                    <a:lumMod val="75000"/>
                  </a:schemeClr>
                </a:solidFill>
              </a:rPr>
              <a:t>Radion</a:t>
            </a:r>
            <a:r>
              <a:rPr lang="en-GB" sz="1600" dirty="0">
                <a:solidFill>
                  <a:schemeClr val="accent3">
                    <a:lumMod val="75000"/>
                  </a:schemeClr>
                </a:solidFill>
              </a:rPr>
              <a:t> from 20 </a:t>
            </a:r>
            <a:r>
              <a:rPr lang="en-GB" sz="1600" dirty="0" err="1">
                <a:solidFill>
                  <a:schemeClr val="accent3">
                    <a:lumMod val="75000"/>
                  </a:schemeClr>
                </a:solidFill>
              </a:rPr>
              <a:t>keV</a:t>
            </a:r>
            <a:r>
              <a:rPr lang="en-GB" sz="1600" dirty="0">
                <a:solidFill>
                  <a:schemeClr val="accent3">
                    <a:lumMod val="75000"/>
                  </a:schemeClr>
                </a:solidFill>
              </a:rPr>
              <a:t> (Ambient equivalent dose rates from </a:t>
            </a:r>
            <a:r>
              <a:rPr lang="el-GR" sz="1600" dirty="0">
                <a:solidFill>
                  <a:schemeClr val="accent3">
                    <a:lumMod val="75000"/>
                  </a:schemeClr>
                </a:solidFill>
              </a:rPr>
              <a:t>1 μ</a:t>
            </a:r>
            <a:r>
              <a:rPr lang="en-GB" sz="1600" dirty="0" err="1">
                <a:solidFill>
                  <a:schemeClr val="accent3">
                    <a:lumMod val="75000"/>
                  </a:schemeClr>
                </a:solidFill>
              </a:rPr>
              <a:t>Sv</a:t>
            </a:r>
            <a:r>
              <a:rPr lang="en-GB" sz="1600" dirty="0">
                <a:solidFill>
                  <a:schemeClr val="accent3">
                    <a:lumMod val="75000"/>
                  </a:schemeClr>
                </a:solidFill>
              </a:rPr>
              <a:t>/h)</a:t>
            </a:r>
          </a:p>
        </p:txBody>
      </p:sp>
      <p:grpSp>
        <p:nvGrpSpPr>
          <p:cNvPr id="21" name="Group 20">
            <a:extLst>
              <a:ext uri="{FF2B5EF4-FFF2-40B4-BE49-F238E27FC236}">
                <a16:creationId xmlns:a16="http://schemas.microsoft.com/office/drawing/2014/main" id="{67D8AA1B-C583-1944-B667-C2BBCFD18008}"/>
              </a:ext>
            </a:extLst>
          </p:cNvPr>
          <p:cNvGrpSpPr/>
          <p:nvPr/>
        </p:nvGrpSpPr>
        <p:grpSpPr>
          <a:xfrm>
            <a:off x="1521438" y="5680521"/>
            <a:ext cx="7021346" cy="230832"/>
            <a:chOff x="1521438" y="5680521"/>
            <a:chExt cx="7021346" cy="230832"/>
          </a:xfrm>
        </p:grpSpPr>
        <p:cxnSp>
          <p:nvCxnSpPr>
            <p:cNvPr id="22" name="Straight Arrow Connector 21">
              <a:extLst>
                <a:ext uri="{FF2B5EF4-FFF2-40B4-BE49-F238E27FC236}">
                  <a16:creationId xmlns:a16="http://schemas.microsoft.com/office/drawing/2014/main" id="{3C9D20C7-A925-E14D-AF43-E07CD6E134B8}"/>
                </a:ext>
              </a:extLst>
            </p:cNvPr>
            <p:cNvCxnSpPr>
              <a:cxnSpLocks/>
            </p:cNvCxnSpPr>
            <p:nvPr/>
          </p:nvCxnSpPr>
          <p:spPr>
            <a:xfrm>
              <a:off x="1521438" y="5805264"/>
              <a:ext cx="7021346" cy="0"/>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sp>
          <p:nvSpPr>
            <p:cNvPr id="23" name="TextBox 22">
              <a:extLst>
                <a:ext uri="{FF2B5EF4-FFF2-40B4-BE49-F238E27FC236}">
                  <a16:creationId xmlns:a16="http://schemas.microsoft.com/office/drawing/2014/main" id="{CBB4CB79-EC04-EE44-B3D1-78A567050DB2}"/>
                </a:ext>
              </a:extLst>
            </p:cNvPr>
            <p:cNvSpPr txBox="1"/>
            <p:nvPr/>
          </p:nvSpPr>
          <p:spPr>
            <a:xfrm>
              <a:off x="8045977" y="5680521"/>
              <a:ext cx="274434" cy="230832"/>
            </a:xfrm>
            <a:prstGeom prst="rect">
              <a:avLst/>
            </a:prstGeom>
            <a:noFill/>
          </p:spPr>
          <p:txBody>
            <a:bodyPr wrap="none" rtlCol="0">
              <a:spAutoFit/>
            </a:bodyPr>
            <a:lstStyle/>
            <a:p>
              <a:r>
                <a:rPr lang="en-GB" sz="900" dirty="0">
                  <a:solidFill>
                    <a:schemeClr val="accent3">
                      <a:lumMod val="75000"/>
                    </a:schemeClr>
                  </a:solidFill>
                </a:rPr>
                <a:t>//</a:t>
              </a:r>
            </a:p>
          </p:txBody>
        </p:sp>
      </p:grpSp>
      <p:grpSp>
        <p:nvGrpSpPr>
          <p:cNvPr id="24" name="Group 23">
            <a:extLst>
              <a:ext uri="{FF2B5EF4-FFF2-40B4-BE49-F238E27FC236}">
                <a16:creationId xmlns:a16="http://schemas.microsoft.com/office/drawing/2014/main" id="{017B326D-549E-A343-AEAD-D2AB5878A6C7}"/>
              </a:ext>
            </a:extLst>
          </p:cNvPr>
          <p:cNvGrpSpPr/>
          <p:nvPr/>
        </p:nvGrpSpPr>
        <p:grpSpPr>
          <a:xfrm>
            <a:off x="1064816" y="5248717"/>
            <a:ext cx="7477968" cy="230832"/>
            <a:chOff x="1064816" y="5248717"/>
            <a:chExt cx="7477968" cy="230832"/>
          </a:xfrm>
        </p:grpSpPr>
        <p:cxnSp>
          <p:nvCxnSpPr>
            <p:cNvPr id="25" name="Straight Arrow Connector 24">
              <a:extLst>
                <a:ext uri="{FF2B5EF4-FFF2-40B4-BE49-F238E27FC236}">
                  <a16:creationId xmlns:a16="http://schemas.microsoft.com/office/drawing/2014/main" id="{4D3EF188-EDC1-CB40-B7CC-E214727BCFD3}"/>
                </a:ext>
              </a:extLst>
            </p:cNvPr>
            <p:cNvCxnSpPr>
              <a:cxnSpLocks/>
            </p:cNvCxnSpPr>
            <p:nvPr/>
          </p:nvCxnSpPr>
          <p:spPr>
            <a:xfrm>
              <a:off x="1064816" y="5373216"/>
              <a:ext cx="7477968" cy="0"/>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sp>
          <p:nvSpPr>
            <p:cNvPr id="26" name="TextBox 25">
              <a:extLst>
                <a:ext uri="{FF2B5EF4-FFF2-40B4-BE49-F238E27FC236}">
                  <a16:creationId xmlns:a16="http://schemas.microsoft.com/office/drawing/2014/main" id="{4B5143A6-9F3B-8B48-84BC-D1C5AE0DB9CF}"/>
                </a:ext>
              </a:extLst>
            </p:cNvPr>
            <p:cNvSpPr txBox="1"/>
            <p:nvPr/>
          </p:nvSpPr>
          <p:spPr>
            <a:xfrm>
              <a:off x="8045977" y="5248717"/>
              <a:ext cx="274434" cy="230832"/>
            </a:xfrm>
            <a:prstGeom prst="rect">
              <a:avLst/>
            </a:prstGeom>
            <a:noFill/>
          </p:spPr>
          <p:txBody>
            <a:bodyPr wrap="none" rtlCol="0">
              <a:spAutoFit/>
            </a:bodyPr>
            <a:lstStyle/>
            <a:p>
              <a:r>
                <a:rPr lang="en-GB" sz="900" dirty="0">
                  <a:solidFill>
                    <a:schemeClr val="accent3">
                      <a:lumMod val="75000"/>
                    </a:schemeClr>
                  </a:solidFill>
                </a:rPr>
                <a:t>//</a:t>
              </a:r>
            </a:p>
          </p:txBody>
        </p:sp>
      </p:grpSp>
      <p:sp>
        <p:nvSpPr>
          <p:cNvPr id="32" name="TextBox 31">
            <a:extLst>
              <a:ext uri="{FF2B5EF4-FFF2-40B4-BE49-F238E27FC236}">
                <a16:creationId xmlns:a16="http://schemas.microsoft.com/office/drawing/2014/main" id="{3F084545-B0B2-D34C-A896-BD373A96B001}"/>
              </a:ext>
            </a:extLst>
          </p:cNvPr>
          <p:cNvSpPr txBox="1"/>
          <p:nvPr/>
        </p:nvSpPr>
        <p:spPr>
          <a:xfrm>
            <a:off x="7020272" y="1551235"/>
            <a:ext cx="1665008" cy="307777"/>
          </a:xfrm>
          <a:prstGeom prst="rect">
            <a:avLst/>
          </a:prstGeom>
          <a:noFill/>
        </p:spPr>
        <p:txBody>
          <a:bodyPr wrap="none" rtlCol="0">
            <a:spAutoFit/>
          </a:bodyPr>
          <a:lstStyle/>
          <a:p>
            <a:r>
              <a:rPr lang="en-GB" sz="1400" dirty="0">
                <a:solidFill>
                  <a:schemeClr val="bg1">
                    <a:lumMod val="75000"/>
                  </a:schemeClr>
                </a:solidFill>
              </a:rPr>
              <a:t>Report ESS-0114736</a:t>
            </a:r>
          </a:p>
        </p:txBody>
      </p:sp>
      <p:pic>
        <p:nvPicPr>
          <p:cNvPr id="35" name="Picture 34">
            <a:extLst>
              <a:ext uri="{FF2B5EF4-FFF2-40B4-BE49-F238E27FC236}">
                <a16:creationId xmlns:a16="http://schemas.microsoft.com/office/drawing/2014/main" id="{AD0F8BF5-7F83-7D4B-B22A-474E9F1198B4}"/>
              </a:ext>
            </a:extLst>
          </p:cNvPr>
          <p:cNvPicPr>
            <a:picLocks noChangeAspect="1"/>
          </p:cNvPicPr>
          <p:nvPr/>
        </p:nvPicPr>
        <p:blipFill>
          <a:blip r:embed="rId4"/>
          <a:stretch>
            <a:fillRect/>
          </a:stretch>
        </p:blipFill>
        <p:spPr>
          <a:xfrm>
            <a:off x="144707" y="6359175"/>
            <a:ext cx="419751" cy="360000"/>
          </a:xfrm>
          <a:prstGeom prst="rect">
            <a:avLst/>
          </a:prstGeom>
        </p:spPr>
      </p:pic>
      <mc:AlternateContent xmlns:mc="http://schemas.openxmlformats.org/markup-compatibility/2006" xmlns:a14="http://schemas.microsoft.com/office/drawing/2010/main">
        <mc:Choice Requires="a14">
          <p:graphicFrame>
            <p:nvGraphicFramePr>
              <p:cNvPr id="27" name="Table 26">
                <a:extLst>
                  <a:ext uri="{FF2B5EF4-FFF2-40B4-BE49-F238E27FC236}">
                    <a16:creationId xmlns:a16="http://schemas.microsoft.com/office/drawing/2014/main" id="{8483543D-3840-8D4C-8775-3DE8504E84B3}"/>
                  </a:ext>
                </a:extLst>
              </p:cNvPr>
              <p:cNvGraphicFramePr>
                <a:graphicFrameLocks noGrp="1"/>
              </p:cNvGraphicFramePr>
              <p:nvPr>
                <p:extLst/>
              </p:nvPr>
            </p:nvGraphicFramePr>
            <p:xfrm>
              <a:off x="4752214" y="2483860"/>
              <a:ext cx="3033349" cy="1381760"/>
            </p:xfrm>
            <a:graphic>
              <a:graphicData uri="http://schemas.openxmlformats.org/drawingml/2006/table">
                <a:tbl>
                  <a:tblPr firstRow="1" bandRow="1">
                    <a:tableStyleId>{69012ECD-51FC-41F1-AA8D-1B2483CD663E}</a:tableStyleId>
                  </a:tblPr>
                  <a:tblGrid>
                    <a:gridCol w="1070593">
                      <a:extLst>
                        <a:ext uri="{9D8B030D-6E8A-4147-A177-3AD203B41FA5}">
                          <a16:colId xmlns:a16="http://schemas.microsoft.com/office/drawing/2014/main" val="3905358376"/>
                        </a:ext>
                      </a:extLst>
                    </a:gridCol>
                    <a:gridCol w="1962756">
                      <a:extLst>
                        <a:ext uri="{9D8B030D-6E8A-4147-A177-3AD203B41FA5}">
                          <a16:colId xmlns:a16="http://schemas.microsoft.com/office/drawing/2014/main" val="2976517061"/>
                        </a:ext>
                      </a:extLst>
                    </a:gridCol>
                  </a:tblGrid>
                  <a:tr h="370840">
                    <a:tc>
                      <a:txBody>
                        <a:bodyPr/>
                        <a:lstStyle/>
                        <a:p>
                          <a:r>
                            <a:rPr lang="en-GB" dirty="0"/>
                            <a:t>Photon energy</a:t>
                          </a:r>
                        </a:p>
                      </a:txBody>
                      <a:tcPr/>
                    </a:tc>
                    <a:tc>
                      <a:txBody>
                        <a:bodyPr/>
                        <a:lstStyle/>
                        <a:p>
                          <a:r>
                            <a:rPr lang="en-GB" dirty="0"/>
                            <a:t>Attenuation factor 2 mm </a:t>
                          </a:r>
                          <a:r>
                            <a:rPr lang="en-GB" dirty="0" err="1"/>
                            <a:t>Pb</a:t>
                          </a:r>
                          <a:endParaRPr lang="en-GB" dirty="0"/>
                        </a:p>
                      </a:txBody>
                      <a:tcPr/>
                    </a:tc>
                    <a:extLst>
                      <a:ext uri="{0D108BD9-81ED-4DB2-BD59-A6C34878D82A}">
                        <a16:rowId xmlns:a16="http://schemas.microsoft.com/office/drawing/2014/main" val="1202321519"/>
                      </a:ext>
                    </a:extLst>
                  </a:tr>
                  <a:tr h="370840">
                    <a:tc>
                      <a:txBody>
                        <a:bodyPr/>
                        <a:lstStyle/>
                        <a:p>
                          <a:pPr algn="ctr"/>
                          <a:r>
                            <a:rPr lang="en-GB" dirty="0"/>
                            <a:t>45 </a:t>
                          </a:r>
                          <a:r>
                            <a:rPr lang="en-GB" dirty="0" err="1"/>
                            <a:t>keV</a:t>
                          </a:r>
                          <a:endParaRPr lang="en-GB" dirty="0"/>
                        </a:p>
                      </a:txBody>
                      <a:tcPr>
                        <a:solidFill>
                          <a:schemeClr val="bg1"/>
                        </a:solidFill>
                      </a:tcPr>
                    </a:tc>
                    <a:tc>
                      <a:txBody>
                        <a:bodyPr/>
                        <a:lstStyle/>
                        <a:p>
                          <a14:m>
                            <m:oMath xmlns:m="http://schemas.openxmlformats.org/officeDocument/2006/math">
                              <m:r>
                                <a:rPr lang="en-GB" dirty="0" smtClean="0">
                                  <a:latin typeface="Cambria Math" panose="02040503050406030204" pitchFamily="18" charset="0"/>
                                </a:rPr>
                                <m:t>×</m:t>
                              </m:r>
                              <m:r>
                                <a:rPr lang="sv-SE" dirty="0" smtClean="0">
                                  <a:latin typeface="Cambria Math" panose="02040503050406030204" pitchFamily="18" charset="0"/>
                                </a:rPr>
                                <m:t> </m:t>
                              </m:r>
                            </m:oMath>
                          </a14:m>
                          <a:r>
                            <a:rPr lang="en-GB" dirty="0"/>
                            <a:t> 1e-11</a:t>
                          </a:r>
                        </a:p>
                      </a:txBody>
                      <a:tcPr>
                        <a:solidFill>
                          <a:schemeClr val="bg1"/>
                        </a:solidFill>
                      </a:tcPr>
                    </a:tc>
                    <a:extLst>
                      <a:ext uri="{0D108BD9-81ED-4DB2-BD59-A6C34878D82A}">
                        <a16:rowId xmlns:a16="http://schemas.microsoft.com/office/drawing/2014/main" val="770282671"/>
                      </a:ext>
                    </a:extLst>
                  </a:tr>
                  <a:tr h="370840">
                    <a:tc>
                      <a:txBody>
                        <a:bodyPr/>
                        <a:lstStyle/>
                        <a:p>
                          <a:pPr algn="ctr"/>
                          <a:r>
                            <a:rPr lang="en-GB" dirty="0"/>
                            <a:t>80 </a:t>
                          </a:r>
                          <a:r>
                            <a:rPr lang="en-GB" dirty="0" err="1"/>
                            <a:t>keV</a:t>
                          </a:r>
                          <a:endParaRPr lang="en-GB" dirty="0"/>
                        </a:p>
                      </a:txBody>
                      <a:tcPr>
                        <a:solidFill>
                          <a:schemeClr val="bg1"/>
                        </a:solidFill>
                      </a:tcPr>
                    </a:tc>
                    <a:tc>
                      <a:txBody>
                        <a:bodyPr/>
                        <a:lstStyle/>
                        <a:p>
                          <a14:m>
                            <m:oMath xmlns:m="http://schemas.openxmlformats.org/officeDocument/2006/math">
                              <m:r>
                                <a:rPr lang="en-GB" dirty="0" smtClean="0">
                                  <a:latin typeface="Cambria Math" panose="02040503050406030204" pitchFamily="18" charset="0"/>
                                </a:rPr>
                                <m:t>×</m:t>
                              </m:r>
                              <m:r>
                                <a:rPr lang="sv-SE" dirty="0" smtClean="0">
                                  <a:latin typeface="Cambria Math" panose="02040503050406030204" pitchFamily="18" charset="0"/>
                                </a:rPr>
                                <m:t> </m:t>
                              </m:r>
                            </m:oMath>
                          </a14:m>
                          <a:r>
                            <a:rPr lang="en-GB" dirty="0"/>
                            <a:t> 4e-3</a:t>
                          </a:r>
                        </a:p>
                      </a:txBody>
                      <a:tcPr>
                        <a:solidFill>
                          <a:schemeClr val="bg1"/>
                        </a:solidFill>
                      </a:tcPr>
                    </a:tc>
                    <a:extLst>
                      <a:ext uri="{0D108BD9-81ED-4DB2-BD59-A6C34878D82A}">
                        <a16:rowId xmlns:a16="http://schemas.microsoft.com/office/drawing/2014/main" val="2720317027"/>
                      </a:ext>
                    </a:extLst>
                  </a:tr>
                </a:tbl>
              </a:graphicData>
            </a:graphic>
          </p:graphicFrame>
        </mc:Choice>
        <mc:Fallback xmlns="">
          <p:graphicFrame>
            <p:nvGraphicFramePr>
              <p:cNvPr id="27" name="Table 26">
                <a:extLst>
                  <a:ext uri="{FF2B5EF4-FFF2-40B4-BE49-F238E27FC236}">
                    <a16:creationId xmlns:a16="http://schemas.microsoft.com/office/drawing/2014/main" id="{8483543D-3840-8D4C-8775-3DE8504E84B3}"/>
                  </a:ext>
                </a:extLst>
              </p:cNvPr>
              <p:cNvGraphicFramePr>
                <a:graphicFrameLocks noGrp="1"/>
              </p:cNvGraphicFramePr>
              <p:nvPr>
                <p:extLst>
                  <p:ext uri="{D42A27DB-BD31-4B8C-83A1-F6EECF244321}">
                    <p14:modId xmlns:p14="http://schemas.microsoft.com/office/powerpoint/2010/main" val="4011130222"/>
                  </p:ext>
                </p:extLst>
              </p:nvPr>
            </p:nvGraphicFramePr>
            <p:xfrm>
              <a:off x="4752214" y="2483860"/>
              <a:ext cx="3033349" cy="1381760"/>
            </p:xfrm>
            <a:graphic>
              <a:graphicData uri="http://schemas.openxmlformats.org/drawingml/2006/table">
                <a:tbl>
                  <a:tblPr firstRow="1" bandRow="1">
                    <a:tableStyleId>{69012ECD-51FC-41F1-AA8D-1B2483CD663E}</a:tableStyleId>
                  </a:tblPr>
                  <a:tblGrid>
                    <a:gridCol w="1070593">
                      <a:extLst>
                        <a:ext uri="{9D8B030D-6E8A-4147-A177-3AD203B41FA5}">
                          <a16:colId xmlns:a16="http://schemas.microsoft.com/office/drawing/2014/main" val="3905358376"/>
                        </a:ext>
                      </a:extLst>
                    </a:gridCol>
                    <a:gridCol w="1962756">
                      <a:extLst>
                        <a:ext uri="{9D8B030D-6E8A-4147-A177-3AD203B41FA5}">
                          <a16:colId xmlns:a16="http://schemas.microsoft.com/office/drawing/2014/main" val="2976517061"/>
                        </a:ext>
                      </a:extLst>
                    </a:gridCol>
                  </a:tblGrid>
                  <a:tr h="640080">
                    <a:tc>
                      <a:txBody>
                        <a:bodyPr/>
                        <a:lstStyle/>
                        <a:p>
                          <a:r>
                            <a:rPr lang="en-GB" dirty="0"/>
                            <a:t>Photon energy</a:t>
                          </a:r>
                        </a:p>
                      </a:txBody>
                      <a:tcPr/>
                    </a:tc>
                    <a:tc>
                      <a:txBody>
                        <a:bodyPr/>
                        <a:lstStyle/>
                        <a:p>
                          <a:r>
                            <a:rPr lang="en-GB" dirty="0"/>
                            <a:t>Attenuation factor 2 mm </a:t>
                          </a:r>
                          <a:r>
                            <a:rPr lang="en-GB" dirty="0" err="1"/>
                            <a:t>Pb</a:t>
                          </a:r>
                          <a:endParaRPr lang="en-GB" dirty="0"/>
                        </a:p>
                      </a:txBody>
                      <a:tcPr/>
                    </a:tc>
                    <a:extLst>
                      <a:ext uri="{0D108BD9-81ED-4DB2-BD59-A6C34878D82A}">
                        <a16:rowId xmlns:a16="http://schemas.microsoft.com/office/drawing/2014/main" val="1202321519"/>
                      </a:ext>
                    </a:extLst>
                  </a:tr>
                  <a:tr h="370840">
                    <a:tc>
                      <a:txBody>
                        <a:bodyPr/>
                        <a:lstStyle/>
                        <a:p>
                          <a:pPr algn="ctr"/>
                          <a:r>
                            <a:rPr lang="en-GB" dirty="0"/>
                            <a:t>45 </a:t>
                          </a:r>
                          <a:r>
                            <a:rPr lang="en-GB" dirty="0" err="1"/>
                            <a:t>keV</a:t>
                          </a:r>
                          <a:endParaRPr lang="en-GB" dirty="0"/>
                        </a:p>
                      </a:txBody>
                      <a:tcPr>
                        <a:solidFill>
                          <a:schemeClr val="bg1"/>
                        </a:solidFill>
                      </a:tcPr>
                    </a:tc>
                    <a:tc>
                      <a:txBody>
                        <a:bodyPr/>
                        <a:lstStyle/>
                        <a:p>
                          <a:endParaRPr lang="sv-SE"/>
                        </a:p>
                      </a:txBody>
                      <a:tcPr>
                        <a:blipFill>
                          <a:blip r:embed="rId5"/>
                          <a:stretch>
                            <a:fillRect l="-55484" t="-182759" r="645" b="-127586"/>
                          </a:stretch>
                        </a:blipFill>
                      </a:tcPr>
                    </a:tc>
                    <a:extLst>
                      <a:ext uri="{0D108BD9-81ED-4DB2-BD59-A6C34878D82A}">
                        <a16:rowId xmlns:a16="http://schemas.microsoft.com/office/drawing/2014/main" val="770282671"/>
                      </a:ext>
                    </a:extLst>
                  </a:tr>
                  <a:tr h="370840">
                    <a:tc>
                      <a:txBody>
                        <a:bodyPr/>
                        <a:lstStyle/>
                        <a:p>
                          <a:pPr algn="ctr"/>
                          <a:r>
                            <a:rPr lang="en-GB" dirty="0"/>
                            <a:t>80 </a:t>
                          </a:r>
                          <a:r>
                            <a:rPr lang="en-GB" dirty="0" err="1"/>
                            <a:t>keV</a:t>
                          </a:r>
                          <a:endParaRPr lang="en-GB" dirty="0"/>
                        </a:p>
                      </a:txBody>
                      <a:tcPr>
                        <a:solidFill>
                          <a:schemeClr val="bg1"/>
                        </a:solidFill>
                      </a:tcPr>
                    </a:tc>
                    <a:tc>
                      <a:txBody>
                        <a:bodyPr/>
                        <a:lstStyle/>
                        <a:p>
                          <a:endParaRPr lang="sv-SE"/>
                        </a:p>
                      </a:txBody>
                      <a:tcPr>
                        <a:blipFill>
                          <a:blip r:embed="rId5"/>
                          <a:stretch>
                            <a:fillRect l="-55484" t="-273333" r="645" b="-23333"/>
                          </a:stretch>
                        </a:blipFill>
                      </a:tcPr>
                    </a:tc>
                    <a:extLst>
                      <a:ext uri="{0D108BD9-81ED-4DB2-BD59-A6C34878D82A}">
                        <a16:rowId xmlns:a16="http://schemas.microsoft.com/office/drawing/2014/main" val="2720317027"/>
                      </a:ext>
                    </a:extLst>
                  </a:tr>
                </a:tbl>
              </a:graphicData>
            </a:graphic>
          </p:graphicFrame>
        </mc:Fallback>
      </mc:AlternateContent>
    </p:spTree>
    <p:extLst>
      <p:ext uri="{BB962C8B-B14F-4D97-AF65-F5344CB8AC3E}">
        <p14:creationId xmlns:p14="http://schemas.microsoft.com/office/powerpoint/2010/main" val="3975787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D0C9-3A85-B946-9270-C9A91ECC138E}"/>
              </a:ext>
            </a:extLst>
          </p:cNvPr>
          <p:cNvSpPr>
            <a:spLocks noGrp="1"/>
          </p:cNvSpPr>
          <p:nvPr>
            <p:ph type="title"/>
          </p:nvPr>
        </p:nvSpPr>
        <p:spPr/>
        <p:txBody>
          <a:bodyPr/>
          <a:lstStyle/>
          <a:p>
            <a:r>
              <a:rPr lang="en-GB" dirty="0"/>
              <a:t>RP Survey of shielding</a:t>
            </a:r>
          </a:p>
        </p:txBody>
      </p:sp>
      <p:sp>
        <p:nvSpPr>
          <p:cNvPr id="4" name="Slide Number Placeholder 3">
            <a:extLst>
              <a:ext uri="{FF2B5EF4-FFF2-40B4-BE49-F238E27FC236}">
                <a16:creationId xmlns:a16="http://schemas.microsoft.com/office/drawing/2014/main" id="{C121BB2C-CF64-5142-BC00-C1C856D3D227}"/>
              </a:ext>
            </a:extLst>
          </p:cNvPr>
          <p:cNvSpPr>
            <a:spLocks noGrp="1"/>
          </p:cNvSpPr>
          <p:nvPr>
            <p:ph type="sldNum" sz="quarter" idx="12"/>
          </p:nvPr>
        </p:nvSpPr>
        <p:spPr/>
        <p:txBody>
          <a:bodyPr/>
          <a:lstStyle/>
          <a:p>
            <a:fld id="{551115BC-487E-4422-894C-CB7CD3E79223}" type="slidenum">
              <a:rPr lang="en-GB" noProof="0" smtClean="0"/>
              <a:t>23</a:t>
            </a:fld>
            <a:endParaRPr lang="en-GB" noProof="0"/>
          </a:p>
        </p:txBody>
      </p:sp>
      <p:sp>
        <p:nvSpPr>
          <p:cNvPr id="39" name="TextBox 38">
            <a:extLst>
              <a:ext uri="{FF2B5EF4-FFF2-40B4-BE49-F238E27FC236}">
                <a16:creationId xmlns:a16="http://schemas.microsoft.com/office/drawing/2014/main" id="{AAA6B6F5-235F-B246-B678-0CCEE166416B}"/>
              </a:ext>
            </a:extLst>
          </p:cNvPr>
          <p:cNvSpPr txBox="1"/>
          <p:nvPr/>
        </p:nvSpPr>
        <p:spPr>
          <a:xfrm>
            <a:off x="114658" y="1594417"/>
            <a:ext cx="4194546" cy="646331"/>
          </a:xfrm>
          <a:prstGeom prst="rect">
            <a:avLst/>
          </a:prstGeom>
          <a:noFill/>
        </p:spPr>
        <p:txBody>
          <a:bodyPr wrap="none" rtlCol="0">
            <a:spAutoFit/>
          </a:bodyPr>
          <a:lstStyle/>
          <a:p>
            <a:r>
              <a:rPr lang="en-GB" dirty="0">
                <a:solidFill>
                  <a:schemeClr val="tx2"/>
                </a:solidFill>
              </a:rPr>
              <a:t>Feed through’s &amp; Possible gaps in shielding</a:t>
            </a:r>
          </a:p>
          <a:p>
            <a:r>
              <a:rPr lang="en-GB" dirty="0">
                <a:solidFill>
                  <a:schemeClr val="tx2"/>
                </a:solidFill>
              </a:rPr>
              <a:t>Ambient dose rates around installation</a:t>
            </a:r>
          </a:p>
        </p:txBody>
      </p:sp>
      <p:grpSp>
        <p:nvGrpSpPr>
          <p:cNvPr id="47" name="Group 46">
            <a:extLst>
              <a:ext uri="{FF2B5EF4-FFF2-40B4-BE49-F238E27FC236}">
                <a16:creationId xmlns:a16="http://schemas.microsoft.com/office/drawing/2014/main" id="{1009BC9B-8921-754A-AFD9-D76A48B62D99}"/>
              </a:ext>
            </a:extLst>
          </p:cNvPr>
          <p:cNvGrpSpPr/>
          <p:nvPr/>
        </p:nvGrpSpPr>
        <p:grpSpPr>
          <a:xfrm>
            <a:off x="2029926" y="1574201"/>
            <a:ext cx="5566410" cy="4967605"/>
            <a:chOff x="2029926" y="1574201"/>
            <a:chExt cx="5566410" cy="4967605"/>
          </a:xfrm>
        </p:grpSpPr>
        <p:grpSp>
          <p:nvGrpSpPr>
            <p:cNvPr id="6" name="Group 5">
              <a:extLst>
                <a:ext uri="{FF2B5EF4-FFF2-40B4-BE49-F238E27FC236}">
                  <a16:creationId xmlns:a16="http://schemas.microsoft.com/office/drawing/2014/main" id="{BC32045D-DB29-294C-A100-785B54DF4B82}"/>
                </a:ext>
              </a:extLst>
            </p:cNvPr>
            <p:cNvGrpSpPr/>
            <p:nvPr/>
          </p:nvGrpSpPr>
          <p:grpSpPr>
            <a:xfrm>
              <a:off x="2029926" y="1574201"/>
              <a:ext cx="5566410" cy="4967605"/>
              <a:chOff x="1788795" y="1574201"/>
              <a:chExt cx="5566410" cy="4967605"/>
            </a:xfrm>
          </p:grpSpPr>
          <p:pic>
            <p:nvPicPr>
              <p:cNvPr id="8" name="Picture 7">
                <a:extLst>
                  <a:ext uri="{FF2B5EF4-FFF2-40B4-BE49-F238E27FC236}">
                    <a16:creationId xmlns:a16="http://schemas.microsoft.com/office/drawing/2014/main" id="{9A8F1999-BB21-0E4B-9AFA-627CD0ABD79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88795" y="1574201"/>
                <a:ext cx="5566410" cy="4967605"/>
              </a:xfrm>
              <a:prstGeom prst="rect">
                <a:avLst/>
              </a:prstGeom>
              <a:noFill/>
              <a:ln>
                <a:noFill/>
              </a:ln>
            </p:spPr>
          </p:pic>
          <p:cxnSp>
            <p:nvCxnSpPr>
              <p:cNvPr id="9" name="Straight Connector 8">
                <a:extLst>
                  <a:ext uri="{FF2B5EF4-FFF2-40B4-BE49-F238E27FC236}">
                    <a16:creationId xmlns:a16="http://schemas.microsoft.com/office/drawing/2014/main" id="{4C595264-E6AB-294A-9A89-9102DC976781}"/>
                  </a:ext>
                </a:extLst>
              </p:cNvPr>
              <p:cNvCxnSpPr>
                <a:cxnSpLocks/>
              </p:cNvCxnSpPr>
              <p:nvPr/>
            </p:nvCxnSpPr>
            <p:spPr>
              <a:xfrm>
                <a:off x="2277972" y="3573016"/>
                <a:ext cx="0" cy="1512168"/>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1B323601-BB74-A64D-9DCC-0FBD8659D3CF}"/>
                  </a:ext>
                </a:extLst>
              </p:cNvPr>
              <p:cNvCxnSpPr>
                <a:cxnSpLocks/>
              </p:cNvCxnSpPr>
              <p:nvPr/>
            </p:nvCxnSpPr>
            <p:spPr>
              <a:xfrm>
                <a:off x="2555776" y="3717032"/>
                <a:ext cx="0" cy="1512168"/>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35F7799D-F95B-1942-9A75-98BC827F5210}"/>
                  </a:ext>
                </a:extLst>
              </p:cNvPr>
              <p:cNvCxnSpPr>
                <a:cxnSpLocks/>
              </p:cNvCxnSpPr>
              <p:nvPr/>
            </p:nvCxnSpPr>
            <p:spPr>
              <a:xfrm>
                <a:off x="3131840" y="4581128"/>
                <a:ext cx="0" cy="936104"/>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DDD2FF9-0AD4-5B48-A23B-38EF3356C67D}"/>
                  </a:ext>
                </a:extLst>
              </p:cNvPr>
              <p:cNvCxnSpPr>
                <a:cxnSpLocks/>
              </p:cNvCxnSpPr>
              <p:nvPr/>
            </p:nvCxnSpPr>
            <p:spPr>
              <a:xfrm>
                <a:off x="3707904" y="4293096"/>
                <a:ext cx="0" cy="1512168"/>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A5664BA-8FEF-7345-8F0B-98DF2A1697E0}"/>
                  </a:ext>
                </a:extLst>
              </p:cNvPr>
              <p:cNvCxnSpPr>
                <a:cxnSpLocks/>
              </p:cNvCxnSpPr>
              <p:nvPr/>
            </p:nvCxnSpPr>
            <p:spPr>
              <a:xfrm>
                <a:off x="4355976" y="4653136"/>
                <a:ext cx="0" cy="1512168"/>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BA6820A0-EB9B-DA46-9C2C-8B6EA3208185}"/>
                  </a:ext>
                </a:extLst>
              </p:cNvPr>
              <p:cNvCxnSpPr>
                <a:cxnSpLocks/>
              </p:cNvCxnSpPr>
              <p:nvPr/>
            </p:nvCxnSpPr>
            <p:spPr>
              <a:xfrm>
                <a:off x="4644008" y="4473116"/>
                <a:ext cx="0" cy="1512168"/>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814D06D5-E20E-7746-82A7-CE53DABB6F46}"/>
                  </a:ext>
                </a:extLst>
              </p:cNvPr>
              <p:cNvCxnSpPr>
                <a:cxnSpLocks/>
              </p:cNvCxnSpPr>
              <p:nvPr/>
            </p:nvCxnSpPr>
            <p:spPr>
              <a:xfrm>
                <a:off x="5004048" y="4365104"/>
                <a:ext cx="0" cy="1512168"/>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5913D45C-787B-A745-A87C-A6B0CBF51FC8}"/>
                  </a:ext>
                </a:extLst>
              </p:cNvPr>
              <p:cNvCxnSpPr>
                <a:cxnSpLocks/>
              </p:cNvCxnSpPr>
              <p:nvPr/>
            </p:nvCxnSpPr>
            <p:spPr>
              <a:xfrm>
                <a:off x="6228184" y="3573016"/>
                <a:ext cx="0" cy="432048"/>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BC490E7F-EE25-8E4B-997F-405D13BAA048}"/>
                  </a:ext>
                </a:extLst>
              </p:cNvPr>
              <p:cNvCxnSpPr>
                <a:cxnSpLocks/>
              </p:cNvCxnSpPr>
              <p:nvPr/>
            </p:nvCxnSpPr>
            <p:spPr>
              <a:xfrm>
                <a:off x="5076056" y="2996952"/>
                <a:ext cx="0" cy="432048"/>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01D5C693-BA1A-3A41-86A1-0447A30F0E5F}"/>
                  </a:ext>
                </a:extLst>
              </p:cNvPr>
              <p:cNvCxnSpPr>
                <a:cxnSpLocks/>
              </p:cNvCxnSpPr>
              <p:nvPr/>
            </p:nvCxnSpPr>
            <p:spPr>
              <a:xfrm>
                <a:off x="4427984" y="2636912"/>
                <a:ext cx="0" cy="432048"/>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313EF2D7-BE18-1347-9479-24CC1307AACC}"/>
                  </a:ext>
                </a:extLst>
              </p:cNvPr>
              <p:cNvCxnSpPr>
                <a:cxnSpLocks/>
              </p:cNvCxnSpPr>
              <p:nvPr/>
            </p:nvCxnSpPr>
            <p:spPr>
              <a:xfrm>
                <a:off x="3923928" y="2780928"/>
                <a:ext cx="0" cy="432048"/>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26B8B973-72C8-C143-B6EF-C6DAD62CCD3B}"/>
                  </a:ext>
                </a:extLst>
              </p:cNvPr>
              <p:cNvCxnSpPr>
                <a:cxnSpLocks/>
              </p:cNvCxnSpPr>
              <p:nvPr/>
            </p:nvCxnSpPr>
            <p:spPr>
              <a:xfrm>
                <a:off x="3419872" y="2996952"/>
                <a:ext cx="0" cy="432048"/>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1D14B496-D3C7-D240-A886-5639317C73A3}"/>
                  </a:ext>
                </a:extLst>
              </p:cNvPr>
              <p:cNvCxnSpPr/>
              <p:nvPr/>
            </p:nvCxnSpPr>
            <p:spPr>
              <a:xfrm>
                <a:off x="2277972" y="3573016"/>
                <a:ext cx="2005996" cy="10801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A3152F-BC78-B74C-9F6F-F8331449A697}"/>
                  </a:ext>
                </a:extLst>
              </p:cNvPr>
              <p:cNvCxnSpPr>
                <a:cxnSpLocks/>
              </p:cNvCxnSpPr>
              <p:nvPr/>
            </p:nvCxnSpPr>
            <p:spPr>
              <a:xfrm>
                <a:off x="4278153" y="2514498"/>
                <a:ext cx="1543090" cy="80649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FAC026D-AFE0-4C41-AE6A-5A5C3CAA731D}"/>
                  </a:ext>
                </a:extLst>
              </p:cNvPr>
              <p:cNvCxnSpPr>
                <a:cxnSpLocks/>
              </p:cNvCxnSpPr>
              <p:nvPr/>
            </p:nvCxnSpPr>
            <p:spPr>
              <a:xfrm flipV="1">
                <a:off x="4427984" y="3573016"/>
                <a:ext cx="1806565" cy="10801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365EBD-B67F-414A-970A-8A1A6B11738C}"/>
                  </a:ext>
                </a:extLst>
              </p:cNvPr>
              <p:cNvCxnSpPr>
                <a:cxnSpLocks/>
              </p:cNvCxnSpPr>
              <p:nvPr/>
            </p:nvCxnSpPr>
            <p:spPr>
              <a:xfrm flipV="1">
                <a:off x="2796908" y="2492896"/>
                <a:ext cx="1419002" cy="775626"/>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EF3E08-C45E-9F45-81BB-1348078C7CB3}"/>
                  </a:ext>
                </a:extLst>
              </p:cNvPr>
              <p:cNvCxnSpPr>
                <a:cxnSpLocks/>
              </p:cNvCxnSpPr>
              <p:nvPr/>
            </p:nvCxnSpPr>
            <p:spPr>
              <a:xfrm>
                <a:off x="5082435" y="3717032"/>
                <a:ext cx="0" cy="648072"/>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8BB79D81-5EDC-E345-B916-11C749051549}"/>
                  </a:ext>
                </a:extLst>
              </p:cNvPr>
              <p:cNvCxnSpPr>
                <a:cxnSpLocks/>
              </p:cNvCxnSpPr>
              <p:nvPr/>
            </p:nvCxnSpPr>
            <p:spPr>
              <a:xfrm>
                <a:off x="5868144" y="3268522"/>
                <a:ext cx="0" cy="1312606"/>
              </a:xfrm>
              <a:prstGeom prst="line">
                <a:avLst/>
              </a:prstGeom>
              <a:ln>
                <a:solidFill>
                  <a:srgbClr val="FFFF00"/>
                </a:solidFill>
                <a:prstDash val="dash"/>
              </a:ln>
            </p:spPr>
            <p:style>
              <a:lnRef idx="1">
                <a:schemeClr val="accent2"/>
              </a:lnRef>
              <a:fillRef idx="0">
                <a:schemeClr val="accent2"/>
              </a:fillRef>
              <a:effectRef idx="0">
                <a:schemeClr val="accent2"/>
              </a:effectRef>
              <a:fontRef idx="minor">
                <a:schemeClr val="tx1"/>
              </a:fontRef>
            </p:style>
          </p:cxnSp>
          <p:grpSp>
            <p:nvGrpSpPr>
              <p:cNvPr id="31" name="Group 30">
                <a:extLst>
                  <a:ext uri="{FF2B5EF4-FFF2-40B4-BE49-F238E27FC236}">
                    <a16:creationId xmlns:a16="http://schemas.microsoft.com/office/drawing/2014/main" id="{EE11F1C0-7A3C-6A4E-8116-89E13C61C5E1}"/>
                  </a:ext>
                </a:extLst>
              </p:cNvPr>
              <p:cNvGrpSpPr/>
              <p:nvPr/>
            </p:nvGrpSpPr>
            <p:grpSpPr>
              <a:xfrm>
                <a:off x="4256347" y="4319061"/>
                <a:ext cx="1629828" cy="1181968"/>
                <a:chOff x="4256347" y="4319061"/>
                <a:chExt cx="1629828" cy="1181968"/>
              </a:xfrm>
            </p:grpSpPr>
            <p:sp>
              <p:nvSpPr>
                <p:cNvPr id="36" name="Oval 35">
                  <a:extLst>
                    <a:ext uri="{FF2B5EF4-FFF2-40B4-BE49-F238E27FC236}">
                      <a16:creationId xmlns:a16="http://schemas.microsoft.com/office/drawing/2014/main" id="{9AEF5DC2-F8FC-6145-8F82-945CFE5A5268}"/>
                    </a:ext>
                  </a:extLst>
                </p:cNvPr>
                <p:cNvSpPr/>
                <p:nvPr/>
              </p:nvSpPr>
              <p:spPr>
                <a:xfrm rot="20390873">
                  <a:off x="4256347" y="5140989"/>
                  <a:ext cx="576064" cy="360040"/>
                </a:xfrm>
                <a:prstGeom prst="ellipse">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Oval 36">
                  <a:extLst>
                    <a:ext uri="{FF2B5EF4-FFF2-40B4-BE49-F238E27FC236}">
                      <a16:creationId xmlns:a16="http://schemas.microsoft.com/office/drawing/2014/main" id="{64627C9B-C85B-7246-B397-305C4D104D31}"/>
                    </a:ext>
                  </a:extLst>
                </p:cNvPr>
                <p:cNvSpPr/>
                <p:nvPr/>
              </p:nvSpPr>
              <p:spPr>
                <a:xfrm rot="20390873">
                  <a:off x="5231058" y="4319061"/>
                  <a:ext cx="655117" cy="598216"/>
                </a:xfrm>
                <a:prstGeom prst="ellipse">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sp>
            <p:nvSpPr>
              <p:cNvPr id="32" name="TextBox 31">
                <a:extLst>
                  <a:ext uri="{FF2B5EF4-FFF2-40B4-BE49-F238E27FC236}">
                    <a16:creationId xmlns:a16="http://schemas.microsoft.com/office/drawing/2014/main" id="{4C6B4583-D7DA-7D42-BAA9-2239143CD3E4}"/>
                  </a:ext>
                </a:extLst>
              </p:cNvPr>
              <p:cNvSpPr txBox="1"/>
              <p:nvPr/>
            </p:nvSpPr>
            <p:spPr>
              <a:xfrm>
                <a:off x="4952028" y="4942095"/>
                <a:ext cx="466794" cy="707886"/>
              </a:xfrm>
              <a:prstGeom prst="rect">
                <a:avLst/>
              </a:prstGeom>
              <a:noFill/>
            </p:spPr>
            <p:txBody>
              <a:bodyPr wrap="none" rtlCol="0">
                <a:spAutoFit/>
              </a:bodyPr>
              <a:lstStyle/>
              <a:p>
                <a:r>
                  <a:rPr lang="en-GB" sz="4000" b="1" dirty="0">
                    <a:ln>
                      <a:solidFill>
                        <a:sysClr val="windowText" lastClr="000000"/>
                      </a:solidFill>
                    </a:ln>
                    <a:solidFill>
                      <a:srgbClr val="FFFF00"/>
                    </a:solidFill>
                  </a:rPr>
                  <a:t>X</a:t>
                </a:r>
              </a:p>
            </p:txBody>
          </p:sp>
          <p:sp>
            <p:nvSpPr>
              <p:cNvPr id="33" name="TextBox 32">
                <a:extLst>
                  <a:ext uri="{FF2B5EF4-FFF2-40B4-BE49-F238E27FC236}">
                    <a16:creationId xmlns:a16="http://schemas.microsoft.com/office/drawing/2014/main" id="{F7556036-42B9-2C43-BE23-86874A84EF9E}"/>
                  </a:ext>
                </a:extLst>
              </p:cNvPr>
              <p:cNvSpPr txBox="1"/>
              <p:nvPr/>
            </p:nvSpPr>
            <p:spPr>
              <a:xfrm>
                <a:off x="6382515" y="3434384"/>
                <a:ext cx="466794" cy="707886"/>
              </a:xfrm>
              <a:prstGeom prst="rect">
                <a:avLst/>
              </a:prstGeom>
              <a:noFill/>
            </p:spPr>
            <p:txBody>
              <a:bodyPr wrap="none" rtlCol="0">
                <a:spAutoFit/>
              </a:bodyPr>
              <a:lstStyle/>
              <a:p>
                <a:r>
                  <a:rPr lang="en-GB" sz="4000" b="1" dirty="0">
                    <a:ln>
                      <a:solidFill>
                        <a:sysClr val="windowText" lastClr="000000"/>
                      </a:solidFill>
                    </a:ln>
                    <a:solidFill>
                      <a:srgbClr val="FFFF00"/>
                    </a:solidFill>
                  </a:rPr>
                  <a:t>X</a:t>
                </a:r>
              </a:p>
            </p:txBody>
          </p:sp>
          <p:sp>
            <p:nvSpPr>
              <p:cNvPr id="34" name="TextBox 33">
                <a:extLst>
                  <a:ext uri="{FF2B5EF4-FFF2-40B4-BE49-F238E27FC236}">
                    <a16:creationId xmlns:a16="http://schemas.microsoft.com/office/drawing/2014/main" id="{70B3E724-B5CA-074C-94BC-79CB1F09671B}"/>
                  </a:ext>
                </a:extLst>
              </p:cNvPr>
              <p:cNvSpPr txBox="1"/>
              <p:nvPr/>
            </p:nvSpPr>
            <p:spPr>
              <a:xfrm>
                <a:off x="6771409" y="5011815"/>
                <a:ext cx="466794" cy="707886"/>
              </a:xfrm>
              <a:prstGeom prst="rect">
                <a:avLst/>
              </a:prstGeom>
              <a:noFill/>
            </p:spPr>
            <p:txBody>
              <a:bodyPr wrap="none" rtlCol="0">
                <a:spAutoFit/>
              </a:bodyPr>
              <a:lstStyle/>
              <a:p>
                <a:r>
                  <a:rPr lang="en-GB" sz="4000" b="1" dirty="0">
                    <a:ln>
                      <a:solidFill>
                        <a:sysClr val="windowText" lastClr="000000"/>
                      </a:solidFill>
                    </a:ln>
                    <a:solidFill>
                      <a:srgbClr val="FFFF00"/>
                    </a:solidFill>
                  </a:rPr>
                  <a:t>X</a:t>
                </a:r>
              </a:p>
            </p:txBody>
          </p:sp>
          <p:sp>
            <p:nvSpPr>
              <p:cNvPr id="35" name="TextBox 34">
                <a:extLst>
                  <a:ext uri="{FF2B5EF4-FFF2-40B4-BE49-F238E27FC236}">
                    <a16:creationId xmlns:a16="http://schemas.microsoft.com/office/drawing/2014/main" id="{FEE4C1C7-8430-554F-9A2B-1C148F029D84}"/>
                  </a:ext>
                </a:extLst>
              </p:cNvPr>
              <p:cNvSpPr txBox="1"/>
              <p:nvPr/>
            </p:nvSpPr>
            <p:spPr>
              <a:xfrm>
                <a:off x="3451366" y="4833270"/>
                <a:ext cx="466794" cy="707886"/>
              </a:xfrm>
              <a:prstGeom prst="rect">
                <a:avLst/>
              </a:prstGeom>
              <a:noFill/>
            </p:spPr>
            <p:txBody>
              <a:bodyPr wrap="none" rtlCol="0">
                <a:spAutoFit/>
              </a:bodyPr>
              <a:lstStyle/>
              <a:p>
                <a:r>
                  <a:rPr lang="en-GB" sz="4000" b="1" dirty="0">
                    <a:ln>
                      <a:solidFill>
                        <a:sysClr val="windowText" lastClr="000000"/>
                      </a:solidFill>
                    </a:ln>
                    <a:solidFill>
                      <a:srgbClr val="FFFF00"/>
                    </a:solidFill>
                  </a:rPr>
                  <a:t>X</a:t>
                </a:r>
              </a:p>
            </p:txBody>
          </p:sp>
        </p:grpSp>
        <p:cxnSp>
          <p:nvCxnSpPr>
            <p:cNvPr id="5" name="Straight Arrow Connector 4">
              <a:extLst>
                <a:ext uri="{FF2B5EF4-FFF2-40B4-BE49-F238E27FC236}">
                  <a16:creationId xmlns:a16="http://schemas.microsoft.com/office/drawing/2014/main" id="{5608D304-B821-CF49-8A41-1A0F4B63A40F}"/>
                </a:ext>
              </a:extLst>
            </p:cNvPr>
            <p:cNvCxnSpPr/>
            <p:nvPr/>
          </p:nvCxnSpPr>
          <p:spPr>
            <a:xfrm>
              <a:off x="2547679" y="3465004"/>
              <a:ext cx="2052897" cy="1044116"/>
            </a:xfrm>
            <a:prstGeom prst="straightConnector1">
              <a:avLst/>
            </a:prstGeom>
            <a:ln>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C4E8A44-93F3-4043-B746-3F1EC683CE70}"/>
                </a:ext>
              </a:extLst>
            </p:cNvPr>
            <p:cNvCxnSpPr>
              <a:cxnSpLocks/>
            </p:cNvCxnSpPr>
            <p:nvPr/>
          </p:nvCxnSpPr>
          <p:spPr>
            <a:xfrm>
              <a:off x="4438705" y="2363486"/>
              <a:ext cx="1670232" cy="849490"/>
            </a:xfrm>
            <a:prstGeom prst="straightConnector1">
              <a:avLst/>
            </a:prstGeom>
            <a:ln>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881E84F-43F4-AF42-8EA3-7BA14C683490}"/>
                </a:ext>
              </a:extLst>
            </p:cNvPr>
            <p:cNvCxnSpPr>
              <a:cxnSpLocks/>
            </p:cNvCxnSpPr>
            <p:nvPr/>
          </p:nvCxnSpPr>
          <p:spPr>
            <a:xfrm flipV="1">
              <a:off x="4597107" y="3429000"/>
              <a:ext cx="1874656" cy="1094976"/>
            </a:xfrm>
            <a:prstGeom prst="straightConnector1">
              <a:avLst/>
            </a:prstGeom>
            <a:ln>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A4CB3C8-BC87-024E-AD60-4DB3EB1AF42E}"/>
                </a:ext>
              </a:extLst>
            </p:cNvPr>
            <p:cNvCxnSpPr>
              <a:cxnSpLocks/>
            </p:cNvCxnSpPr>
            <p:nvPr/>
          </p:nvCxnSpPr>
          <p:spPr>
            <a:xfrm flipV="1">
              <a:off x="2999636" y="2352753"/>
              <a:ext cx="1472747" cy="860223"/>
            </a:xfrm>
            <a:prstGeom prst="straightConnector1">
              <a:avLst/>
            </a:prstGeom>
            <a:ln>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6547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4A29-32DE-5B48-B03F-3C9300B6674A}"/>
              </a:ext>
            </a:extLst>
          </p:cNvPr>
          <p:cNvSpPr>
            <a:spLocks noGrp="1"/>
          </p:cNvSpPr>
          <p:nvPr>
            <p:ph type="title"/>
          </p:nvPr>
        </p:nvSpPr>
        <p:spPr/>
        <p:txBody>
          <a:bodyPr/>
          <a:lstStyle/>
          <a:p>
            <a:r>
              <a:rPr lang="en-GB" dirty="0"/>
              <a:t>Definition of Supervised and Controlled radiation areas (ESS-0001786)</a:t>
            </a:r>
          </a:p>
        </p:txBody>
      </p:sp>
      <p:sp>
        <p:nvSpPr>
          <p:cNvPr id="4" name="Slide Number Placeholder 3">
            <a:extLst>
              <a:ext uri="{FF2B5EF4-FFF2-40B4-BE49-F238E27FC236}">
                <a16:creationId xmlns:a16="http://schemas.microsoft.com/office/drawing/2014/main" id="{9334A847-BD11-A04F-8528-83CD66EBF9C0}"/>
              </a:ext>
            </a:extLst>
          </p:cNvPr>
          <p:cNvSpPr>
            <a:spLocks noGrp="1"/>
          </p:cNvSpPr>
          <p:nvPr>
            <p:ph type="sldNum" sz="quarter" idx="12"/>
          </p:nvPr>
        </p:nvSpPr>
        <p:spPr/>
        <p:txBody>
          <a:bodyPr/>
          <a:lstStyle/>
          <a:p>
            <a:fld id="{551115BC-487E-4422-894C-CB7CD3E79223}" type="slidenum">
              <a:rPr lang="en-GB" noProof="0" smtClean="0"/>
              <a:t>24</a:t>
            </a:fld>
            <a:endParaRPr lang="en-GB" noProof="0"/>
          </a:p>
        </p:txBody>
      </p:sp>
      <p:pic>
        <p:nvPicPr>
          <p:cNvPr id="6" name="table">
            <a:extLst>
              <a:ext uri="{FF2B5EF4-FFF2-40B4-BE49-F238E27FC236}">
                <a16:creationId xmlns:a16="http://schemas.microsoft.com/office/drawing/2014/main" id="{41AEE4D8-21C8-C543-A3C1-B480625577D5}"/>
              </a:ext>
            </a:extLst>
          </p:cNvPr>
          <p:cNvPicPr>
            <a:picLocks noGrp="1"/>
          </p:cNvPicPr>
          <p:nvPr>
            <p:ph idx="1"/>
          </p:nvPr>
        </p:nvPicPr>
        <p:blipFill>
          <a:blip r:embed="rId2"/>
          <a:stretch>
            <a:fillRect/>
          </a:stretch>
        </p:blipFill>
        <p:spPr>
          <a:xfrm>
            <a:off x="98205" y="1408510"/>
            <a:ext cx="8947590" cy="5188842"/>
          </a:xfrm>
          <a:prstGeom prst="rect">
            <a:avLst/>
          </a:prstGeom>
        </p:spPr>
      </p:pic>
    </p:spTree>
    <p:extLst>
      <p:ext uri="{BB962C8B-B14F-4D97-AF65-F5344CB8AC3E}">
        <p14:creationId xmlns:p14="http://schemas.microsoft.com/office/powerpoint/2010/main" val="849757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2B46-72B0-2E47-AF2E-27EEB00F2CC3}"/>
              </a:ext>
            </a:extLst>
          </p:cNvPr>
          <p:cNvSpPr>
            <a:spLocks noGrp="1"/>
          </p:cNvSpPr>
          <p:nvPr>
            <p:ph type="title"/>
          </p:nvPr>
        </p:nvSpPr>
        <p:spPr/>
        <p:txBody>
          <a:bodyPr/>
          <a:lstStyle/>
          <a:p>
            <a:r>
              <a:rPr lang="en-GB" dirty="0"/>
              <a:t>Radiation area signage</a:t>
            </a:r>
          </a:p>
        </p:txBody>
      </p:sp>
      <p:sp>
        <p:nvSpPr>
          <p:cNvPr id="4" name="Slide Number Placeholder 3">
            <a:extLst>
              <a:ext uri="{FF2B5EF4-FFF2-40B4-BE49-F238E27FC236}">
                <a16:creationId xmlns:a16="http://schemas.microsoft.com/office/drawing/2014/main" id="{AED4D206-21EF-2E4D-ACEE-ABAC33CEFD38}"/>
              </a:ext>
            </a:extLst>
          </p:cNvPr>
          <p:cNvSpPr>
            <a:spLocks noGrp="1"/>
          </p:cNvSpPr>
          <p:nvPr>
            <p:ph type="sldNum" sz="quarter" idx="12"/>
          </p:nvPr>
        </p:nvSpPr>
        <p:spPr/>
        <p:txBody>
          <a:bodyPr/>
          <a:lstStyle/>
          <a:p>
            <a:fld id="{551115BC-487E-4422-894C-CB7CD3E79223}" type="slidenum">
              <a:rPr lang="en-GB" noProof="0" smtClean="0"/>
              <a:t>25</a:t>
            </a:fld>
            <a:endParaRPr lang="en-GB" noProof="0"/>
          </a:p>
        </p:txBody>
      </p:sp>
      <p:pic>
        <p:nvPicPr>
          <p:cNvPr id="5" name="Picture 4">
            <a:extLst>
              <a:ext uri="{FF2B5EF4-FFF2-40B4-BE49-F238E27FC236}">
                <a16:creationId xmlns:a16="http://schemas.microsoft.com/office/drawing/2014/main" id="{DBDDDD89-816D-2447-BC6B-A680B5384C96}"/>
              </a:ext>
            </a:extLst>
          </p:cNvPr>
          <p:cNvPicPr>
            <a:picLocks noChangeAspect="1"/>
          </p:cNvPicPr>
          <p:nvPr/>
        </p:nvPicPr>
        <p:blipFill>
          <a:blip r:embed="rId2"/>
          <a:stretch>
            <a:fillRect/>
          </a:stretch>
        </p:blipFill>
        <p:spPr>
          <a:xfrm>
            <a:off x="1259632" y="1560982"/>
            <a:ext cx="6624736" cy="4795368"/>
          </a:xfrm>
          <a:prstGeom prst="rect">
            <a:avLst/>
          </a:prstGeom>
        </p:spPr>
      </p:pic>
    </p:spTree>
    <p:extLst>
      <p:ext uri="{BB962C8B-B14F-4D97-AF65-F5344CB8AC3E}">
        <p14:creationId xmlns:p14="http://schemas.microsoft.com/office/powerpoint/2010/main" val="2217787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Table of content</a:t>
            </a:r>
          </a:p>
        </p:txBody>
      </p:sp>
      <p:sp>
        <p:nvSpPr>
          <p:cNvPr id="3" name="Content Placeholder 2"/>
          <p:cNvSpPr>
            <a:spLocks noGrp="1"/>
          </p:cNvSpPr>
          <p:nvPr>
            <p:ph idx="1"/>
          </p:nvPr>
        </p:nvSpPr>
        <p:spPr/>
        <p:txBody>
          <a:bodyPr/>
          <a:lstStyle/>
          <a:p>
            <a:r>
              <a:rPr lang="en-GB" dirty="0"/>
              <a:t>Requirements on Radiation protection</a:t>
            </a:r>
          </a:p>
          <a:p>
            <a:r>
              <a:rPr lang="en-GB" dirty="0"/>
              <a:t>Radiation protection in operation</a:t>
            </a:r>
            <a:endParaRPr lang="en-GB" dirty="0">
              <a:solidFill>
                <a:srgbClr val="FF0000"/>
              </a:solidFill>
            </a:endParaRPr>
          </a:p>
          <a:p>
            <a:r>
              <a:rPr lang="en-GB" dirty="0"/>
              <a:t>Test &amp; Verification</a:t>
            </a:r>
          </a:p>
          <a:p>
            <a:r>
              <a:rPr lang="en-GB" dirty="0"/>
              <a:t>Open issues</a:t>
            </a:r>
          </a:p>
          <a:p>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3</a:t>
            </a:fld>
            <a:endParaRPr lang="en-GB"/>
          </a:p>
        </p:txBody>
      </p:sp>
    </p:spTree>
    <p:extLst>
      <p:ext uri="{BB962C8B-B14F-4D97-AF65-F5344CB8AC3E}">
        <p14:creationId xmlns:p14="http://schemas.microsoft.com/office/powerpoint/2010/main" val="1489028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100" dirty="0"/>
              <a:t>Requirements on Radiation Protection (RP)</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GB" dirty="0"/>
                  <a:t>Assure radiological zoning: non-categorised area</a:t>
                </a:r>
              </a:p>
              <a:p>
                <a:pPr lvl="1"/>
                <a:r>
                  <a:rPr lang="en-GB" dirty="0"/>
                  <a:t>or “non-permanently occupied white area” </a:t>
                </a:r>
                <a:r>
                  <a:rPr lang="en-GB" dirty="0">
                    <a:solidFill>
                      <a:schemeClr val="bg1">
                        <a:lumMod val="75000"/>
                      </a:schemeClr>
                    </a:solidFill>
                  </a:rPr>
                  <a:t>(Definition of supervised and controlled areas ESS-0001786)</a:t>
                </a:r>
              </a:p>
              <a:p>
                <a:pPr lvl="1"/>
                <a:r>
                  <a:rPr lang="en-GB" dirty="0"/>
                  <a:t>Ambient equivalent dose rates of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0.5 </a:t>
                </a:r>
                <a:r>
                  <a:rPr lang="en-GB" dirty="0" err="1"/>
                  <a:t>μSv</a:t>
                </a:r>
                <a:r>
                  <a:rPr lang="en-GB" dirty="0"/>
                  <a:t>/h</a:t>
                </a:r>
              </a:p>
              <a:p>
                <a:pPr lvl="1"/>
                <a:r>
                  <a:rPr lang="en-GB" dirty="0"/>
                  <a:t>Surface &amp; Air contamination not permitted.</a:t>
                </a:r>
              </a:p>
              <a:p>
                <a:pPr lvl="1"/>
                <a:endParaRPr lang="en-GB" dirty="0"/>
              </a:p>
              <a:p>
                <a:r>
                  <a:rPr lang="en-GB" dirty="0"/>
                  <a:t>SSM permit condition §9: </a:t>
                </a:r>
              </a:p>
              <a:p>
                <a:pPr lvl="1"/>
                <a:r>
                  <a:rPr lang="en-GB" dirty="0"/>
                  <a:t>The equipment shall be so arranged that the dose rate at any point where people have access during operations does not exceed 2 </a:t>
                </a:r>
                <a:r>
                  <a:rPr lang="en-GB" dirty="0" err="1"/>
                  <a:t>μSv</a:t>
                </a:r>
                <a:r>
                  <a:rPr lang="en-GB" dirty="0"/>
                  <a:t>/h. </a:t>
                </a:r>
                <a:r>
                  <a:rPr lang="en-GB" dirty="0">
                    <a:solidFill>
                      <a:schemeClr val="bg1">
                        <a:lumMod val="75000"/>
                      </a:schemeClr>
                    </a:solidFill>
                  </a:rPr>
                  <a:t>(Ion source test stand permit conditions ESS-0329252)</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389" t="-1961"/>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551115BC-487E-4422-894C-CB7CD3E79223}" type="slidenum">
              <a:rPr lang="en-GB" smtClean="0"/>
              <a:t>4</a:t>
            </a:fld>
            <a:endParaRPr lang="en-GB"/>
          </a:p>
        </p:txBody>
      </p:sp>
    </p:spTree>
    <p:extLst>
      <p:ext uri="{BB962C8B-B14F-4D97-AF65-F5344CB8AC3E}">
        <p14:creationId xmlns:p14="http://schemas.microsoft.com/office/powerpoint/2010/main" val="2024815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E34C-90AA-224C-B1ED-DB97B198539B}"/>
              </a:ext>
            </a:extLst>
          </p:cNvPr>
          <p:cNvSpPr>
            <a:spLocks noGrp="1"/>
          </p:cNvSpPr>
          <p:nvPr>
            <p:ph type="title"/>
          </p:nvPr>
        </p:nvSpPr>
        <p:spPr/>
        <p:txBody>
          <a:bodyPr>
            <a:normAutofit/>
          </a:bodyPr>
          <a:lstStyle/>
          <a:p>
            <a:r>
              <a:rPr lang="en-GB" dirty="0"/>
              <a:t>RP in operation: Monitoring</a:t>
            </a:r>
            <a:endParaRPr lang="sv-SE" dirty="0"/>
          </a:p>
        </p:txBody>
      </p:sp>
      <p:sp>
        <p:nvSpPr>
          <p:cNvPr id="3" name="Content Placeholder 2">
            <a:extLst>
              <a:ext uri="{FF2B5EF4-FFF2-40B4-BE49-F238E27FC236}">
                <a16:creationId xmlns:a16="http://schemas.microsoft.com/office/drawing/2014/main" id="{93F96A22-682D-BF48-9772-5ECEC8554B2C}"/>
              </a:ext>
            </a:extLst>
          </p:cNvPr>
          <p:cNvSpPr>
            <a:spLocks noGrp="1"/>
          </p:cNvSpPr>
          <p:nvPr>
            <p:ph idx="1"/>
          </p:nvPr>
        </p:nvSpPr>
        <p:spPr/>
        <p:txBody>
          <a:bodyPr>
            <a:normAutofit/>
          </a:bodyPr>
          <a:lstStyle/>
          <a:p>
            <a:r>
              <a:rPr lang="en-GB" dirty="0"/>
              <a:t>Passive area monitoring using OSL dosimeters inside and around safety fence.</a:t>
            </a:r>
          </a:p>
          <a:p>
            <a:r>
              <a:rPr lang="en-GB" dirty="0"/>
              <a:t>RPO to act if reported dose is above 50 </a:t>
            </a:r>
            <a:r>
              <a:rPr lang="en-GB" dirty="0" err="1"/>
              <a:t>μSv</a:t>
            </a:r>
            <a:r>
              <a:rPr lang="en-GB" dirty="0"/>
              <a:t> outside safety fence in any month.</a:t>
            </a:r>
          </a:p>
          <a:p>
            <a:r>
              <a:rPr lang="en-GB" dirty="0"/>
              <a:t>Not expose OSL dosimeters to radiographic testing.</a:t>
            </a:r>
          </a:p>
          <a:p>
            <a:r>
              <a:rPr lang="en-GB" dirty="0"/>
              <a:t>RP survey of shielding if configuration changes.</a:t>
            </a:r>
          </a:p>
          <a:p>
            <a:r>
              <a:rPr lang="en-GB" dirty="0"/>
              <a:t>Work not allowed above shielding while the high voltage is on.</a:t>
            </a:r>
          </a:p>
          <a:p>
            <a:endParaRPr lang="en-GB" dirty="0"/>
          </a:p>
        </p:txBody>
      </p:sp>
      <p:sp>
        <p:nvSpPr>
          <p:cNvPr id="4" name="Slide Number Placeholder 3">
            <a:extLst>
              <a:ext uri="{FF2B5EF4-FFF2-40B4-BE49-F238E27FC236}">
                <a16:creationId xmlns:a16="http://schemas.microsoft.com/office/drawing/2014/main" id="{2E0CDC8D-7676-5247-B869-85B100BE0F1F}"/>
              </a:ext>
            </a:extLst>
          </p:cNvPr>
          <p:cNvSpPr>
            <a:spLocks noGrp="1"/>
          </p:cNvSpPr>
          <p:nvPr>
            <p:ph type="sldNum" sz="quarter" idx="12"/>
          </p:nvPr>
        </p:nvSpPr>
        <p:spPr/>
        <p:txBody>
          <a:bodyPr/>
          <a:lstStyle/>
          <a:p>
            <a:fld id="{551115BC-487E-4422-894C-CB7CD3E79223}" type="slidenum">
              <a:rPr lang="en-GB" noProof="0" smtClean="0"/>
              <a:t>5</a:t>
            </a:fld>
            <a:endParaRPr lang="en-GB" noProof="0"/>
          </a:p>
        </p:txBody>
      </p:sp>
    </p:spTree>
    <p:extLst>
      <p:ext uri="{BB962C8B-B14F-4D97-AF65-F5344CB8AC3E}">
        <p14:creationId xmlns:p14="http://schemas.microsoft.com/office/powerpoint/2010/main" val="533187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E34C-90AA-224C-B1ED-DB97B198539B}"/>
              </a:ext>
            </a:extLst>
          </p:cNvPr>
          <p:cNvSpPr>
            <a:spLocks noGrp="1"/>
          </p:cNvSpPr>
          <p:nvPr>
            <p:ph type="title"/>
          </p:nvPr>
        </p:nvSpPr>
        <p:spPr/>
        <p:txBody>
          <a:bodyPr/>
          <a:lstStyle/>
          <a:p>
            <a:r>
              <a:rPr lang="en-GB" dirty="0"/>
              <a:t>RP in operation: Signage</a:t>
            </a:r>
            <a:endParaRPr lang="sv-SE" dirty="0"/>
          </a:p>
        </p:txBody>
      </p:sp>
      <p:sp>
        <p:nvSpPr>
          <p:cNvPr id="4" name="Slide Number Placeholder 3">
            <a:extLst>
              <a:ext uri="{FF2B5EF4-FFF2-40B4-BE49-F238E27FC236}">
                <a16:creationId xmlns:a16="http://schemas.microsoft.com/office/drawing/2014/main" id="{2E0CDC8D-7676-5247-B869-85B100BE0F1F}"/>
              </a:ext>
            </a:extLst>
          </p:cNvPr>
          <p:cNvSpPr>
            <a:spLocks noGrp="1"/>
          </p:cNvSpPr>
          <p:nvPr>
            <p:ph type="sldNum" sz="quarter" idx="12"/>
          </p:nvPr>
        </p:nvSpPr>
        <p:spPr/>
        <p:txBody>
          <a:bodyPr/>
          <a:lstStyle/>
          <a:p>
            <a:fld id="{551115BC-487E-4422-894C-CB7CD3E79223}" type="slidenum">
              <a:rPr lang="en-GB" noProof="0" smtClean="0"/>
              <a:t>6</a:t>
            </a:fld>
            <a:endParaRPr lang="en-GB" noProof="0"/>
          </a:p>
        </p:txBody>
      </p:sp>
      <p:pic>
        <p:nvPicPr>
          <p:cNvPr id="5" name="Content Placeholder 5">
            <a:extLst>
              <a:ext uri="{FF2B5EF4-FFF2-40B4-BE49-F238E27FC236}">
                <a16:creationId xmlns:a16="http://schemas.microsoft.com/office/drawing/2014/main" id="{FD2F9522-70F2-0740-88E2-CFA1652D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531098"/>
            <a:ext cx="4186808" cy="3140106"/>
          </a:xfrm>
          <a:prstGeom prst="rect">
            <a:avLst/>
          </a:prstGeom>
        </p:spPr>
      </p:pic>
      <p:sp>
        <p:nvSpPr>
          <p:cNvPr id="15" name="Rectangle 14">
            <a:extLst>
              <a:ext uri="{FF2B5EF4-FFF2-40B4-BE49-F238E27FC236}">
                <a16:creationId xmlns:a16="http://schemas.microsoft.com/office/drawing/2014/main" id="{C08DF4BE-3F38-F140-B3EC-C92B24926E6D}"/>
              </a:ext>
            </a:extLst>
          </p:cNvPr>
          <p:cNvSpPr/>
          <p:nvPr/>
        </p:nvSpPr>
        <p:spPr>
          <a:xfrm>
            <a:off x="7725836" y="2967920"/>
            <a:ext cx="216024" cy="14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799BBEC3-8EA9-F34B-84F2-59AA582AF930}"/>
              </a:ext>
            </a:extLst>
          </p:cNvPr>
          <p:cNvCxnSpPr>
            <a:cxnSpLocks/>
          </p:cNvCxnSpPr>
          <p:nvPr/>
        </p:nvCxnSpPr>
        <p:spPr>
          <a:xfrm>
            <a:off x="6012161" y="2420888"/>
            <a:ext cx="1713675" cy="547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436381-06D2-0640-BC25-0F2412D1312C}"/>
              </a:ext>
            </a:extLst>
          </p:cNvPr>
          <p:cNvCxnSpPr>
            <a:cxnSpLocks/>
          </p:cNvCxnSpPr>
          <p:nvPr/>
        </p:nvCxnSpPr>
        <p:spPr>
          <a:xfrm flipV="1">
            <a:off x="6012161" y="3111922"/>
            <a:ext cx="1929699" cy="3197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7DCD2388-8225-974D-9173-E187E0A04C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5537" y="2420888"/>
            <a:ext cx="5616624" cy="3888432"/>
          </a:xfrm>
          <a:ln>
            <a:solidFill>
              <a:schemeClr val="tx1"/>
            </a:solidFill>
          </a:ln>
        </p:spPr>
      </p:pic>
      <p:sp>
        <p:nvSpPr>
          <p:cNvPr id="3" name="Rectangle 2">
            <a:extLst>
              <a:ext uri="{FF2B5EF4-FFF2-40B4-BE49-F238E27FC236}">
                <a16:creationId xmlns:a16="http://schemas.microsoft.com/office/drawing/2014/main" id="{26DB479A-2FDF-0A4F-A9B2-83D116210BF0}"/>
              </a:ext>
            </a:extLst>
          </p:cNvPr>
          <p:cNvSpPr/>
          <p:nvPr/>
        </p:nvSpPr>
        <p:spPr>
          <a:xfrm>
            <a:off x="159744" y="6383431"/>
            <a:ext cx="6056236" cy="369332"/>
          </a:xfrm>
          <a:prstGeom prst="rect">
            <a:avLst/>
          </a:prstGeom>
        </p:spPr>
        <p:txBody>
          <a:bodyPr wrap="square">
            <a:spAutoFit/>
          </a:bodyPr>
          <a:lstStyle/>
          <a:p>
            <a:r>
              <a:rPr lang="en-GB" dirty="0">
                <a:solidFill>
                  <a:schemeClr val="bg1">
                    <a:lumMod val="75000"/>
                  </a:schemeClr>
                </a:solidFill>
              </a:rPr>
              <a:t>(Ion source test stand permit conditions, §10 ESS-0329252)</a:t>
            </a:r>
            <a:endParaRPr lang="en-GB" dirty="0"/>
          </a:p>
        </p:txBody>
      </p:sp>
    </p:spTree>
    <p:extLst>
      <p:ext uri="{BB962C8B-B14F-4D97-AF65-F5344CB8AC3E}">
        <p14:creationId xmlns:p14="http://schemas.microsoft.com/office/powerpoint/2010/main" val="356784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0179-022C-D349-9A7A-BD5CE5298C0D}"/>
              </a:ext>
            </a:extLst>
          </p:cNvPr>
          <p:cNvSpPr>
            <a:spLocks noGrp="1"/>
          </p:cNvSpPr>
          <p:nvPr>
            <p:ph type="title"/>
          </p:nvPr>
        </p:nvSpPr>
        <p:spPr>
          <a:xfrm>
            <a:off x="457200" y="274638"/>
            <a:ext cx="7139136" cy="1143000"/>
          </a:xfrm>
        </p:spPr>
        <p:txBody>
          <a:bodyPr/>
          <a:lstStyle/>
          <a:p>
            <a:r>
              <a:rPr lang="en-GB" dirty="0"/>
              <a:t>Test &amp; Verification: </a:t>
            </a:r>
            <a:br>
              <a:rPr lang="en-GB" dirty="0"/>
            </a:br>
            <a:r>
              <a:rPr lang="en-GB" dirty="0"/>
              <a:t>Measurements in Catania 2017</a:t>
            </a:r>
          </a:p>
        </p:txBody>
      </p:sp>
      <p:sp>
        <p:nvSpPr>
          <p:cNvPr id="4" name="Slide Number Placeholder 3">
            <a:extLst>
              <a:ext uri="{FF2B5EF4-FFF2-40B4-BE49-F238E27FC236}">
                <a16:creationId xmlns:a16="http://schemas.microsoft.com/office/drawing/2014/main" id="{EB4A8F1A-01BC-B640-8297-0B7B770B1D08}"/>
              </a:ext>
            </a:extLst>
          </p:cNvPr>
          <p:cNvSpPr>
            <a:spLocks noGrp="1"/>
          </p:cNvSpPr>
          <p:nvPr>
            <p:ph type="sldNum" sz="quarter" idx="12"/>
          </p:nvPr>
        </p:nvSpPr>
        <p:spPr/>
        <p:txBody>
          <a:bodyPr/>
          <a:lstStyle/>
          <a:p>
            <a:fld id="{551115BC-487E-4422-894C-CB7CD3E79223}" type="slidenum">
              <a:rPr lang="en-GB" noProof="0" smtClean="0"/>
              <a:t>7</a:t>
            </a:fld>
            <a:endParaRPr lang="en-GB" noProof="0"/>
          </a:p>
        </p:txBody>
      </p:sp>
      <p:pic>
        <p:nvPicPr>
          <p:cNvPr id="5" name="Picture 4">
            <a:extLst>
              <a:ext uri="{FF2B5EF4-FFF2-40B4-BE49-F238E27FC236}">
                <a16:creationId xmlns:a16="http://schemas.microsoft.com/office/drawing/2014/main" id="{3C93F82D-3527-CF49-A67A-41FB871591F5}"/>
              </a:ext>
            </a:extLst>
          </p:cNvPr>
          <p:cNvPicPr/>
          <p:nvPr/>
        </p:nvPicPr>
        <p:blipFill>
          <a:blip r:embed="rId3">
            <a:extLst>
              <a:ext uri="{28A0092B-C50C-407E-A947-70E740481C1C}">
                <a14:useLocalDpi xmlns:a14="http://schemas.microsoft.com/office/drawing/2010/main" val="0"/>
              </a:ext>
            </a:extLst>
          </a:blip>
          <a:stretch>
            <a:fillRect/>
          </a:stretch>
        </p:blipFill>
        <p:spPr>
          <a:xfrm>
            <a:off x="107504" y="1869026"/>
            <a:ext cx="8928992" cy="3792222"/>
          </a:xfrm>
          <a:prstGeom prst="rect">
            <a:avLst/>
          </a:prstGeom>
        </p:spPr>
      </p:pic>
      <p:grpSp>
        <p:nvGrpSpPr>
          <p:cNvPr id="37" name="Group 36">
            <a:extLst>
              <a:ext uri="{FF2B5EF4-FFF2-40B4-BE49-F238E27FC236}">
                <a16:creationId xmlns:a16="http://schemas.microsoft.com/office/drawing/2014/main" id="{DAA82866-2E47-BD4F-A5AA-43186124A091}"/>
              </a:ext>
            </a:extLst>
          </p:cNvPr>
          <p:cNvGrpSpPr/>
          <p:nvPr/>
        </p:nvGrpSpPr>
        <p:grpSpPr>
          <a:xfrm>
            <a:off x="5076056" y="3379788"/>
            <a:ext cx="3809675" cy="2012615"/>
            <a:chOff x="5076056" y="3379788"/>
            <a:chExt cx="3809675" cy="2012615"/>
          </a:xfrm>
        </p:grpSpPr>
        <p:sp>
          <p:nvSpPr>
            <p:cNvPr id="7" name="TextBox 6">
              <a:extLst>
                <a:ext uri="{FF2B5EF4-FFF2-40B4-BE49-F238E27FC236}">
                  <a16:creationId xmlns:a16="http://schemas.microsoft.com/office/drawing/2014/main" id="{739A6C66-7FB8-6046-94D6-0DF5C1583668}"/>
                </a:ext>
              </a:extLst>
            </p:cNvPr>
            <p:cNvSpPr txBox="1"/>
            <p:nvPr/>
          </p:nvSpPr>
          <p:spPr>
            <a:xfrm>
              <a:off x="5633511" y="3379788"/>
              <a:ext cx="1333057"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en-GB" b="1" dirty="0">
                  <a:solidFill>
                    <a:srgbClr val="FFFF00"/>
                  </a:solidFill>
                </a:rPr>
                <a:t>A ∼ 2 </a:t>
              </a:r>
              <a:r>
                <a:rPr lang="en-GB" b="1" dirty="0" err="1">
                  <a:solidFill>
                    <a:srgbClr val="FFFF00"/>
                  </a:solidFill>
                </a:rPr>
                <a:t>μSv</a:t>
              </a:r>
              <a:r>
                <a:rPr lang="en-GB" b="1" dirty="0">
                  <a:solidFill>
                    <a:srgbClr val="FFFF00"/>
                  </a:solidFill>
                </a:rPr>
                <a:t>/h</a:t>
              </a:r>
            </a:p>
          </p:txBody>
        </p:sp>
        <p:sp>
          <p:nvSpPr>
            <p:cNvPr id="8" name="TextBox 7">
              <a:extLst>
                <a:ext uri="{FF2B5EF4-FFF2-40B4-BE49-F238E27FC236}">
                  <a16:creationId xmlns:a16="http://schemas.microsoft.com/office/drawing/2014/main" id="{85368743-A080-7542-A196-68E1740F9226}"/>
                </a:ext>
              </a:extLst>
            </p:cNvPr>
            <p:cNvSpPr txBox="1"/>
            <p:nvPr/>
          </p:nvSpPr>
          <p:spPr>
            <a:xfrm>
              <a:off x="5076056" y="4941168"/>
              <a:ext cx="1323439"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en-GB" b="1" dirty="0">
                  <a:solidFill>
                    <a:srgbClr val="FFFF00"/>
                  </a:solidFill>
                </a:rPr>
                <a:t>B = 0 </a:t>
              </a:r>
              <a:r>
                <a:rPr lang="en-GB" b="1" dirty="0" err="1">
                  <a:solidFill>
                    <a:srgbClr val="FFFF00"/>
                  </a:solidFill>
                </a:rPr>
                <a:t>μSv</a:t>
              </a:r>
              <a:r>
                <a:rPr lang="en-GB" b="1" dirty="0">
                  <a:solidFill>
                    <a:srgbClr val="FFFF00"/>
                  </a:solidFill>
                </a:rPr>
                <a:t>/h</a:t>
              </a:r>
            </a:p>
          </p:txBody>
        </p:sp>
        <p:sp>
          <p:nvSpPr>
            <p:cNvPr id="9" name="TextBox 8">
              <a:extLst>
                <a:ext uri="{FF2B5EF4-FFF2-40B4-BE49-F238E27FC236}">
                  <a16:creationId xmlns:a16="http://schemas.microsoft.com/office/drawing/2014/main" id="{EA0BAF0E-51D1-F94A-9D1D-2E92E892F2B6}"/>
                </a:ext>
              </a:extLst>
            </p:cNvPr>
            <p:cNvSpPr txBox="1"/>
            <p:nvPr/>
          </p:nvSpPr>
          <p:spPr>
            <a:xfrm>
              <a:off x="7620000" y="5023071"/>
              <a:ext cx="1265731"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en-GB" b="1" dirty="0">
                  <a:solidFill>
                    <a:srgbClr val="FFFF00"/>
                  </a:solidFill>
                </a:rPr>
                <a:t>C = 0 </a:t>
              </a:r>
              <a:r>
                <a:rPr lang="en-GB" b="1" dirty="0" err="1">
                  <a:solidFill>
                    <a:srgbClr val="FFFF00"/>
                  </a:solidFill>
                </a:rPr>
                <a:t>μSv</a:t>
              </a:r>
              <a:r>
                <a:rPr lang="en-GB" b="1" dirty="0">
                  <a:solidFill>
                    <a:srgbClr val="FFFF00"/>
                  </a:solidFill>
                </a:rPr>
                <a:t>/h</a:t>
              </a:r>
            </a:p>
          </p:txBody>
        </p:sp>
        <p:sp>
          <p:nvSpPr>
            <p:cNvPr id="10" name="TextBox 9">
              <a:extLst>
                <a:ext uri="{FF2B5EF4-FFF2-40B4-BE49-F238E27FC236}">
                  <a16:creationId xmlns:a16="http://schemas.microsoft.com/office/drawing/2014/main" id="{F229A4A4-A161-5E48-83D7-D2419091EDDC}"/>
                </a:ext>
              </a:extLst>
            </p:cNvPr>
            <p:cNvSpPr txBox="1"/>
            <p:nvPr/>
          </p:nvSpPr>
          <p:spPr>
            <a:xfrm>
              <a:off x="7265796" y="4444361"/>
              <a:ext cx="1338828"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en-GB" b="1" dirty="0">
                  <a:solidFill>
                    <a:srgbClr val="FFFF00"/>
                  </a:solidFill>
                </a:rPr>
                <a:t>D ∼ 2 </a:t>
              </a:r>
              <a:r>
                <a:rPr lang="en-GB" b="1" dirty="0" err="1">
                  <a:solidFill>
                    <a:srgbClr val="FFFF00"/>
                  </a:solidFill>
                </a:rPr>
                <a:t>μSv</a:t>
              </a:r>
              <a:r>
                <a:rPr lang="en-GB" b="1" dirty="0">
                  <a:solidFill>
                    <a:srgbClr val="FFFF00"/>
                  </a:solidFill>
                </a:rPr>
                <a:t>/h</a:t>
              </a:r>
            </a:p>
          </p:txBody>
        </p:sp>
      </p:grpSp>
      <p:grpSp>
        <p:nvGrpSpPr>
          <p:cNvPr id="35" name="Group 34">
            <a:extLst>
              <a:ext uri="{FF2B5EF4-FFF2-40B4-BE49-F238E27FC236}">
                <a16:creationId xmlns:a16="http://schemas.microsoft.com/office/drawing/2014/main" id="{CEA8CFFD-1F00-5A4F-BB0F-1BDED28EBB86}"/>
              </a:ext>
            </a:extLst>
          </p:cNvPr>
          <p:cNvGrpSpPr/>
          <p:nvPr/>
        </p:nvGrpSpPr>
        <p:grpSpPr>
          <a:xfrm>
            <a:off x="5230220" y="3162750"/>
            <a:ext cx="1820232" cy="873486"/>
            <a:chOff x="5230220" y="3162750"/>
            <a:chExt cx="1820232" cy="873486"/>
          </a:xfrm>
        </p:grpSpPr>
        <p:sp>
          <p:nvSpPr>
            <p:cNvPr id="11" name="TextBox 10">
              <a:extLst>
                <a:ext uri="{FF2B5EF4-FFF2-40B4-BE49-F238E27FC236}">
                  <a16:creationId xmlns:a16="http://schemas.microsoft.com/office/drawing/2014/main" id="{78471044-DA83-D148-982D-D21053E02121}"/>
                </a:ext>
              </a:extLst>
            </p:cNvPr>
            <p:cNvSpPr txBox="1"/>
            <p:nvPr/>
          </p:nvSpPr>
          <p:spPr>
            <a:xfrm rot="21288473">
              <a:off x="5230220" y="3162750"/>
              <a:ext cx="1565493"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en-GB" b="1" dirty="0">
                  <a:solidFill>
                    <a:schemeClr val="bg1">
                      <a:lumMod val="95000"/>
                    </a:schemeClr>
                  </a:solidFill>
                  <a:effectLst>
                    <a:outerShdw blurRad="50800" dist="38100" dir="8100000" algn="tr" rotWithShape="0">
                      <a:prstClr val="black">
                        <a:alpha val="40000"/>
                      </a:prstClr>
                    </a:outerShdw>
                  </a:effectLst>
                </a:rPr>
                <a:t>② = 1.27 mSv</a:t>
              </a:r>
            </a:p>
          </p:txBody>
        </p:sp>
        <p:sp>
          <p:nvSpPr>
            <p:cNvPr id="13" name="TextBox 12">
              <a:extLst>
                <a:ext uri="{FF2B5EF4-FFF2-40B4-BE49-F238E27FC236}">
                  <a16:creationId xmlns:a16="http://schemas.microsoft.com/office/drawing/2014/main" id="{84C5221A-89C9-B748-B34C-8AE98A5E6B53}"/>
                </a:ext>
              </a:extLst>
            </p:cNvPr>
            <p:cNvSpPr txBox="1"/>
            <p:nvPr/>
          </p:nvSpPr>
          <p:spPr>
            <a:xfrm>
              <a:off x="5484959" y="3666904"/>
              <a:ext cx="1565493"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en-GB" b="1" dirty="0">
                  <a:solidFill>
                    <a:schemeClr val="bg1">
                      <a:lumMod val="95000"/>
                    </a:schemeClr>
                  </a:solidFill>
                  <a:effectLst>
                    <a:outerShdw blurRad="50800" dist="38100" dir="8100000" algn="tr" rotWithShape="0">
                      <a:prstClr val="black">
                        <a:alpha val="40000"/>
                      </a:prstClr>
                    </a:outerShdw>
                  </a:effectLst>
                </a:rPr>
                <a:t>① = 0.50 mSv</a:t>
              </a:r>
            </a:p>
          </p:txBody>
        </p:sp>
      </p:grpSp>
      <p:grpSp>
        <p:nvGrpSpPr>
          <p:cNvPr id="36" name="Group 35">
            <a:extLst>
              <a:ext uri="{FF2B5EF4-FFF2-40B4-BE49-F238E27FC236}">
                <a16:creationId xmlns:a16="http://schemas.microsoft.com/office/drawing/2014/main" id="{0A8BC951-3EF8-2940-96F9-18B4EEB593C8}"/>
              </a:ext>
            </a:extLst>
          </p:cNvPr>
          <p:cNvGrpSpPr/>
          <p:nvPr/>
        </p:nvGrpSpPr>
        <p:grpSpPr>
          <a:xfrm>
            <a:off x="328189" y="3289868"/>
            <a:ext cx="5015595" cy="1105792"/>
            <a:chOff x="328189" y="3289868"/>
            <a:chExt cx="5015595" cy="1105792"/>
          </a:xfrm>
        </p:grpSpPr>
        <p:sp>
          <p:nvSpPr>
            <p:cNvPr id="14" name="TextBox 13">
              <a:extLst>
                <a:ext uri="{FF2B5EF4-FFF2-40B4-BE49-F238E27FC236}">
                  <a16:creationId xmlns:a16="http://schemas.microsoft.com/office/drawing/2014/main" id="{0223D404-9041-D94F-A003-5BC8C51A91C8}"/>
                </a:ext>
              </a:extLst>
            </p:cNvPr>
            <p:cNvSpPr txBox="1"/>
            <p:nvPr/>
          </p:nvSpPr>
          <p:spPr>
            <a:xfrm>
              <a:off x="328189" y="3778100"/>
              <a:ext cx="490840" cy="369332"/>
            </a:xfrm>
            <a:prstGeom prst="rect">
              <a:avLst/>
            </a:prstGeom>
            <a:noFill/>
          </p:spPr>
          <p:txBody>
            <a:bodyPr wrap="none" rtlCol="0">
              <a:spAutoFit/>
            </a:bodyPr>
            <a:lstStyle/>
            <a:p>
              <a:r>
                <a:rPr lang="en-GB" b="1" dirty="0">
                  <a:solidFill>
                    <a:schemeClr val="bg1">
                      <a:lumMod val="95000"/>
                    </a:schemeClr>
                  </a:solidFill>
                  <a:effectLst>
                    <a:outerShdw blurRad="50800" dist="38100" dir="8100000" algn="tr" rotWithShape="0">
                      <a:prstClr val="black">
                        <a:alpha val="40000"/>
                      </a:prstClr>
                    </a:outerShdw>
                  </a:effectLst>
                </a:rPr>
                <a:t>⑨</a:t>
              </a:r>
            </a:p>
          </p:txBody>
        </p:sp>
        <p:sp>
          <p:nvSpPr>
            <p:cNvPr id="15" name="Rectangle 14">
              <a:extLst>
                <a:ext uri="{FF2B5EF4-FFF2-40B4-BE49-F238E27FC236}">
                  <a16:creationId xmlns:a16="http://schemas.microsoft.com/office/drawing/2014/main" id="{FCD82277-1ED4-A84A-8D00-7821AA584820}"/>
                </a:ext>
              </a:extLst>
            </p:cNvPr>
            <p:cNvSpPr/>
            <p:nvPr/>
          </p:nvSpPr>
          <p:spPr>
            <a:xfrm>
              <a:off x="4852944" y="3289868"/>
              <a:ext cx="490840" cy="369332"/>
            </a:xfrm>
            <a:prstGeom prst="rect">
              <a:avLst/>
            </a:prstGeom>
          </p:spPr>
          <p:txBody>
            <a:bodyPr wrap="none">
              <a:spAutoFit/>
            </a:bodyPr>
            <a:lstStyle/>
            <a:p>
              <a:r>
                <a:rPr lang="en-GB" b="1" dirty="0">
                  <a:solidFill>
                    <a:schemeClr val="bg1">
                      <a:lumMod val="95000"/>
                    </a:schemeClr>
                  </a:solidFill>
                  <a:effectLst>
                    <a:outerShdw blurRad="50800" dist="38100" dir="8100000" algn="tr" rotWithShape="0">
                      <a:prstClr val="black">
                        <a:alpha val="40000"/>
                      </a:prstClr>
                    </a:outerShdw>
                  </a:effectLst>
                </a:rPr>
                <a:t>③</a:t>
              </a:r>
            </a:p>
          </p:txBody>
        </p:sp>
        <p:sp>
          <p:nvSpPr>
            <p:cNvPr id="16" name="Rectangle 15">
              <a:extLst>
                <a:ext uri="{FF2B5EF4-FFF2-40B4-BE49-F238E27FC236}">
                  <a16:creationId xmlns:a16="http://schemas.microsoft.com/office/drawing/2014/main" id="{6F0B4E3F-AF1C-AE40-B3F8-E9B2DE7F62D1}"/>
                </a:ext>
              </a:extLst>
            </p:cNvPr>
            <p:cNvSpPr/>
            <p:nvPr/>
          </p:nvSpPr>
          <p:spPr>
            <a:xfrm>
              <a:off x="3903490" y="4026328"/>
              <a:ext cx="490840" cy="369332"/>
            </a:xfrm>
            <a:prstGeom prst="rect">
              <a:avLst/>
            </a:prstGeom>
          </p:spPr>
          <p:txBody>
            <a:bodyPr wrap="none">
              <a:spAutoFit/>
            </a:bodyPr>
            <a:lstStyle/>
            <a:p>
              <a:r>
                <a:rPr lang="en-GB" b="1" dirty="0">
                  <a:solidFill>
                    <a:schemeClr val="bg1">
                      <a:lumMod val="95000"/>
                    </a:schemeClr>
                  </a:solidFill>
                  <a:effectLst>
                    <a:outerShdw blurRad="50800" dist="38100" dir="8100000" algn="tr" rotWithShape="0">
                      <a:prstClr val="black">
                        <a:alpha val="40000"/>
                      </a:prstClr>
                    </a:outerShdw>
                  </a:effectLst>
                </a:rPr>
                <a:t>⑤</a:t>
              </a:r>
            </a:p>
          </p:txBody>
        </p:sp>
        <p:sp>
          <p:nvSpPr>
            <p:cNvPr id="17" name="Rectangle 16">
              <a:extLst>
                <a:ext uri="{FF2B5EF4-FFF2-40B4-BE49-F238E27FC236}">
                  <a16:creationId xmlns:a16="http://schemas.microsoft.com/office/drawing/2014/main" id="{5C1D386F-1C50-8549-962F-7621E3309F51}"/>
                </a:ext>
              </a:extLst>
            </p:cNvPr>
            <p:cNvSpPr/>
            <p:nvPr/>
          </p:nvSpPr>
          <p:spPr>
            <a:xfrm>
              <a:off x="2965432" y="3933056"/>
              <a:ext cx="490840" cy="369332"/>
            </a:xfrm>
            <a:prstGeom prst="rect">
              <a:avLst/>
            </a:prstGeom>
          </p:spPr>
          <p:txBody>
            <a:bodyPr wrap="none">
              <a:spAutoFit/>
            </a:bodyPr>
            <a:lstStyle/>
            <a:p>
              <a:r>
                <a:rPr lang="en-GB" b="1" dirty="0">
                  <a:solidFill>
                    <a:schemeClr val="bg1">
                      <a:lumMod val="95000"/>
                    </a:schemeClr>
                  </a:solidFill>
                  <a:effectLst>
                    <a:outerShdw blurRad="50800" dist="38100" dir="8100000" algn="tr" rotWithShape="0">
                      <a:prstClr val="black">
                        <a:alpha val="40000"/>
                      </a:prstClr>
                    </a:outerShdw>
                  </a:effectLst>
                </a:rPr>
                <a:t>⑥</a:t>
              </a:r>
            </a:p>
          </p:txBody>
        </p:sp>
        <p:sp>
          <p:nvSpPr>
            <p:cNvPr id="18" name="Rectangle 17">
              <a:extLst>
                <a:ext uri="{FF2B5EF4-FFF2-40B4-BE49-F238E27FC236}">
                  <a16:creationId xmlns:a16="http://schemas.microsoft.com/office/drawing/2014/main" id="{1D1F9F87-C421-0746-901E-F097D90B4145}"/>
                </a:ext>
              </a:extLst>
            </p:cNvPr>
            <p:cNvSpPr/>
            <p:nvPr/>
          </p:nvSpPr>
          <p:spPr>
            <a:xfrm>
              <a:off x="971600" y="3717032"/>
              <a:ext cx="2784673" cy="369332"/>
            </a:xfrm>
            <a:prstGeom prst="rect">
              <a:avLst/>
            </a:prstGeom>
          </p:spPr>
          <p:txBody>
            <a:bodyPr wrap="none">
              <a:spAutoFit/>
            </a:bodyPr>
            <a:lstStyle/>
            <a:p>
              <a:r>
                <a:rPr lang="en-GB" b="1" dirty="0">
                  <a:solidFill>
                    <a:schemeClr val="bg1">
                      <a:lumMod val="95000"/>
                    </a:schemeClr>
                  </a:solidFill>
                  <a:effectLst>
                    <a:outerShdw blurRad="50800" dist="38100" dir="8100000" algn="tr" rotWithShape="0">
                      <a:prstClr val="black">
                        <a:alpha val="40000"/>
                      </a:prstClr>
                    </a:outerShdw>
                  </a:effectLst>
                </a:rPr>
                <a:t>⑧ #3-9 below background</a:t>
              </a:r>
            </a:p>
          </p:txBody>
        </p:sp>
        <p:sp>
          <p:nvSpPr>
            <p:cNvPr id="19" name="Rectangle 18">
              <a:extLst>
                <a:ext uri="{FF2B5EF4-FFF2-40B4-BE49-F238E27FC236}">
                  <a16:creationId xmlns:a16="http://schemas.microsoft.com/office/drawing/2014/main" id="{E5B1D397-76A0-014B-8C8C-27AA400A1E5B}"/>
                </a:ext>
              </a:extLst>
            </p:cNvPr>
            <p:cNvSpPr/>
            <p:nvPr/>
          </p:nvSpPr>
          <p:spPr>
            <a:xfrm>
              <a:off x="2575901" y="3429000"/>
              <a:ext cx="543739" cy="369332"/>
            </a:xfrm>
            <a:prstGeom prst="rect">
              <a:avLst/>
            </a:prstGeom>
          </p:spPr>
          <p:txBody>
            <a:bodyPr wrap="none">
              <a:spAutoFit/>
            </a:bodyPr>
            <a:lstStyle/>
            <a:p>
              <a:r>
                <a:rPr lang="en-GB" b="1" dirty="0">
                  <a:solidFill>
                    <a:schemeClr val="bg1">
                      <a:lumMod val="95000"/>
                    </a:schemeClr>
                  </a:solidFill>
                  <a:effectLst>
                    <a:outerShdw blurRad="50800" dist="38100" dir="8100000" algn="tr" rotWithShape="0">
                      <a:prstClr val="black">
                        <a:alpha val="40000"/>
                      </a:prstClr>
                    </a:outerShdw>
                  </a:effectLst>
                </a:rPr>
                <a:t>⑦ </a:t>
              </a:r>
            </a:p>
          </p:txBody>
        </p:sp>
      </p:grpSp>
      <p:sp>
        <p:nvSpPr>
          <p:cNvPr id="22" name="Rectangle 21">
            <a:extLst>
              <a:ext uri="{FF2B5EF4-FFF2-40B4-BE49-F238E27FC236}">
                <a16:creationId xmlns:a16="http://schemas.microsoft.com/office/drawing/2014/main" id="{A1B0D742-4A7A-3F40-8DE9-C781A2E6BE96}"/>
              </a:ext>
            </a:extLst>
          </p:cNvPr>
          <p:cNvSpPr/>
          <p:nvPr/>
        </p:nvSpPr>
        <p:spPr>
          <a:xfrm>
            <a:off x="315064" y="4133441"/>
            <a:ext cx="601447" cy="523220"/>
          </a:xfrm>
          <a:prstGeom prst="rect">
            <a:avLst/>
          </a:prstGeom>
        </p:spPr>
        <p:txBody>
          <a:bodyPr wrap="none">
            <a:spAutoFit/>
          </a:bodyPr>
          <a:lstStyle/>
          <a:p>
            <a:r>
              <a:rPr lang="en-GB" sz="1400" dirty="0">
                <a:solidFill>
                  <a:schemeClr val="bg2">
                    <a:lumMod val="90000"/>
                  </a:schemeClr>
                </a:solidFill>
                <a:effectLst>
                  <a:outerShdw blurRad="50800" dist="76200" dir="2700000" algn="tl" rotWithShape="0">
                    <a:prstClr val="black">
                      <a:alpha val="40000"/>
                    </a:prstClr>
                  </a:outerShdw>
                </a:effectLst>
                <a:sym typeface="Wingdings"/>
              </a:rPr>
              <a:t>Beam</a:t>
            </a:r>
          </a:p>
          <a:p>
            <a:r>
              <a:rPr lang="en-GB" sz="1400" dirty="0">
                <a:solidFill>
                  <a:schemeClr val="bg2">
                    <a:lumMod val="90000"/>
                  </a:schemeClr>
                </a:solidFill>
                <a:effectLst>
                  <a:outerShdw blurRad="50800" dist="76200" dir="2700000" algn="tl" rotWithShape="0">
                    <a:prstClr val="black">
                      <a:alpha val="40000"/>
                    </a:prstClr>
                  </a:outerShdw>
                </a:effectLst>
                <a:sym typeface="Wingdings"/>
              </a:rPr>
              <a:t>stop </a:t>
            </a:r>
            <a:endParaRPr lang="en-GB" sz="1400" dirty="0">
              <a:solidFill>
                <a:schemeClr val="bg2">
                  <a:lumMod val="90000"/>
                </a:schemeClr>
              </a:solidFill>
              <a:effectLst>
                <a:outerShdw blurRad="50800" dist="76200" dir="2700000" algn="tl" rotWithShape="0">
                  <a:prstClr val="black">
                    <a:alpha val="40000"/>
                  </a:prstClr>
                </a:outerShdw>
              </a:effectLst>
            </a:endParaRPr>
          </a:p>
        </p:txBody>
      </p:sp>
      <p:sp>
        <p:nvSpPr>
          <p:cNvPr id="23" name="Rectangle 22">
            <a:extLst>
              <a:ext uri="{FF2B5EF4-FFF2-40B4-BE49-F238E27FC236}">
                <a16:creationId xmlns:a16="http://schemas.microsoft.com/office/drawing/2014/main" id="{3C0B6D20-EA2E-754D-93C1-BFCCA46B2B5D}"/>
              </a:ext>
            </a:extLst>
          </p:cNvPr>
          <p:cNvSpPr/>
          <p:nvPr/>
        </p:nvSpPr>
        <p:spPr>
          <a:xfrm>
            <a:off x="817503" y="3141627"/>
            <a:ext cx="793229" cy="523220"/>
          </a:xfrm>
          <a:prstGeom prst="rect">
            <a:avLst/>
          </a:prstGeom>
        </p:spPr>
        <p:txBody>
          <a:bodyPr wrap="none">
            <a:spAutoFit/>
          </a:bodyPr>
          <a:lstStyle/>
          <a:p>
            <a:pPr algn="ctr"/>
            <a:r>
              <a:rPr lang="en-GB" sz="1400" dirty="0">
                <a:solidFill>
                  <a:schemeClr val="bg2">
                    <a:lumMod val="90000"/>
                  </a:schemeClr>
                </a:solidFill>
                <a:effectLst>
                  <a:outerShdw blurRad="50800" dist="76200" dir="2700000" algn="tl" rotWithShape="0">
                    <a:prstClr val="black">
                      <a:alpha val="40000"/>
                    </a:prstClr>
                  </a:outerShdw>
                </a:effectLst>
                <a:sym typeface="Wingdings"/>
              </a:rPr>
              <a:t>Faraday </a:t>
            </a:r>
          </a:p>
          <a:p>
            <a:pPr algn="ctr"/>
            <a:r>
              <a:rPr lang="en-GB" sz="1400" dirty="0">
                <a:solidFill>
                  <a:schemeClr val="bg2">
                    <a:lumMod val="90000"/>
                  </a:schemeClr>
                </a:solidFill>
                <a:effectLst>
                  <a:outerShdw blurRad="50800" dist="76200" dir="2700000" algn="tl" rotWithShape="0">
                    <a:prstClr val="black">
                      <a:alpha val="40000"/>
                    </a:prstClr>
                  </a:outerShdw>
                </a:effectLst>
                <a:sym typeface="Wingdings"/>
              </a:rPr>
              <a:t>cup</a:t>
            </a:r>
            <a:endParaRPr lang="en-GB" sz="1400" dirty="0">
              <a:solidFill>
                <a:schemeClr val="bg2">
                  <a:lumMod val="90000"/>
                </a:schemeClr>
              </a:solidFill>
              <a:effectLst>
                <a:outerShdw blurRad="50800" dist="76200" dir="2700000" algn="tl" rotWithShape="0">
                  <a:prstClr val="black">
                    <a:alpha val="40000"/>
                  </a:prstClr>
                </a:outerShdw>
              </a:effectLst>
            </a:endParaRPr>
          </a:p>
        </p:txBody>
      </p:sp>
      <p:sp>
        <p:nvSpPr>
          <p:cNvPr id="24" name="Rectangle 23">
            <a:extLst>
              <a:ext uri="{FF2B5EF4-FFF2-40B4-BE49-F238E27FC236}">
                <a16:creationId xmlns:a16="http://schemas.microsoft.com/office/drawing/2014/main" id="{90771FE3-8700-1449-A805-B8B29266D4C5}"/>
              </a:ext>
            </a:extLst>
          </p:cNvPr>
          <p:cNvSpPr/>
          <p:nvPr/>
        </p:nvSpPr>
        <p:spPr>
          <a:xfrm>
            <a:off x="5326871" y="2248777"/>
            <a:ext cx="1131079" cy="369332"/>
          </a:xfrm>
          <a:prstGeom prst="rect">
            <a:avLst/>
          </a:prstGeom>
        </p:spPr>
        <p:txBody>
          <a:bodyPr wrap="none">
            <a:spAutoFit/>
          </a:bodyPr>
          <a:lstStyle/>
          <a:p>
            <a:r>
              <a:rPr lang="en-GB" dirty="0">
                <a:solidFill>
                  <a:schemeClr val="bg2">
                    <a:lumMod val="90000"/>
                  </a:schemeClr>
                </a:solidFill>
                <a:effectLst>
                  <a:outerShdw blurRad="50800" dist="76200" dir="2700000" algn="tl" rotWithShape="0">
                    <a:prstClr val="black">
                      <a:alpha val="40000"/>
                    </a:prstClr>
                  </a:outerShdw>
                </a:effectLst>
                <a:sym typeface="Wingdings"/>
              </a:rPr>
              <a:t>Extraction</a:t>
            </a:r>
            <a:endParaRPr lang="en-GB" dirty="0">
              <a:solidFill>
                <a:schemeClr val="bg2">
                  <a:lumMod val="90000"/>
                </a:schemeClr>
              </a:solidFill>
              <a:effectLst>
                <a:outerShdw blurRad="50800" dist="76200" dir="2700000" algn="tl" rotWithShape="0">
                  <a:prstClr val="black">
                    <a:alpha val="40000"/>
                  </a:prstClr>
                </a:outerShdw>
              </a:effectLst>
            </a:endParaRPr>
          </a:p>
        </p:txBody>
      </p:sp>
      <p:cxnSp>
        <p:nvCxnSpPr>
          <p:cNvPr id="25" name="Straight Arrow Connector 24">
            <a:extLst>
              <a:ext uri="{FF2B5EF4-FFF2-40B4-BE49-F238E27FC236}">
                <a16:creationId xmlns:a16="http://schemas.microsoft.com/office/drawing/2014/main" id="{08350297-647C-FF48-8930-2D9E7310B81C}"/>
              </a:ext>
            </a:extLst>
          </p:cNvPr>
          <p:cNvCxnSpPr>
            <a:cxnSpLocks/>
          </p:cNvCxnSpPr>
          <p:nvPr/>
        </p:nvCxnSpPr>
        <p:spPr>
          <a:xfrm flipH="1">
            <a:off x="5588073" y="2597325"/>
            <a:ext cx="280072" cy="1179080"/>
          </a:xfrm>
          <a:prstGeom prst="straightConnector1">
            <a:avLst/>
          </a:prstGeom>
          <a:ln>
            <a:solidFill>
              <a:schemeClr val="bg2"/>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6A1680D-DD6E-674E-87C0-7FC312EEF088}"/>
              </a:ext>
            </a:extLst>
          </p:cNvPr>
          <p:cNvCxnSpPr>
            <a:cxnSpLocks/>
            <a:stCxn id="22" idx="0"/>
          </p:cNvCxnSpPr>
          <p:nvPr/>
        </p:nvCxnSpPr>
        <p:spPr>
          <a:xfrm flipV="1">
            <a:off x="615788" y="3818151"/>
            <a:ext cx="279615" cy="315290"/>
          </a:xfrm>
          <a:prstGeom prst="straightConnector1">
            <a:avLst/>
          </a:prstGeom>
          <a:ln>
            <a:solidFill>
              <a:schemeClr val="tx1">
                <a:lumMod val="50000"/>
                <a:lumOff val="50000"/>
              </a:schemeClr>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4F7B5DF-EAA5-8B41-B0F1-652CF008764B}"/>
              </a:ext>
            </a:extLst>
          </p:cNvPr>
          <p:cNvSpPr/>
          <p:nvPr/>
        </p:nvSpPr>
        <p:spPr>
          <a:xfrm rot="19878518">
            <a:off x="7381046" y="3946025"/>
            <a:ext cx="1327928" cy="369332"/>
          </a:xfrm>
          <a:prstGeom prst="rect">
            <a:avLst/>
          </a:prstGeom>
        </p:spPr>
        <p:txBody>
          <a:bodyPr wrap="none">
            <a:spAutoFit/>
          </a:bodyPr>
          <a:lstStyle/>
          <a:p>
            <a:r>
              <a:rPr lang="en-GB" dirty="0">
                <a:solidFill>
                  <a:schemeClr val="bg2">
                    <a:lumMod val="90000"/>
                  </a:schemeClr>
                </a:solidFill>
                <a:effectLst>
                  <a:outerShdw blurRad="50800" dist="76200" dir="2700000" algn="tl" rotWithShape="0">
                    <a:prstClr val="black">
                      <a:alpha val="40000"/>
                    </a:prstClr>
                  </a:outerShdw>
                </a:effectLst>
                <a:sym typeface="Wingdings"/>
              </a:rPr>
              <a:t>Safety fence</a:t>
            </a:r>
            <a:endParaRPr lang="en-GB" dirty="0">
              <a:solidFill>
                <a:schemeClr val="bg2">
                  <a:lumMod val="90000"/>
                </a:schemeClr>
              </a:solidFill>
              <a:effectLst>
                <a:outerShdw blurRad="50800" dist="76200" dir="2700000" algn="tl" rotWithShape="0">
                  <a:prstClr val="black">
                    <a:alpha val="40000"/>
                  </a:prstClr>
                </a:outerShdw>
              </a:effectLst>
            </a:endParaRPr>
          </a:p>
        </p:txBody>
      </p:sp>
      <p:pic>
        <p:nvPicPr>
          <p:cNvPr id="29" name="Picture 28">
            <a:extLst>
              <a:ext uri="{FF2B5EF4-FFF2-40B4-BE49-F238E27FC236}">
                <a16:creationId xmlns:a16="http://schemas.microsoft.com/office/drawing/2014/main" id="{3D350D55-6605-144A-A86F-0FA01DCD6B64}"/>
              </a:ext>
            </a:extLst>
          </p:cNvPr>
          <p:cNvPicPr>
            <a:picLocks noChangeAspect="1"/>
          </p:cNvPicPr>
          <p:nvPr/>
        </p:nvPicPr>
        <p:blipFill>
          <a:blip r:embed="rId4"/>
          <a:stretch>
            <a:fillRect/>
          </a:stretch>
        </p:blipFill>
        <p:spPr>
          <a:xfrm>
            <a:off x="8206853" y="1481953"/>
            <a:ext cx="419751" cy="360000"/>
          </a:xfrm>
          <a:prstGeom prst="rect">
            <a:avLst/>
          </a:prstGeom>
        </p:spPr>
      </p:pic>
      <p:pic>
        <p:nvPicPr>
          <p:cNvPr id="34" name="Picture 33">
            <a:extLst>
              <a:ext uri="{FF2B5EF4-FFF2-40B4-BE49-F238E27FC236}">
                <a16:creationId xmlns:a16="http://schemas.microsoft.com/office/drawing/2014/main" id="{2CD7C339-559A-9347-9F78-1D98B4F3A3AE}"/>
              </a:ext>
            </a:extLst>
          </p:cNvPr>
          <p:cNvPicPr>
            <a:picLocks noChangeAspect="1"/>
          </p:cNvPicPr>
          <p:nvPr/>
        </p:nvPicPr>
        <p:blipFill rotWithShape="1">
          <a:blip r:embed="rId5">
            <a:extLst>
              <a:ext uri="{28A0092B-C50C-407E-A947-70E740481C1C}">
                <a14:useLocalDpi xmlns:a14="http://schemas.microsoft.com/office/drawing/2010/main" val="0"/>
              </a:ext>
            </a:extLst>
          </a:blip>
          <a:srcRect r="46040"/>
          <a:stretch/>
        </p:blipFill>
        <p:spPr>
          <a:xfrm>
            <a:off x="8673706" y="1484253"/>
            <a:ext cx="362790" cy="360000"/>
          </a:xfrm>
          <a:prstGeom prst="rect">
            <a:avLst/>
          </a:prstGeom>
        </p:spPr>
      </p:pic>
      <p:sp>
        <p:nvSpPr>
          <p:cNvPr id="39" name="TextBox 38">
            <a:extLst>
              <a:ext uri="{FF2B5EF4-FFF2-40B4-BE49-F238E27FC236}">
                <a16:creationId xmlns:a16="http://schemas.microsoft.com/office/drawing/2014/main" id="{BD40133E-9DBB-D54B-9D2D-23800D57156C}"/>
              </a:ext>
            </a:extLst>
          </p:cNvPr>
          <p:cNvSpPr txBox="1"/>
          <p:nvPr/>
        </p:nvSpPr>
        <p:spPr>
          <a:xfrm>
            <a:off x="161278" y="5661248"/>
            <a:ext cx="6731779" cy="646331"/>
          </a:xfrm>
          <a:prstGeom prst="rect">
            <a:avLst/>
          </a:prstGeom>
          <a:noFill/>
          <a:effectLst/>
        </p:spPr>
        <p:txBody>
          <a:bodyPr wrap="none" rtlCol="0">
            <a:spAutoFit/>
          </a:bodyPr>
          <a:lstStyle/>
          <a:p>
            <a:pPr>
              <a:tabLst>
                <a:tab pos="665163" algn="l"/>
                <a:tab pos="930275" algn="l"/>
              </a:tabLst>
            </a:pPr>
            <a:r>
              <a:rPr lang="en-GB" dirty="0"/>
              <a:t>Yellow 	–	Measurements with ion-chambers and GM counters</a:t>
            </a:r>
          </a:p>
          <a:p>
            <a:pPr>
              <a:tabLst>
                <a:tab pos="665163" algn="l"/>
                <a:tab pos="930275" algn="l"/>
              </a:tabLst>
            </a:pPr>
            <a:r>
              <a:rPr lang="en-GB" dirty="0"/>
              <a:t>White	–	Accumulated dose measurements (OSL) 2 Aug – 6 Nov 2017</a:t>
            </a:r>
          </a:p>
        </p:txBody>
      </p:sp>
      <p:sp>
        <p:nvSpPr>
          <p:cNvPr id="3" name="TextBox 2">
            <a:extLst>
              <a:ext uri="{FF2B5EF4-FFF2-40B4-BE49-F238E27FC236}">
                <a16:creationId xmlns:a16="http://schemas.microsoft.com/office/drawing/2014/main" id="{D04521FF-0FB3-1044-94ED-711FD90D328D}"/>
              </a:ext>
            </a:extLst>
          </p:cNvPr>
          <p:cNvSpPr txBox="1"/>
          <p:nvPr/>
        </p:nvSpPr>
        <p:spPr>
          <a:xfrm>
            <a:off x="509954" y="6937131"/>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421680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par>
                                <p:cTn id="8" presetID="9"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6590-F78E-114D-8C3C-F6158737F1EF}"/>
              </a:ext>
            </a:extLst>
          </p:cNvPr>
          <p:cNvSpPr>
            <a:spLocks noGrp="1"/>
          </p:cNvSpPr>
          <p:nvPr>
            <p:ph type="title"/>
          </p:nvPr>
        </p:nvSpPr>
        <p:spPr/>
        <p:txBody>
          <a:bodyPr/>
          <a:lstStyle/>
          <a:p>
            <a:r>
              <a:rPr lang="en-GB" dirty="0"/>
              <a:t>Test &amp; Verification:</a:t>
            </a:r>
            <a:br>
              <a:rPr lang="en-GB" dirty="0"/>
            </a:br>
            <a:r>
              <a:rPr lang="en-GB" dirty="0"/>
              <a:t>Monitoring at ESS</a:t>
            </a:r>
          </a:p>
        </p:txBody>
      </p:sp>
      <p:pic>
        <p:nvPicPr>
          <p:cNvPr id="6" name="Content Placeholder 5">
            <a:extLst>
              <a:ext uri="{FF2B5EF4-FFF2-40B4-BE49-F238E27FC236}">
                <a16:creationId xmlns:a16="http://schemas.microsoft.com/office/drawing/2014/main" id="{A0F56CC5-766A-144E-8431-DDFC1AB7EE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52521"/>
            <a:ext cx="6034617" cy="4525963"/>
          </a:xfrm>
        </p:spPr>
      </p:pic>
      <p:sp>
        <p:nvSpPr>
          <p:cNvPr id="4" name="Slide Number Placeholder 3">
            <a:extLst>
              <a:ext uri="{FF2B5EF4-FFF2-40B4-BE49-F238E27FC236}">
                <a16:creationId xmlns:a16="http://schemas.microsoft.com/office/drawing/2014/main" id="{DA0C9BEC-4E20-3A47-9F69-AAC3A72595EF}"/>
              </a:ext>
            </a:extLst>
          </p:cNvPr>
          <p:cNvSpPr>
            <a:spLocks noGrp="1"/>
          </p:cNvSpPr>
          <p:nvPr>
            <p:ph type="sldNum" sz="quarter" idx="12"/>
          </p:nvPr>
        </p:nvSpPr>
        <p:spPr/>
        <p:txBody>
          <a:bodyPr/>
          <a:lstStyle/>
          <a:p>
            <a:fld id="{551115BC-487E-4422-894C-CB7CD3E79223}" type="slidenum">
              <a:rPr lang="en-GB" noProof="0" smtClean="0"/>
              <a:t>8</a:t>
            </a:fld>
            <a:endParaRPr lang="en-GB" noProof="0"/>
          </a:p>
        </p:txBody>
      </p:sp>
      <p:grpSp>
        <p:nvGrpSpPr>
          <p:cNvPr id="5" name="Group 4">
            <a:extLst>
              <a:ext uri="{FF2B5EF4-FFF2-40B4-BE49-F238E27FC236}">
                <a16:creationId xmlns:a16="http://schemas.microsoft.com/office/drawing/2014/main" id="{4DEF1BB4-3850-9E4A-8BC0-948FDDACCBB3}"/>
              </a:ext>
            </a:extLst>
          </p:cNvPr>
          <p:cNvGrpSpPr/>
          <p:nvPr/>
        </p:nvGrpSpPr>
        <p:grpSpPr>
          <a:xfrm>
            <a:off x="666197" y="2468853"/>
            <a:ext cx="8288173" cy="1916319"/>
            <a:chOff x="666197" y="2468853"/>
            <a:chExt cx="8288173" cy="1916319"/>
          </a:xfrm>
        </p:grpSpPr>
        <p:sp>
          <p:nvSpPr>
            <p:cNvPr id="7" name="Oval 6">
              <a:extLst>
                <a:ext uri="{FF2B5EF4-FFF2-40B4-BE49-F238E27FC236}">
                  <a16:creationId xmlns:a16="http://schemas.microsoft.com/office/drawing/2014/main" id="{6E50D06B-F58E-E643-A4F4-44656067A51A}"/>
                </a:ext>
              </a:extLst>
            </p:cNvPr>
            <p:cNvSpPr/>
            <p:nvPr/>
          </p:nvSpPr>
          <p:spPr>
            <a:xfrm>
              <a:off x="666197" y="3818513"/>
              <a:ext cx="288032" cy="288032"/>
            </a:xfrm>
            <a:prstGeom prst="ellipse">
              <a:avLst/>
            </a:prstGeom>
            <a:noFill/>
            <a:ln w="28575">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8" name="Oval 7">
              <a:extLst>
                <a:ext uri="{FF2B5EF4-FFF2-40B4-BE49-F238E27FC236}">
                  <a16:creationId xmlns:a16="http://schemas.microsoft.com/office/drawing/2014/main" id="{D8F07590-3F6E-BD45-92BA-68E02719A39D}"/>
                </a:ext>
              </a:extLst>
            </p:cNvPr>
            <p:cNvSpPr/>
            <p:nvPr/>
          </p:nvSpPr>
          <p:spPr>
            <a:xfrm>
              <a:off x="3546517" y="4085709"/>
              <a:ext cx="288032" cy="288032"/>
            </a:xfrm>
            <a:prstGeom prst="ellipse">
              <a:avLst/>
            </a:prstGeom>
            <a:noFill/>
            <a:ln w="28575">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9" name="Oval 8">
              <a:extLst>
                <a:ext uri="{FF2B5EF4-FFF2-40B4-BE49-F238E27FC236}">
                  <a16:creationId xmlns:a16="http://schemas.microsoft.com/office/drawing/2014/main" id="{A9EC2DFE-442C-4746-B480-50D72DAF2FAF}"/>
                </a:ext>
              </a:extLst>
            </p:cNvPr>
            <p:cNvSpPr/>
            <p:nvPr/>
          </p:nvSpPr>
          <p:spPr>
            <a:xfrm>
              <a:off x="4194589" y="4031985"/>
              <a:ext cx="288032" cy="288032"/>
            </a:xfrm>
            <a:prstGeom prst="ellipse">
              <a:avLst/>
            </a:prstGeom>
            <a:noFill/>
            <a:ln w="28575">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0" name="Oval 9">
              <a:extLst>
                <a:ext uri="{FF2B5EF4-FFF2-40B4-BE49-F238E27FC236}">
                  <a16:creationId xmlns:a16="http://schemas.microsoft.com/office/drawing/2014/main" id="{B4D1D723-BF0A-9F4A-A375-1CA3843E519B}"/>
                </a:ext>
              </a:extLst>
            </p:cNvPr>
            <p:cNvSpPr/>
            <p:nvPr/>
          </p:nvSpPr>
          <p:spPr>
            <a:xfrm>
              <a:off x="5167677" y="4031985"/>
              <a:ext cx="288032" cy="288032"/>
            </a:xfrm>
            <a:prstGeom prst="ellipse">
              <a:avLst/>
            </a:prstGeom>
            <a:noFill/>
            <a:ln w="28575">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1" name="Oval 10">
              <a:extLst>
                <a:ext uri="{FF2B5EF4-FFF2-40B4-BE49-F238E27FC236}">
                  <a16:creationId xmlns:a16="http://schemas.microsoft.com/office/drawing/2014/main" id="{D9CD04E1-D72E-D642-BFC7-A9536866F421}"/>
                </a:ext>
              </a:extLst>
            </p:cNvPr>
            <p:cNvSpPr/>
            <p:nvPr/>
          </p:nvSpPr>
          <p:spPr>
            <a:xfrm>
              <a:off x="5167677" y="2617225"/>
              <a:ext cx="288032" cy="288032"/>
            </a:xfrm>
            <a:prstGeom prst="ellipse">
              <a:avLst/>
            </a:prstGeom>
            <a:noFill/>
            <a:ln w="28575">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2" name="Oval 11">
              <a:extLst>
                <a:ext uri="{FF2B5EF4-FFF2-40B4-BE49-F238E27FC236}">
                  <a16:creationId xmlns:a16="http://schemas.microsoft.com/office/drawing/2014/main" id="{CC1B8E2F-1B23-A64F-97E7-1F91C9B5712E}"/>
                </a:ext>
              </a:extLst>
            </p:cNvPr>
            <p:cNvSpPr/>
            <p:nvPr/>
          </p:nvSpPr>
          <p:spPr>
            <a:xfrm>
              <a:off x="706401" y="3833410"/>
              <a:ext cx="288032" cy="288032"/>
            </a:xfrm>
            <a:prstGeom prst="ellipse">
              <a:avLst/>
            </a:prstGeom>
            <a:no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3" name="Oval 12">
              <a:extLst>
                <a:ext uri="{FF2B5EF4-FFF2-40B4-BE49-F238E27FC236}">
                  <a16:creationId xmlns:a16="http://schemas.microsoft.com/office/drawing/2014/main" id="{28BEC60C-A8E4-9445-A286-5CCDC5175954}"/>
                </a:ext>
              </a:extLst>
            </p:cNvPr>
            <p:cNvSpPr/>
            <p:nvPr/>
          </p:nvSpPr>
          <p:spPr>
            <a:xfrm>
              <a:off x="3578770" y="4097140"/>
              <a:ext cx="288032" cy="288032"/>
            </a:xfrm>
            <a:prstGeom prst="ellipse">
              <a:avLst/>
            </a:prstGeom>
            <a:no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4" name="Oval 13">
              <a:extLst>
                <a:ext uri="{FF2B5EF4-FFF2-40B4-BE49-F238E27FC236}">
                  <a16:creationId xmlns:a16="http://schemas.microsoft.com/office/drawing/2014/main" id="{61CD5F89-74DE-544A-A77F-79B99976A39B}"/>
                </a:ext>
              </a:extLst>
            </p:cNvPr>
            <p:cNvSpPr/>
            <p:nvPr/>
          </p:nvSpPr>
          <p:spPr>
            <a:xfrm>
              <a:off x="4237779" y="4034258"/>
              <a:ext cx="288032" cy="288032"/>
            </a:xfrm>
            <a:prstGeom prst="ellipse">
              <a:avLst/>
            </a:prstGeom>
            <a:no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5" name="Oval 14">
              <a:extLst>
                <a:ext uri="{FF2B5EF4-FFF2-40B4-BE49-F238E27FC236}">
                  <a16:creationId xmlns:a16="http://schemas.microsoft.com/office/drawing/2014/main" id="{BD369C42-D4A0-524C-BA1A-3C1274BD19E0}"/>
                </a:ext>
              </a:extLst>
            </p:cNvPr>
            <p:cNvSpPr/>
            <p:nvPr/>
          </p:nvSpPr>
          <p:spPr>
            <a:xfrm>
              <a:off x="5204880" y="4034954"/>
              <a:ext cx="288032" cy="288032"/>
            </a:xfrm>
            <a:prstGeom prst="ellipse">
              <a:avLst/>
            </a:prstGeom>
            <a:no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3" name="TextBox 2">
              <a:extLst>
                <a:ext uri="{FF2B5EF4-FFF2-40B4-BE49-F238E27FC236}">
                  <a16:creationId xmlns:a16="http://schemas.microsoft.com/office/drawing/2014/main" id="{FF50FEA8-02F1-9D44-925C-A16E37E4A3F5}"/>
                </a:ext>
              </a:extLst>
            </p:cNvPr>
            <p:cNvSpPr txBox="1"/>
            <p:nvPr/>
          </p:nvSpPr>
          <p:spPr>
            <a:xfrm>
              <a:off x="6553200" y="2468853"/>
              <a:ext cx="2401170" cy="584775"/>
            </a:xfrm>
            <a:prstGeom prst="rect">
              <a:avLst/>
            </a:prstGeom>
            <a:noFill/>
          </p:spPr>
          <p:txBody>
            <a:bodyPr wrap="none" rtlCol="0">
              <a:spAutoFit/>
            </a:bodyPr>
            <a:lstStyle/>
            <a:p>
              <a:pPr>
                <a:tabLst>
                  <a:tab pos="754063" algn="l"/>
                </a:tabLst>
              </a:pPr>
              <a:r>
                <a:rPr lang="en-GB" sz="1600" dirty="0"/>
                <a:t>Yellow; monthly (14 pc)</a:t>
              </a:r>
            </a:p>
            <a:p>
              <a:pPr>
                <a:tabLst>
                  <a:tab pos="754063" algn="l"/>
                </a:tabLst>
              </a:pPr>
              <a:r>
                <a:rPr lang="en-GB" sz="1600" dirty="0"/>
                <a:t>Red; every trimester (8 pc)</a:t>
              </a:r>
            </a:p>
          </p:txBody>
        </p:sp>
      </p:grpSp>
      <p:pic>
        <p:nvPicPr>
          <p:cNvPr id="17" name="Content Placeholder 5">
            <a:extLst>
              <a:ext uri="{FF2B5EF4-FFF2-40B4-BE49-F238E27FC236}">
                <a16:creationId xmlns:a16="http://schemas.microsoft.com/office/drawing/2014/main" id="{C86E94E2-82BD-E848-8FFA-EE69E7496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50157" y="3607226"/>
            <a:ext cx="2577933" cy="1933450"/>
          </a:xfrm>
          <a:prstGeom prst="rect">
            <a:avLst/>
          </a:prstGeom>
        </p:spPr>
      </p:pic>
      <p:grpSp>
        <p:nvGrpSpPr>
          <p:cNvPr id="26" name="Group 25">
            <a:extLst>
              <a:ext uri="{FF2B5EF4-FFF2-40B4-BE49-F238E27FC236}">
                <a16:creationId xmlns:a16="http://schemas.microsoft.com/office/drawing/2014/main" id="{7C0C3C10-20AA-FD48-BC5B-99E308450C09}"/>
              </a:ext>
            </a:extLst>
          </p:cNvPr>
          <p:cNvGrpSpPr/>
          <p:nvPr/>
        </p:nvGrpSpPr>
        <p:grpSpPr>
          <a:xfrm>
            <a:off x="6997957" y="4742555"/>
            <a:ext cx="1443813" cy="327992"/>
            <a:chOff x="6997957" y="4945223"/>
            <a:chExt cx="1443813" cy="327992"/>
          </a:xfrm>
        </p:grpSpPr>
        <p:sp>
          <p:nvSpPr>
            <p:cNvPr id="24" name="Oval 23">
              <a:extLst>
                <a:ext uri="{FF2B5EF4-FFF2-40B4-BE49-F238E27FC236}">
                  <a16:creationId xmlns:a16="http://schemas.microsoft.com/office/drawing/2014/main" id="{ADB52577-99BB-ED4A-9AD0-46941A4E192A}"/>
                </a:ext>
              </a:extLst>
            </p:cNvPr>
            <p:cNvSpPr/>
            <p:nvPr/>
          </p:nvSpPr>
          <p:spPr>
            <a:xfrm>
              <a:off x="8153738" y="4985183"/>
              <a:ext cx="288032" cy="288032"/>
            </a:xfrm>
            <a:prstGeom prst="ellipse">
              <a:avLst/>
            </a:prstGeom>
            <a:noFill/>
            <a:ln w="28575">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25" name="Oval 24">
              <a:extLst>
                <a:ext uri="{FF2B5EF4-FFF2-40B4-BE49-F238E27FC236}">
                  <a16:creationId xmlns:a16="http://schemas.microsoft.com/office/drawing/2014/main" id="{0A778AF0-6C8B-4C47-A07D-CA6763482E92}"/>
                </a:ext>
              </a:extLst>
            </p:cNvPr>
            <p:cNvSpPr/>
            <p:nvPr/>
          </p:nvSpPr>
          <p:spPr>
            <a:xfrm>
              <a:off x="6997957" y="4945223"/>
              <a:ext cx="288032" cy="288032"/>
            </a:xfrm>
            <a:prstGeom prst="ellipse">
              <a:avLst/>
            </a:prstGeom>
            <a:noFill/>
            <a:ln w="28575">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grpSp>
    </p:spTree>
    <p:extLst>
      <p:ext uri="{BB962C8B-B14F-4D97-AF65-F5344CB8AC3E}">
        <p14:creationId xmlns:p14="http://schemas.microsoft.com/office/powerpoint/2010/main" val="2890761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8BF9D186-28DA-094D-BFB4-C1751EBDF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674" y="3683891"/>
            <a:ext cx="1811725" cy="1617316"/>
          </a:xfrm>
          <a:prstGeom prst="rect">
            <a:avLst/>
          </a:prstGeom>
        </p:spPr>
      </p:pic>
      <p:sp>
        <p:nvSpPr>
          <p:cNvPr id="2" name="Title 1">
            <a:extLst>
              <a:ext uri="{FF2B5EF4-FFF2-40B4-BE49-F238E27FC236}">
                <a16:creationId xmlns:a16="http://schemas.microsoft.com/office/drawing/2014/main" id="{2D2D2FF5-F54A-5D4C-865A-98D367C49CB7}"/>
              </a:ext>
            </a:extLst>
          </p:cNvPr>
          <p:cNvSpPr>
            <a:spLocks noGrp="1"/>
          </p:cNvSpPr>
          <p:nvPr>
            <p:ph type="title"/>
          </p:nvPr>
        </p:nvSpPr>
        <p:spPr/>
        <p:txBody>
          <a:bodyPr>
            <a:normAutofit/>
          </a:bodyPr>
          <a:lstStyle/>
          <a:p>
            <a:r>
              <a:rPr lang="en-GB" dirty="0"/>
              <a:t>Test &amp; Verification:</a:t>
            </a:r>
            <a:br>
              <a:rPr lang="en-GB" dirty="0"/>
            </a:br>
            <a:r>
              <a:rPr lang="en-GB" dirty="0"/>
              <a:t>RP Survey during start-up</a:t>
            </a:r>
          </a:p>
        </p:txBody>
      </p:sp>
      <p:sp>
        <p:nvSpPr>
          <p:cNvPr id="3" name="Content Placeholder 2">
            <a:extLst>
              <a:ext uri="{FF2B5EF4-FFF2-40B4-BE49-F238E27FC236}">
                <a16:creationId xmlns:a16="http://schemas.microsoft.com/office/drawing/2014/main" id="{9ADB70BB-CEB6-D040-AEC2-0C83C4C11599}"/>
              </a:ext>
            </a:extLst>
          </p:cNvPr>
          <p:cNvSpPr>
            <a:spLocks noGrp="1"/>
          </p:cNvSpPr>
          <p:nvPr>
            <p:ph idx="1"/>
          </p:nvPr>
        </p:nvSpPr>
        <p:spPr>
          <a:xfrm>
            <a:off x="457200" y="1600200"/>
            <a:ext cx="8229600" cy="4756150"/>
          </a:xfrm>
        </p:spPr>
        <p:txBody>
          <a:bodyPr>
            <a:normAutofit fontScale="62500" lnSpcReduction="20000"/>
          </a:bodyPr>
          <a:lstStyle/>
          <a:p>
            <a:pPr marL="514350" indent="-514350">
              <a:buFont typeface="+mj-lt"/>
              <a:buAutoNum type="arabicPeriod"/>
            </a:pPr>
            <a:r>
              <a:rPr lang="en-GB" dirty="0">
                <a:solidFill>
                  <a:schemeClr val="bg1">
                    <a:lumMod val="75000"/>
                  </a:schemeClr>
                </a:solidFill>
              </a:rPr>
              <a:t>First time beam turns on: </a:t>
            </a:r>
          </a:p>
          <a:p>
            <a:pPr marL="914400" lvl="1" indent="-514350">
              <a:buFont typeface="+mj-lt"/>
              <a:buAutoNum type="alphaLcParenR"/>
            </a:pPr>
            <a:r>
              <a:rPr lang="en-GB" dirty="0">
                <a:solidFill>
                  <a:schemeClr val="bg1">
                    <a:lumMod val="75000"/>
                  </a:schemeClr>
                </a:solidFill>
              </a:rPr>
              <a:t>Evacuate part of the accelerator tunnel.</a:t>
            </a:r>
          </a:p>
          <a:p>
            <a:pPr marL="914400" lvl="1" indent="-514350">
              <a:buFont typeface="+mj-lt"/>
              <a:buAutoNum type="alphaLcParenR"/>
            </a:pPr>
            <a:r>
              <a:rPr lang="en-GB" dirty="0">
                <a:solidFill>
                  <a:schemeClr val="bg1">
                    <a:lumMod val="75000"/>
                  </a:schemeClr>
                </a:solidFill>
              </a:rPr>
              <a:t>Start – Adjust – Confirm beam.</a:t>
            </a:r>
          </a:p>
          <a:p>
            <a:pPr marL="514350" indent="-514350">
              <a:buFont typeface="+mj-lt"/>
              <a:buAutoNum type="arabicPeriod"/>
            </a:pPr>
            <a:r>
              <a:rPr lang="en-GB" dirty="0"/>
              <a:t>Once stable beam (1 Hz):</a:t>
            </a:r>
          </a:p>
          <a:p>
            <a:pPr marL="914400" lvl="1" indent="-514350">
              <a:buFont typeface="+mj-lt"/>
              <a:buAutoNum type="alphaLcParenR"/>
            </a:pPr>
            <a:r>
              <a:rPr lang="en-GB" dirty="0"/>
              <a:t>Leave </a:t>
            </a:r>
            <a:r>
              <a:rPr lang="en-GB" b="1" dirty="0" err="1"/>
              <a:t>Radion</a:t>
            </a:r>
            <a:r>
              <a:rPr lang="en-GB" dirty="0"/>
              <a:t> inside/outside the lead shielding.</a:t>
            </a:r>
          </a:p>
          <a:p>
            <a:pPr marL="914400" lvl="1" indent="-514350">
              <a:buFont typeface="+mj-lt"/>
              <a:buAutoNum type="alphaLcParenR"/>
            </a:pPr>
            <a:r>
              <a:rPr lang="en-GB" dirty="0"/>
              <a:t>Evacuate part of the accelerator tunnel.</a:t>
            </a:r>
          </a:p>
          <a:p>
            <a:pPr marL="914400" lvl="1" indent="-514350">
              <a:buFont typeface="+mj-lt"/>
              <a:buAutoNum type="alphaLcParenR"/>
            </a:pPr>
            <a:r>
              <a:rPr lang="en-GB" dirty="0"/>
              <a:t>Turn the beam on for 30 minutes.</a:t>
            </a:r>
          </a:p>
          <a:p>
            <a:pPr marL="914400" lvl="1" indent="-514350">
              <a:buFont typeface="+mj-lt"/>
              <a:buAutoNum type="alphaLcParenR"/>
            </a:pPr>
            <a:r>
              <a:rPr lang="en-GB" dirty="0"/>
              <a:t>Read accumulated dose and maximum dose rate.</a:t>
            </a:r>
          </a:p>
          <a:p>
            <a:pPr marL="914400" lvl="1" indent="-514350">
              <a:buFont typeface="+mj-lt"/>
              <a:buAutoNum type="alphaLcParenR"/>
            </a:pPr>
            <a:r>
              <a:rPr lang="en-GB" dirty="0"/>
              <a:t>Repeat (a)–(d) with </a:t>
            </a:r>
            <a:r>
              <a:rPr lang="en-GB" b="1" dirty="0" err="1"/>
              <a:t>Radion</a:t>
            </a:r>
            <a:r>
              <a:rPr lang="en-GB" dirty="0"/>
              <a:t> in different locations.</a:t>
            </a:r>
          </a:p>
          <a:p>
            <a:pPr marL="514350" indent="-514350">
              <a:buFont typeface="+mj-lt"/>
              <a:buAutoNum type="arabicPeriod"/>
            </a:pPr>
            <a:r>
              <a:rPr lang="en-GB" dirty="0"/>
              <a:t>Repeat (2) up to 14 Hz.</a:t>
            </a:r>
          </a:p>
          <a:p>
            <a:pPr marL="514350" indent="-514350">
              <a:buFont typeface="+mj-lt"/>
              <a:buAutoNum type="arabicPeriod"/>
            </a:pPr>
            <a:r>
              <a:rPr lang="en-GB" dirty="0"/>
              <a:t>Once considered safe for hands-on survey:</a:t>
            </a:r>
          </a:p>
          <a:p>
            <a:pPr marL="914400" lvl="1" indent="-514350">
              <a:buFont typeface="+mj-lt"/>
              <a:buAutoNum type="alphaLcParenR"/>
            </a:pPr>
            <a:r>
              <a:rPr lang="en-GB" dirty="0"/>
              <a:t>Limited access to the accelerator tunnel.</a:t>
            </a:r>
          </a:p>
          <a:p>
            <a:pPr marL="914400" lvl="1" indent="-514350">
              <a:buFont typeface="+mj-lt"/>
              <a:buAutoNum type="alphaLcParenR"/>
            </a:pPr>
            <a:r>
              <a:rPr lang="en-GB" dirty="0"/>
              <a:t>Beam configured for detectable radiation</a:t>
            </a:r>
          </a:p>
          <a:p>
            <a:pPr marL="914400" lvl="1" indent="-514350">
              <a:buFont typeface="+mj-lt"/>
              <a:buAutoNum type="alphaLcParenR"/>
            </a:pPr>
            <a:r>
              <a:rPr lang="en-GB" dirty="0"/>
              <a:t>RP survey of shielding, feed throughs, gaps &amp; LEBT with </a:t>
            </a:r>
            <a:r>
              <a:rPr lang="en-GB" b="1" dirty="0" err="1"/>
              <a:t>Babyline</a:t>
            </a:r>
            <a:r>
              <a:rPr lang="en-GB" dirty="0"/>
              <a:t>.</a:t>
            </a:r>
          </a:p>
          <a:p>
            <a:pPr marL="914400" lvl="1" indent="-514350">
              <a:buFont typeface="+mj-lt"/>
              <a:buAutoNum type="alphaLcParenR"/>
            </a:pPr>
            <a:r>
              <a:rPr lang="en-GB" dirty="0"/>
              <a:t>If leaks or hot spots found, use </a:t>
            </a:r>
            <a:r>
              <a:rPr lang="en-GB" b="1" dirty="0" err="1"/>
              <a:t>Radion</a:t>
            </a:r>
            <a:r>
              <a:rPr lang="en-GB" dirty="0"/>
              <a:t> to determine dose rate.</a:t>
            </a:r>
          </a:p>
          <a:p>
            <a:pPr marL="514350" indent="-514350">
              <a:buFont typeface="+mj-lt"/>
              <a:buAutoNum type="arabicPeriod"/>
            </a:pPr>
            <a:r>
              <a:rPr lang="en-GB" dirty="0"/>
              <a:t>Once shielding and radiation levels have been verified</a:t>
            </a:r>
          </a:p>
          <a:p>
            <a:pPr marL="914400" lvl="1" indent="-514350">
              <a:buFont typeface="+mj-lt"/>
              <a:buAutoNum type="alphaLcParenR"/>
            </a:pPr>
            <a:r>
              <a:rPr lang="en-GB" dirty="0"/>
              <a:t>Normal access to accelerator tunnel.</a:t>
            </a:r>
          </a:p>
          <a:p>
            <a:pPr marL="914400" lvl="1" indent="-514350">
              <a:buFont typeface="+mj-lt"/>
              <a:buAutoNum type="alphaLcParenR"/>
            </a:pPr>
            <a:r>
              <a:rPr lang="en-GB" dirty="0"/>
              <a:t>Continue commissioning.</a:t>
            </a:r>
          </a:p>
          <a:p>
            <a:pPr marL="514350" indent="-514350">
              <a:buFont typeface="+mj-lt"/>
              <a:buAutoNum type="arabicPeriod"/>
            </a:pPr>
            <a:r>
              <a:rPr lang="en-GB" dirty="0"/>
              <a:t>Re-confirm dose levels after first OSL evaluation.</a:t>
            </a:r>
          </a:p>
        </p:txBody>
      </p:sp>
      <p:sp>
        <p:nvSpPr>
          <p:cNvPr id="4" name="Slide Number Placeholder 3">
            <a:extLst>
              <a:ext uri="{FF2B5EF4-FFF2-40B4-BE49-F238E27FC236}">
                <a16:creationId xmlns:a16="http://schemas.microsoft.com/office/drawing/2014/main" id="{80DEC5EB-F580-FE47-A034-B60C922F7022}"/>
              </a:ext>
            </a:extLst>
          </p:cNvPr>
          <p:cNvSpPr>
            <a:spLocks noGrp="1"/>
          </p:cNvSpPr>
          <p:nvPr>
            <p:ph type="sldNum" sz="quarter" idx="12"/>
          </p:nvPr>
        </p:nvSpPr>
        <p:spPr/>
        <p:txBody>
          <a:bodyPr/>
          <a:lstStyle/>
          <a:p>
            <a:fld id="{551115BC-487E-4422-894C-CB7CD3E79223}" type="slidenum">
              <a:rPr lang="en-GB" noProof="0" smtClean="0"/>
              <a:t>9</a:t>
            </a:fld>
            <a:endParaRPr lang="en-GB" noProof="0"/>
          </a:p>
        </p:txBody>
      </p:sp>
      <p:grpSp>
        <p:nvGrpSpPr>
          <p:cNvPr id="6" name="Group 5">
            <a:extLst>
              <a:ext uri="{FF2B5EF4-FFF2-40B4-BE49-F238E27FC236}">
                <a16:creationId xmlns:a16="http://schemas.microsoft.com/office/drawing/2014/main" id="{43EDACB1-6117-2D4E-BD03-1DAB0C534E6F}"/>
              </a:ext>
            </a:extLst>
          </p:cNvPr>
          <p:cNvGrpSpPr/>
          <p:nvPr/>
        </p:nvGrpSpPr>
        <p:grpSpPr>
          <a:xfrm>
            <a:off x="6714137" y="1700808"/>
            <a:ext cx="1800200" cy="1807803"/>
            <a:chOff x="6876256" y="1909229"/>
            <a:chExt cx="1800200" cy="1807803"/>
          </a:xfrm>
        </p:grpSpPr>
        <p:pic>
          <p:nvPicPr>
            <p:cNvPr id="8" name="Content Placeholder 5">
              <a:extLst>
                <a:ext uri="{FF2B5EF4-FFF2-40B4-BE49-F238E27FC236}">
                  <a16:creationId xmlns:a16="http://schemas.microsoft.com/office/drawing/2014/main" id="{95F6BEA1-0D0A-5440-9F19-538E1E9B4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1909229"/>
              <a:ext cx="1782844" cy="1337133"/>
            </a:xfrm>
            <a:prstGeom prst="rect">
              <a:avLst/>
            </a:prstGeom>
          </p:spPr>
        </p:pic>
        <p:sp>
          <p:nvSpPr>
            <p:cNvPr id="9" name="TextBox 8">
              <a:extLst>
                <a:ext uri="{FF2B5EF4-FFF2-40B4-BE49-F238E27FC236}">
                  <a16:creationId xmlns:a16="http://schemas.microsoft.com/office/drawing/2014/main" id="{CBE801C3-EBB9-0549-9232-F207A250EF99}"/>
                </a:ext>
              </a:extLst>
            </p:cNvPr>
            <p:cNvSpPr txBox="1"/>
            <p:nvPr/>
          </p:nvSpPr>
          <p:spPr>
            <a:xfrm>
              <a:off x="6876256" y="3193812"/>
              <a:ext cx="1800200" cy="523220"/>
            </a:xfrm>
            <a:prstGeom prst="rect">
              <a:avLst/>
            </a:prstGeom>
            <a:noFill/>
          </p:spPr>
          <p:txBody>
            <a:bodyPr wrap="square" rtlCol="0">
              <a:spAutoFit/>
            </a:bodyPr>
            <a:lstStyle/>
            <a:p>
              <a:pPr>
                <a:tabLst>
                  <a:tab pos="1595438" algn="r"/>
                </a:tabLst>
              </a:pPr>
              <a:r>
                <a:rPr lang="en-GB" sz="1400" i="1" dirty="0" err="1">
                  <a:solidFill>
                    <a:schemeClr val="bg1">
                      <a:lumMod val="50000"/>
                    </a:schemeClr>
                  </a:solidFill>
                </a:rPr>
                <a:t>Babyline</a:t>
              </a:r>
              <a:r>
                <a:rPr lang="en-GB" sz="1400" i="1" dirty="0">
                  <a:solidFill>
                    <a:schemeClr val="bg1">
                      <a:lumMod val="50000"/>
                    </a:schemeClr>
                  </a:solidFill>
                </a:rPr>
                <a:t>	</a:t>
              </a:r>
              <a:r>
                <a:rPr lang="en-GB" sz="1400" i="1" dirty="0" err="1">
                  <a:solidFill>
                    <a:schemeClr val="bg1">
                      <a:lumMod val="50000"/>
                    </a:schemeClr>
                  </a:solidFill>
                </a:rPr>
                <a:t>Radion</a:t>
              </a:r>
              <a:endParaRPr lang="en-GB" sz="1400" i="1" dirty="0">
                <a:solidFill>
                  <a:schemeClr val="bg1">
                    <a:lumMod val="50000"/>
                  </a:schemeClr>
                </a:solidFill>
              </a:endParaRPr>
            </a:p>
            <a:p>
              <a:pPr>
                <a:tabLst>
                  <a:tab pos="1595438" algn="r"/>
                </a:tabLst>
              </a:pPr>
              <a:r>
                <a:rPr lang="en-GB" sz="1400" i="1" dirty="0">
                  <a:solidFill>
                    <a:schemeClr val="bg1">
                      <a:lumMod val="50000"/>
                    </a:schemeClr>
                  </a:solidFill>
                </a:rPr>
                <a:t>Ionisation chambers</a:t>
              </a:r>
            </a:p>
          </p:txBody>
        </p:sp>
      </p:grpSp>
      <p:pic>
        <p:nvPicPr>
          <p:cNvPr id="10" name="Content Placeholder 5">
            <a:extLst>
              <a:ext uri="{FF2B5EF4-FFF2-40B4-BE49-F238E27FC236}">
                <a16:creationId xmlns:a16="http://schemas.microsoft.com/office/drawing/2014/main" id="{17C6C789-D303-6D45-A4A1-FB1A92903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137" y="3643504"/>
            <a:ext cx="1856966" cy="1657704"/>
          </a:xfrm>
          <a:prstGeom prst="rect">
            <a:avLst/>
          </a:prstGeom>
        </p:spPr>
      </p:pic>
      <p:pic>
        <p:nvPicPr>
          <p:cNvPr id="13" name="Content Placeholder 7">
            <a:extLst>
              <a:ext uri="{FF2B5EF4-FFF2-40B4-BE49-F238E27FC236}">
                <a16:creationId xmlns:a16="http://schemas.microsoft.com/office/drawing/2014/main" id="{0B7C603A-5D72-E04D-9D8F-FCDCE92F3726}"/>
              </a:ext>
            </a:extLst>
          </p:cNvPr>
          <p:cNvPicPr>
            <a:picLocks noChangeAspect="1"/>
          </p:cNvPicPr>
          <p:nvPr/>
        </p:nvPicPr>
        <p:blipFill rotWithShape="1">
          <a:blip r:embed="rId5">
            <a:extLst>
              <a:ext uri="{28A0092B-C50C-407E-A947-70E740481C1C}">
                <a14:useLocalDpi xmlns:a14="http://schemas.microsoft.com/office/drawing/2010/main" val="0"/>
              </a:ext>
            </a:extLst>
          </a:blip>
          <a:srcRect r="2270"/>
          <a:stretch/>
        </p:blipFill>
        <p:spPr>
          <a:xfrm>
            <a:off x="6748463" y="5589240"/>
            <a:ext cx="860994" cy="660745"/>
          </a:xfrm>
          <a:prstGeom prst="rect">
            <a:avLst/>
          </a:prstGeom>
        </p:spPr>
      </p:pic>
    </p:spTree>
    <p:extLst>
      <p:ext uri="{BB962C8B-B14F-4D97-AF65-F5344CB8AC3E}">
        <p14:creationId xmlns:p14="http://schemas.microsoft.com/office/powerpoint/2010/main" val="221146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8" end="1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8654</TotalTime>
  <Words>1161</Words>
  <Application>Microsoft Macintosh PowerPoint</Application>
  <PresentationFormat>On-screen Show (4:3)</PresentationFormat>
  <Paragraphs>339</Paragraphs>
  <Slides>25</Slides>
  <Notes>10</Notes>
  <HiddenSlides>14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Cambria Math</vt:lpstr>
      <vt:lpstr>Helvetica</vt:lpstr>
      <vt:lpstr>Wingdings</vt:lpstr>
      <vt:lpstr>Office Theme</vt:lpstr>
      <vt:lpstr>Radiation protection &amp; monitoring</vt:lpstr>
      <vt:lpstr>Radiation Monitoring</vt:lpstr>
      <vt:lpstr>Table of content</vt:lpstr>
      <vt:lpstr>Requirements on Radiation Protection (RP)</vt:lpstr>
      <vt:lpstr>RP in operation: Monitoring</vt:lpstr>
      <vt:lpstr>RP in operation: Signage</vt:lpstr>
      <vt:lpstr>Test &amp; Verification:  Measurements in Catania 2017</vt:lpstr>
      <vt:lpstr>Test &amp; Verification: Monitoring at ESS</vt:lpstr>
      <vt:lpstr>Test &amp; Verification: RP Survey during start-up</vt:lpstr>
      <vt:lpstr>Outstanding issues</vt:lpstr>
      <vt:lpstr>THANK YOU</vt:lpstr>
      <vt:lpstr>Reference documentation</vt:lpstr>
      <vt:lpstr>Catania measurements with ESS dosimeters</vt:lpstr>
      <vt:lpstr>OSL dosimeters</vt:lpstr>
      <vt:lpstr>OSL dosimeters</vt:lpstr>
      <vt:lpstr>OSL dosimeters</vt:lpstr>
      <vt:lpstr>OSL dosimeters</vt:lpstr>
      <vt:lpstr>OSL dosimeters</vt:lpstr>
      <vt:lpstr>OSL dosimeters</vt:lpstr>
      <vt:lpstr>Dose rate instruments</vt:lpstr>
      <vt:lpstr>Dose rate instruments</vt:lpstr>
      <vt:lpstr>Catania’s Gamma spectroscopy and attenuation factors</vt:lpstr>
      <vt:lpstr>RP Survey of shielding</vt:lpstr>
      <vt:lpstr>Definition of Supervised and Controlled radiation areas (ESS-0001786)</vt:lpstr>
      <vt:lpstr>Radiation area signage</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Peter Jacobsson</dc:creator>
  <cp:lastModifiedBy>Ida Bergström</cp:lastModifiedBy>
  <cp:revision>157</cp:revision>
  <cp:lastPrinted>2018-07-10T14:22:29Z</cp:lastPrinted>
  <dcterms:created xsi:type="dcterms:W3CDTF">2018-07-05T05:52:31Z</dcterms:created>
  <dcterms:modified xsi:type="dcterms:W3CDTF">2018-07-17T06:39:35Z</dcterms:modified>
</cp:coreProperties>
</file>