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4" r:id="rId5"/>
    <p:sldId id="265" r:id="rId6"/>
    <p:sldId id="271" r:id="rId7"/>
    <p:sldId id="266" r:id="rId8"/>
    <p:sldId id="263" r:id="rId9"/>
    <p:sldId id="272" r:id="rId10"/>
    <p:sldId id="270" r:id="rId11"/>
    <p:sldId id="260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66" autoAdjust="0"/>
    <p:restoredTop sz="87192" autoAdjust="0"/>
  </p:normalViewPr>
  <p:slideViewPr>
    <p:cSldViewPr>
      <p:cViewPr varScale="1">
        <p:scale>
          <a:sx n="131" d="100"/>
          <a:sy n="131" d="100"/>
        </p:scale>
        <p:origin x="19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960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FBE475-9BAE-4C46-BD27-7417464CAC6C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F297A9-7C0E-C746-8BF7-43CFF60F5EB1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/>
            <a:t>Shift leader</a:t>
          </a:r>
        </a:p>
      </dgm:t>
    </dgm:pt>
    <dgm:pt modelId="{FC5C0CED-958D-E54E-9763-3D0A94D6EBEA}" type="parTrans" cxnId="{2A4F1FE8-8115-3F4B-A48B-22C89038E2F4}">
      <dgm:prSet/>
      <dgm:spPr/>
      <dgm:t>
        <a:bodyPr/>
        <a:lstStyle/>
        <a:p>
          <a:endParaRPr lang="en-US"/>
        </a:p>
      </dgm:t>
    </dgm:pt>
    <dgm:pt modelId="{7EB5C74B-04C9-0148-ACE4-F18598E90772}" type="sibTrans" cxnId="{2A4F1FE8-8115-3F4B-A48B-22C89038E2F4}">
      <dgm:prSet/>
      <dgm:spPr/>
      <dgm:t>
        <a:bodyPr/>
        <a:lstStyle/>
        <a:p>
          <a:endParaRPr lang="en-US"/>
        </a:p>
      </dgm:t>
    </dgm:pt>
    <dgm:pt modelId="{328CDD8C-FA34-BC47-90BD-585ED727978F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sz="2000" dirty="0"/>
            <a:t>Operator 1</a:t>
          </a:r>
        </a:p>
      </dgm:t>
    </dgm:pt>
    <dgm:pt modelId="{B4C407D9-21CD-F142-849B-E444188BC812}" type="parTrans" cxnId="{C4461298-F7F0-D745-AA06-A548CFB7ECE9}">
      <dgm:prSet/>
      <dgm:spPr/>
      <dgm:t>
        <a:bodyPr/>
        <a:lstStyle/>
        <a:p>
          <a:endParaRPr lang="en-US"/>
        </a:p>
      </dgm:t>
    </dgm:pt>
    <dgm:pt modelId="{398EC724-9748-F245-A2FB-3A81194A43BE}" type="sibTrans" cxnId="{C4461298-F7F0-D745-AA06-A548CFB7ECE9}">
      <dgm:prSet/>
      <dgm:spPr/>
      <dgm:t>
        <a:bodyPr/>
        <a:lstStyle/>
        <a:p>
          <a:endParaRPr lang="en-US"/>
        </a:p>
      </dgm:t>
    </dgm:pt>
    <dgm:pt modelId="{F0E328F7-BDEF-C049-8663-788DD6932EA4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sz="2000" dirty="0"/>
            <a:t>Operator N</a:t>
          </a:r>
        </a:p>
      </dgm:t>
    </dgm:pt>
    <dgm:pt modelId="{6295BD6A-DCDB-164A-8C98-87BAD92BF0E4}" type="parTrans" cxnId="{91022982-AA82-A94C-B8AC-F005C63C6A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75C819EB-A408-FF48-B076-BEFFFD90DFAE}" type="sibTrans" cxnId="{91022982-AA82-A94C-B8AC-F005C63C6A8F}">
      <dgm:prSet/>
      <dgm:spPr/>
      <dgm:t>
        <a:bodyPr/>
        <a:lstStyle/>
        <a:p>
          <a:endParaRPr lang="en-US"/>
        </a:p>
      </dgm:t>
    </dgm:pt>
    <dgm:pt modelId="{34F7E959-663D-104B-ACF2-AA3B94F331A1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/>
            <a:t>Study leader</a:t>
          </a:r>
        </a:p>
      </dgm:t>
    </dgm:pt>
    <dgm:pt modelId="{15D5B590-537B-DA41-9432-143EC9BC10BD}" type="parTrans" cxnId="{455314AD-7D69-034F-B01C-DBB395261567}">
      <dgm:prSet/>
      <dgm:spPr/>
      <dgm:t>
        <a:bodyPr/>
        <a:lstStyle/>
        <a:p>
          <a:endParaRPr lang="en-US"/>
        </a:p>
      </dgm:t>
    </dgm:pt>
    <dgm:pt modelId="{9473657B-BBE9-BF43-A810-52A3AD425D43}" type="sibTrans" cxnId="{455314AD-7D69-034F-B01C-DBB395261567}">
      <dgm:prSet/>
      <dgm:spPr/>
      <dgm:t>
        <a:bodyPr/>
        <a:lstStyle/>
        <a:p>
          <a:endParaRPr lang="en-US"/>
        </a:p>
      </dgm:t>
    </dgm:pt>
    <dgm:pt modelId="{06AFC4DB-B80E-2D4E-8477-2604D6C49810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sz="2000" dirty="0"/>
            <a:t>Physicist 1</a:t>
          </a:r>
        </a:p>
      </dgm:t>
    </dgm:pt>
    <dgm:pt modelId="{70EC76E2-875F-9E4C-A156-3DF8F27898F9}" type="parTrans" cxnId="{0EC31BD7-E619-1140-B5BF-CA80209FD585}">
      <dgm:prSet/>
      <dgm:spPr/>
      <dgm:t>
        <a:bodyPr/>
        <a:lstStyle/>
        <a:p>
          <a:endParaRPr lang="en-US"/>
        </a:p>
      </dgm:t>
    </dgm:pt>
    <dgm:pt modelId="{80DAE319-C568-3246-BA7B-EDC5103DE2EA}" type="sibTrans" cxnId="{0EC31BD7-E619-1140-B5BF-CA80209FD585}">
      <dgm:prSet/>
      <dgm:spPr/>
      <dgm:t>
        <a:bodyPr/>
        <a:lstStyle/>
        <a:p>
          <a:endParaRPr lang="en-US"/>
        </a:p>
      </dgm:t>
    </dgm:pt>
    <dgm:pt modelId="{C698116E-114A-504D-B815-ABA1F078AD89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bg1">
                <a:lumMod val="65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sz="2000" dirty="0"/>
            <a:t>Engineer N</a:t>
          </a:r>
        </a:p>
      </dgm:t>
    </dgm:pt>
    <dgm:pt modelId="{29027BCC-EC73-B047-A332-3997F8570C27}" type="parTrans" cxnId="{A8629EE2-E8B6-B544-A017-5DC08A7D727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6C1B2C7E-EE29-3E48-BCF0-79912A2992E4}" type="sibTrans" cxnId="{A8629EE2-E8B6-B544-A017-5DC08A7D727B}">
      <dgm:prSet/>
      <dgm:spPr/>
      <dgm:t>
        <a:bodyPr/>
        <a:lstStyle/>
        <a:p>
          <a:endParaRPr lang="en-US"/>
        </a:p>
      </dgm:t>
    </dgm:pt>
    <dgm:pt modelId="{0B7AC2C2-4EB6-D84B-A590-652BBC49E846}" type="pres">
      <dgm:prSet presAssocID="{9DFBE475-9BAE-4C46-BD27-7417464CAC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13660E-77A6-2D4F-8A97-343FE81907BD}" type="pres">
      <dgm:prSet presAssocID="{9EF297A9-7C0E-C746-8BF7-43CFF60F5EB1}" presName="root" presStyleCnt="0"/>
      <dgm:spPr/>
    </dgm:pt>
    <dgm:pt modelId="{9DA13432-FD5A-234E-B4F9-DF100E650E89}" type="pres">
      <dgm:prSet presAssocID="{9EF297A9-7C0E-C746-8BF7-43CFF60F5EB1}" presName="rootComposite" presStyleCnt="0"/>
      <dgm:spPr/>
    </dgm:pt>
    <dgm:pt modelId="{320C5406-C83F-A54F-A06A-C7900B980C57}" type="pres">
      <dgm:prSet presAssocID="{9EF297A9-7C0E-C746-8BF7-43CFF60F5EB1}" presName="rootText" presStyleLbl="node1" presStyleIdx="0" presStyleCnt="2"/>
      <dgm:spPr/>
    </dgm:pt>
    <dgm:pt modelId="{62BD9D40-6AE3-4648-AAFF-C85F2CAE46A9}" type="pres">
      <dgm:prSet presAssocID="{9EF297A9-7C0E-C746-8BF7-43CFF60F5EB1}" presName="rootConnector" presStyleLbl="node1" presStyleIdx="0" presStyleCnt="2"/>
      <dgm:spPr/>
    </dgm:pt>
    <dgm:pt modelId="{67450474-BA12-CD44-98E1-B886D61053B5}" type="pres">
      <dgm:prSet presAssocID="{9EF297A9-7C0E-C746-8BF7-43CFF60F5EB1}" presName="childShape" presStyleCnt="0"/>
      <dgm:spPr/>
    </dgm:pt>
    <dgm:pt modelId="{2CB9C7DD-45F0-5C41-8F1F-4B88D7D1D6B0}" type="pres">
      <dgm:prSet presAssocID="{B4C407D9-21CD-F142-849B-E444188BC812}" presName="Name13" presStyleLbl="parChTrans1D2" presStyleIdx="0" presStyleCnt="4"/>
      <dgm:spPr/>
    </dgm:pt>
    <dgm:pt modelId="{51FA2ECC-5741-6641-B9F8-86ABA775D3BC}" type="pres">
      <dgm:prSet presAssocID="{328CDD8C-FA34-BC47-90BD-585ED727978F}" presName="childText" presStyleLbl="bgAcc1" presStyleIdx="0" presStyleCnt="4">
        <dgm:presLayoutVars>
          <dgm:bulletEnabled val="1"/>
        </dgm:presLayoutVars>
      </dgm:prSet>
      <dgm:spPr/>
    </dgm:pt>
    <dgm:pt modelId="{7E80A4E9-1FB9-8443-848C-B5601843D41C}" type="pres">
      <dgm:prSet presAssocID="{6295BD6A-DCDB-164A-8C98-87BAD92BF0E4}" presName="Name13" presStyleLbl="parChTrans1D2" presStyleIdx="1" presStyleCnt="4"/>
      <dgm:spPr/>
    </dgm:pt>
    <dgm:pt modelId="{A9752FED-8AFA-F342-8DCB-A66433319D47}" type="pres">
      <dgm:prSet presAssocID="{F0E328F7-BDEF-C049-8663-788DD6932EA4}" presName="childText" presStyleLbl="bgAcc1" presStyleIdx="1" presStyleCnt="4">
        <dgm:presLayoutVars>
          <dgm:bulletEnabled val="1"/>
        </dgm:presLayoutVars>
      </dgm:prSet>
      <dgm:spPr/>
    </dgm:pt>
    <dgm:pt modelId="{680A71F3-E621-2B43-9C06-38DAD900F2AD}" type="pres">
      <dgm:prSet presAssocID="{34F7E959-663D-104B-ACF2-AA3B94F331A1}" presName="root" presStyleCnt="0"/>
      <dgm:spPr/>
    </dgm:pt>
    <dgm:pt modelId="{2CFB15FF-5203-BF40-BB56-E76BDCBEA21C}" type="pres">
      <dgm:prSet presAssocID="{34F7E959-663D-104B-ACF2-AA3B94F331A1}" presName="rootComposite" presStyleCnt="0"/>
      <dgm:spPr/>
    </dgm:pt>
    <dgm:pt modelId="{38CDAB22-8C52-A348-819D-E2E2A35E7361}" type="pres">
      <dgm:prSet presAssocID="{34F7E959-663D-104B-ACF2-AA3B94F331A1}" presName="rootText" presStyleLbl="node1" presStyleIdx="1" presStyleCnt="2"/>
      <dgm:spPr/>
    </dgm:pt>
    <dgm:pt modelId="{EC9B5252-BB75-F44E-BC3C-0F1A4627A1E4}" type="pres">
      <dgm:prSet presAssocID="{34F7E959-663D-104B-ACF2-AA3B94F331A1}" presName="rootConnector" presStyleLbl="node1" presStyleIdx="1" presStyleCnt="2"/>
      <dgm:spPr/>
    </dgm:pt>
    <dgm:pt modelId="{926C36D8-743A-FD4C-95B9-E723A1CC946F}" type="pres">
      <dgm:prSet presAssocID="{34F7E959-663D-104B-ACF2-AA3B94F331A1}" presName="childShape" presStyleCnt="0"/>
      <dgm:spPr/>
    </dgm:pt>
    <dgm:pt modelId="{7720C56B-F455-9944-8224-B0DBAF990639}" type="pres">
      <dgm:prSet presAssocID="{70EC76E2-875F-9E4C-A156-3DF8F27898F9}" presName="Name13" presStyleLbl="parChTrans1D2" presStyleIdx="2" presStyleCnt="4"/>
      <dgm:spPr/>
    </dgm:pt>
    <dgm:pt modelId="{AD72B76C-5B3A-5740-A51A-3F51B0BDC801}" type="pres">
      <dgm:prSet presAssocID="{06AFC4DB-B80E-2D4E-8477-2604D6C49810}" presName="childText" presStyleLbl="bgAcc1" presStyleIdx="2" presStyleCnt="4">
        <dgm:presLayoutVars>
          <dgm:bulletEnabled val="1"/>
        </dgm:presLayoutVars>
      </dgm:prSet>
      <dgm:spPr/>
    </dgm:pt>
    <dgm:pt modelId="{5951DCEB-411C-0148-9F3A-9A7353908BFE}" type="pres">
      <dgm:prSet presAssocID="{29027BCC-EC73-B047-A332-3997F8570C27}" presName="Name13" presStyleLbl="parChTrans1D2" presStyleIdx="3" presStyleCnt="4"/>
      <dgm:spPr/>
    </dgm:pt>
    <dgm:pt modelId="{3EAFCE6F-52D7-0948-8280-3AFBFAFF4D48}" type="pres">
      <dgm:prSet presAssocID="{C698116E-114A-504D-B815-ABA1F078AD89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E474E905-8D50-EE4E-9304-AC5601B0BEDB}" type="presOf" srcId="{06AFC4DB-B80E-2D4E-8477-2604D6C49810}" destId="{AD72B76C-5B3A-5740-A51A-3F51B0BDC801}" srcOrd="0" destOrd="0" presId="urn:microsoft.com/office/officeart/2005/8/layout/hierarchy3"/>
    <dgm:cxn modelId="{53BDF923-6C77-9642-82B2-1C536E6CD68E}" type="presOf" srcId="{6295BD6A-DCDB-164A-8C98-87BAD92BF0E4}" destId="{7E80A4E9-1FB9-8443-848C-B5601843D41C}" srcOrd="0" destOrd="0" presId="urn:microsoft.com/office/officeart/2005/8/layout/hierarchy3"/>
    <dgm:cxn modelId="{6D3E4363-87EA-B04F-B759-E6A891D62785}" type="presOf" srcId="{9EF297A9-7C0E-C746-8BF7-43CFF60F5EB1}" destId="{320C5406-C83F-A54F-A06A-C7900B980C57}" srcOrd="0" destOrd="0" presId="urn:microsoft.com/office/officeart/2005/8/layout/hierarchy3"/>
    <dgm:cxn modelId="{78265163-32DF-4F40-98E2-A7737E764B1D}" type="presOf" srcId="{9DFBE475-9BAE-4C46-BD27-7417464CAC6C}" destId="{0B7AC2C2-4EB6-D84B-A590-652BBC49E846}" srcOrd="0" destOrd="0" presId="urn:microsoft.com/office/officeart/2005/8/layout/hierarchy3"/>
    <dgm:cxn modelId="{8F7A6F69-72A5-5D40-A4E1-9A5844DAE7A6}" type="presOf" srcId="{F0E328F7-BDEF-C049-8663-788DD6932EA4}" destId="{A9752FED-8AFA-F342-8DCB-A66433319D47}" srcOrd="0" destOrd="0" presId="urn:microsoft.com/office/officeart/2005/8/layout/hierarchy3"/>
    <dgm:cxn modelId="{3624746B-F4BF-FB45-8898-540830B29502}" type="presOf" srcId="{C698116E-114A-504D-B815-ABA1F078AD89}" destId="{3EAFCE6F-52D7-0948-8280-3AFBFAFF4D48}" srcOrd="0" destOrd="0" presId="urn:microsoft.com/office/officeart/2005/8/layout/hierarchy3"/>
    <dgm:cxn modelId="{B320146D-1ADE-6A41-BC2F-259C832501EB}" type="presOf" srcId="{34F7E959-663D-104B-ACF2-AA3B94F331A1}" destId="{38CDAB22-8C52-A348-819D-E2E2A35E7361}" srcOrd="0" destOrd="0" presId="urn:microsoft.com/office/officeart/2005/8/layout/hierarchy3"/>
    <dgm:cxn modelId="{13FD7173-1CE7-4142-B3F3-B590F0E605E6}" type="presOf" srcId="{328CDD8C-FA34-BC47-90BD-585ED727978F}" destId="{51FA2ECC-5741-6641-B9F8-86ABA775D3BC}" srcOrd="0" destOrd="0" presId="urn:microsoft.com/office/officeart/2005/8/layout/hierarchy3"/>
    <dgm:cxn modelId="{B26D4B7A-AF07-3B4E-9B0F-32400228652D}" type="presOf" srcId="{B4C407D9-21CD-F142-849B-E444188BC812}" destId="{2CB9C7DD-45F0-5C41-8F1F-4B88D7D1D6B0}" srcOrd="0" destOrd="0" presId="urn:microsoft.com/office/officeart/2005/8/layout/hierarchy3"/>
    <dgm:cxn modelId="{4EF8B07F-8A9B-064F-A1C8-4AB928604DA6}" type="presOf" srcId="{34F7E959-663D-104B-ACF2-AA3B94F331A1}" destId="{EC9B5252-BB75-F44E-BC3C-0F1A4627A1E4}" srcOrd="1" destOrd="0" presId="urn:microsoft.com/office/officeart/2005/8/layout/hierarchy3"/>
    <dgm:cxn modelId="{91022982-AA82-A94C-B8AC-F005C63C6A8F}" srcId="{9EF297A9-7C0E-C746-8BF7-43CFF60F5EB1}" destId="{F0E328F7-BDEF-C049-8663-788DD6932EA4}" srcOrd="1" destOrd="0" parTransId="{6295BD6A-DCDB-164A-8C98-87BAD92BF0E4}" sibTransId="{75C819EB-A408-FF48-B076-BEFFFD90DFAE}"/>
    <dgm:cxn modelId="{C4461298-F7F0-D745-AA06-A548CFB7ECE9}" srcId="{9EF297A9-7C0E-C746-8BF7-43CFF60F5EB1}" destId="{328CDD8C-FA34-BC47-90BD-585ED727978F}" srcOrd="0" destOrd="0" parTransId="{B4C407D9-21CD-F142-849B-E444188BC812}" sibTransId="{398EC724-9748-F245-A2FB-3A81194A43BE}"/>
    <dgm:cxn modelId="{509C7DAC-A1B4-C449-B773-FCFBADC04201}" type="presOf" srcId="{9EF297A9-7C0E-C746-8BF7-43CFF60F5EB1}" destId="{62BD9D40-6AE3-4648-AAFF-C85F2CAE46A9}" srcOrd="1" destOrd="0" presId="urn:microsoft.com/office/officeart/2005/8/layout/hierarchy3"/>
    <dgm:cxn modelId="{455314AD-7D69-034F-B01C-DBB395261567}" srcId="{9DFBE475-9BAE-4C46-BD27-7417464CAC6C}" destId="{34F7E959-663D-104B-ACF2-AA3B94F331A1}" srcOrd="1" destOrd="0" parTransId="{15D5B590-537B-DA41-9432-143EC9BC10BD}" sibTransId="{9473657B-BBE9-BF43-A810-52A3AD425D43}"/>
    <dgm:cxn modelId="{3C575EAF-D448-A34B-A97C-63B3EA05A4C3}" type="presOf" srcId="{70EC76E2-875F-9E4C-A156-3DF8F27898F9}" destId="{7720C56B-F455-9944-8224-B0DBAF990639}" srcOrd="0" destOrd="0" presId="urn:microsoft.com/office/officeart/2005/8/layout/hierarchy3"/>
    <dgm:cxn modelId="{EAB806B9-891D-FD4E-91D0-5DA02848F7D0}" type="presOf" srcId="{29027BCC-EC73-B047-A332-3997F8570C27}" destId="{5951DCEB-411C-0148-9F3A-9A7353908BFE}" srcOrd="0" destOrd="0" presId="urn:microsoft.com/office/officeart/2005/8/layout/hierarchy3"/>
    <dgm:cxn modelId="{0EC31BD7-E619-1140-B5BF-CA80209FD585}" srcId="{34F7E959-663D-104B-ACF2-AA3B94F331A1}" destId="{06AFC4DB-B80E-2D4E-8477-2604D6C49810}" srcOrd="0" destOrd="0" parTransId="{70EC76E2-875F-9E4C-A156-3DF8F27898F9}" sibTransId="{80DAE319-C568-3246-BA7B-EDC5103DE2EA}"/>
    <dgm:cxn modelId="{A8629EE2-E8B6-B544-A017-5DC08A7D727B}" srcId="{34F7E959-663D-104B-ACF2-AA3B94F331A1}" destId="{C698116E-114A-504D-B815-ABA1F078AD89}" srcOrd="1" destOrd="0" parTransId="{29027BCC-EC73-B047-A332-3997F8570C27}" sibTransId="{6C1B2C7E-EE29-3E48-BCF0-79912A2992E4}"/>
    <dgm:cxn modelId="{2A4F1FE8-8115-3F4B-A48B-22C89038E2F4}" srcId="{9DFBE475-9BAE-4C46-BD27-7417464CAC6C}" destId="{9EF297A9-7C0E-C746-8BF7-43CFF60F5EB1}" srcOrd="0" destOrd="0" parTransId="{FC5C0CED-958D-E54E-9763-3D0A94D6EBEA}" sibTransId="{7EB5C74B-04C9-0148-ACE4-F18598E90772}"/>
    <dgm:cxn modelId="{03867C8F-4BA8-CA4B-B6F3-AB6DB3B51D55}" type="presParOf" srcId="{0B7AC2C2-4EB6-D84B-A590-652BBC49E846}" destId="{8B13660E-77A6-2D4F-8A97-343FE81907BD}" srcOrd="0" destOrd="0" presId="urn:microsoft.com/office/officeart/2005/8/layout/hierarchy3"/>
    <dgm:cxn modelId="{74BCCFE6-A7AC-8A4F-9965-358D2EFF8463}" type="presParOf" srcId="{8B13660E-77A6-2D4F-8A97-343FE81907BD}" destId="{9DA13432-FD5A-234E-B4F9-DF100E650E89}" srcOrd="0" destOrd="0" presId="urn:microsoft.com/office/officeart/2005/8/layout/hierarchy3"/>
    <dgm:cxn modelId="{8935939A-4230-E54C-827D-7941D1C47559}" type="presParOf" srcId="{9DA13432-FD5A-234E-B4F9-DF100E650E89}" destId="{320C5406-C83F-A54F-A06A-C7900B980C57}" srcOrd="0" destOrd="0" presId="urn:microsoft.com/office/officeart/2005/8/layout/hierarchy3"/>
    <dgm:cxn modelId="{7804EE60-7085-7644-92AA-C99A8099395F}" type="presParOf" srcId="{9DA13432-FD5A-234E-B4F9-DF100E650E89}" destId="{62BD9D40-6AE3-4648-AAFF-C85F2CAE46A9}" srcOrd="1" destOrd="0" presId="urn:microsoft.com/office/officeart/2005/8/layout/hierarchy3"/>
    <dgm:cxn modelId="{6C34473B-4A10-0148-AC1D-A22FD5F73AD8}" type="presParOf" srcId="{8B13660E-77A6-2D4F-8A97-343FE81907BD}" destId="{67450474-BA12-CD44-98E1-B886D61053B5}" srcOrd="1" destOrd="0" presId="urn:microsoft.com/office/officeart/2005/8/layout/hierarchy3"/>
    <dgm:cxn modelId="{FCA4FD4F-B931-4749-A6F0-7DA191FA8032}" type="presParOf" srcId="{67450474-BA12-CD44-98E1-B886D61053B5}" destId="{2CB9C7DD-45F0-5C41-8F1F-4B88D7D1D6B0}" srcOrd="0" destOrd="0" presId="urn:microsoft.com/office/officeart/2005/8/layout/hierarchy3"/>
    <dgm:cxn modelId="{48450151-B793-AB43-A70A-7749DAD25E7D}" type="presParOf" srcId="{67450474-BA12-CD44-98E1-B886D61053B5}" destId="{51FA2ECC-5741-6641-B9F8-86ABA775D3BC}" srcOrd="1" destOrd="0" presId="urn:microsoft.com/office/officeart/2005/8/layout/hierarchy3"/>
    <dgm:cxn modelId="{5EB66802-6267-5348-B14B-F7931B47D763}" type="presParOf" srcId="{67450474-BA12-CD44-98E1-B886D61053B5}" destId="{7E80A4E9-1FB9-8443-848C-B5601843D41C}" srcOrd="2" destOrd="0" presId="urn:microsoft.com/office/officeart/2005/8/layout/hierarchy3"/>
    <dgm:cxn modelId="{25BDFC22-FA2D-8648-9BD7-A3D9CDBEB038}" type="presParOf" srcId="{67450474-BA12-CD44-98E1-B886D61053B5}" destId="{A9752FED-8AFA-F342-8DCB-A66433319D47}" srcOrd="3" destOrd="0" presId="urn:microsoft.com/office/officeart/2005/8/layout/hierarchy3"/>
    <dgm:cxn modelId="{CE24FA76-BAD6-9845-8148-29E2B8ADA915}" type="presParOf" srcId="{0B7AC2C2-4EB6-D84B-A590-652BBC49E846}" destId="{680A71F3-E621-2B43-9C06-38DAD900F2AD}" srcOrd="1" destOrd="0" presId="urn:microsoft.com/office/officeart/2005/8/layout/hierarchy3"/>
    <dgm:cxn modelId="{49FBBADB-15A3-4243-8E69-17E3FEE23D04}" type="presParOf" srcId="{680A71F3-E621-2B43-9C06-38DAD900F2AD}" destId="{2CFB15FF-5203-BF40-BB56-E76BDCBEA21C}" srcOrd="0" destOrd="0" presId="urn:microsoft.com/office/officeart/2005/8/layout/hierarchy3"/>
    <dgm:cxn modelId="{DE7532F5-12F0-3445-8C70-2407D79C8A0C}" type="presParOf" srcId="{2CFB15FF-5203-BF40-BB56-E76BDCBEA21C}" destId="{38CDAB22-8C52-A348-819D-E2E2A35E7361}" srcOrd="0" destOrd="0" presId="urn:microsoft.com/office/officeart/2005/8/layout/hierarchy3"/>
    <dgm:cxn modelId="{F88E74B9-5551-2740-85C2-6B24FCD28C85}" type="presParOf" srcId="{2CFB15FF-5203-BF40-BB56-E76BDCBEA21C}" destId="{EC9B5252-BB75-F44E-BC3C-0F1A4627A1E4}" srcOrd="1" destOrd="0" presId="urn:microsoft.com/office/officeart/2005/8/layout/hierarchy3"/>
    <dgm:cxn modelId="{DD93DC0A-DAD6-3842-982E-A044A42CBF5D}" type="presParOf" srcId="{680A71F3-E621-2B43-9C06-38DAD900F2AD}" destId="{926C36D8-743A-FD4C-95B9-E723A1CC946F}" srcOrd="1" destOrd="0" presId="urn:microsoft.com/office/officeart/2005/8/layout/hierarchy3"/>
    <dgm:cxn modelId="{3B03BFBC-79D7-7F43-93D3-81F930050258}" type="presParOf" srcId="{926C36D8-743A-FD4C-95B9-E723A1CC946F}" destId="{7720C56B-F455-9944-8224-B0DBAF990639}" srcOrd="0" destOrd="0" presId="urn:microsoft.com/office/officeart/2005/8/layout/hierarchy3"/>
    <dgm:cxn modelId="{F142AAE0-5C85-9242-8DFC-491AD17B4938}" type="presParOf" srcId="{926C36D8-743A-FD4C-95B9-E723A1CC946F}" destId="{AD72B76C-5B3A-5740-A51A-3F51B0BDC801}" srcOrd="1" destOrd="0" presId="urn:microsoft.com/office/officeart/2005/8/layout/hierarchy3"/>
    <dgm:cxn modelId="{0E8D51AB-8429-3F4F-A0AC-039C42140FB4}" type="presParOf" srcId="{926C36D8-743A-FD4C-95B9-E723A1CC946F}" destId="{5951DCEB-411C-0148-9F3A-9A7353908BFE}" srcOrd="2" destOrd="0" presId="urn:microsoft.com/office/officeart/2005/8/layout/hierarchy3"/>
    <dgm:cxn modelId="{FC0300B0-EEBC-E045-BA45-EDDBE061B262}" type="presParOf" srcId="{926C36D8-743A-FD4C-95B9-E723A1CC946F}" destId="{3EAFCE6F-52D7-0948-8280-3AFBFAFF4D4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C5406-C83F-A54F-A06A-C7900B980C57}">
      <dsp:nvSpPr>
        <dsp:cNvPr id="0" name=""/>
        <dsp:cNvSpPr/>
      </dsp:nvSpPr>
      <dsp:spPr>
        <a:xfrm>
          <a:off x="572" y="439201"/>
          <a:ext cx="2084319" cy="104215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Shift leader</a:t>
          </a:r>
        </a:p>
      </dsp:txBody>
      <dsp:txXfrm>
        <a:off x="31096" y="469725"/>
        <a:ext cx="2023271" cy="981111"/>
      </dsp:txXfrm>
    </dsp:sp>
    <dsp:sp modelId="{2CB9C7DD-45F0-5C41-8F1F-4B88D7D1D6B0}">
      <dsp:nvSpPr>
        <dsp:cNvPr id="0" name=""/>
        <dsp:cNvSpPr/>
      </dsp:nvSpPr>
      <dsp:spPr>
        <a:xfrm>
          <a:off x="209004" y="1481361"/>
          <a:ext cx="208431" cy="781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619"/>
              </a:lnTo>
              <a:lnTo>
                <a:pt x="208431" y="781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A2ECC-5741-6641-B9F8-86ABA775D3BC}">
      <dsp:nvSpPr>
        <dsp:cNvPr id="0" name=""/>
        <dsp:cNvSpPr/>
      </dsp:nvSpPr>
      <dsp:spPr>
        <a:xfrm>
          <a:off x="417436" y="1741901"/>
          <a:ext cx="1667455" cy="10421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Operator 1</a:t>
          </a:r>
        </a:p>
      </dsp:txBody>
      <dsp:txXfrm>
        <a:off x="447960" y="1772425"/>
        <a:ext cx="1606407" cy="981111"/>
      </dsp:txXfrm>
    </dsp:sp>
    <dsp:sp modelId="{7E80A4E9-1FB9-8443-848C-B5601843D41C}">
      <dsp:nvSpPr>
        <dsp:cNvPr id="0" name=""/>
        <dsp:cNvSpPr/>
      </dsp:nvSpPr>
      <dsp:spPr>
        <a:xfrm>
          <a:off x="209004" y="1481361"/>
          <a:ext cx="208431" cy="2084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319"/>
              </a:lnTo>
              <a:lnTo>
                <a:pt x="208431" y="208431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52FED-8AFA-F342-8DCB-A66433319D47}">
      <dsp:nvSpPr>
        <dsp:cNvPr id="0" name=""/>
        <dsp:cNvSpPr/>
      </dsp:nvSpPr>
      <dsp:spPr>
        <a:xfrm>
          <a:off x="417436" y="3044601"/>
          <a:ext cx="1667455" cy="10421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Operator N</a:t>
          </a:r>
        </a:p>
      </dsp:txBody>
      <dsp:txXfrm>
        <a:off x="447960" y="3075125"/>
        <a:ext cx="1606407" cy="981111"/>
      </dsp:txXfrm>
    </dsp:sp>
    <dsp:sp modelId="{38CDAB22-8C52-A348-819D-E2E2A35E7361}">
      <dsp:nvSpPr>
        <dsp:cNvPr id="0" name=""/>
        <dsp:cNvSpPr/>
      </dsp:nvSpPr>
      <dsp:spPr>
        <a:xfrm>
          <a:off x="2605971" y="439201"/>
          <a:ext cx="2084319" cy="1042159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Study leader</a:t>
          </a:r>
        </a:p>
      </dsp:txBody>
      <dsp:txXfrm>
        <a:off x="2636495" y="469725"/>
        <a:ext cx="2023271" cy="981111"/>
      </dsp:txXfrm>
    </dsp:sp>
    <dsp:sp modelId="{7720C56B-F455-9944-8224-B0DBAF990639}">
      <dsp:nvSpPr>
        <dsp:cNvPr id="0" name=""/>
        <dsp:cNvSpPr/>
      </dsp:nvSpPr>
      <dsp:spPr>
        <a:xfrm>
          <a:off x="2814403" y="1481361"/>
          <a:ext cx="208431" cy="781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619"/>
              </a:lnTo>
              <a:lnTo>
                <a:pt x="208431" y="781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2B76C-5B3A-5740-A51A-3F51B0BDC801}">
      <dsp:nvSpPr>
        <dsp:cNvPr id="0" name=""/>
        <dsp:cNvSpPr/>
      </dsp:nvSpPr>
      <dsp:spPr>
        <a:xfrm>
          <a:off x="3022835" y="1741901"/>
          <a:ext cx="1667455" cy="1042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Physicist 1</a:t>
          </a:r>
        </a:p>
      </dsp:txBody>
      <dsp:txXfrm>
        <a:off x="3053359" y="1772425"/>
        <a:ext cx="1606407" cy="981111"/>
      </dsp:txXfrm>
    </dsp:sp>
    <dsp:sp modelId="{5951DCEB-411C-0148-9F3A-9A7353908BFE}">
      <dsp:nvSpPr>
        <dsp:cNvPr id="0" name=""/>
        <dsp:cNvSpPr/>
      </dsp:nvSpPr>
      <dsp:spPr>
        <a:xfrm>
          <a:off x="2814403" y="1481361"/>
          <a:ext cx="208431" cy="2084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319"/>
              </a:lnTo>
              <a:lnTo>
                <a:pt x="208431" y="208431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AFCE6F-52D7-0948-8280-3AFBFAFF4D48}">
      <dsp:nvSpPr>
        <dsp:cNvPr id="0" name=""/>
        <dsp:cNvSpPr/>
      </dsp:nvSpPr>
      <dsp:spPr>
        <a:xfrm>
          <a:off x="3022835" y="3044601"/>
          <a:ext cx="1667455" cy="1042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1">
                <a:lumMod val="65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Engineer N</a:t>
          </a:r>
        </a:p>
      </dsp:txBody>
      <dsp:txXfrm>
        <a:off x="3053359" y="3075125"/>
        <a:ext cx="1606407" cy="981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2018-07-12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5497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we add an actual web link?</a:t>
            </a:r>
          </a:p>
          <a:p>
            <a:r>
              <a:rPr lang="en-US" dirty="0"/>
              <a:t>Need to double check procedures for # of operators in control  requirement.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8471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write procedure for this.</a:t>
            </a:r>
          </a:p>
          <a:p>
            <a:endParaRPr lang="en-US" dirty="0"/>
          </a:p>
          <a:p>
            <a:r>
              <a:rPr lang="en-US" dirty="0"/>
              <a:t>Need a list of systems already declared operational, presumably minimum PSS0.</a:t>
            </a:r>
          </a:p>
          <a:p>
            <a:endParaRPr lang="en-US" dirty="0"/>
          </a:p>
          <a:p>
            <a:r>
              <a:rPr lang="en-US" dirty="0"/>
              <a:t>Should include approval from Division Head, ESH head and Area Supervisor before beam start.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6282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Would be good to have a procedure documented for the 2</a:t>
            </a:r>
            <a:r>
              <a:rPr lang="en-US" baseline="30000" dirty="0"/>
              <a:t>nd</a:t>
            </a:r>
            <a:r>
              <a:rPr lang="en-US" dirty="0"/>
              <a:t> bullet.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5697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12/07/2018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12/07/2018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12/07/2018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12/07/2018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12/07/2018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/>
              <a:t>Operator </a:t>
            </a:r>
            <a:r>
              <a:rPr lang="sv-SE" dirty="0" err="1"/>
              <a:t>Training</a:t>
            </a:r>
            <a:r>
              <a:rPr lang="sv-SE" dirty="0"/>
              <a:t>, Control </a:t>
            </a:r>
            <a:r>
              <a:rPr lang="sv-SE" dirty="0" err="1"/>
              <a:t>Room</a:t>
            </a:r>
            <a:r>
              <a:rPr lang="sv-SE" dirty="0"/>
              <a:t> </a:t>
            </a:r>
            <a:r>
              <a:rPr lang="sv-SE" dirty="0" err="1"/>
              <a:t>Procedures</a:t>
            </a:r>
            <a:r>
              <a:rPr lang="sv-SE" dirty="0"/>
              <a:t> and </a:t>
            </a:r>
            <a:r>
              <a:rPr lang="sv-SE" dirty="0" err="1"/>
              <a:t>Emergency</a:t>
            </a:r>
            <a:r>
              <a:rPr lang="sv-SE" dirty="0"/>
              <a:t> </a:t>
            </a:r>
            <a:r>
              <a:rPr lang="sv-SE" dirty="0" err="1"/>
              <a:t>Preparedness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Lali Tchelidze</a:t>
            </a:r>
          </a:p>
          <a:p>
            <a:r>
              <a:rPr lang="en-GB" sz="2000" dirty="0">
                <a:solidFill>
                  <a:schemeClr val="bg1"/>
                </a:solidFill>
              </a:rPr>
              <a:t>Operations Section Leader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SRR 1 – Ion Source &amp; LEBT</a:t>
            </a:r>
          </a:p>
          <a:p>
            <a:pPr algn="ctr"/>
            <a:r>
              <a:rPr lang="en-GB" sz="1400" dirty="0">
                <a:solidFill>
                  <a:srgbClr val="FFFFFF"/>
                </a:solidFill>
              </a:rPr>
              <a:t>2018-07-17--18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448BE-7D1D-6A42-9604-74331CB50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preparedness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144CA-4277-734E-9B50-093A0F297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Emergency procedures for the site are defined in ”Emergency Contingency Plan “ (ESS-0150450).</a:t>
            </a:r>
          </a:p>
          <a:p>
            <a:r>
              <a:rPr lang="en-US" dirty="0"/>
              <a:t>In this phase, control room shift leader does not have any site-wide role in case of emergency.</a:t>
            </a:r>
          </a:p>
          <a:p>
            <a:r>
              <a:rPr lang="en-US" dirty="0"/>
              <a:t>In case of an emergency affecting the accelerator buildings, the control room should be informed and ion source operations will be halted.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ADA74-D1DB-0243-9631-243422DA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5505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15CC-5E1C-8343-8ED0-343E29D6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873" y="125760"/>
            <a:ext cx="7139136" cy="1143000"/>
          </a:xfrm>
        </p:spPr>
        <p:txBody>
          <a:bodyPr/>
          <a:lstStyle/>
          <a:p>
            <a:r>
              <a:rPr lang="en-GB" dirty="0"/>
              <a:t>Outstanding issues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59CDDC9-1607-F44F-A859-67DE6DB767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33233"/>
              </p:ext>
            </p:extLst>
          </p:nvPr>
        </p:nvGraphicFramePr>
        <p:xfrm>
          <a:off x="433873" y="1000968"/>
          <a:ext cx="8406795" cy="574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155">
                  <a:extLst>
                    <a:ext uri="{9D8B030D-6E8A-4147-A177-3AD203B41FA5}">
                      <a16:colId xmlns:a16="http://schemas.microsoft.com/office/drawing/2014/main" val="2758453096"/>
                    </a:ext>
                  </a:extLst>
                </a:gridCol>
                <a:gridCol w="1697577">
                  <a:extLst>
                    <a:ext uri="{9D8B030D-6E8A-4147-A177-3AD203B41FA5}">
                      <a16:colId xmlns:a16="http://schemas.microsoft.com/office/drawing/2014/main" val="4040133764"/>
                    </a:ext>
                  </a:extLst>
                </a:gridCol>
                <a:gridCol w="959500">
                  <a:extLst>
                    <a:ext uri="{9D8B030D-6E8A-4147-A177-3AD203B41FA5}">
                      <a16:colId xmlns:a16="http://schemas.microsoft.com/office/drawing/2014/main" val="2236717804"/>
                    </a:ext>
                  </a:extLst>
                </a:gridCol>
                <a:gridCol w="2662258">
                  <a:extLst>
                    <a:ext uri="{9D8B030D-6E8A-4147-A177-3AD203B41FA5}">
                      <a16:colId xmlns:a16="http://schemas.microsoft.com/office/drawing/2014/main" val="217057613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39880757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770642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System/Comp.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Due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300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Hands on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Planed by End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Hands on Training for commissioning personal in the Control 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Before start 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Waiting for all system online and close to the 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62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Jira/Confluence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Ticket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Access to Confluence and </a:t>
                      </a:r>
                      <a:r>
                        <a:rPr lang="en-GB" sz="1400" noProof="0" dirty="0" err="1"/>
                        <a:t>jira</a:t>
                      </a:r>
                      <a:r>
                        <a:rPr lang="en-GB" sz="1400" noProof="0" dirty="0"/>
                        <a:t> from the CR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End 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Proxy to be implemented at LCR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97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LCR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Final LCR features  (fixed telephone, big screen, 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End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23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Archiver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Not easy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 final solution to access the archiver data from the office network is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End August</a:t>
                      </a:r>
                    </a:p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 solution is close to be implemented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8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Archiver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Procedure to incrementally add </a:t>
                      </a:r>
                      <a:r>
                        <a:rPr lang="en-GB" sz="1400" noProof="0"/>
                        <a:t>PVs needed</a:t>
                      </a:r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End August</a:t>
                      </a:r>
                    </a:p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31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Dry Runs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Planned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>
                          <a:solidFill>
                            <a:schemeClr val="tx1"/>
                          </a:solidFill>
                        </a:rPr>
                        <a:t>End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374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PSS0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Transfer of the PSS0 box key between 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End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Solutions exist, need to be implemented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671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Global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Equipment handover and change control procedure/.form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End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212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G01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Tunnel and control room access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End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Implementation 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3501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93291-4F91-B242-8260-916D9664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8416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C2F7-A07F-DE46-9693-58C06B1AF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5737D-4A9D-694E-AB9D-91ABD17C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8B53D5-9280-664F-87AF-A55E1E0D603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3" y="2636912"/>
            <a:ext cx="7331141" cy="4087328"/>
          </a:xfrm>
          <a:prstGeom prst="rect">
            <a:avLst/>
          </a:prstGeom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02393C4C-BD98-1C47-8A08-65F0F90B7C98}"/>
              </a:ext>
            </a:extLst>
          </p:cNvPr>
          <p:cNvSpPr/>
          <p:nvPr/>
        </p:nvSpPr>
        <p:spPr>
          <a:xfrm rot="20110336">
            <a:off x="4228868" y="5899467"/>
            <a:ext cx="64807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A69BAF-1BCA-4F43-87E8-C14EE824AA7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1392" y="1791371"/>
            <a:ext cx="4067944" cy="1926583"/>
          </a:xfrm>
          <a:prstGeom prst="rect">
            <a:avLst/>
          </a:prstGeom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940F3DC9-6CD1-E04A-ADC6-4F89F7878CDF}"/>
              </a:ext>
            </a:extLst>
          </p:cNvPr>
          <p:cNvSpPr/>
          <p:nvPr/>
        </p:nvSpPr>
        <p:spPr>
          <a:xfrm rot="9352367">
            <a:off x="1028203" y="2605280"/>
            <a:ext cx="64807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6337B6-1C67-8F49-9E52-D23214BF9E30}"/>
              </a:ext>
            </a:extLst>
          </p:cNvPr>
          <p:cNvSpPr txBox="1"/>
          <p:nvPr/>
        </p:nvSpPr>
        <p:spPr>
          <a:xfrm>
            <a:off x="1835696" y="2263179"/>
            <a:ext cx="1178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Ion Source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59B4D0-E2DD-3A4F-B63A-43CBDF02925B}"/>
              </a:ext>
            </a:extLst>
          </p:cNvPr>
          <p:cNvSpPr txBox="1"/>
          <p:nvPr/>
        </p:nvSpPr>
        <p:spPr>
          <a:xfrm>
            <a:off x="2854194" y="5980122"/>
            <a:ext cx="143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 room</a:t>
            </a:r>
          </a:p>
        </p:txBody>
      </p:sp>
    </p:spTree>
    <p:extLst>
      <p:ext uri="{BB962C8B-B14F-4D97-AF65-F5344CB8AC3E}">
        <p14:creationId xmlns:p14="http://schemas.microsoft.com/office/powerpoint/2010/main" val="48576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Control room roles</a:t>
            </a:r>
          </a:p>
          <a:p>
            <a:r>
              <a:rPr lang="en-GB" dirty="0"/>
              <a:t>Operators, and operator training</a:t>
            </a:r>
          </a:p>
          <a:p>
            <a:r>
              <a:rPr lang="en-GB" dirty="0"/>
              <a:t>Operator tools</a:t>
            </a:r>
          </a:p>
          <a:p>
            <a:r>
              <a:rPr lang="en-GB" dirty="0"/>
              <a:t>Operational procedures</a:t>
            </a:r>
          </a:p>
          <a:p>
            <a:r>
              <a:rPr lang="sv-SE" dirty="0"/>
              <a:t>Equipment </a:t>
            </a:r>
            <a:r>
              <a:rPr lang="sv-SE" dirty="0" err="1"/>
              <a:t>handover</a:t>
            </a:r>
            <a:r>
              <a:rPr lang="sv-SE" dirty="0"/>
              <a:t> and </a:t>
            </a:r>
            <a:r>
              <a:rPr lang="sv-SE" dirty="0" err="1"/>
              <a:t>change</a:t>
            </a:r>
            <a:r>
              <a:rPr lang="sv-SE" dirty="0"/>
              <a:t> </a:t>
            </a:r>
            <a:r>
              <a:rPr lang="sv-SE" dirty="0" err="1"/>
              <a:t>control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the </a:t>
            </a:r>
            <a:r>
              <a:rPr lang="sv-SE" dirty="0" err="1"/>
              <a:t>commissioning</a:t>
            </a:r>
            <a:endParaRPr lang="sv-SE" dirty="0"/>
          </a:p>
          <a:p>
            <a:r>
              <a:rPr lang="sv-SE" dirty="0"/>
              <a:t>Operating </a:t>
            </a:r>
            <a:r>
              <a:rPr lang="sv-SE" dirty="0" err="1"/>
              <a:t>instructions</a:t>
            </a:r>
            <a:r>
              <a:rPr lang="sv-SE" dirty="0"/>
              <a:t> and </a:t>
            </a:r>
            <a:r>
              <a:rPr lang="sv-SE" dirty="0" err="1"/>
              <a:t>operational</a:t>
            </a:r>
            <a:r>
              <a:rPr lang="sv-SE" dirty="0"/>
              <a:t> limits for </a:t>
            </a:r>
            <a:r>
              <a:rPr lang="sv-SE" dirty="0" err="1"/>
              <a:t>equipment</a:t>
            </a:r>
            <a:r>
              <a:rPr lang="sv-SE" dirty="0"/>
              <a:t>.</a:t>
            </a:r>
          </a:p>
          <a:p>
            <a:r>
              <a:rPr lang="sv-SE" dirty="0" err="1"/>
              <a:t>Emergency</a:t>
            </a:r>
            <a:r>
              <a:rPr lang="sv-SE" dirty="0"/>
              <a:t> plan and </a:t>
            </a:r>
            <a:r>
              <a:rPr lang="sv-SE" dirty="0" err="1"/>
              <a:t>responsibilities</a:t>
            </a:r>
            <a:endParaRPr lang="sv-SE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 room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8125"/>
            <a:ext cx="3394720" cy="4525963"/>
          </a:xfrm>
        </p:spPr>
        <p:txBody>
          <a:bodyPr/>
          <a:lstStyle/>
          <a:p>
            <a:r>
              <a:rPr lang="en-GB" dirty="0"/>
              <a:t>MCR Shift Leader</a:t>
            </a:r>
          </a:p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MCR Operator</a:t>
            </a:r>
          </a:p>
          <a:p>
            <a:r>
              <a:rPr lang="en-GB" dirty="0"/>
              <a:t>Study Leader</a:t>
            </a:r>
          </a:p>
          <a:p>
            <a:r>
              <a:rPr lang="en-GB" dirty="0"/>
              <a:t>Physicist/Engineer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840CC4F-ED13-3246-A9BF-D367ED47BCA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4333904"/>
              </p:ext>
            </p:extLst>
          </p:nvPr>
        </p:nvGraphicFramePr>
        <p:xfrm>
          <a:off x="3995936" y="1908125"/>
          <a:ext cx="469086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664275"/>
            <a:ext cx="2133600" cy="365125"/>
          </a:xfrm>
        </p:spPr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6498A98F-DF59-7149-A907-7BB1BA014B3B}"/>
              </a:ext>
            </a:extLst>
          </p:cNvPr>
          <p:cNvSpPr/>
          <p:nvPr/>
        </p:nvSpPr>
        <p:spPr>
          <a:xfrm>
            <a:off x="3851920" y="2152749"/>
            <a:ext cx="2448272" cy="4511526"/>
          </a:xfrm>
          <a:prstGeom prst="frame">
            <a:avLst>
              <a:gd name="adj1" fmla="val 234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BF996540-2A74-BA40-AB3D-4A2DE06EF046}"/>
              </a:ext>
            </a:extLst>
          </p:cNvPr>
          <p:cNvSpPr/>
          <p:nvPr/>
        </p:nvSpPr>
        <p:spPr>
          <a:xfrm>
            <a:off x="6444208" y="2152749"/>
            <a:ext cx="2448272" cy="4511526"/>
          </a:xfrm>
          <a:prstGeom prst="frame">
            <a:avLst>
              <a:gd name="adj1" fmla="val 234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B80DF5-2B16-F04A-80AE-F02764231F9E}"/>
              </a:ext>
            </a:extLst>
          </p:cNvPr>
          <p:cNvGrpSpPr/>
          <p:nvPr/>
        </p:nvGrpSpPr>
        <p:grpSpPr>
          <a:xfrm>
            <a:off x="251520" y="4480520"/>
            <a:ext cx="3600400" cy="1741845"/>
            <a:chOff x="251520" y="4172595"/>
            <a:chExt cx="3600400" cy="174184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831B979-E95C-0341-98D9-926D5E920F16}"/>
                </a:ext>
              </a:extLst>
            </p:cNvPr>
            <p:cNvSpPr txBox="1"/>
            <p:nvPr/>
          </p:nvSpPr>
          <p:spPr>
            <a:xfrm>
              <a:off x="251520" y="4437112"/>
              <a:ext cx="3384376" cy="14773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/>
                <a:t>The priority is the operational aspects: safe operation, documentation, PSS access.</a:t>
              </a:r>
            </a:p>
            <a:p>
              <a:r>
                <a:rPr lang="en-GB" dirty="0"/>
                <a:t>Secondary aspect is to help the studies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26298CF-27CF-8643-AC44-91B6D9289A54}"/>
                </a:ext>
              </a:extLst>
            </p:cNvPr>
            <p:cNvCxnSpPr>
              <a:stCxn id="10" idx="0"/>
              <a:endCxn id="7" idx="1"/>
            </p:cNvCxnSpPr>
            <p:nvPr/>
          </p:nvCxnSpPr>
          <p:spPr>
            <a:xfrm flipV="1">
              <a:off x="1943708" y="4172595"/>
              <a:ext cx="1908212" cy="2645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2BC7702-274B-494F-B7BB-0B4BC86EF431}"/>
              </a:ext>
            </a:extLst>
          </p:cNvPr>
          <p:cNvGrpSpPr/>
          <p:nvPr/>
        </p:nvGrpSpPr>
        <p:grpSpPr>
          <a:xfrm>
            <a:off x="251520" y="4408512"/>
            <a:ext cx="6192688" cy="2240173"/>
            <a:chOff x="99120" y="3948187"/>
            <a:chExt cx="6192688" cy="224017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E4C23E-BD30-584A-841C-1C72BC8B544E}"/>
                </a:ext>
              </a:extLst>
            </p:cNvPr>
            <p:cNvSpPr txBox="1"/>
            <p:nvPr/>
          </p:nvSpPr>
          <p:spPr>
            <a:xfrm>
              <a:off x="99120" y="4434034"/>
              <a:ext cx="3384376" cy="175432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/>
                <a:t>The priority is commissioning studies.</a:t>
              </a:r>
            </a:p>
            <a:p>
              <a:r>
                <a:rPr lang="en-GB" dirty="0"/>
                <a:t>Any change in the machine parameters with the potential to  exceed the operational limits to be made by the Shift Leader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A57352C-E1C0-2C40-90A6-A887840C7F10}"/>
                </a:ext>
              </a:extLst>
            </p:cNvPr>
            <p:cNvCxnSpPr>
              <a:cxnSpLocks/>
              <a:stCxn id="16" idx="0"/>
              <a:endCxn id="9" idx="1"/>
            </p:cNvCxnSpPr>
            <p:nvPr/>
          </p:nvCxnSpPr>
          <p:spPr>
            <a:xfrm flipV="1">
              <a:off x="1791308" y="3948187"/>
              <a:ext cx="4500500" cy="485847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219980C-E35D-C848-BBD8-C910AF15F1E7}"/>
              </a:ext>
            </a:extLst>
          </p:cNvPr>
          <p:cNvSpPr txBox="1"/>
          <p:nvPr/>
        </p:nvSpPr>
        <p:spPr>
          <a:xfrm>
            <a:off x="333400" y="1423700"/>
            <a:ext cx="832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Operations personnel roles and responsibilities in the Main control room [ESS-0149550]</a:t>
            </a:r>
          </a:p>
        </p:txBody>
      </p:sp>
    </p:spTree>
    <p:extLst>
      <p:ext uri="{BB962C8B-B14F-4D97-AF65-F5344CB8AC3E}">
        <p14:creationId xmlns:p14="http://schemas.microsoft.com/office/powerpoint/2010/main" val="15063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23043-A4AF-1444-891D-CED14301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Operator/Shift Leaders and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4CA3B-83AA-294A-9328-D24C1FBA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No dedicated, full time operators foreseen until 2019</a:t>
            </a:r>
          </a:p>
          <a:p>
            <a:pPr lvl="1"/>
            <a:r>
              <a:rPr lang="en-GB" dirty="0"/>
              <a:t>Training existing staff from BPOD* and LINAC groups in AD.</a:t>
            </a:r>
          </a:p>
          <a:p>
            <a:pPr lvl="1"/>
            <a:r>
              <a:rPr lang="en-GB" dirty="0"/>
              <a:t>Some of these may fill either shift leader or study leader role (at different times)</a:t>
            </a:r>
          </a:p>
          <a:p>
            <a:r>
              <a:rPr lang="en-GB" dirty="0"/>
              <a:t>Operator/Shift Leader Training </a:t>
            </a:r>
          </a:p>
          <a:p>
            <a:pPr lvl="1"/>
            <a:r>
              <a:rPr lang="en-GB" dirty="0"/>
              <a:t>Training requirements defined  (ESS-0290889)</a:t>
            </a:r>
          </a:p>
          <a:p>
            <a:pPr lvl="2"/>
            <a:r>
              <a:rPr lang="en-GB" dirty="0"/>
              <a:t>no distinction between shift leader and operator training for this step</a:t>
            </a:r>
          </a:p>
          <a:p>
            <a:pPr lvl="1"/>
            <a:r>
              <a:rPr lang="en-GB" dirty="0"/>
              <a:t>Partially self taught (web link to documents)</a:t>
            </a:r>
          </a:p>
          <a:p>
            <a:pPr lvl="1"/>
            <a:r>
              <a:rPr lang="en-GB" dirty="0"/>
              <a:t>Self certification (using safety training approach)</a:t>
            </a:r>
          </a:p>
          <a:p>
            <a:pPr lvl="1"/>
            <a:r>
              <a:rPr lang="en-GB" dirty="0"/>
              <a:t>Training sessions (e.g. on PSS0)  </a:t>
            </a:r>
          </a:p>
          <a:p>
            <a:pPr lvl="1"/>
            <a:r>
              <a:rPr lang="en-GB" dirty="0"/>
              <a:t>Dry runs to be carried out before beam available</a:t>
            </a:r>
          </a:p>
          <a:p>
            <a:pPr lvl="1"/>
            <a:r>
              <a:rPr lang="en-GB" dirty="0"/>
              <a:t>Hands on training, final step</a:t>
            </a:r>
          </a:p>
          <a:p>
            <a:r>
              <a:rPr lang="en-GB" dirty="0"/>
              <a:t>Have initial pool of Shift Leaders. Will be finalized once the commissioning calendar is fixed.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E22338-56A7-BC49-9FDD-FF8708EC3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E6CC09-ABC5-2349-A958-625CA8509DB4}"/>
              </a:ext>
            </a:extLst>
          </p:cNvPr>
          <p:cNvSpPr txBox="1"/>
          <p:nvPr/>
        </p:nvSpPr>
        <p:spPr>
          <a:xfrm>
            <a:off x="2411760" y="6453336"/>
            <a:ext cx="4779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Beam Physics, Operation and Beam Diagnostics</a:t>
            </a:r>
          </a:p>
        </p:txBody>
      </p:sp>
    </p:spTree>
    <p:extLst>
      <p:ext uri="{BB962C8B-B14F-4D97-AF65-F5344CB8AC3E}">
        <p14:creationId xmlns:p14="http://schemas.microsoft.com/office/powerpoint/2010/main" val="349299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091AD-474E-F54F-A558-AB581F6FD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6E03D-F5F6-4243-AFEB-9578D1CD6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Operator screens</a:t>
            </a:r>
          </a:p>
          <a:p>
            <a:r>
              <a:rPr lang="en-GB" dirty="0"/>
              <a:t>Alarm Screen</a:t>
            </a:r>
          </a:p>
          <a:p>
            <a:pPr lvl="1"/>
            <a:r>
              <a:rPr lang="en-GB" dirty="0"/>
              <a:t>To be set up based on operational limits</a:t>
            </a:r>
          </a:p>
          <a:p>
            <a:r>
              <a:rPr lang="en-GB" dirty="0"/>
              <a:t>Logbook</a:t>
            </a:r>
          </a:p>
          <a:p>
            <a:pPr lvl="1"/>
            <a:r>
              <a:rPr lang="en-GB" dirty="0"/>
              <a:t>PSI </a:t>
            </a:r>
            <a:r>
              <a:rPr lang="en-GB" dirty="0" err="1"/>
              <a:t>elog</a:t>
            </a:r>
            <a:r>
              <a:rPr lang="en-GB" dirty="0"/>
              <a:t> to be used for IS/LEBT commissioning</a:t>
            </a:r>
          </a:p>
          <a:p>
            <a:pPr lvl="1"/>
            <a:r>
              <a:rPr lang="en-GB" dirty="0"/>
              <a:t>Possibility to use the new </a:t>
            </a:r>
            <a:r>
              <a:rPr lang="en-GB" dirty="0" err="1"/>
              <a:t>olog</a:t>
            </a:r>
            <a:r>
              <a:rPr lang="en-GB" dirty="0"/>
              <a:t> GUI for input</a:t>
            </a:r>
          </a:p>
          <a:p>
            <a:r>
              <a:rPr lang="en-GB" dirty="0"/>
              <a:t>Archiver</a:t>
            </a:r>
          </a:p>
          <a:p>
            <a:pPr lvl="1"/>
            <a:r>
              <a:rPr lang="en-GB" dirty="0"/>
              <a:t>Updating list of signals to be archived as exact PV names become available</a:t>
            </a:r>
          </a:p>
          <a:p>
            <a:pPr lvl="2"/>
            <a:r>
              <a:rPr lang="en-GB" dirty="0"/>
              <a:t>Procedure for adding PVs to archive incrementally to be defined</a:t>
            </a:r>
          </a:p>
          <a:p>
            <a:pPr lvl="1"/>
            <a:r>
              <a:rPr lang="en-GB" dirty="0"/>
              <a:t>Access to data from office network needed for off line analysis</a:t>
            </a:r>
          </a:p>
          <a:p>
            <a:r>
              <a:rPr lang="en-GB" dirty="0"/>
              <a:t>Save/restore</a:t>
            </a:r>
          </a:p>
          <a:p>
            <a:pPr lvl="1"/>
            <a:r>
              <a:rPr lang="en-GB" dirty="0"/>
              <a:t>Operations save/restore sets created</a:t>
            </a:r>
          </a:p>
          <a:p>
            <a:r>
              <a:rPr lang="en-GB" dirty="0"/>
              <a:t>Remote VPN access not required at this stage (since daytime hours only).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676A3-8DC4-F348-98A6-479BAB79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8803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EC0D158-8FAF-3F40-893D-7E5271D0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Operating procedures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0E36BE-FB5D-974C-8A9D-3C297F8C4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Logbook keeping</a:t>
            </a:r>
          </a:p>
          <a:p>
            <a:pPr lvl="1"/>
            <a:r>
              <a:rPr lang="en-GB" dirty="0"/>
              <a:t>Guidelines to write the logbook available (ESS-0146509)</a:t>
            </a:r>
          </a:p>
          <a:p>
            <a:pPr lvl="1"/>
            <a:r>
              <a:rPr lang="en-GB" dirty="0"/>
              <a:t>Templates for entries to be added</a:t>
            </a:r>
          </a:p>
          <a:p>
            <a:r>
              <a:rPr lang="en-GB" dirty="0"/>
              <a:t>PSS0 access control</a:t>
            </a:r>
          </a:p>
          <a:p>
            <a:pPr lvl="1"/>
            <a:r>
              <a:rPr lang="en-GB" dirty="0"/>
              <a:t>Shift leader controls PSS0 key, and grants access.</a:t>
            </a:r>
          </a:p>
          <a:p>
            <a:r>
              <a:rPr lang="en-GB" dirty="0"/>
              <a:t>Shift Handover</a:t>
            </a:r>
          </a:p>
          <a:p>
            <a:pPr lvl="1"/>
            <a:r>
              <a:rPr lang="en-GB" dirty="0"/>
              <a:t>General procedure exists, (ESS-0131410)  mainly focussed on 24/7 operations</a:t>
            </a:r>
          </a:p>
          <a:p>
            <a:pPr lvl="1"/>
            <a:r>
              <a:rPr lang="en-GB" dirty="0"/>
              <a:t>May use lock box to pass PSS0 key between shift leaders, as no continuous occupation in control room.</a:t>
            </a:r>
          </a:p>
          <a:p>
            <a:r>
              <a:rPr lang="en-GB" dirty="0"/>
              <a:t>Equipment handover and change control</a:t>
            </a:r>
          </a:p>
          <a:p>
            <a:pPr lvl="1"/>
            <a:r>
              <a:rPr lang="en-GB" dirty="0"/>
              <a:t>Working in standard form</a:t>
            </a:r>
          </a:p>
          <a:p>
            <a:r>
              <a:rPr lang="en-GB" dirty="0"/>
              <a:t>Other relevant procedures listed in “Relevant management system for the test of ion source …” [ESS-0304902]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82AC18-CE60-954E-8BEE-8058B673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99461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2CA6-6F56-8C42-BBC3-4CA0A181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Equipment Handover and Change Control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4BE39-CFB3-284C-8F3E-E03E81BCD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Subsystem responsible to declare their equipment ready for operation, and provide operating instructions and any operational limits for the subsystem to the control room.</a:t>
            </a:r>
          </a:p>
          <a:p>
            <a:pPr lvl="1"/>
            <a:r>
              <a:rPr lang="en-GB" dirty="0"/>
              <a:t>Should ideally happen before SRR, but must happen before beam.</a:t>
            </a:r>
          </a:p>
          <a:p>
            <a:r>
              <a:rPr lang="en-GB" dirty="0"/>
              <a:t>Following handover, any repair/maintenance or modifications on (or near) operational equipment shall be cleared with the control room shift leader (through the work authorization process), and properly logged. </a:t>
            </a:r>
          </a:p>
          <a:p>
            <a:r>
              <a:rPr lang="en-GB" b="1" dirty="0"/>
              <a:t>Shift leader is responsible that operational limits (including licensing conditions) are respected.</a:t>
            </a:r>
          </a:p>
          <a:p>
            <a:r>
              <a:rPr lang="en-GB" dirty="0"/>
              <a:t>Some systems will be partially handed over, as they require beam for final validation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BD15F-5B72-9B40-82AF-5F7DDEB1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1968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7C1BB-9794-314F-81A0-1FCF6309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with other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8A8DF-5380-1742-9598-8D115E116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Coordination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people</a:t>
            </a:r>
            <a:r>
              <a:rPr lang="sv-SE" dirty="0"/>
              <a:t>/</a:t>
            </a:r>
            <a:r>
              <a:rPr lang="sv-SE" dirty="0" err="1"/>
              <a:t>activities</a:t>
            </a:r>
            <a:r>
              <a:rPr lang="sv-SE" dirty="0"/>
              <a:t> in the </a:t>
            </a:r>
            <a:r>
              <a:rPr lang="sv-SE" dirty="0" err="1"/>
              <a:t>control</a:t>
            </a:r>
            <a:r>
              <a:rPr lang="sv-SE" dirty="0"/>
              <a:t> </a:t>
            </a:r>
            <a:r>
              <a:rPr lang="sv-SE" dirty="0" err="1"/>
              <a:t>room</a:t>
            </a:r>
            <a:r>
              <a:rPr lang="sv-SE" dirty="0"/>
              <a:t> (TS2/</a:t>
            </a:r>
            <a:r>
              <a:rPr lang="sv-SE" dirty="0" err="1"/>
              <a:t>Cryo</a:t>
            </a:r>
            <a:r>
              <a:rPr lang="sv-SE" dirty="0"/>
              <a:t> </a:t>
            </a:r>
            <a:r>
              <a:rPr lang="sv-SE" dirty="0" err="1"/>
              <a:t>Commissioning</a:t>
            </a:r>
            <a:r>
              <a:rPr lang="sv-SE" dirty="0"/>
              <a:t>)</a:t>
            </a:r>
          </a:p>
          <a:p>
            <a:r>
              <a:rPr lang="sv-SE" dirty="0"/>
              <a:t>Access </a:t>
            </a:r>
            <a:r>
              <a:rPr lang="sv-SE" dirty="0" err="1"/>
              <a:t>training</a:t>
            </a:r>
            <a:r>
              <a:rPr lang="sv-SE" dirty="0"/>
              <a:t> for Control </a:t>
            </a:r>
            <a:r>
              <a:rPr lang="sv-SE" dirty="0" err="1"/>
              <a:t>Room</a:t>
            </a:r>
            <a:r>
              <a:rPr lang="sv-SE" dirty="0"/>
              <a:t> and Tunnel.</a:t>
            </a:r>
          </a:p>
          <a:p>
            <a:pPr lvl="1"/>
            <a:r>
              <a:rPr lang="sv-SE" dirty="0"/>
              <a:t>Awareness </a:t>
            </a:r>
            <a:r>
              <a:rPr lang="sv-SE" dirty="0" err="1"/>
              <a:t>of</a:t>
            </a:r>
            <a:r>
              <a:rPr lang="sv-SE" dirty="0"/>
              <a:t> tunnel </a:t>
            </a:r>
            <a:r>
              <a:rPr lang="sv-SE" dirty="0" err="1"/>
              <a:t>hazards</a:t>
            </a:r>
            <a:r>
              <a:rPr lang="sv-SE" dirty="0"/>
              <a:t> and relevant </a:t>
            </a:r>
            <a:r>
              <a:rPr lang="sv-SE" dirty="0" err="1"/>
              <a:t>control</a:t>
            </a:r>
            <a:r>
              <a:rPr lang="sv-SE" dirty="0"/>
              <a:t> </a:t>
            </a:r>
            <a:r>
              <a:rPr lang="sv-SE" dirty="0" err="1"/>
              <a:t>room</a:t>
            </a:r>
            <a:r>
              <a:rPr lang="sv-SE" dirty="0"/>
              <a:t>  </a:t>
            </a:r>
            <a:r>
              <a:rPr lang="sv-SE" dirty="0" err="1"/>
              <a:t>roles</a:t>
            </a:r>
            <a:r>
              <a:rPr lang="sv-SE" dirty="0"/>
              <a:t> and </a:t>
            </a:r>
            <a:r>
              <a:rPr lang="sv-SE" dirty="0" err="1"/>
              <a:t>procedures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Implementation in progress, </a:t>
            </a:r>
            <a:r>
              <a:rPr lang="sv-SE" dirty="0" err="1"/>
              <a:t>working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ESH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responsible</a:t>
            </a:r>
            <a:r>
              <a:rPr lang="sv-SE" dirty="0"/>
              <a:t>.</a:t>
            </a:r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50206-F11C-DE4D-B5BE-3C7E0E77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8963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7168</TotalTime>
  <Words>946</Words>
  <Application>Microsoft Macintosh PowerPoint</Application>
  <PresentationFormat>On-screen Show (4:3)</PresentationFormat>
  <Paragraphs>166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Operator Training, Control Room Procedures and Emergency Preparedness</vt:lpstr>
      <vt:lpstr>Operations</vt:lpstr>
      <vt:lpstr>Overview</vt:lpstr>
      <vt:lpstr>Control room roles</vt:lpstr>
      <vt:lpstr>Operator/Shift Leaders and training</vt:lpstr>
      <vt:lpstr>Operator tools</vt:lpstr>
      <vt:lpstr>Operating procedures</vt:lpstr>
      <vt:lpstr>Equipment Handover and Change Control</vt:lpstr>
      <vt:lpstr>Coordination with other activities</vt:lpstr>
      <vt:lpstr>Emergency preparedness</vt:lpstr>
      <vt:lpstr>Outstanding issues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Jacobsson</dc:creator>
  <cp:lastModifiedBy>Andreas Jansson</cp:lastModifiedBy>
  <cp:revision>59</cp:revision>
  <dcterms:created xsi:type="dcterms:W3CDTF">2018-07-05T05:52:31Z</dcterms:created>
  <dcterms:modified xsi:type="dcterms:W3CDTF">2018-07-12T15:25:56Z</dcterms:modified>
</cp:coreProperties>
</file>