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9"/>
  </p:notesMasterIdLst>
  <p:sldIdLst>
    <p:sldId id="380" r:id="rId2"/>
    <p:sldId id="399" r:id="rId3"/>
    <p:sldId id="396" r:id="rId4"/>
    <p:sldId id="381" r:id="rId5"/>
    <p:sldId id="400" r:id="rId6"/>
    <p:sldId id="397" r:id="rId7"/>
    <p:sldId id="401" r:id="rId8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1DB41AC-B48E-4D84-A112-0A40B2E2D100}">
          <p14:sldIdLst>
            <p14:sldId id="380"/>
            <p14:sldId id="399"/>
            <p14:sldId id="396"/>
            <p14:sldId id="381"/>
            <p14:sldId id="400"/>
            <p14:sldId id="397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00"/>
    <a:srgbClr val="AEC5E0"/>
    <a:srgbClr val="799FCD"/>
    <a:srgbClr val="95B3D7"/>
    <a:srgbClr val="9DB9DB"/>
    <a:srgbClr val="355C8B"/>
    <a:srgbClr val="5585B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31" autoAdjust="0"/>
    <p:restoredTop sz="96771" autoAdjust="0"/>
  </p:normalViewPr>
  <p:slideViewPr>
    <p:cSldViewPr>
      <p:cViewPr varScale="1">
        <p:scale>
          <a:sx n="123" d="100"/>
          <a:sy n="123" d="100"/>
        </p:scale>
        <p:origin x="80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2018-07-16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038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14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39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0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30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03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5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8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8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4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(null)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Welcome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and </a:t>
            </a:r>
            <a:br>
              <a:rPr lang="en-US" sz="4000" dirty="0" smtClean="0"/>
            </a:br>
            <a:r>
              <a:rPr lang="en-US" sz="4000" dirty="0" smtClean="0"/>
              <a:t>charge </a:t>
            </a:r>
            <a:r>
              <a:rPr lang="en-US" sz="4000" dirty="0"/>
              <a:t>to the committee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76964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Ralf </a:t>
            </a:r>
            <a:r>
              <a:rPr lang="en-GB" sz="2000" dirty="0">
                <a:solidFill>
                  <a:schemeClr val="bg1"/>
                </a:solidFill>
              </a:rPr>
              <a:t>Trant 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Ass. Director ESH&amp;Q</a:t>
            </a: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4256" y="5805264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SRR 1 – Ion Source &amp; LEBT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2018-07-17--18</a:t>
            </a:r>
          </a:p>
        </p:txBody>
      </p:sp>
    </p:spTree>
    <p:extLst>
      <p:ext uri="{BB962C8B-B14F-4D97-AF65-F5344CB8AC3E}">
        <p14:creationId xmlns:p14="http://schemas.microsoft.com/office/powerpoint/2010/main" val="35675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A944-A915-314F-8825-DFBCFD56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Safety </a:t>
            </a:r>
            <a:r>
              <a:rPr lang="sv-SE" dirty="0" err="1" smtClean="0"/>
              <a:t>Readiness</a:t>
            </a:r>
            <a:r>
              <a:rPr lang="sv-SE" dirty="0" smtClean="0"/>
              <a:t> Review </a:t>
            </a:r>
            <a:r>
              <a:rPr lang="sv-SE" dirty="0" err="1" smtClean="0"/>
              <a:t>of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Ion Source &amp; </a:t>
            </a:r>
            <a:r>
              <a:rPr lang="sv-SE" dirty="0" err="1" smtClean="0"/>
              <a:t>Low</a:t>
            </a:r>
            <a:r>
              <a:rPr lang="sv-SE" dirty="0" smtClean="0"/>
              <a:t> Energy </a:t>
            </a:r>
            <a:r>
              <a:rPr lang="sv-SE" dirty="0" err="1" smtClean="0"/>
              <a:t>Beam</a:t>
            </a:r>
            <a:r>
              <a:rPr lang="sv-SE" dirty="0" smtClean="0"/>
              <a:t> Transport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10B0D-840F-5A41-89E5-5EC8BCBC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DAE9F-F946-9C44-A8BD-C85C0BCBB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553308"/>
            <a:ext cx="8901775" cy="1251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808820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the SRR Process </a:t>
            </a:r>
            <a:r>
              <a:rPr lang="en-US" dirty="0"/>
              <a:t>is to review the readiness to safely commission and</a:t>
            </a:r>
          </a:p>
          <a:p>
            <a:r>
              <a:rPr lang="en-US" dirty="0"/>
              <a:t>operate any system, which could constitute a part of the facility or the whole facility.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602649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is safety</a:t>
            </a:r>
            <a:r>
              <a:rPr lang="en-US" dirty="0"/>
              <a:t>, both conventional safety, safety related to ionizing radiation and</a:t>
            </a:r>
          </a:p>
          <a:p>
            <a:r>
              <a:rPr lang="en-US" dirty="0"/>
              <a:t>environmental safety aspects where applicable.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" y="3394737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SRR is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process </a:t>
            </a:r>
            <a:r>
              <a:rPr lang="en-US" dirty="0"/>
              <a:t>by which hardware, personnel and procedures associated </a:t>
            </a:r>
            <a:r>
              <a:rPr lang="en-US" dirty="0" smtClean="0"/>
              <a:t>with commissioning </a:t>
            </a:r>
            <a:r>
              <a:rPr lang="en-US" dirty="0"/>
              <a:t>and operation of the system are verified.</a:t>
            </a:r>
            <a:endParaRPr lang="sv-SE" dirty="0"/>
          </a:p>
        </p:txBody>
      </p:sp>
      <p:sp>
        <p:nvSpPr>
          <p:cNvPr id="8" name="Oval 7"/>
          <p:cNvSpPr/>
          <p:nvPr/>
        </p:nvSpPr>
        <p:spPr>
          <a:xfrm>
            <a:off x="71500" y="4473116"/>
            <a:ext cx="1620180" cy="14041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493204" y="6084004"/>
            <a:ext cx="807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Start of commissioning is scheduled for 3</a:t>
            </a:r>
            <a:r>
              <a:rPr lang="en-US" i="1" baseline="30000" dirty="0" smtClean="0"/>
              <a:t>rd</a:t>
            </a:r>
            <a:r>
              <a:rPr lang="en-US" i="1" dirty="0" smtClean="0"/>
              <a:t> of September 2018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2499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l="10429" r="30292"/>
          <a:stretch/>
        </p:blipFill>
        <p:spPr bwMode="auto">
          <a:xfrm>
            <a:off x="1880084" y="1421160"/>
            <a:ext cx="5688631" cy="5589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8540" y="125760"/>
            <a:ext cx="7560840" cy="1143000"/>
          </a:xfrm>
        </p:spPr>
        <p:txBody>
          <a:bodyPr>
            <a:normAutofit/>
          </a:bodyPr>
          <a:lstStyle/>
          <a:p>
            <a:pPr marL="628650" indent="-628650"/>
            <a:r>
              <a:rPr lang="en-GB" sz="3600" dirty="0" smtClean="0">
                <a:solidFill>
                  <a:srgbClr val="FFFFFF"/>
                </a:solidFill>
              </a:rPr>
              <a:t>	ESS Organigram</a:t>
            </a:r>
            <a:br>
              <a:rPr lang="en-GB" sz="3600" dirty="0" smtClean="0">
                <a:solidFill>
                  <a:srgbClr val="FFFFFF"/>
                </a:solidFill>
              </a:rPr>
            </a:br>
            <a:r>
              <a:rPr lang="en-GB" sz="2700" dirty="0" smtClean="0"/>
              <a:t>related </a:t>
            </a:r>
            <a:r>
              <a:rPr lang="en-GB" sz="2700" dirty="0"/>
              <a:t>to the </a:t>
            </a:r>
            <a:r>
              <a:rPr lang="en-GB" sz="2700" dirty="0" smtClean="0"/>
              <a:t>commissioning of the </a:t>
            </a:r>
            <a:r>
              <a:rPr lang="en-GB" sz="2700" dirty="0" err="1" smtClean="0"/>
              <a:t>Isrc</a:t>
            </a:r>
            <a:r>
              <a:rPr lang="en-GB" sz="2700" dirty="0" smtClean="0"/>
              <a:t> &amp; LEBT </a:t>
            </a:r>
            <a:endParaRPr lang="en-GB" sz="2700" i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3525552"/>
            <a:ext cx="828092" cy="8395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6228184" y="3537012"/>
            <a:ext cx="828092" cy="8280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328084" y="4437112"/>
            <a:ext cx="828092" cy="8280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97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920880" cy="1143000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ESS </a:t>
            </a:r>
            <a:r>
              <a:rPr lang="en-US" dirty="0" smtClean="0"/>
              <a:t>licensing </a:t>
            </a:r>
            <a:r>
              <a:rPr lang="en-US" dirty="0" smtClean="0"/>
              <a:t>status</a:t>
            </a:r>
            <a:endParaRPr lang="sv-SE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0" y="2989710"/>
            <a:ext cx="8928484" cy="14941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18408" y="2897075"/>
            <a:ext cx="209176" cy="194236"/>
          </a:xfrm>
          <a:prstGeom prst="ellipse">
            <a:avLst/>
          </a:prstGeom>
          <a:solidFill>
            <a:srgbClr val="0000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067" y="3059668"/>
            <a:ext cx="7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5836" y="3059668"/>
            <a:ext cx="7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9251" y="3059668"/>
            <a:ext cx="7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39" y="1767947"/>
            <a:ext cx="1910389" cy="652941"/>
          </a:xfrm>
          <a:prstGeom prst="rect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permit </a:t>
            </a:r>
            <a:r>
              <a:rPr lang="en-US" sz="1400" dirty="0">
                <a:solidFill>
                  <a:srgbClr val="7F7F7F"/>
                </a:solidFill>
              </a:rPr>
              <a:t>for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</a:t>
            </a:r>
            <a:endParaRPr lang="en-US" b="1" i="1" dirty="0">
              <a:solidFill>
                <a:srgbClr val="7F7F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>
            <a:endCxn id="7" idx="0"/>
          </p:cNvCxnSpPr>
          <p:nvPr/>
        </p:nvCxnSpPr>
        <p:spPr>
          <a:xfrm>
            <a:off x="722996" y="2203373"/>
            <a:ext cx="0" cy="693702"/>
          </a:xfrm>
          <a:prstGeom prst="line">
            <a:avLst/>
          </a:prstGeom>
          <a:ln w="28575" cmpd="sng"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148064" y="2922474"/>
            <a:ext cx="209176" cy="194236"/>
          </a:xfrm>
          <a:prstGeom prst="ellipse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20073" y="1767947"/>
            <a:ext cx="3102229" cy="651450"/>
          </a:xfrm>
          <a:prstGeom prst="rect">
            <a:avLst/>
          </a:prstGeom>
          <a:solidFill>
            <a:srgbClr val="7F7F7F">
              <a:alpha val="20000"/>
            </a:srgbClr>
          </a:solidFill>
          <a:ln w="57150" cmpd="sng"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 </a:t>
            </a:r>
            <a: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</a:t>
            </a:r>
          </a:p>
          <a:p>
            <a:pPr algn="ctr"/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ISrc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NC     SC     </a:t>
            </a:r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844" y="3820544"/>
            <a:ext cx="58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Revised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Term for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Preparedness Zone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Screen Shot 2018-04-04 at 16.42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6" y="3820544"/>
            <a:ext cx="392791" cy="3918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44418" y="4250559"/>
            <a:ext cx="47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Security rules for TSS/PSS code </a:t>
            </a:r>
            <a:r>
              <a:rPr lang="en-US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20" name="Picture 19" descr="Screen Shot 2018-04-04 at 16.42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45662"/>
            <a:ext cx="392791" cy="391833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519772" y="2191238"/>
            <a:ext cx="0" cy="1014496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11760" y="2907533"/>
            <a:ext cx="209176" cy="194236"/>
          </a:xfrm>
          <a:prstGeom prst="ellipse">
            <a:avLst/>
          </a:prstGeom>
          <a:solidFill>
            <a:srgbClr val="0000FF"/>
          </a:solidFill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Screen Shot 2018-04-04 at 16.42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4820274"/>
            <a:ext cx="392791" cy="391833"/>
          </a:xfrm>
          <a:prstGeom prst="rect">
            <a:avLst/>
          </a:prstGeom>
        </p:spPr>
      </p:pic>
      <p:cxnSp>
        <p:nvCxnSpPr>
          <p:cNvPr id="26" name="Straight Connector 25"/>
          <p:cNvCxnSpPr>
            <a:endCxn id="18" idx="0"/>
          </p:cNvCxnSpPr>
          <p:nvPr/>
        </p:nvCxnSpPr>
        <p:spPr>
          <a:xfrm>
            <a:off x="3387272" y="3045976"/>
            <a:ext cx="0" cy="774568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43908" y="2996952"/>
            <a:ext cx="5693" cy="124871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80112" y="5915017"/>
            <a:ext cx="32403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 </a:t>
            </a:r>
            <a:r>
              <a:rPr lang="en-US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application </a:t>
            </a: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endParaRPr lang="en-US" i="1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 </a:t>
            </a:r>
            <a:r>
              <a:rPr lang="en-US" b="1" i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of </a:t>
            </a:r>
            <a:r>
              <a:rPr lang="en-US" b="1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</a:t>
            </a:r>
            <a:r>
              <a:rPr lang="en-US" b="1" i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</a:p>
        </p:txBody>
      </p:sp>
      <p:sp>
        <p:nvSpPr>
          <p:cNvPr id="32" name="Oval 31"/>
          <p:cNvSpPr/>
          <p:nvPr/>
        </p:nvSpPr>
        <p:spPr>
          <a:xfrm>
            <a:off x="5076056" y="5993056"/>
            <a:ext cx="376736" cy="35226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590891" y="3027661"/>
            <a:ext cx="17113" cy="2354211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2" idx="0"/>
          </p:cNvCxnSpPr>
          <p:nvPr/>
        </p:nvCxnSpPr>
        <p:spPr>
          <a:xfrm>
            <a:off x="5261000" y="3140968"/>
            <a:ext cx="3424" cy="2852088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2040" y="25863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11992" y="1766456"/>
            <a:ext cx="1983241" cy="652941"/>
          </a:xfrm>
          <a:prstGeom prst="rect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(conditional) permit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</a:t>
            </a:r>
          </a:p>
        </p:txBody>
      </p:sp>
      <p:cxnSp>
        <p:nvCxnSpPr>
          <p:cNvPr id="39" name="Straight Arrow Connector 38"/>
          <p:cNvCxnSpPr>
            <a:stCxn id="12" idx="3"/>
            <a:endCxn id="38" idx="1"/>
          </p:cNvCxnSpPr>
          <p:nvPr/>
        </p:nvCxnSpPr>
        <p:spPr>
          <a:xfrm flipV="1">
            <a:off x="2123728" y="2092927"/>
            <a:ext cx="288264" cy="1491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313330" y="2142246"/>
            <a:ext cx="615154" cy="14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3"/>
            <a:endCxn id="16" idx="1"/>
          </p:cNvCxnSpPr>
          <p:nvPr/>
        </p:nvCxnSpPr>
        <p:spPr>
          <a:xfrm>
            <a:off x="4395233" y="2092927"/>
            <a:ext cx="824840" cy="745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84772" y="3424500"/>
            <a:ext cx="470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Classification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45" descr="Screen Shot 2018-04-04 at 16.42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61" y="3424500"/>
            <a:ext cx="392791" cy="39183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3032103" y="2982946"/>
            <a:ext cx="1" cy="441554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Screen Shot 2018-04-04 at 16.42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33" y="5377427"/>
            <a:ext cx="392791" cy="39183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247964" y="2564904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932040" y="5409220"/>
            <a:ext cx="38440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 cmpd="tri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SSM: </a:t>
            </a:r>
            <a:r>
              <a:rPr lang="en-US" b="1" i="1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ISrc</a:t>
            </a:r>
            <a:r>
              <a:rPr lang="en-US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permit received</a:t>
            </a:r>
            <a:endParaRPr lang="en-US" i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>
            <a:off x="4506840" y="2910728"/>
            <a:ext cx="209176" cy="194236"/>
          </a:xfrm>
          <a:prstGeom prst="ellipse">
            <a:avLst/>
          </a:prstGeom>
          <a:solidFill>
            <a:srgbClr val="0000FF"/>
          </a:solidFill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79512" y="5085184"/>
            <a:ext cx="32697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BoT</a:t>
            </a:r>
            <a:r>
              <a:rPr lang="en-GB" sz="1600" dirty="0"/>
              <a:t> – Beam on </a:t>
            </a:r>
            <a:r>
              <a:rPr lang="en-GB" sz="1600" dirty="0" smtClean="0"/>
              <a:t>Target</a:t>
            </a:r>
          </a:p>
          <a:p>
            <a:r>
              <a:rPr lang="en-GB" sz="1600" dirty="0" err="1" smtClean="0"/>
              <a:t>ISrc</a:t>
            </a:r>
            <a:r>
              <a:rPr lang="en-GB" sz="1600" dirty="0" smtClean="0"/>
              <a:t> – Ion Source </a:t>
            </a:r>
            <a:r>
              <a:rPr lang="en-GB" sz="1600" i="1" dirty="0" smtClean="0"/>
              <a:t>&amp; LEBT</a:t>
            </a:r>
          </a:p>
          <a:p>
            <a:r>
              <a:rPr lang="en-GB" sz="1600" dirty="0" smtClean="0"/>
              <a:t>NC - Normal Conducting</a:t>
            </a:r>
          </a:p>
          <a:p>
            <a:r>
              <a:rPr lang="en-GB" sz="1600" dirty="0" smtClean="0"/>
              <a:t>PSS – Personal Safety System</a:t>
            </a:r>
          </a:p>
          <a:p>
            <a:r>
              <a:rPr lang="en-GB" sz="1600" dirty="0" smtClean="0"/>
              <a:t>SC – </a:t>
            </a:r>
            <a:r>
              <a:rPr lang="en-GB" sz="1600" dirty="0"/>
              <a:t>S</a:t>
            </a:r>
            <a:r>
              <a:rPr lang="en-GB" sz="1600" dirty="0" smtClean="0"/>
              <a:t>uper Conducting</a:t>
            </a:r>
          </a:p>
          <a:p>
            <a:r>
              <a:rPr lang="en-GB" sz="1600" dirty="0" smtClean="0"/>
              <a:t>TSS – Target Safety System</a:t>
            </a:r>
          </a:p>
          <a:p>
            <a:endParaRPr lang="sv-SE" dirty="0"/>
          </a:p>
        </p:txBody>
      </p:sp>
      <p:sp>
        <p:nvSpPr>
          <p:cNvPr id="48" name="TextBox 47"/>
          <p:cNvSpPr txBox="1"/>
          <p:nvPr/>
        </p:nvSpPr>
        <p:spPr>
          <a:xfrm>
            <a:off x="4932040" y="4833156"/>
            <a:ext cx="38440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 cmpd="tri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Court: </a:t>
            </a:r>
            <a:r>
              <a:rPr lang="en-US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 received</a:t>
            </a:r>
            <a:endParaRPr lang="en-US" i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9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1320-D9FC-284E-A029-B2CB903A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SRR #1 - </a:t>
            </a:r>
            <a:r>
              <a:rPr lang="sv-SE" dirty="0" err="1" smtClean="0"/>
              <a:t>Committee</a:t>
            </a:r>
            <a:r>
              <a:rPr lang="sv-SE" dirty="0" smtClean="0"/>
              <a:t> &amp; Charge 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E71D-5B17-204C-A03E-1DC6A63B2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3357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sv-SE" sz="2000" u="sng" dirty="0" smtClean="0">
                <a:latin typeface="Arial Unicode MS" panose="020B0604020202020204" pitchFamily="34" charset="-128"/>
              </a:rPr>
              <a:t>John </a:t>
            </a:r>
            <a:r>
              <a:rPr lang="sv-SE" altLang="sv-SE" sz="2000" u="sng" dirty="0">
                <a:latin typeface="Arial Unicode MS" panose="020B0604020202020204" pitchFamily="34" charset="-128"/>
              </a:rPr>
              <a:t>E. Anderson </a:t>
            </a:r>
            <a:r>
              <a:rPr lang="sv-SE" altLang="sv-SE" sz="2000" dirty="0">
                <a:latin typeface="Arial Unicode MS" panose="020B0604020202020204" pitchFamily="34" charset="-128"/>
              </a:rPr>
              <a:t>Jr</a:t>
            </a:r>
            <a:r>
              <a:rPr lang="sv-SE" altLang="sv-SE" sz="2000" dirty="0" smtClean="0">
                <a:latin typeface="Arial Unicode MS" panose="020B0604020202020204" pitchFamily="34" charset="-128"/>
              </a:rPr>
              <a:t>., Ass. Head - Office </a:t>
            </a:r>
            <a:r>
              <a:rPr lang="sv-SE" altLang="sv-SE" sz="2000" dirty="0" err="1">
                <a:latin typeface="Arial Unicode MS" panose="020B0604020202020204" pitchFamily="34" charset="-128"/>
              </a:rPr>
              <a:t>of</a:t>
            </a:r>
            <a:r>
              <a:rPr lang="sv-SE" altLang="sv-SE" sz="2000" dirty="0">
                <a:latin typeface="Arial Unicode MS" panose="020B0604020202020204" pitchFamily="34" charset="-128"/>
              </a:rPr>
              <a:t> the </a:t>
            </a:r>
            <a:r>
              <a:rPr lang="sv-SE" altLang="sv-SE" sz="2000" dirty="0" err="1">
                <a:latin typeface="Arial Unicode MS" panose="020B0604020202020204" pitchFamily="34" charset="-128"/>
              </a:rPr>
              <a:t>Chief</a:t>
            </a:r>
            <a:r>
              <a:rPr lang="sv-SE" altLang="sv-SE" sz="2000" dirty="0">
                <a:latin typeface="Arial Unicode MS" panose="020B0604020202020204" pitchFamily="34" charset="-128"/>
              </a:rPr>
              <a:t> Safety </a:t>
            </a:r>
            <a:r>
              <a:rPr lang="sv-SE" altLang="sv-SE" sz="2000" dirty="0" smtClean="0">
                <a:latin typeface="Arial Unicode MS" panose="020B0604020202020204" pitchFamily="34" charset="-128"/>
              </a:rPr>
              <a:t>Officer, FNL</a:t>
            </a:r>
          </a:p>
          <a:p>
            <a:pPr marL="0" indent="0">
              <a:buNone/>
            </a:pPr>
            <a:r>
              <a:rPr lang="sv-SE" altLang="sv-SE" sz="2000" dirty="0" smtClean="0">
                <a:latin typeface="Arial Unicode MS" panose="020B0604020202020204" pitchFamily="34" charset="-128"/>
              </a:rPr>
              <a:t/>
            </a:r>
            <a:br>
              <a:rPr lang="sv-SE" altLang="sv-SE" sz="2000" dirty="0" smtClean="0">
                <a:latin typeface="Arial Unicode MS" panose="020B0604020202020204" pitchFamily="34" charset="-128"/>
              </a:rPr>
            </a:br>
            <a:r>
              <a:rPr lang="sv-SE" altLang="sv-SE" sz="2000" dirty="0" smtClean="0">
                <a:latin typeface="Arial Unicode MS" panose="020B0604020202020204" pitchFamily="34" charset="-128"/>
              </a:rPr>
              <a:t>Yves </a:t>
            </a:r>
            <a:r>
              <a:rPr lang="sv-SE" altLang="sv-SE" sz="2000" dirty="0">
                <a:latin typeface="Arial Unicode MS" panose="020B0604020202020204" pitchFamily="34" charset="-128"/>
              </a:rPr>
              <a:t>Loertscher, Head </a:t>
            </a:r>
            <a:r>
              <a:rPr lang="sv-SE" altLang="sv-SE" sz="2000" dirty="0" err="1">
                <a:latin typeface="Arial Unicode MS" panose="020B0604020202020204" pitchFamily="34" charset="-128"/>
              </a:rPr>
              <a:t>of</a:t>
            </a:r>
            <a:r>
              <a:rPr lang="sv-SE" altLang="sv-SE" sz="2000" dirty="0">
                <a:latin typeface="Arial Unicode MS" panose="020B0604020202020204" pitchFamily="34" charset="-128"/>
              </a:rPr>
              <a:t> </a:t>
            </a:r>
            <a:r>
              <a:rPr lang="sv-SE" altLang="sv-SE" sz="2000" dirty="0" err="1">
                <a:latin typeface="Arial Unicode MS" panose="020B0604020202020204" pitchFamily="34" charset="-128"/>
              </a:rPr>
              <a:t>Occupational</a:t>
            </a:r>
            <a:r>
              <a:rPr lang="sv-SE" altLang="sv-SE" sz="2000" dirty="0">
                <a:latin typeface="Arial Unicode MS" panose="020B0604020202020204" pitchFamily="34" charset="-128"/>
              </a:rPr>
              <a:t> Health &amp; Safety, CERN</a:t>
            </a:r>
            <a:endParaRPr lang="sv-SE" sz="2000" b="1" dirty="0"/>
          </a:p>
          <a:p>
            <a:pPr marL="0" indent="0">
              <a:buNone/>
            </a:pPr>
            <a:r>
              <a:rPr lang="sv-SE" altLang="sv-SE" sz="2000" dirty="0" smtClean="0">
                <a:latin typeface="Arial Unicode MS" panose="020B0604020202020204" pitchFamily="34" charset="-128"/>
              </a:rPr>
              <a:t/>
            </a:r>
            <a:br>
              <a:rPr lang="sv-SE" altLang="sv-SE" sz="2000" dirty="0" smtClean="0">
                <a:latin typeface="Arial Unicode MS" panose="020B0604020202020204" pitchFamily="34" charset="-128"/>
              </a:rPr>
            </a:br>
            <a:r>
              <a:rPr lang="sv-SE" altLang="sv-SE" sz="2000" dirty="0" smtClean="0">
                <a:latin typeface="Arial Unicode MS" panose="020B0604020202020204" pitchFamily="34" charset="-128"/>
              </a:rPr>
              <a:t>Sam </a:t>
            </a:r>
            <a:r>
              <a:rPr lang="sv-SE" altLang="sv-SE" sz="2000" dirty="0">
                <a:latin typeface="Arial Unicode MS" panose="020B0604020202020204" pitchFamily="34" charset="-128"/>
              </a:rPr>
              <a:t>Jackson, Head </a:t>
            </a:r>
            <a:r>
              <a:rPr lang="sv-SE" altLang="sv-SE" sz="2000" dirty="0" err="1">
                <a:latin typeface="Arial Unicode MS" panose="020B0604020202020204" pitchFamily="34" charset="-128"/>
              </a:rPr>
              <a:t>of</a:t>
            </a:r>
            <a:r>
              <a:rPr lang="sv-SE" altLang="sv-SE" sz="2000" dirty="0">
                <a:latin typeface="Arial Unicode MS" panose="020B0604020202020204" pitchFamily="34" charset="-128"/>
              </a:rPr>
              <a:t> QSHE at </a:t>
            </a:r>
            <a:r>
              <a:rPr lang="sv-SE" altLang="sv-SE" sz="2000" dirty="0" err="1">
                <a:latin typeface="Arial Unicode MS" panose="020B0604020202020204" pitchFamily="34" charset="-128"/>
              </a:rPr>
              <a:t>Culham</a:t>
            </a:r>
            <a:r>
              <a:rPr lang="sv-SE" altLang="sv-SE" sz="2000" dirty="0">
                <a:latin typeface="Arial Unicode MS" panose="020B0604020202020204" pitchFamily="34" charset="-128"/>
              </a:rPr>
              <a:t> Centre, </a:t>
            </a:r>
            <a:r>
              <a:rPr lang="sv-SE" altLang="sv-SE" sz="2000" dirty="0" smtClean="0">
                <a:latin typeface="Arial Unicode MS" panose="020B0604020202020204" pitchFamily="34" charset="-128"/>
              </a:rPr>
              <a:t>UKAEA</a:t>
            </a:r>
          </a:p>
          <a:p>
            <a:pPr marL="0" indent="0">
              <a:buNone/>
            </a:pPr>
            <a:r>
              <a:rPr lang="sv-SE" altLang="sv-SE" sz="2000" dirty="0" smtClean="0">
                <a:latin typeface="Arial Unicode MS" panose="020B0604020202020204" pitchFamily="34" charset="-128"/>
              </a:rPr>
              <a:t/>
            </a:r>
            <a:br>
              <a:rPr lang="sv-SE" altLang="sv-SE" sz="2000" dirty="0" smtClean="0">
                <a:latin typeface="Arial Unicode MS" panose="020B0604020202020204" pitchFamily="34" charset="-128"/>
              </a:rPr>
            </a:br>
            <a:r>
              <a:rPr lang="sv-SE" altLang="sv-SE" sz="2000" dirty="0" smtClean="0">
                <a:latin typeface="Arial Unicode MS" panose="020B0604020202020204" pitchFamily="34" charset="-128"/>
              </a:rPr>
              <a:t>Katarina </a:t>
            </a:r>
            <a:r>
              <a:rPr lang="sv-SE" altLang="sv-SE" sz="2000" dirty="0">
                <a:latin typeface="Arial Unicode MS" panose="020B0604020202020204" pitchFamily="34" charset="-128"/>
              </a:rPr>
              <a:t>Norén, Head </a:t>
            </a:r>
            <a:r>
              <a:rPr lang="sv-SE" altLang="sv-SE" sz="2000" dirty="0" err="1">
                <a:latin typeface="Arial Unicode MS" panose="020B0604020202020204" pitchFamily="34" charset="-128"/>
              </a:rPr>
              <a:t>of</a:t>
            </a:r>
            <a:r>
              <a:rPr lang="sv-SE" altLang="sv-SE" sz="2000" dirty="0">
                <a:latin typeface="Arial Unicode MS" panose="020B0604020202020204" pitchFamily="34" charset="-128"/>
              </a:rPr>
              <a:t> Safety Group, MAX </a:t>
            </a:r>
            <a:r>
              <a:rPr lang="sv-SE" altLang="sv-SE" sz="2000" dirty="0" smtClean="0">
                <a:latin typeface="Arial Unicode MS" panose="020B0604020202020204" pitchFamily="34" charset="-128"/>
              </a:rPr>
              <a:t>IV</a:t>
            </a:r>
          </a:p>
          <a:p>
            <a:pPr marL="0" indent="0">
              <a:buNone/>
            </a:pPr>
            <a:r>
              <a:rPr lang="sv-SE" altLang="sv-SE" sz="2000" dirty="0" smtClean="0">
                <a:latin typeface="Arial Unicode MS" panose="020B0604020202020204" pitchFamily="34" charset="-128"/>
              </a:rPr>
              <a:t/>
            </a:r>
            <a:br>
              <a:rPr lang="sv-SE" altLang="sv-SE" sz="2000" dirty="0" smtClean="0">
                <a:latin typeface="Arial Unicode MS" panose="020B0604020202020204" pitchFamily="34" charset="-128"/>
              </a:rPr>
            </a:br>
            <a:r>
              <a:rPr lang="sv-SE" altLang="sv-SE" sz="2000" dirty="0" smtClean="0">
                <a:latin typeface="Arial Unicode MS" panose="020B0604020202020204" pitchFamily="34" charset="-128"/>
              </a:rPr>
              <a:t>Linda </a:t>
            </a:r>
            <a:r>
              <a:rPr lang="sv-SE" altLang="sv-SE" sz="2000" dirty="0">
                <a:latin typeface="Arial Unicode MS" panose="020B0604020202020204" pitchFamily="34" charset="-128"/>
              </a:rPr>
              <a:t>Coney, Head </a:t>
            </a:r>
            <a:r>
              <a:rPr lang="sv-SE" altLang="sv-SE" sz="2000" dirty="0" err="1">
                <a:latin typeface="Arial Unicode MS" panose="020B0604020202020204" pitchFamily="34" charset="-128"/>
              </a:rPr>
              <a:t>of</a:t>
            </a:r>
            <a:r>
              <a:rPr lang="sv-SE" altLang="sv-SE" sz="2000" dirty="0">
                <a:latin typeface="Arial Unicode MS" panose="020B0604020202020204" pitchFamily="34" charset="-128"/>
              </a:rPr>
              <a:t> Control Group, Target Division, </a:t>
            </a:r>
            <a:r>
              <a:rPr lang="sv-SE" altLang="sv-SE" sz="2000" dirty="0" smtClean="0">
                <a:latin typeface="Arial Unicode MS" panose="020B0604020202020204" pitchFamily="34" charset="-128"/>
              </a:rPr>
              <a:t>ESS</a:t>
            </a:r>
          </a:p>
          <a:p>
            <a:pPr marL="0" indent="0">
              <a:buNone/>
            </a:pPr>
            <a:r>
              <a:rPr lang="sv-SE" altLang="sv-SE" sz="2000" dirty="0" smtClean="0">
                <a:latin typeface="Arial Unicode MS" panose="020B0604020202020204" pitchFamily="34" charset="-128"/>
              </a:rPr>
              <a:t/>
            </a:r>
            <a:br>
              <a:rPr lang="sv-SE" altLang="sv-SE" sz="2000" dirty="0" smtClean="0">
                <a:latin typeface="Arial Unicode MS" panose="020B0604020202020204" pitchFamily="34" charset="-128"/>
              </a:rPr>
            </a:br>
            <a:r>
              <a:rPr lang="sv-SE" altLang="sv-SE" sz="2000" dirty="0" smtClean="0">
                <a:latin typeface="Arial Unicode MS" panose="020B0604020202020204" pitchFamily="34" charset="-128"/>
              </a:rPr>
              <a:t>Mattias </a:t>
            </a:r>
            <a:r>
              <a:rPr lang="sv-SE" altLang="sv-SE" sz="2000" dirty="0">
                <a:latin typeface="Arial Unicode MS" panose="020B0604020202020204" pitchFamily="34" charset="-128"/>
              </a:rPr>
              <a:t>Skafar, Head </a:t>
            </a:r>
            <a:r>
              <a:rPr lang="sv-SE" altLang="sv-SE" sz="2000" dirty="0" err="1">
                <a:latin typeface="Arial Unicode MS" panose="020B0604020202020204" pitchFamily="34" charset="-128"/>
              </a:rPr>
              <a:t>of</a:t>
            </a:r>
            <a:r>
              <a:rPr lang="sv-SE" altLang="sv-SE" sz="2000" dirty="0">
                <a:latin typeface="Arial Unicode MS" panose="020B0604020202020204" pitchFamily="34" charset="-128"/>
              </a:rPr>
              <a:t> </a:t>
            </a:r>
            <a:r>
              <a:rPr lang="sv-SE" altLang="sv-SE" sz="2000" dirty="0" err="1" smtClean="0">
                <a:latin typeface="Arial Unicode MS" panose="020B0604020202020204" pitchFamily="34" charset="-128"/>
              </a:rPr>
              <a:t>Quality</a:t>
            </a:r>
            <a:r>
              <a:rPr lang="sv-SE" altLang="sv-SE" sz="2000" dirty="0" smtClean="0">
                <a:latin typeface="Arial Unicode MS" panose="020B0604020202020204" pitchFamily="34" charset="-128"/>
              </a:rPr>
              <a:t>, ESS </a:t>
            </a:r>
          </a:p>
          <a:p>
            <a:pPr marL="0" indent="0">
              <a:buNone/>
            </a:pPr>
            <a:r>
              <a:rPr lang="sv-SE" altLang="sv-SE" sz="2000" dirty="0" smtClean="0">
                <a:latin typeface="Arial Unicode MS" panose="020B0604020202020204" pitchFamily="34" charset="-128"/>
              </a:rPr>
              <a:t/>
            </a:r>
            <a:br>
              <a:rPr lang="sv-SE" altLang="sv-SE" sz="2000" dirty="0" smtClean="0">
                <a:latin typeface="Arial Unicode MS" panose="020B0604020202020204" pitchFamily="34" charset="-128"/>
              </a:rPr>
            </a:br>
            <a:r>
              <a:rPr lang="sv-SE" altLang="sv-SE" sz="2000" dirty="0" smtClean="0">
                <a:latin typeface="Arial Unicode MS" panose="020B0604020202020204" pitchFamily="34" charset="-128"/>
              </a:rPr>
              <a:t>Michael </a:t>
            </a:r>
            <a:r>
              <a:rPr lang="sv-SE" altLang="sv-SE" sz="2000" dirty="0">
                <a:latin typeface="Arial Unicode MS" panose="020B0604020202020204" pitchFamily="34" charset="-128"/>
              </a:rPr>
              <a:t>Plagge, </a:t>
            </a:r>
            <a:r>
              <a:rPr lang="sv-SE" altLang="sv-SE" sz="2000" dirty="0" smtClean="0">
                <a:latin typeface="Arial Unicode MS" panose="020B0604020202020204" pitchFamily="34" charset="-128"/>
              </a:rPr>
              <a:t>OHS Officer</a:t>
            </a:r>
          </a:p>
          <a:p>
            <a:pPr marL="0" indent="0">
              <a:buNone/>
            </a:pPr>
            <a:endParaRPr lang="en-GB" sz="2000" b="1" dirty="0">
              <a:latin typeface="Arial Unicode MS" panose="020B0604020202020204" pitchFamily="34" charset="-128"/>
            </a:endParaRPr>
          </a:p>
          <a:p>
            <a:pPr marL="0" indent="0">
              <a:buNone/>
            </a:pPr>
            <a:endParaRPr lang="sv-SE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6295F-A93A-E549-A486-A8033E20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150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1320-D9FC-284E-A029-B2CB903A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Charge to the </a:t>
            </a:r>
            <a:r>
              <a:rPr lang="sv-SE" dirty="0" err="1" smtClean="0"/>
              <a:t>committee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E71D-5B17-204C-A03E-1DC6A63B2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748972" cy="47561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SRR committee is </a:t>
            </a:r>
            <a:r>
              <a:rPr lang="en-US" dirty="0"/>
              <a:t>expected </a:t>
            </a:r>
            <a:r>
              <a:rPr lang="en-US" dirty="0" smtClean="0"/>
              <a:t>to </a:t>
            </a:r>
            <a:r>
              <a:rPr lang="en-US" sz="2400" i="1" dirty="0" smtClean="0"/>
              <a:t>[</a:t>
            </a:r>
            <a:r>
              <a:rPr lang="en-US" sz="2400" i="1" dirty="0"/>
              <a:t>process description ESS-0123091]</a:t>
            </a:r>
            <a:r>
              <a:rPr lang="en-US" dirty="0"/>
              <a:t> </a:t>
            </a:r>
          </a:p>
          <a:p>
            <a:pPr lvl="1"/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/>
              <a:t>prepared</a:t>
            </a:r>
            <a:r>
              <a:rPr lang="sv-SE" dirty="0"/>
              <a:t> </a:t>
            </a:r>
            <a:r>
              <a:rPr lang="sv-SE" dirty="0" err="1"/>
              <a:t>documentation</a:t>
            </a:r>
            <a:endParaRPr lang="sv-SE" dirty="0"/>
          </a:p>
          <a:p>
            <a:pPr lvl="1"/>
            <a:r>
              <a:rPr lang="en-US" dirty="0" smtClean="0"/>
              <a:t>perform </a:t>
            </a:r>
            <a:r>
              <a:rPr lang="en-US" dirty="0"/>
              <a:t>interviews with personnel</a:t>
            </a:r>
          </a:p>
          <a:p>
            <a:pPr lvl="1"/>
            <a:r>
              <a:rPr lang="sv-SE" dirty="0" err="1" smtClean="0"/>
              <a:t>inspect</a:t>
            </a:r>
            <a:r>
              <a:rPr lang="sv-SE" dirty="0" smtClean="0"/>
              <a:t> </a:t>
            </a:r>
            <a:r>
              <a:rPr lang="sv-SE" dirty="0" err="1"/>
              <a:t>installed</a:t>
            </a:r>
            <a:r>
              <a:rPr lang="sv-SE" dirty="0"/>
              <a:t> systems</a:t>
            </a:r>
          </a:p>
          <a:p>
            <a:pPr lvl="1"/>
            <a:r>
              <a:rPr lang="en-US" sz="2100" i="1" dirty="0" smtClean="0"/>
              <a:t>observe </a:t>
            </a:r>
            <a:r>
              <a:rPr lang="en-US" sz="2100" i="1" dirty="0"/>
              <a:t>dry-runs of operating procedures, if </a:t>
            </a:r>
            <a:r>
              <a:rPr lang="en-US" sz="2100" i="1" dirty="0" smtClean="0"/>
              <a:t>possible</a:t>
            </a:r>
            <a:br>
              <a:rPr lang="en-US" sz="2100" i="1" dirty="0" smtClean="0"/>
            </a:br>
            <a:endParaRPr lang="en-US" sz="2100" i="1" dirty="0"/>
          </a:p>
          <a:p>
            <a:r>
              <a:rPr lang="en-US" dirty="0" smtClean="0"/>
              <a:t>The </a:t>
            </a:r>
            <a:r>
              <a:rPr lang="en-US" dirty="0"/>
              <a:t>SRR committee provides the main conclusion at the close-out;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recommend commissioning, or </a:t>
            </a:r>
            <a:r>
              <a:rPr lang="en-US" dirty="0" smtClean="0"/>
              <a:t>not.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sz="2400" dirty="0" smtClean="0"/>
              <a:t>This </a:t>
            </a:r>
            <a:r>
              <a:rPr lang="en-US" sz="2400" dirty="0"/>
              <a:t>could include actions which needs to be taken </a:t>
            </a:r>
            <a:r>
              <a:rPr lang="en-US" sz="2400" dirty="0" smtClean="0"/>
              <a:t>prior to  commissioning.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dirty="0" smtClean="0"/>
              <a:t>Final </a:t>
            </a:r>
            <a:r>
              <a:rPr lang="en-US" dirty="0"/>
              <a:t>version of the SRR report, its main conclusion and underlying detailed findings </a:t>
            </a:r>
            <a:r>
              <a:rPr lang="en-US" dirty="0" smtClean="0"/>
              <a:t>is then </a:t>
            </a:r>
            <a:r>
              <a:rPr lang="en-US" dirty="0"/>
              <a:t>expected to be provided within some weeks.</a:t>
            </a:r>
            <a:endParaRPr lang="sv-S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6295F-A93A-E549-A486-A8033E20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119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1320-D9FC-284E-A029-B2CB903A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Organisational remarks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6295F-A93A-E549-A486-A8033E20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8" name="TextBox 7"/>
          <p:cNvSpPr txBox="1"/>
          <p:nvPr/>
        </p:nvSpPr>
        <p:spPr>
          <a:xfrm>
            <a:off x="457200" y="2348880"/>
            <a:ext cx="58948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Coffee breaks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Lunch for committee and speakers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Site visit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Prepared to provide additional information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Close-out</a:t>
            </a:r>
            <a:endParaRPr lang="sv-S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274638"/>
            <a:ext cx="8483677" cy="63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23013</TotalTime>
  <Words>280</Words>
  <Application>Microsoft Office PowerPoint</Application>
  <PresentationFormat>On-screen Show (4:3)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Unicode MS</vt:lpstr>
      <vt:lpstr>Arial</vt:lpstr>
      <vt:lpstr>Calibri</vt:lpstr>
      <vt:lpstr>Wingdings</vt:lpstr>
      <vt:lpstr>Office Theme</vt:lpstr>
      <vt:lpstr>Welcome  and  charge to the committee</vt:lpstr>
      <vt:lpstr>Safety Readiness Review of Ion Source &amp; Low Energy Beam Transport</vt:lpstr>
      <vt:lpstr> ESS Organigram related to the commissioning of the Isrc &amp; LEBT </vt:lpstr>
      <vt:lpstr> ESS licensing status</vt:lpstr>
      <vt:lpstr>SRR #1 - Committee &amp; Charge </vt:lpstr>
      <vt:lpstr>Charge to the committee</vt:lpstr>
      <vt:lpstr>Organisational remarks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Ralf Trant</cp:lastModifiedBy>
  <cp:revision>451</cp:revision>
  <cp:lastPrinted>2018-05-21T13:07:22Z</cp:lastPrinted>
  <dcterms:created xsi:type="dcterms:W3CDTF">2013-10-29T16:05:10Z</dcterms:created>
  <dcterms:modified xsi:type="dcterms:W3CDTF">2018-07-16T15:04:35Z</dcterms:modified>
</cp:coreProperties>
</file>