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4" r:id="rId6"/>
    <p:sldId id="266" r:id="rId7"/>
    <p:sldId id="267" r:id="rId8"/>
    <p:sldId id="268" r:id="rId9"/>
    <p:sldId id="269" r:id="rId10"/>
    <p:sldId id="263" r:id="rId11"/>
    <p:sldId id="260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4B4B4B"/>
    <a:srgbClr val="969696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7" autoAdjust="0"/>
    <p:restoredTop sz="94745" autoAdjust="0"/>
  </p:normalViewPr>
  <p:slideViewPr>
    <p:cSldViewPr>
      <p:cViewPr varScale="1">
        <p:scale>
          <a:sx n="96" d="100"/>
          <a:sy n="96" d="100"/>
        </p:scale>
        <p:origin x="-14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12/07/18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12/07/18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12/07/18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12/07/18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12/07/18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12/07/18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hess.esss.lu.se/enovia/link/ESS-0317305.1/21308.51166.53760.249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hess.esss.lu.se/enovia/link/ESS-0317305.1/21308.51166.53760.249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chess.esss.lu.se/enovia/link/ESS-0333368.1/21308.51166.56832.3918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Ion Source &amp; Supporting Systems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Øystein Midttun</a:t>
            </a:r>
          </a:p>
          <a:p>
            <a:r>
              <a:rPr lang="en-GB" sz="2000" dirty="0">
                <a:solidFill>
                  <a:schemeClr val="bg1"/>
                </a:solidFill>
              </a:rPr>
              <a:t>System Leader – Ion source and LEBT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SRR 1 – Ion Source &amp; LEBT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2018-07-17--18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92CA6-6F56-8C42-BBC3-4CA0A181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GB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Test &amp; </a:t>
            </a:r>
            <a:r>
              <a:rPr lang="en-GB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Verification – </a:t>
            </a:r>
            <a:r>
              <a:rPr lang="en-GB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ESS-0317305 - Ion source and LEBT verification </a:t>
            </a:r>
            <a:r>
              <a:rPr lang="en-GB" sz="24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plan</a:t>
            </a:r>
            <a:endParaRPr lang="sv-SE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04BE39-CFB3-284C-8F3E-E03E81BCD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System testing </a:t>
            </a:r>
          </a:p>
          <a:p>
            <a:pPr lvl="1"/>
            <a:r>
              <a:rPr lang="en-GB" dirty="0" smtClean="0"/>
              <a:t>High voltage</a:t>
            </a:r>
          </a:p>
          <a:p>
            <a:pPr lvl="1"/>
            <a:r>
              <a:rPr lang="en-GB" dirty="0" smtClean="0"/>
              <a:t>Isolation transformer</a:t>
            </a:r>
          </a:p>
          <a:p>
            <a:pPr lvl="1"/>
            <a:r>
              <a:rPr lang="en-GB" dirty="0" smtClean="0"/>
              <a:t>Magnetic system of plasma generator</a:t>
            </a:r>
          </a:p>
          <a:p>
            <a:pPr lvl="1"/>
            <a:r>
              <a:rPr lang="en-GB" dirty="0" smtClean="0"/>
              <a:t>Magnetron and microwave injection</a:t>
            </a:r>
          </a:p>
          <a:p>
            <a:pPr lvl="1"/>
            <a:r>
              <a:rPr lang="en-GB" dirty="0" err="1" smtClean="0"/>
              <a:t>Repeller</a:t>
            </a:r>
            <a:r>
              <a:rPr lang="en-GB" dirty="0" smtClean="0"/>
              <a:t> electrode</a:t>
            </a:r>
          </a:p>
          <a:p>
            <a:pPr lvl="1"/>
            <a:r>
              <a:rPr lang="en-GB" dirty="0" smtClean="0"/>
              <a:t>Gas injection</a:t>
            </a:r>
          </a:p>
          <a:p>
            <a:pPr lvl="1"/>
            <a:r>
              <a:rPr lang="en-GB" dirty="0" smtClean="0"/>
              <a:t>Plasma generation</a:t>
            </a:r>
          </a:p>
          <a:p>
            <a:pPr marL="0" indent="0">
              <a:buNone/>
            </a:pPr>
            <a:r>
              <a:rPr lang="en-GB" dirty="0" smtClean="0"/>
              <a:t>Protection systems </a:t>
            </a:r>
            <a:r>
              <a:rPr lang="en-GB" dirty="0" smtClean="0"/>
              <a:t>testing</a:t>
            </a:r>
          </a:p>
          <a:p>
            <a:pPr lvl="1"/>
            <a:r>
              <a:rPr lang="en-GB" dirty="0" smtClean="0"/>
              <a:t>Manual testing of interlocks, i.e. flow meters, temperature and pressure </a:t>
            </a:r>
            <a:r>
              <a:rPr lang="en-GB" dirty="0" smtClean="0"/>
              <a:t>sensors</a:t>
            </a:r>
          </a:p>
          <a:p>
            <a:pPr marL="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BBD15F-5B72-9B40-82AF-5F7DDEB1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1968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1C15CC-5E1C-8343-8ED0-343E29D62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Outstanding issues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759CDDC9-1607-F44F-A859-67DE6DB76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56298"/>
              </p:ext>
            </p:extLst>
          </p:nvPr>
        </p:nvGraphicFramePr>
        <p:xfrm>
          <a:off x="457200" y="1600200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>
                  <a:extLst>
                    <a:ext uri="{9D8B030D-6E8A-4147-A177-3AD203B41FA5}">
                      <a16:colId xmlns:a16="http://schemas.microsoft.com/office/drawing/2014/main" xmlns="" val="27584530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404013376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236717804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17057613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539880757"/>
                    </a:ext>
                  </a:extLst>
                </a:gridCol>
                <a:gridCol w="1378496">
                  <a:extLst>
                    <a:ext uri="{9D8B030D-6E8A-4147-A177-3AD203B41FA5}">
                      <a16:colId xmlns:a16="http://schemas.microsoft.com/office/drawing/2014/main" xmlns="" val="2770642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System/Comp.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Due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Remark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330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Ion source test and verification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Not</a:t>
                      </a:r>
                      <a:r>
                        <a:rPr lang="en-GB" sz="1600" baseline="0" noProof="0" dirty="0" smtClean="0"/>
                        <a:t> started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All tests in the verification plan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end-August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Procedure</a:t>
                      </a:r>
                      <a:r>
                        <a:rPr lang="en-GB" sz="1600" baseline="0" noProof="0" dirty="0" smtClean="0"/>
                        <a:t> </a:t>
                      </a:r>
                      <a:r>
                        <a:rPr lang="en-GB" sz="1600" noProof="0" dirty="0" smtClean="0"/>
                        <a:t>defined in </a:t>
                      </a:r>
                      <a:r>
                        <a:rPr lang="en-GB" sz="1600" dirty="0" smtClean="0">
                          <a:hlinkClick r:id="rId2"/>
                        </a:rPr>
                        <a:t>ESS-0317305 - Ion source and LEBT verification plan</a:t>
                      </a:r>
                      <a:endParaRPr lang="en-GB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606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2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noProof="0" dirty="0" smtClean="0"/>
                        <a:t>ATEX zone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Being</a:t>
                      </a:r>
                      <a:r>
                        <a:rPr lang="en-GB" sz="1600" baseline="0" noProof="0" dirty="0" smtClean="0"/>
                        <a:t> designed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“U” shape of aluminium (or steel)</a:t>
                      </a:r>
                      <a:r>
                        <a:rPr lang="en-GB" sz="1600" baseline="0" noProof="0" dirty="0" smtClean="0"/>
                        <a:t> to enclose and hold the H</a:t>
                      </a:r>
                      <a:r>
                        <a:rPr lang="en-GB" sz="1600" baseline="-25000" noProof="0" dirty="0" smtClean="0"/>
                        <a:t>2</a:t>
                      </a:r>
                      <a:r>
                        <a:rPr lang="en-GB" sz="1600" baseline="0" noProof="0" dirty="0" smtClean="0"/>
                        <a:t> bottle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mid-August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The ATEX classification of the area</a:t>
                      </a:r>
                      <a:r>
                        <a:rPr lang="en-GB" sz="1600" baseline="0" noProof="0" dirty="0" smtClean="0"/>
                        <a:t> is completed</a:t>
                      </a:r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297149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593291-4F91-B242-8260-916D9664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8416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5FC2F7-A07F-DE46-9693-58C06B1A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System </a:t>
            </a:r>
            <a:r>
              <a:rPr lang="sv-SE" dirty="0" smtClean="0"/>
              <a:t>– Ion source 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D5737D-4A9D-694E-AB9D-91ABD17C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cxnSp>
        <p:nvCxnSpPr>
          <p:cNvPr id="230" name="Straight Connector 229"/>
          <p:cNvCxnSpPr>
            <a:stCxn id="319" idx="2"/>
            <a:endCxn id="314" idx="0"/>
          </p:cNvCxnSpPr>
          <p:nvPr/>
        </p:nvCxnSpPr>
        <p:spPr>
          <a:xfrm>
            <a:off x="8752265" y="3623819"/>
            <a:ext cx="0" cy="819952"/>
          </a:xfrm>
          <a:prstGeom prst="line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31" name="Straight Connector 230"/>
          <p:cNvCxnSpPr>
            <a:stCxn id="258" idx="2"/>
            <a:endCxn id="319" idx="0"/>
          </p:cNvCxnSpPr>
          <p:nvPr/>
        </p:nvCxnSpPr>
        <p:spPr>
          <a:xfrm>
            <a:off x="8752265" y="3368440"/>
            <a:ext cx="0" cy="75382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32" name="Straight Connector 231"/>
          <p:cNvCxnSpPr>
            <a:stCxn id="245" idx="2"/>
            <a:endCxn id="248" idx="0"/>
          </p:cNvCxnSpPr>
          <p:nvPr/>
        </p:nvCxnSpPr>
        <p:spPr>
          <a:xfrm>
            <a:off x="6249328" y="3368440"/>
            <a:ext cx="0" cy="74164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33" name="Straight Connector 232"/>
          <p:cNvCxnSpPr>
            <a:stCxn id="248" idx="2"/>
            <a:endCxn id="252" idx="0"/>
          </p:cNvCxnSpPr>
          <p:nvPr/>
        </p:nvCxnSpPr>
        <p:spPr>
          <a:xfrm>
            <a:off x="6249328" y="3622601"/>
            <a:ext cx="0" cy="821170"/>
          </a:xfrm>
          <a:prstGeom prst="line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4070388" y="2899063"/>
            <a:ext cx="4356000" cy="1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4070388" y="3137317"/>
            <a:ext cx="4356000" cy="0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36" name="Straight Connector 235"/>
          <p:cNvCxnSpPr/>
          <p:nvPr/>
        </p:nvCxnSpPr>
        <p:spPr>
          <a:xfrm flipV="1">
            <a:off x="2638919" y="2899313"/>
            <a:ext cx="791999" cy="1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2638919" y="3137567"/>
            <a:ext cx="791999" cy="0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38" name="Straight Connector 237"/>
          <p:cNvCxnSpPr>
            <a:stCxn id="263" idx="2"/>
            <a:endCxn id="255" idx="0"/>
          </p:cNvCxnSpPr>
          <p:nvPr/>
        </p:nvCxnSpPr>
        <p:spPr>
          <a:xfrm>
            <a:off x="8036530" y="3368440"/>
            <a:ext cx="0" cy="74164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39" name="Rounded Rectangle 238"/>
          <p:cNvSpPr/>
          <p:nvPr/>
        </p:nvSpPr>
        <p:spPr>
          <a:xfrm>
            <a:off x="1990921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Plasma chamber                         </a:t>
            </a:r>
            <a:endParaRPr lang="en-GB" sz="900" dirty="0"/>
          </a:p>
        </p:txBody>
      </p:sp>
      <p:sp>
        <p:nvSpPr>
          <p:cNvPr id="240" name="Rounded Rectangle 239"/>
          <p:cNvSpPr/>
          <p:nvPr/>
        </p:nvSpPr>
        <p:spPr>
          <a:xfrm>
            <a:off x="2706656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Extraction system                   </a:t>
            </a:r>
            <a:endParaRPr lang="en-GB" sz="900" dirty="0"/>
          </a:p>
        </p:txBody>
      </p:sp>
      <p:sp>
        <p:nvSpPr>
          <p:cNvPr id="241" name="Rounded Rectangle 240"/>
          <p:cNvSpPr/>
          <p:nvPr/>
        </p:nvSpPr>
        <p:spPr>
          <a:xfrm>
            <a:off x="3422391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Pumping box</a:t>
            </a:r>
            <a:endParaRPr lang="en-GB" sz="900" dirty="0"/>
          </a:p>
        </p:txBody>
      </p:sp>
      <p:sp>
        <p:nvSpPr>
          <p:cNvPr id="242" name="Rounded Rectangle 241"/>
          <p:cNvSpPr/>
          <p:nvPr/>
        </p:nvSpPr>
        <p:spPr>
          <a:xfrm>
            <a:off x="4138126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Solenoid</a:t>
            </a:r>
          </a:p>
          <a:p>
            <a:pPr algn="ctr"/>
            <a:r>
              <a:rPr lang="en-GB" sz="900" dirty="0" smtClean="0"/>
              <a:t>2 x </a:t>
            </a:r>
            <a:r>
              <a:rPr lang="en-GB" sz="900" dirty="0" err="1" smtClean="0"/>
              <a:t>steerer</a:t>
            </a:r>
            <a:endParaRPr lang="en-GB" sz="900" dirty="0"/>
          </a:p>
        </p:txBody>
      </p:sp>
      <p:sp>
        <p:nvSpPr>
          <p:cNvPr id="243" name="Rounded Rectangle 242"/>
          <p:cNvSpPr/>
          <p:nvPr/>
        </p:nvSpPr>
        <p:spPr>
          <a:xfrm>
            <a:off x="4853861" y="2648440"/>
            <a:ext cx="287996" cy="720000"/>
          </a:xfrm>
          <a:prstGeom prst="roundRect">
            <a:avLst/>
          </a:prstGeom>
          <a:solidFill>
            <a:srgbClr val="D81919"/>
          </a:solidFill>
          <a:ln w="1905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Gate valve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5209593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Iris</a:t>
            </a:r>
            <a:endParaRPr lang="en-GB" sz="900" dirty="0"/>
          </a:p>
        </p:txBody>
      </p:sp>
      <p:sp>
        <p:nvSpPr>
          <p:cNvPr id="245" name="Rounded Rectangle 244"/>
          <p:cNvSpPr/>
          <p:nvPr/>
        </p:nvSpPr>
        <p:spPr>
          <a:xfrm>
            <a:off x="5925328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Diagnostics tank</a:t>
            </a:r>
            <a:endParaRPr lang="en-GB" sz="900" dirty="0"/>
          </a:p>
        </p:txBody>
      </p:sp>
      <p:sp>
        <p:nvSpPr>
          <p:cNvPr id="246" name="Rounded Rectangle 245"/>
          <p:cNvSpPr/>
          <p:nvPr/>
        </p:nvSpPr>
        <p:spPr>
          <a:xfrm>
            <a:off x="6641063" y="2648440"/>
            <a:ext cx="287996" cy="720000"/>
          </a:xfrm>
          <a:prstGeom prst="roundRect">
            <a:avLst/>
          </a:prstGeom>
          <a:solidFill>
            <a:srgbClr val="D81919"/>
          </a:solidFill>
          <a:ln w="1905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Gate valve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6996795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Solenoid</a:t>
            </a:r>
          </a:p>
          <a:p>
            <a:pPr algn="ctr"/>
            <a:r>
              <a:rPr lang="en-GB" sz="900" dirty="0" smtClean="0"/>
              <a:t>2 x </a:t>
            </a:r>
            <a:r>
              <a:rPr lang="en-GB" sz="900" dirty="0" err="1" smtClean="0"/>
              <a:t>steerer</a:t>
            </a:r>
            <a:endParaRPr lang="en-GB" sz="900" dirty="0"/>
          </a:p>
        </p:txBody>
      </p:sp>
      <p:sp>
        <p:nvSpPr>
          <p:cNvPr id="248" name="Rounded Rectangle 247"/>
          <p:cNvSpPr/>
          <p:nvPr/>
        </p:nvSpPr>
        <p:spPr>
          <a:xfrm>
            <a:off x="5925328" y="3442604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Chopper</a:t>
            </a:r>
            <a:endParaRPr lang="en-GB" sz="900" dirty="0"/>
          </a:p>
        </p:txBody>
      </p:sp>
      <p:sp>
        <p:nvSpPr>
          <p:cNvPr id="249" name="Rounded Rectangle 248"/>
          <p:cNvSpPr/>
          <p:nvPr/>
        </p:nvSpPr>
        <p:spPr>
          <a:xfrm>
            <a:off x="5925328" y="3698858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EMU H+V</a:t>
            </a:r>
            <a:endParaRPr lang="en-GB" sz="900" dirty="0"/>
          </a:p>
        </p:txBody>
      </p:sp>
      <p:sp>
        <p:nvSpPr>
          <p:cNvPr id="250" name="Rounded Rectangle 249"/>
          <p:cNvSpPr/>
          <p:nvPr/>
        </p:nvSpPr>
        <p:spPr>
          <a:xfrm>
            <a:off x="5925328" y="3940263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Faraday cup</a:t>
            </a:r>
            <a:endParaRPr lang="en-GB" sz="900" dirty="0"/>
          </a:p>
        </p:txBody>
      </p:sp>
      <p:sp>
        <p:nvSpPr>
          <p:cNvPr id="251" name="Rounded Rectangle 250"/>
          <p:cNvSpPr/>
          <p:nvPr/>
        </p:nvSpPr>
        <p:spPr>
          <a:xfrm>
            <a:off x="5925328" y="4187996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NPM H+V</a:t>
            </a:r>
            <a:endParaRPr lang="en-GB" sz="900" dirty="0"/>
          </a:p>
        </p:txBody>
      </p:sp>
      <p:sp>
        <p:nvSpPr>
          <p:cNvPr id="252" name="Rounded Rectangle 251"/>
          <p:cNvSpPr/>
          <p:nvPr/>
        </p:nvSpPr>
        <p:spPr>
          <a:xfrm>
            <a:off x="5925328" y="4443771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Doppler shift</a:t>
            </a:r>
            <a:endParaRPr lang="en-GB" sz="900" dirty="0"/>
          </a:p>
        </p:txBody>
      </p:sp>
      <p:sp>
        <p:nvSpPr>
          <p:cNvPr id="253" name="Rounded Rectangle 252"/>
          <p:cNvSpPr/>
          <p:nvPr/>
        </p:nvSpPr>
        <p:spPr>
          <a:xfrm>
            <a:off x="3422390" y="3443822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2 x TMP</a:t>
            </a:r>
            <a:endParaRPr lang="en-GB" sz="900" dirty="0"/>
          </a:p>
        </p:txBody>
      </p:sp>
      <p:sp>
        <p:nvSpPr>
          <p:cNvPr id="254" name="Rounded Rectangle 253"/>
          <p:cNvSpPr/>
          <p:nvPr/>
        </p:nvSpPr>
        <p:spPr>
          <a:xfrm>
            <a:off x="2706656" y="3443822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err="1" smtClean="0"/>
              <a:t>Repeller</a:t>
            </a:r>
            <a:endParaRPr lang="en-GB" sz="900" dirty="0"/>
          </a:p>
        </p:txBody>
      </p:sp>
      <p:sp>
        <p:nvSpPr>
          <p:cNvPr id="255" name="Rounded Rectangle 254"/>
          <p:cNvSpPr/>
          <p:nvPr/>
        </p:nvSpPr>
        <p:spPr>
          <a:xfrm>
            <a:off x="7712530" y="3442604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err="1" smtClean="0"/>
              <a:t>Repeller</a:t>
            </a:r>
            <a:endParaRPr lang="en-GB" sz="900" dirty="0"/>
          </a:p>
        </p:txBody>
      </p:sp>
      <p:sp>
        <p:nvSpPr>
          <p:cNvPr id="256" name="Rounded Rectangle 255"/>
          <p:cNvSpPr/>
          <p:nvPr/>
        </p:nvSpPr>
        <p:spPr>
          <a:xfrm>
            <a:off x="7712530" y="3698858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ACCT</a:t>
            </a:r>
            <a:endParaRPr lang="en-GB" sz="900" dirty="0"/>
          </a:p>
        </p:txBody>
      </p:sp>
      <p:sp>
        <p:nvSpPr>
          <p:cNvPr id="257" name="Rounded Rectangle 256"/>
          <p:cNvSpPr/>
          <p:nvPr/>
        </p:nvSpPr>
        <p:spPr>
          <a:xfrm>
            <a:off x="5925328" y="4698508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2 x TMP</a:t>
            </a:r>
            <a:endParaRPr lang="en-GB" sz="900" dirty="0"/>
          </a:p>
        </p:txBody>
      </p:sp>
      <p:sp>
        <p:nvSpPr>
          <p:cNvPr id="258" name="Rounded Rectangle 257"/>
          <p:cNvSpPr/>
          <p:nvPr/>
        </p:nvSpPr>
        <p:spPr>
          <a:xfrm>
            <a:off x="8428265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 smtClean="0"/>
              <a:t>Commissioning tank (RFQ)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8428265" y="4698347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2 x TMP</a:t>
            </a:r>
            <a:endParaRPr lang="en-GB" sz="900" dirty="0"/>
          </a:p>
        </p:txBody>
      </p:sp>
      <p:sp>
        <p:nvSpPr>
          <p:cNvPr id="260" name="Rounded Rectangle 259"/>
          <p:cNvSpPr/>
          <p:nvPr/>
        </p:nvSpPr>
        <p:spPr>
          <a:xfrm>
            <a:off x="456620" y="2229595"/>
            <a:ext cx="2182299" cy="2145573"/>
          </a:xfrm>
          <a:prstGeom prst="roundRect">
            <a:avLst>
              <a:gd name="adj" fmla="val 5418"/>
            </a:avLst>
          </a:prstGeom>
          <a:noFill/>
          <a:ln w="12700" cmpd="sng">
            <a:solidFill>
              <a:srgbClr val="00556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1" name="Rounded Rectangle 260"/>
          <p:cNvSpPr/>
          <p:nvPr/>
        </p:nvSpPr>
        <p:spPr>
          <a:xfrm>
            <a:off x="1223770" y="5275994"/>
            <a:ext cx="647999" cy="467999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HV power supply</a:t>
            </a:r>
            <a:endParaRPr lang="en-GB" sz="900" dirty="0"/>
          </a:p>
        </p:txBody>
      </p:sp>
      <p:sp>
        <p:nvSpPr>
          <p:cNvPr id="262" name="Rounded Rectangle 261"/>
          <p:cNvSpPr/>
          <p:nvPr/>
        </p:nvSpPr>
        <p:spPr>
          <a:xfrm>
            <a:off x="520192" y="5277747"/>
            <a:ext cx="647999" cy="467999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Isolation transformer</a:t>
            </a:r>
            <a:endParaRPr lang="en-GB" sz="900" dirty="0"/>
          </a:p>
        </p:txBody>
      </p:sp>
      <p:sp>
        <p:nvSpPr>
          <p:cNvPr id="263" name="Rounded Rectangle 262"/>
          <p:cNvSpPr/>
          <p:nvPr/>
        </p:nvSpPr>
        <p:spPr>
          <a:xfrm>
            <a:off x="7712530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Collimator</a:t>
            </a:r>
            <a:endParaRPr lang="en-GB" sz="900" dirty="0"/>
          </a:p>
        </p:txBody>
      </p:sp>
      <p:sp>
        <p:nvSpPr>
          <p:cNvPr id="264" name="Rounded Rectangle 263"/>
          <p:cNvSpPr/>
          <p:nvPr/>
        </p:nvSpPr>
        <p:spPr>
          <a:xfrm>
            <a:off x="520192" y="2809314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Magnetron            </a:t>
            </a:r>
            <a:endParaRPr lang="en-GB" sz="900" dirty="0"/>
          </a:p>
        </p:txBody>
      </p:sp>
      <p:sp>
        <p:nvSpPr>
          <p:cNvPr id="265" name="Rounded Rectangle 264"/>
          <p:cNvSpPr/>
          <p:nvPr/>
        </p:nvSpPr>
        <p:spPr>
          <a:xfrm>
            <a:off x="520192" y="3047568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H</a:t>
            </a:r>
            <a:r>
              <a:rPr lang="en-GB" sz="900" baseline="-25000" dirty="0"/>
              <a:t>2</a:t>
            </a:r>
            <a:r>
              <a:rPr lang="en-GB" sz="900" dirty="0"/>
              <a:t> bottle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1223770" y="2231713"/>
            <a:ext cx="647999" cy="180000"/>
          </a:xfrm>
          <a:prstGeom prst="roundRect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Ion source</a:t>
            </a:r>
            <a:endParaRPr lang="en-GB" sz="900" dirty="0"/>
          </a:p>
        </p:txBody>
      </p:sp>
      <p:sp>
        <p:nvSpPr>
          <p:cNvPr id="267" name="Rounded Rectangle 266"/>
          <p:cNvSpPr/>
          <p:nvPr/>
        </p:nvSpPr>
        <p:spPr>
          <a:xfrm>
            <a:off x="4138126" y="2229594"/>
            <a:ext cx="647999" cy="180000"/>
          </a:xfrm>
          <a:prstGeom prst="roundRect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LEBT 1</a:t>
            </a:r>
            <a:endParaRPr lang="en-GB" sz="900" dirty="0"/>
          </a:p>
        </p:txBody>
      </p:sp>
      <p:sp>
        <p:nvSpPr>
          <p:cNvPr id="268" name="Rounded Rectangle 267"/>
          <p:cNvSpPr/>
          <p:nvPr/>
        </p:nvSpPr>
        <p:spPr>
          <a:xfrm>
            <a:off x="6996796" y="2229595"/>
            <a:ext cx="647999" cy="180000"/>
          </a:xfrm>
          <a:prstGeom prst="roundRect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LEBT 2</a:t>
            </a:r>
            <a:endParaRPr lang="en-GB" sz="900" dirty="0"/>
          </a:p>
        </p:txBody>
      </p:sp>
      <p:sp>
        <p:nvSpPr>
          <p:cNvPr id="269" name="Rounded Rectangle 268"/>
          <p:cNvSpPr/>
          <p:nvPr/>
        </p:nvSpPr>
        <p:spPr>
          <a:xfrm>
            <a:off x="1990921" y="3443822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3 x solenoid</a:t>
            </a:r>
            <a:endParaRPr lang="en-GB" sz="900" dirty="0"/>
          </a:p>
        </p:txBody>
      </p:sp>
      <p:cxnSp>
        <p:nvCxnSpPr>
          <p:cNvPr id="270" name="Elbow Connector 269"/>
          <p:cNvCxnSpPr>
            <a:stCxn id="266" idx="2"/>
            <a:endCxn id="264" idx="0"/>
          </p:cNvCxnSpPr>
          <p:nvPr/>
        </p:nvCxnSpPr>
        <p:spPr>
          <a:xfrm rot="5400000">
            <a:off x="997181" y="2258724"/>
            <a:ext cx="397601" cy="703578"/>
          </a:xfrm>
          <a:prstGeom prst="bentConnector3">
            <a:avLst>
              <a:gd name="adj1" fmla="val 30262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71" name="Elbow Connector 270"/>
          <p:cNvCxnSpPr>
            <a:stCxn id="266" idx="2"/>
            <a:endCxn id="239" idx="0"/>
          </p:cNvCxnSpPr>
          <p:nvPr/>
        </p:nvCxnSpPr>
        <p:spPr>
          <a:xfrm rot="16200000" flipH="1">
            <a:off x="1812982" y="2146500"/>
            <a:ext cx="236727" cy="767151"/>
          </a:xfrm>
          <a:prstGeom prst="bentConnector3">
            <a:avLst>
              <a:gd name="adj1" fmla="val 50000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72" name="Rounded Rectangle 271"/>
          <p:cNvSpPr/>
          <p:nvPr/>
        </p:nvSpPr>
        <p:spPr>
          <a:xfrm>
            <a:off x="1223770" y="2809314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Waveguide              </a:t>
            </a:r>
            <a:endParaRPr lang="en-GB" sz="900" dirty="0"/>
          </a:p>
        </p:txBody>
      </p:sp>
      <p:cxnSp>
        <p:nvCxnSpPr>
          <p:cNvPr id="273" name="Elbow Connector 272"/>
          <p:cNvCxnSpPr>
            <a:stCxn id="267" idx="2"/>
            <a:endCxn id="240" idx="0"/>
          </p:cNvCxnSpPr>
          <p:nvPr/>
        </p:nvCxnSpPr>
        <p:spPr>
          <a:xfrm rot="5400000">
            <a:off x="3626968" y="1813282"/>
            <a:ext cx="238846" cy="1431470"/>
          </a:xfrm>
          <a:prstGeom prst="bentConnector3">
            <a:avLst>
              <a:gd name="adj1" fmla="val 50000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74" name="Elbow Connector 273"/>
          <p:cNvCxnSpPr>
            <a:stCxn id="267" idx="2"/>
            <a:endCxn id="244" idx="0"/>
          </p:cNvCxnSpPr>
          <p:nvPr/>
        </p:nvCxnSpPr>
        <p:spPr>
          <a:xfrm rot="16200000" flipH="1">
            <a:off x="4878436" y="1993283"/>
            <a:ext cx="238846" cy="1071467"/>
          </a:xfrm>
          <a:prstGeom prst="bentConnector3">
            <a:avLst>
              <a:gd name="adj1" fmla="val 50000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75" name="Elbow Connector 274"/>
          <p:cNvCxnSpPr>
            <a:stCxn id="244" idx="0"/>
            <a:endCxn id="248" idx="1"/>
          </p:cNvCxnSpPr>
          <p:nvPr/>
        </p:nvCxnSpPr>
        <p:spPr>
          <a:xfrm rot="16200000" flipH="1">
            <a:off x="5287378" y="2894654"/>
            <a:ext cx="884163" cy="391735"/>
          </a:xfrm>
          <a:prstGeom prst="bentConnector4">
            <a:avLst>
              <a:gd name="adj1" fmla="val -13247"/>
              <a:gd name="adj2" fmla="val 91354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76" name="Elbow Connector 275"/>
          <p:cNvCxnSpPr>
            <a:stCxn id="244" idx="0"/>
            <a:endCxn id="249" idx="1"/>
          </p:cNvCxnSpPr>
          <p:nvPr/>
        </p:nvCxnSpPr>
        <p:spPr>
          <a:xfrm rot="16200000" flipH="1">
            <a:off x="5159251" y="3022781"/>
            <a:ext cx="1140417" cy="391735"/>
          </a:xfrm>
          <a:prstGeom prst="bentConnector4">
            <a:avLst>
              <a:gd name="adj1" fmla="val -10394"/>
              <a:gd name="adj2" fmla="val 91354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77" name="Elbow Connector 276"/>
          <p:cNvCxnSpPr>
            <a:stCxn id="268" idx="2"/>
            <a:endCxn id="263" idx="0"/>
          </p:cNvCxnSpPr>
          <p:nvPr/>
        </p:nvCxnSpPr>
        <p:spPr>
          <a:xfrm rot="16200000" flipH="1">
            <a:off x="7559241" y="2171150"/>
            <a:ext cx="238845" cy="715734"/>
          </a:xfrm>
          <a:prstGeom prst="bentConnector3">
            <a:avLst>
              <a:gd name="adj1" fmla="val 50000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78" name="Elbow Connector 277"/>
          <p:cNvCxnSpPr>
            <a:stCxn id="268" idx="2"/>
            <a:endCxn id="247" idx="0"/>
          </p:cNvCxnSpPr>
          <p:nvPr/>
        </p:nvCxnSpPr>
        <p:spPr>
          <a:xfrm rot="5400000">
            <a:off x="7201374" y="2529017"/>
            <a:ext cx="238845" cy="1"/>
          </a:xfrm>
          <a:prstGeom prst="bentConnector3">
            <a:avLst>
              <a:gd name="adj1" fmla="val 50000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79" name="Elbow Connector 278"/>
          <p:cNvCxnSpPr>
            <a:endCxn id="250" idx="3"/>
          </p:cNvCxnSpPr>
          <p:nvPr/>
        </p:nvCxnSpPr>
        <p:spPr>
          <a:xfrm rot="5400000">
            <a:off x="5837703" y="3256538"/>
            <a:ext cx="1509348" cy="38100"/>
          </a:xfrm>
          <a:prstGeom prst="bentConnector2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80" name="Elbow Connector 279"/>
          <p:cNvCxnSpPr>
            <a:endCxn id="249" idx="3"/>
          </p:cNvCxnSpPr>
          <p:nvPr/>
        </p:nvCxnSpPr>
        <p:spPr>
          <a:xfrm rot="5400000">
            <a:off x="5958407" y="3135836"/>
            <a:ext cx="1267941" cy="38100"/>
          </a:xfrm>
          <a:prstGeom prst="bentConnector2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81" name="Straight Connector 280"/>
          <p:cNvCxnSpPr/>
          <p:nvPr/>
        </p:nvCxnSpPr>
        <p:spPr>
          <a:xfrm flipV="1">
            <a:off x="6611427" y="2528089"/>
            <a:ext cx="709369" cy="1"/>
          </a:xfrm>
          <a:prstGeom prst="line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82" name="Straight Connector 281"/>
          <p:cNvCxnSpPr>
            <a:stCxn id="267" idx="2"/>
            <a:endCxn id="242" idx="0"/>
          </p:cNvCxnSpPr>
          <p:nvPr/>
        </p:nvCxnSpPr>
        <p:spPr>
          <a:xfrm>
            <a:off x="4462126" y="2409594"/>
            <a:ext cx="0" cy="238846"/>
          </a:xfrm>
          <a:prstGeom prst="line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83" name="Straight Connector 282"/>
          <p:cNvCxnSpPr>
            <a:stCxn id="265" idx="3"/>
          </p:cNvCxnSpPr>
          <p:nvPr/>
        </p:nvCxnSpPr>
        <p:spPr>
          <a:xfrm>
            <a:off x="1168191" y="3137567"/>
            <a:ext cx="822730" cy="3220"/>
          </a:xfrm>
          <a:prstGeom prst="line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84" name="Straight Connector 283"/>
          <p:cNvCxnSpPr>
            <a:stCxn id="264" idx="3"/>
            <a:endCxn id="272" idx="1"/>
          </p:cNvCxnSpPr>
          <p:nvPr/>
        </p:nvCxnSpPr>
        <p:spPr>
          <a:xfrm>
            <a:off x="1168191" y="2899313"/>
            <a:ext cx="55579" cy="0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85" name="Straight Connector 284"/>
          <p:cNvCxnSpPr>
            <a:stCxn id="272" idx="3"/>
          </p:cNvCxnSpPr>
          <p:nvPr/>
        </p:nvCxnSpPr>
        <p:spPr>
          <a:xfrm>
            <a:off x="1871769" y="2899313"/>
            <a:ext cx="119152" cy="0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86" name="Straight Connector 285"/>
          <p:cNvCxnSpPr>
            <a:stCxn id="239" idx="2"/>
            <a:endCxn id="269" idx="0"/>
          </p:cNvCxnSpPr>
          <p:nvPr/>
        </p:nvCxnSpPr>
        <p:spPr>
          <a:xfrm>
            <a:off x="2314921" y="3368440"/>
            <a:ext cx="0" cy="75382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87" name="Straight Connector 286"/>
          <p:cNvCxnSpPr>
            <a:stCxn id="240" idx="2"/>
            <a:endCxn id="254" idx="0"/>
          </p:cNvCxnSpPr>
          <p:nvPr/>
        </p:nvCxnSpPr>
        <p:spPr>
          <a:xfrm>
            <a:off x="3030656" y="3368440"/>
            <a:ext cx="0" cy="75382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88" name="Straight Connector 287"/>
          <p:cNvCxnSpPr>
            <a:stCxn id="241" idx="2"/>
            <a:endCxn id="253" idx="0"/>
          </p:cNvCxnSpPr>
          <p:nvPr/>
        </p:nvCxnSpPr>
        <p:spPr>
          <a:xfrm flipH="1">
            <a:off x="3746390" y="3368440"/>
            <a:ext cx="1" cy="75382"/>
          </a:xfrm>
          <a:prstGeom prst="line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89" name="Rounded Rectangle 288"/>
          <p:cNvSpPr/>
          <p:nvPr/>
        </p:nvSpPr>
        <p:spPr>
          <a:xfrm>
            <a:off x="3422393" y="5097750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/>
              <a:t>Primary pump</a:t>
            </a:r>
            <a:endParaRPr lang="en-GB" sz="800" dirty="0"/>
          </a:p>
        </p:txBody>
      </p:sp>
      <p:sp>
        <p:nvSpPr>
          <p:cNvPr id="290" name="Rounded Rectangle 289"/>
          <p:cNvSpPr/>
          <p:nvPr/>
        </p:nvSpPr>
        <p:spPr>
          <a:xfrm>
            <a:off x="5925328" y="5097751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/>
              <a:t>Primary pump</a:t>
            </a:r>
            <a:endParaRPr lang="en-GB" sz="800" dirty="0"/>
          </a:p>
        </p:txBody>
      </p:sp>
      <p:cxnSp>
        <p:nvCxnSpPr>
          <p:cNvPr id="291" name="Elbow Connector 290"/>
          <p:cNvCxnSpPr>
            <a:stCxn id="289" idx="0"/>
            <a:endCxn id="257" idx="2"/>
          </p:cNvCxnSpPr>
          <p:nvPr/>
        </p:nvCxnSpPr>
        <p:spPr>
          <a:xfrm rot="5400000" flipH="1" flipV="1">
            <a:off x="4888238" y="3736661"/>
            <a:ext cx="219245" cy="2502935"/>
          </a:xfrm>
          <a:prstGeom prst="bentConnector3">
            <a:avLst>
              <a:gd name="adj1" fmla="val 50000"/>
            </a:avLst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92" name="Rounded Rectangle 291"/>
          <p:cNvSpPr/>
          <p:nvPr/>
        </p:nvSpPr>
        <p:spPr>
          <a:xfrm>
            <a:off x="135559" y="1778802"/>
            <a:ext cx="2571098" cy="3099704"/>
          </a:xfrm>
          <a:prstGeom prst="roundRect">
            <a:avLst>
              <a:gd name="adj" fmla="val 11486"/>
            </a:avLst>
          </a:prstGeom>
          <a:noFill/>
          <a:ln w="28575" cmpd="sng">
            <a:solidFill>
              <a:srgbClr val="DB5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/>
          </a:p>
        </p:txBody>
      </p:sp>
      <p:cxnSp>
        <p:nvCxnSpPr>
          <p:cNvPr id="293" name="Elbow Connector 292"/>
          <p:cNvCxnSpPr>
            <a:endCxn id="269" idx="1"/>
          </p:cNvCxnSpPr>
          <p:nvPr/>
        </p:nvCxnSpPr>
        <p:spPr>
          <a:xfrm rot="16200000" flipH="1">
            <a:off x="1457833" y="3000733"/>
            <a:ext cx="1005728" cy="60448"/>
          </a:xfrm>
          <a:prstGeom prst="bentConnector2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94" name="TextBox 293"/>
          <p:cNvSpPr txBox="1"/>
          <p:nvPr/>
        </p:nvSpPr>
        <p:spPr>
          <a:xfrm>
            <a:off x="782694" y="4158213"/>
            <a:ext cx="1565827" cy="169277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100" b="1" dirty="0" smtClean="0">
                <a:solidFill>
                  <a:srgbClr val="0094CA"/>
                </a:solidFill>
              </a:rPr>
              <a:t>High voltage (HV) </a:t>
            </a:r>
            <a:r>
              <a:rPr lang="en-GB" sz="1100" b="1" dirty="0">
                <a:solidFill>
                  <a:srgbClr val="0094CA"/>
                </a:solidFill>
              </a:rPr>
              <a:t>platform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64212" y="1510018"/>
            <a:ext cx="4006177" cy="4316956"/>
          </a:xfrm>
          <a:prstGeom prst="roundRect">
            <a:avLst>
              <a:gd name="adj" fmla="val 5418"/>
            </a:avLst>
          </a:prstGeom>
          <a:noFill/>
          <a:ln w="12700" cmpd="sng">
            <a:solidFill>
              <a:srgbClr val="00556E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6" name="TextBox 295"/>
          <p:cNvSpPr txBox="1"/>
          <p:nvPr/>
        </p:nvSpPr>
        <p:spPr>
          <a:xfrm>
            <a:off x="1884387" y="1510018"/>
            <a:ext cx="754533" cy="230832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b="1" dirty="0" smtClean="0">
                <a:solidFill>
                  <a:srgbClr val="0094CA"/>
                </a:solidFill>
              </a:rPr>
              <a:t>Ion source</a:t>
            </a:r>
            <a:endParaRPr lang="en-GB" sz="1200" b="1" dirty="0">
              <a:solidFill>
                <a:srgbClr val="0094CA"/>
              </a:solidFill>
            </a:endParaRPr>
          </a:p>
        </p:txBody>
      </p:sp>
      <p:sp>
        <p:nvSpPr>
          <p:cNvPr id="297" name="Rounded Rectangle 296"/>
          <p:cNvSpPr/>
          <p:nvPr/>
        </p:nvSpPr>
        <p:spPr>
          <a:xfrm>
            <a:off x="4138126" y="1510018"/>
            <a:ext cx="4222402" cy="4316955"/>
          </a:xfrm>
          <a:prstGeom prst="roundRect">
            <a:avLst>
              <a:gd name="adj" fmla="val 5418"/>
            </a:avLst>
          </a:prstGeom>
          <a:noFill/>
          <a:ln w="12700" cmpd="sng">
            <a:solidFill>
              <a:srgbClr val="00556E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8" name="TextBox 297"/>
          <p:cNvSpPr txBox="1"/>
          <p:nvPr/>
        </p:nvSpPr>
        <p:spPr>
          <a:xfrm>
            <a:off x="5146461" y="1510018"/>
            <a:ext cx="2205732" cy="184666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b="1" dirty="0" smtClean="0">
                <a:solidFill>
                  <a:srgbClr val="0094CA"/>
                </a:solidFill>
              </a:rPr>
              <a:t>Low energy beam transport (LEBT)</a:t>
            </a:r>
            <a:endParaRPr lang="en-GB" sz="1200" b="1" dirty="0">
              <a:solidFill>
                <a:srgbClr val="0094CA"/>
              </a:solidFill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764923" y="1801885"/>
            <a:ext cx="1346522" cy="338554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100" b="1" dirty="0" smtClean="0">
                <a:solidFill>
                  <a:srgbClr val="DB5000"/>
                </a:solidFill>
              </a:rPr>
              <a:t>PSS0 controlled area</a:t>
            </a:r>
          </a:p>
          <a:p>
            <a:r>
              <a:rPr lang="en-GB" sz="1100" b="1" dirty="0" smtClean="0">
                <a:solidFill>
                  <a:srgbClr val="DB5000"/>
                </a:solidFill>
              </a:rPr>
              <a:t>and radiation shielding</a:t>
            </a:r>
            <a:endParaRPr lang="en-GB" sz="1100" b="1" dirty="0">
              <a:solidFill>
                <a:srgbClr val="DB5000"/>
              </a:solidFill>
            </a:endParaRPr>
          </a:p>
        </p:txBody>
      </p:sp>
      <p:cxnSp>
        <p:nvCxnSpPr>
          <p:cNvPr id="300" name="Straight Connector 299"/>
          <p:cNvCxnSpPr>
            <a:stCxn id="261" idx="0"/>
            <a:endCxn id="260" idx="2"/>
          </p:cNvCxnSpPr>
          <p:nvPr/>
        </p:nvCxnSpPr>
        <p:spPr>
          <a:xfrm flipV="1">
            <a:off x="1547770" y="4375168"/>
            <a:ext cx="0" cy="900826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01" name="Straight Connector 300"/>
          <p:cNvCxnSpPr>
            <a:stCxn id="262" idx="0"/>
          </p:cNvCxnSpPr>
          <p:nvPr/>
        </p:nvCxnSpPr>
        <p:spPr>
          <a:xfrm flipV="1">
            <a:off x="844192" y="4375168"/>
            <a:ext cx="0" cy="902579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02" name="Straight Connector 301"/>
          <p:cNvCxnSpPr>
            <a:stCxn id="289" idx="0"/>
            <a:endCxn id="253" idx="2"/>
          </p:cNvCxnSpPr>
          <p:nvPr/>
        </p:nvCxnSpPr>
        <p:spPr>
          <a:xfrm flipH="1" flipV="1">
            <a:off x="3746390" y="3623819"/>
            <a:ext cx="3" cy="1473931"/>
          </a:xfrm>
          <a:prstGeom prst="line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03" name="Rounded Rectangle 302"/>
          <p:cNvSpPr/>
          <p:nvPr/>
        </p:nvSpPr>
        <p:spPr>
          <a:xfrm>
            <a:off x="64212" y="5991370"/>
            <a:ext cx="1439999" cy="251996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 smtClean="0"/>
              <a:t>Front End and Magnets</a:t>
            </a:r>
            <a:endParaRPr lang="en-GB" sz="1100" dirty="0"/>
          </a:p>
        </p:txBody>
      </p:sp>
      <p:sp>
        <p:nvSpPr>
          <p:cNvPr id="304" name="Rounded Rectangle 303"/>
          <p:cNvSpPr/>
          <p:nvPr/>
        </p:nvSpPr>
        <p:spPr>
          <a:xfrm>
            <a:off x="1656611" y="6346646"/>
            <a:ext cx="1439999" cy="251996"/>
          </a:xfrm>
          <a:prstGeom prst="roundRect">
            <a:avLst/>
          </a:prstGeom>
          <a:solidFill>
            <a:srgbClr val="B40096"/>
          </a:solidFill>
          <a:ln w="1905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/>
              <a:t>Cooling water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1656611" y="5991370"/>
            <a:ext cx="1439999" cy="251996"/>
          </a:xfrm>
          <a:prstGeom prst="roundRect">
            <a:avLst/>
          </a:prstGeom>
          <a:solidFill>
            <a:srgbClr val="D81919"/>
          </a:solidFill>
          <a:ln w="1905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/>
              <a:t>Vacuum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3219623" y="5991370"/>
            <a:ext cx="1439999" cy="251996"/>
          </a:xfrm>
          <a:prstGeom prst="roundRect">
            <a:avLst/>
          </a:prstGeom>
          <a:solidFill>
            <a:srgbClr val="FF7D00"/>
          </a:solidFill>
          <a:ln w="19050" cmpd="sng">
            <a:solidFill>
              <a:srgbClr val="DB5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/>
              <a:t>PSS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70821" y="6346646"/>
            <a:ext cx="1439999" cy="251996"/>
          </a:xfrm>
          <a:prstGeom prst="roundRect">
            <a:avLst/>
          </a:prstGeom>
          <a:solidFill>
            <a:srgbClr val="9BBE05"/>
          </a:solidFill>
          <a:ln w="1905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/>
              <a:t>Beam D</a:t>
            </a:r>
            <a:r>
              <a:rPr lang="en-GB" sz="1100" dirty="0" smtClean="0"/>
              <a:t>iagnostics</a:t>
            </a:r>
            <a:endParaRPr lang="en-GB" sz="1100" dirty="0"/>
          </a:p>
        </p:txBody>
      </p:sp>
      <p:sp>
        <p:nvSpPr>
          <p:cNvPr id="308" name="Rounded Rectangle 307"/>
          <p:cNvSpPr/>
          <p:nvPr/>
        </p:nvSpPr>
        <p:spPr>
          <a:xfrm>
            <a:off x="3219623" y="6346646"/>
            <a:ext cx="1439999" cy="251996"/>
          </a:xfrm>
          <a:prstGeom prst="roundRect">
            <a:avLst/>
          </a:prstGeom>
          <a:solidFill>
            <a:srgbClr val="FFBE00"/>
          </a:solidFill>
          <a:ln w="19050" cmpd="sng">
            <a:solidFill>
              <a:srgbClr val="D28C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 smtClean="0"/>
              <a:t>Control system</a:t>
            </a:r>
            <a:endParaRPr lang="en-GB" sz="1100" dirty="0"/>
          </a:p>
        </p:txBody>
      </p:sp>
      <p:sp>
        <p:nvSpPr>
          <p:cNvPr id="309" name="Rounded Rectangle 308"/>
          <p:cNvSpPr/>
          <p:nvPr/>
        </p:nvSpPr>
        <p:spPr>
          <a:xfrm>
            <a:off x="1223770" y="4447692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ACCT</a:t>
            </a:r>
            <a:endParaRPr lang="en-GB" sz="900" dirty="0"/>
          </a:p>
        </p:txBody>
      </p:sp>
      <p:sp>
        <p:nvSpPr>
          <p:cNvPr id="310" name="Rounded Rectangle 309"/>
          <p:cNvSpPr/>
          <p:nvPr/>
        </p:nvSpPr>
        <p:spPr>
          <a:xfrm>
            <a:off x="1990496" y="4450947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/>
              <a:t>Voltage divider</a:t>
            </a:r>
            <a:endParaRPr lang="en-GB" sz="800" dirty="0"/>
          </a:p>
        </p:txBody>
      </p:sp>
      <p:sp>
        <p:nvSpPr>
          <p:cNvPr id="311" name="Rounded Rectangle 310"/>
          <p:cNvSpPr/>
          <p:nvPr/>
        </p:nvSpPr>
        <p:spPr>
          <a:xfrm>
            <a:off x="8428265" y="3698858"/>
            <a:ext cx="647999" cy="179997"/>
          </a:xfrm>
          <a:prstGeom prst="roundRect">
            <a:avLst/>
          </a:prstGeom>
          <a:solidFill>
            <a:srgbClr val="B4D250"/>
          </a:solidFill>
          <a:ln w="12700" cmpd="sng">
            <a:solidFill>
              <a:srgbClr val="9BBE0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EMU H+V</a:t>
            </a:r>
            <a:endParaRPr lang="en-GB" sz="900" dirty="0"/>
          </a:p>
        </p:txBody>
      </p:sp>
      <p:sp>
        <p:nvSpPr>
          <p:cNvPr id="312" name="Rounded Rectangle 311"/>
          <p:cNvSpPr/>
          <p:nvPr/>
        </p:nvSpPr>
        <p:spPr>
          <a:xfrm>
            <a:off x="8428265" y="3940263"/>
            <a:ext cx="647999" cy="179997"/>
          </a:xfrm>
          <a:prstGeom prst="roundRect">
            <a:avLst/>
          </a:prstGeom>
          <a:solidFill>
            <a:srgbClr val="B4D250"/>
          </a:solidFill>
          <a:ln w="12700" cmpd="sng">
            <a:solidFill>
              <a:srgbClr val="9BBE0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Faraday cup</a:t>
            </a:r>
            <a:endParaRPr lang="en-GB" sz="900" dirty="0"/>
          </a:p>
        </p:txBody>
      </p:sp>
      <p:sp>
        <p:nvSpPr>
          <p:cNvPr id="313" name="Rounded Rectangle 312"/>
          <p:cNvSpPr/>
          <p:nvPr/>
        </p:nvSpPr>
        <p:spPr>
          <a:xfrm>
            <a:off x="8428265" y="4187996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NPM H+V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8428265" y="4443771"/>
            <a:ext cx="647999" cy="179997"/>
          </a:xfrm>
          <a:prstGeom prst="roundRect">
            <a:avLst/>
          </a:prstGeom>
          <a:solidFill>
            <a:srgbClr val="B4D250"/>
          </a:solidFill>
          <a:ln w="12700" cmpd="sng">
            <a:solidFill>
              <a:srgbClr val="9BBE0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Doppler shift</a:t>
            </a:r>
            <a:endParaRPr lang="en-GB" sz="900" dirty="0"/>
          </a:p>
        </p:txBody>
      </p:sp>
      <p:sp>
        <p:nvSpPr>
          <p:cNvPr id="315" name="Rounded Rectangle 314"/>
          <p:cNvSpPr/>
          <p:nvPr/>
        </p:nvSpPr>
        <p:spPr>
          <a:xfrm>
            <a:off x="520192" y="3278441"/>
            <a:ext cx="647999" cy="179997"/>
          </a:xfrm>
          <a:prstGeom prst="roundRect">
            <a:avLst/>
          </a:prstGeom>
          <a:solidFill>
            <a:srgbClr val="FFBE00"/>
          </a:solidFill>
          <a:ln w="12700" cmpd="sng">
            <a:solidFill>
              <a:srgbClr val="D28C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HV controls</a:t>
            </a:r>
            <a:endParaRPr lang="en-GB" sz="900" dirty="0"/>
          </a:p>
        </p:txBody>
      </p:sp>
      <p:sp>
        <p:nvSpPr>
          <p:cNvPr id="316" name="Rounded Rectangle 315"/>
          <p:cNvSpPr/>
          <p:nvPr/>
        </p:nvSpPr>
        <p:spPr>
          <a:xfrm>
            <a:off x="3775089" y="5313748"/>
            <a:ext cx="647999" cy="395998"/>
          </a:xfrm>
          <a:prstGeom prst="roundRect">
            <a:avLst/>
          </a:prstGeom>
          <a:solidFill>
            <a:srgbClr val="FFBE00"/>
          </a:solidFill>
          <a:ln w="12700" cmpd="sng">
            <a:solidFill>
              <a:srgbClr val="D28C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Ground potential controls</a:t>
            </a:r>
            <a:endParaRPr lang="en-GB" sz="900" dirty="0"/>
          </a:p>
        </p:txBody>
      </p:sp>
      <p:cxnSp>
        <p:nvCxnSpPr>
          <p:cNvPr id="317" name="Elbow Connector 316"/>
          <p:cNvCxnSpPr>
            <a:endCxn id="316" idx="1"/>
          </p:cNvCxnSpPr>
          <p:nvPr/>
        </p:nvCxnSpPr>
        <p:spPr>
          <a:xfrm>
            <a:off x="844192" y="3878855"/>
            <a:ext cx="2930897" cy="1632892"/>
          </a:xfrm>
          <a:prstGeom prst="bentConnector3">
            <a:avLst>
              <a:gd name="adj1" fmla="val 76047"/>
            </a:avLst>
          </a:prstGeom>
          <a:solidFill>
            <a:srgbClr val="B40096"/>
          </a:solidFill>
          <a:ln w="12700" cmpd="sng">
            <a:solidFill>
              <a:srgbClr val="D28C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18" name="Straight Connector 317"/>
          <p:cNvCxnSpPr>
            <a:stCxn id="315" idx="2"/>
          </p:cNvCxnSpPr>
          <p:nvPr/>
        </p:nvCxnSpPr>
        <p:spPr>
          <a:xfrm>
            <a:off x="844192" y="3458438"/>
            <a:ext cx="0" cy="420417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D28C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19" name="Rounded Rectangle 318"/>
          <p:cNvSpPr/>
          <p:nvPr/>
        </p:nvSpPr>
        <p:spPr>
          <a:xfrm>
            <a:off x="8428265" y="3443822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Beam stop</a:t>
            </a:r>
            <a:endParaRPr lang="en-GB" sz="900" dirty="0"/>
          </a:p>
        </p:txBody>
      </p:sp>
      <p:cxnSp>
        <p:nvCxnSpPr>
          <p:cNvPr id="320" name="Elbow Connector 319"/>
          <p:cNvCxnSpPr>
            <a:stCxn id="290" idx="0"/>
            <a:endCxn id="259" idx="2"/>
          </p:cNvCxnSpPr>
          <p:nvPr/>
        </p:nvCxnSpPr>
        <p:spPr>
          <a:xfrm rot="5400000" flipH="1" flipV="1">
            <a:off x="7391093" y="3736580"/>
            <a:ext cx="219407" cy="2502937"/>
          </a:xfrm>
          <a:prstGeom prst="bentConnector3">
            <a:avLst>
              <a:gd name="adj1" fmla="val 50000"/>
            </a:avLst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21" name="Elbow Connector 320"/>
          <p:cNvCxnSpPr>
            <a:stCxn id="263" idx="0"/>
            <a:endCxn id="319" idx="1"/>
          </p:cNvCxnSpPr>
          <p:nvPr/>
        </p:nvCxnSpPr>
        <p:spPr>
          <a:xfrm rot="16200000" flipH="1">
            <a:off x="7789706" y="2895263"/>
            <a:ext cx="885381" cy="391735"/>
          </a:xfrm>
          <a:prstGeom prst="bentConnector4">
            <a:avLst>
              <a:gd name="adj1" fmla="val -13662"/>
              <a:gd name="adj2" fmla="val 91354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22" name="Rounded Rectangle 321"/>
          <p:cNvSpPr/>
          <p:nvPr/>
        </p:nvSpPr>
        <p:spPr>
          <a:xfrm>
            <a:off x="7439002" y="5988437"/>
            <a:ext cx="921527" cy="607272"/>
          </a:xfrm>
          <a:prstGeom prst="roundRect">
            <a:avLst/>
          </a:prstGeom>
          <a:solidFill>
            <a:srgbClr val="B4B4B4"/>
          </a:solidFill>
          <a:ln w="19050" cmpd="sng">
            <a:solidFill>
              <a:srgbClr val="96969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6800" rIns="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dirty="0"/>
              <a:t>Alternative location of </a:t>
            </a:r>
            <a:r>
              <a:rPr lang="en-GB" sz="900" dirty="0" smtClean="0"/>
              <a:t>beam instruments for </a:t>
            </a:r>
            <a:r>
              <a:rPr lang="en-GB" sz="900" dirty="0"/>
              <a:t>commissioning</a:t>
            </a:r>
          </a:p>
        </p:txBody>
      </p:sp>
      <p:cxnSp>
        <p:nvCxnSpPr>
          <p:cNvPr id="323" name="Elbow Connector 322"/>
          <p:cNvCxnSpPr>
            <a:stCxn id="324" idx="3"/>
          </p:cNvCxnSpPr>
          <p:nvPr/>
        </p:nvCxnSpPr>
        <p:spPr>
          <a:xfrm flipV="1">
            <a:off x="1599317" y="4876591"/>
            <a:ext cx="223528" cy="237098"/>
          </a:xfrm>
          <a:prstGeom prst="bentConnector2">
            <a:avLst/>
          </a:prstGeom>
          <a:noFill/>
          <a:ln w="28575" cmpd="sng">
            <a:solidFill>
              <a:srgbClr val="DB5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24" name="Rectangle 323"/>
          <p:cNvSpPr/>
          <p:nvPr/>
        </p:nvSpPr>
        <p:spPr>
          <a:xfrm>
            <a:off x="1496221" y="5059689"/>
            <a:ext cx="103096" cy="107999"/>
          </a:xfrm>
          <a:prstGeom prst="rect">
            <a:avLst/>
          </a:prstGeom>
          <a:solidFill>
            <a:srgbClr val="FF7D00"/>
          </a:solidFill>
          <a:ln w="19050" cmpd="sng">
            <a:solidFill>
              <a:srgbClr val="DB5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100"/>
          </a:p>
        </p:txBody>
      </p:sp>
      <p:cxnSp>
        <p:nvCxnSpPr>
          <p:cNvPr id="325" name="Straight Connector 324"/>
          <p:cNvCxnSpPr>
            <a:stCxn id="310" idx="0"/>
          </p:cNvCxnSpPr>
          <p:nvPr/>
        </p:nvCxnSpPr>
        <p:spPr>
          <a:xfrm flipV="1">
            <a:off x="2314496" y="4367226"/>
            <a:ext cx="0" cy="83721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26" name="Rounded Rectangle 325"/>
          <p:cNvSpPr/>
          <p:nvPr/>
        </p:nvSpPr>
        <p:spPr>
          <a:xfrm>
            <a:off x="3775089" y="3977183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/>
              <a:t>N</a:t>
            </a:r>
            <a:r>
              <a:rPr lang="en-GB" sz="900" baseline="-25000" dirty="0" smtClean="0"/>
              <a:t>2</a:t>
            </a:r>
            <a:r>
              <a:rPr lang="en-GB" sz="900" dirty="0" smtClean="0"/>
              <a:t> bottle</a:t>
            </a:r>
            <a:endParaRPr lang="en-GB" sz="900" dirty="0"/>
          </a:p>
        </p:txBody>
      </p:sp>
      <p:cxnSp>
        <p:nvCxnSpPr>
          <p:cNvPr id="327" name="Elbow Connector 326"/>
          <p:cNvCxnSpPr>
            <a:stCxn id="326" idx="0"/>
            <a:endCxn id="241" idx="3"/>
          </p:cNvCxnSpPr>
          <p:nvPr/>
        </p:nvCxnSpPr>
        <p:spPr>
          <a:xfrm rot="16200000" flipV="1">
            <a:off x="3600369" y="3478462"/>
            <a:ext cx="968743" cy="28699"/>
          </a:xfrm>
          <a:prstGeom prst="bentConnector2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28" name="Elbow Connector 327"/>
          <p:cNvCxnSpPr>
            <a:stCxn id="326" idx="0"/>
          </p:cNvCxnSpPr>
          <p:nvPr/>
        </p:nvCxnSpPr>
        <p:spPr>
          <a:xfrm rot="5400000" flipH="1" flipV="1">
            <a:off x="4042760" y="3197116"/>
            <a:ext cx="836397" cy="723739"/>
          </a:xfrm>
          <a:prstGeom prst="bentConnector3">
            <a:avLst>
              <a:gd name="adj1" fmla="val 50000"/>
            </a:avLst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29" name="Straight Connector 328"/>
          <p:cNvCxnSpPr>
            <a:stCxn id="266" idx="2"/>
            <a:endCxn id="272" idx="0"/>
          </p:cNvCxnSpPr>
          <p:nvPr/>
        </p:nvCxnSpPr>
        <p:spPr>
          <a:xfrm>
            <a:off x="1547770" y="2411713"/>
            <a:ext cx="0" cy="397601"/>
          </a:xfrm>
          <a:prstGeom prst="line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30" name="Straight Connector 329"/>
          <p:cNvCxnSpPr>
            <a:stCxn id="257" idx="0"/>
            <a:endCxn id="252" idx="2"/>
          </p:cNvCxnSpPr>
          <p:nvPr/>
        </p:nvCxnSpPr>
        <p:spPr>
          <a:xfrm flipV="1">
            <a:off x="6249328" y="4623768"/>
            <a:ext cx="0" cy="74740"/>
          </a:xfrm>
          <a:prstGeom prst="line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31" name="Straight Connector 330"/>
          <p:cNvCxnSpPr>
            <a:stCxn id="259" idx="0"/>
            <a:endCxn id="314" idx="2"/>
          </p:cNvCxnSpPr>
          <p:nvPr/>
        </p:nvCxnSpPr>
        <p:spPr>
          <a:xfrm flipV="1">
            <a:off x="8752265" y="4623768"/>
            <a:ext cx="0" cy="74579"/>
          </a:xfrm>
          <a:prstGeom prst="line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32" name="Rounded Rectangle 331"/>
          <p:cNvSpPr/>
          <p:nvPr/>
        </p:nvSpPr>
        <p:spPr>
          <a:xfrm>
            <a:off x="5461591" y="5988745"/>
            <a:ext cx="1859203" cy="607272"/>
          </a:xfrm>
          <a:prstGeom prst="roundRect">
            <a:avLst/>
          </a:prstGeom>
          <a:solidFill>
            <a:srgbClr val="969696"/>
          </a:solidFill>
          <a:ln w="19050" cmpd="sng">
            <a:solidFill>
              <a:srgbClr val="4B4B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46800" rIns="0" bIns="46800" rtlCol="0" anchor="ctr"/>
          <a:lstStyle/>
          <a:p>
            <a:r>
              <a:rPr lang="en-GB" sz="900" dirty="0"/>
              <a:t>ACCT: AC current transformer</a:t>
            </a:r>
          </a:p>
          <a:p>
            <a:r>
              <a:rPr lang="en-GB" sz="900" dirty="0" smtClean="0"/>
              <a:t>EMU: </a:t>
            </a:r>
            <a:r>
              <a:rPr lang="en-GB" sz="900" dirty="0" err="1" smtClean="0"/>
              <a:t>Emittance</a:t>
            </a:r>
            <a:r>
              <a:rPr lang="en-GB" sz="900" dirty="0" smtClean="0"/>
              <a:t> measurement unit</a:t>
            </a:r>
          </a:p>
          <a:p>
            <a:r>
              <a:rPr lang="en-GB" sz="900" dirty="0" smtClean="0"/>
              <a:t>NPM: Non-invasive profile monitor</a:t>
            </a:r>
          </a:p>
          <a:p>
            <a:r>
              <a:rPr lang="en-GB" sz="900" dirty="0"/>
              <a:t>TMP: </a:t>
            </a:r>
            <a:r>
              <a:rPr lang="en-GB" sz="900" dirty="0" err="1"/>
              <a:t>Turbomolecular</a:t>
            </a:r>
            <a:r>
              <a:rPr lang="en-GB" sz="900" dirty="0"/>
              <a:t> </a:t>
            </a:r>
            <a:r>
              <a:rPr lang="en-GB" sz="900" dirty="0" smtClean="0"/>
              <a:t>pump</a:t>
            </a:r>
            <a:endParaRPr lang="en-GB" sz="900" dirty="0"/>
          </a:p>
        </p:txBody>
      </p:sp>
      <p:cxnSp>
        <p:nvCxnSpPr>
          <p:cNvPr id="333" name="Straight Connector 332"/>
          <p:cNvCxnSpPr>
            <a:stCxn id="255" idx="2"/>
            <a:endCxn id="256" idx="0"/>
          </p:cNvCxnSpPr>
          <p:nvPr/>
        </p:nvCxnSpPr>
        <p:spPr>
          <a:xfrm>
            <a:off x="8036530" y="3622601"/>
            <a:ext cx="0" cy="76257"/>
          </a:xfrm>
          <a:prstGeom prst="line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5293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System Requirements </a:t>
            </a:r>
            <a:endParaRPr lang="en-GB" dirty="0" smtClean="0"/>
          </a:p>
          <a:p>
            <a:r>
              <a:rPr lang="en-GB" dirty="0" smtClean="0"/>
              <a:t>Specific </a:t>
            </a:r>
            <a:r>
              <a:rPr lang="en-GB" dirty="0"/>
              <a:t>safety </a:t>
            </a:r>
            <a:r>
              <a:rPr lang="en-GB" dirty="0" smtClean="0"/>
              <a:t>and protection systems</a:t>
            </a:r>
            <a:endParaRPr lang="en-GB" dirty="0"/>
          </a:p>
          <a:p>
            <a:r>
              <a:rPr lang="en-GB" dirty="0"/>
              <a:t>Test &amp; Verification</a:t>
            </a:r>
          </a:p>
          <a:p>
            <a:r>
              <a:rPr lang="en-GB" dirty="0" smtClean="0"/>
              <a:t>Open </a:t>
            </a:r>
            <a:r>
              <a:rPr lang="en-GB" dirty="0"/>
              <a:t>issues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</a:t>
            </a:r>
            <a:r>
              <a:rPr lang="en-GB" dirty="0" smtClean="0"/>
              <a:t>Requirements – </a:t>
            </a:r>
            <a:br>
              <a:rPr lang="en-GB" dirty="0" smtClean="0"/>
            </a:br>
            <a:r>
              <a:rPr lang="en-GB" dirty="0" smtClean="0"/>
              <a:t>Beam parameters from the ion 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Particle			Protons (H</a:t>
            </a:r>
            <a:r>
              <a:rPr lang="en-GB" sz="2200" baseline="30000" dirty="0"/>
              <a:t>+</a:t>
            </a:r>
            <a:r>
              <a:rPr lang="en-GB" sz="2200" dirty="0"/>
              <a:t>)</a:t>
            </a:r>
          </a:p>
          <a:p>
            <a:pPr marL="0" indent="0">
              <a:buNone/>
            </a:pPr>
            <a:r>
              <a:rPr lang="en-GB" sz="2200" dirty="0" smtClean="0"/>
              <a:t>Proton current</a:t>
            </a:r>
            <a:r>
              <a:rPr lang="en-GB" sz="2200" dirty="0"/>
              <a:t>		</a:t>
            </a:r>
            <a:r>
              <a:rPr lang="en-GB" sz="2200" dirty="0" smtClean="0"/>
              <a:t>74 mA</a:t>
            </a:r>
          </a:p>
          <a:p>
            <a:pPr marL="0" indent="0">
              <a:buNone/>
            </a:pPr>
            <a:r>
              <a:rPr lang="en-GB" sz="2200" dirty="0" smtClean="0"/>
              <a:t>Proton fraction 		&gt; 75%</a:t>
            </a:r>
            <a:endParaRPr lang="en-GB" sz="2200" dirty="0"/>
          </a:p>
          <a:p>
            <a:pPr marL="0" indent="0">
              <a:buNone/>
            </a:pPr>
            <a:r>
              <a:rPr lang="en-GB" sz="2200" dirty="0"/>
              <a:t>Energy			75 kV</a:t>
            </a:r>
          </a:p>
          <a:p>
            <a:pPr marL="0" indent="0">
              <a:buNone/>
            </a:pPr>
            <a:r>
              <a:rPr lang="en-GB" sz="2200" dirty="0"/>
              <a:t>Pulse </a:t>
            </a:r>
            <a:r>
              <a:rPr lang="en-GB" sz="2200" dirty="0" smtClean="0"/>
              <a:t>length 		6 </a:t>
            </a:r>
            <a:r>
              <a:rPr lang="en-GB" sz="2200" dirty="0" err="1" smtClean="0"/>
              <a:t>ms</a:t>
            </a:r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Repetition </a:t>
            </a:r>
            <a:r>
              <a:rPr lang="en-GB" sz="2200" dirty="0"/>
              <a:t>rate		14 Hz</a:t>
            </a:r>
          </a:p>
          <a:p>
            <a:pPr marL="0" indent="0">
              <a:buNone/>
            </a:pPr>
            <a:r>
              <a:rPr lang="en-GB" sz="2200" dirty="0"/>
              <a:t>Duty cycle		</a:t>
            </a:r>
            <a:r>
              <a:rPr lang="en-GB" sz="2200" dirty="0" smtClean="0"/>
              <a:t>8%</a:t>
            </a:r>
            <a:endParaRPr lang="en-GB" sz="2200" dirty="0"/>
          </a:p>
          <a:p>
            <a:pPr marL="0" indent="0">
              <a:buNone/>
            </a:pPr>
            <a:r>
              <a:rPr lang="en-GB" sz="2200" dirty="0" err="1"/>
              <a:t>Emittance</a:t>
            </a:r>
            <a:r>
              <a:rPr lang="en-GB" sz="2200" dirty="0"/>
              <a:t> (99%)	</a:t>
            </a:r>
            <a:r>
              <a:rPr lang="en-GB" sz="2200" dirty="0" smtClean="0"/>
              <a:t>1.8 </a:t>
            </a:r>
            <a:r>
              <a:rPr lang="en-GB" sz="2200" dirty="0"/>
              <a:t>mm </a:t>
            </a:r>
            <a:r>
              <a:rPr lang="en-GB" sz="2200" dirty="0" err="1"/>
              <a:t>mrad</a:t>
            </a:r>
            <a:endParaRPr lang="en-GB" sz="2200" dirty="0"/>
          </a:p>
          <a:p>
            <a:pPr marL="0" indent="0">
              <a:buNone/>
            </a:pPr>
            <a:r>
              <a:rPr lang="en-GB" sz="2200" dirty="0" smtClean="0"/>
              <a:t>Stability</a:t>
            </a:r>
            <a:endParaRPr lang="en-GB" sz="2200" dirty="0"/>
          </a:p>
          <a:p>
            <a:pPr lvl="1"/>
            <a:r>
              <a:rPr lang="en-GB" sz="2200" dirty="0"/>
              <a:t>Flat top		±2%</a:t>
            </a:r>
          </a:p>
          <a:p>
            <a:pPr lvl="1"/>
            <a:r>
              <a:rPr lang="en-GB" sz="2200" dirty="0"/>
              <a:t>Pulse to pulse	±3.5</a:t>
            </a:r>
            <a:r>
              <a:rPr lang="en-GB" sz="2200" dirty="0" smtClean="0"/>
              <a:t>%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Microwave discharge ion source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89" b="98954" l="1349" r="99550">
                        <a14:foregroundMark x1="80210" y1="48745" x2="80210" y2="48745"/>
                        <a14:foregroundMark x1="86507" y1="54184" x2="86507" y2="54184"/>
                        <a14:foregroundMark x1="76612" y1="51046" x2="76612" y2="51046"/>
                        <a14:foregroundMark x1="86207" y1="77615" x2="86207" y2="77615"/>
                        <a14:foregroundMark x1="86957" y1="75732" x2="86957" y2="75732"/>
                        <a14:foregroundMark x1="86057" y1="83473" x2="86057" y2="83473"/>
                        <a14:foregroundMark x1="85757" y1="91841" x2="85757" y2="91841"/>
                        <a14:foregroundMark x1="47076" y1="17573" x2="47076" y2="17573"/>
                        <a14:foregroundMark x1="25037" y1="63389" x2="25037" y2="63389"/>
                        <a14:foregroundMark x1="30735" y1="66946" x2="30735" y2="66946"/>
                        <a14:foregroundMark x1="29835" y1="38912" x2="29835" y2="38912"/>
                        <a14:foregroundMark x1="88156" y1="57322" x2="88156" y2="57322"/>
                        <a14:foregroundMark x1="89505" y1="38703" x2="89505" y2="38703"/>
                        <a14:foregroundMark x1="76462" y1="33264" x2="76462" y2="33264"/>
                        <a14:foregroundMark x1="80660" y1="33682" x2="80660" y2="33682"/>
                        <a14:foregroundMark x1="75712" y1="56276" x2="75712" y2="56276"/>
                        <a14:foregroundMark x1="74513" y1="63180" x2="74513" y2="63180"/>
                        <a14:foregroundMark x1="76012" y1="63389" x2="76012" y2="63389"/>
                        <a14:foregroundMark x1="83208" y1="71967" x2="83208" y2="71967"/>
                        <a14:foregroundMark x1="84258" y1="74268" x2="84258" y2="74268"/>
                        <a14:foregroundMark x1="93253" y1="75732" x2="93253" y2="75732"/>
                        <a14:foregroundMark x1="96402" y1="68619" x2="96402" y2="68619"/>
                        <a14:foregroundMark x1="96102" y1="58159" x2="96102" y2="58159"/>
                        <a14:foregroundMark x1="95802" y1="48536" x2="95802" y2="48536"/>
                        <a14:foregroundMark x1="96252" y1="43305" x2="96252" y2="43305"/>
                        <a14:foregroundMark x1="97301" y1="36402" x2="97301" y2="36402"/>
                        <a14:foregroundMark x1="96552" y1="34310" x2="96552" y2="34310"/>
                        <a14:foregroundMark x1="94303" y1="33682" x2="94303" y2="33682"/>
                        <a14:foregroundMark x1="91454" y1="30335" x2="91454" y2="30335"/>
                        <a14:foregroundMark x1="81859" y1="42259" x2="81859" y2="42259"/>
                        <a14:foregroundMark x1="76912" y1="43933" x2="76912" y2="43933"/>
                        <a14:foregroundMark x1="76912" y1="49372" x2="76912" y2="49372"/>
                        <a14:foregroundMark x1="83058" y1="41423" x2="83058" y2="41423"/>
                        <a14:foregroundMark x1="85007" y1="39749" x2="85007" y2="39749"/>
                        <a14:foregroundMark x1="86507" y1="45188" x2="86507" y2="45188"/>
                        <a14:foregroundMark x1="30135" y1="42469" x2="30135" y2="42469"/>
                        <a14:foregroundMark x1="30135" y1="49372" x2="30135" y2="49372"/>
                        <a14:foregroundMark x1="26687" y1="54603" x2="26687" y2="54603"/>
                        <a14:foregroundMark x1="23088" y1="54603" x2="23088" y2="54603"/>
                        <a14:foregroundMark x1="20090" y1="54603" x2="20090" y2="54603"/>
                        <a14:foregroundMark x1="17691" y1="54603" x2="17691" y2="54603"/>
                        <a14:foregroundMark x1="16042" y1="54603" x2="16042" y2="54603"/>
                        <a14:foregroundMark x1="14243" y1="54603" x2="14243" y2="54603"/>
                        <a14:foregroundMark x1="13193" y1="53975" x2="13193" y2="53975"/>
                        <a14:foregroundMark x1="11544" y1="55021" x2="11544" y2="55021"/>
                        <a14:foregroundMark x1="11394" y1="53347" x2="11394" y2="53347"/>
                        <a14:foregroundMark x1="9295" y1="54812" x2="9295" y2="54812"/>
                        <a14:foregroundMark x1="69565" y1="32008" x2="69565" y2="32008"/>
                        <a14:foregroundMark x1="52024" y1="40795" x2="52024" y2="40795"/>
                        <a14:foregroundMark x1="69415" y1="73640" x2="69415" y2="73640"/>
                        <a14:foregroundMark x1="68366" y1="69874" x2="68366" y2="69874"/>
                        <a14:foregroundMark x1="73613" y1="71339" x2="73613" y2="71339"/>
                        <a14:foregroundMark x1="71514" y1="67992" x2="71514" y2="67992"/>
                        <a14:foregroundMark x1="73763" y1="66946" x2="73763" y2="66946"/>
                        <a14:foregroundMark x1="74063" y1="59833" x2="74063" y2="59833"/>
                        <a14:foregroundMark x1="74213" y1="41632" x2="74213" y2="41632"/>
                        <a14:foregroundMark x1="75262" y1="41004" x2="75262" y2="41004"/>
                        <a14:foregroundMark x1="79010" y1="37657" x2="79010" y2="37657"/>
                        <a14:foregroundMark x1="79010" y1="34310" x2="79010" y2="34310"/>
                        <a14:foregroundMark x1="85157" y1="37029" x2="85157" y2="37029"/>
                        <a14:foregroundMark x1="86207" y1="29707" x2="86207" y2="29707"/>
                        <a14:foregroundMark x1="83958" y1="22594" x2="83958" y2="22594"/>
                        <a14:foregroundMark x1="85757" y1="23013" x2="85757" y2="23013"/>
                        <a14:foregroundMark x1="88006" y1="19038" x2="88006" y2="19038"/>
                        <a14:foregroundMark x1="83208" y1="60251" x2="83208" y2="60251"/>
                        <a14:foregroundMark x1="82309" y1="68410" x2="82309" y2="68410"/>
                        <a14:foregroundMark x1="80060" y1="71130" x2="80060" y2="71130"/>
                        <a14:foregroundMark x1="77661" y1="75105" x2="77661" y2="75105"/>
                        <a14:foregroundMark x1="75412" y1="75941" x2="75412" y2="75941"/>
                        <a14:foregroundMark x1="78111" y1="78661" x2="78111" y2="78661"/>
                        <a14:foregroundMark x1="79460" y1="77824" x2="79460" y2="77824"/>
                        <a14:foregroundMark x1="79460" y1="79289" x2="79460" y2="79289"/>
                        <a14:foregroundMark x1="78111" y1="80753" x2="78111" y2="80753"/>
                        <a14:foregroundMark x1="76612" y1="78661" x2="76612" y2="78661"/>
                        <a14:foregroundMark x1="76612" y1="80335" x2="76612" y2="80335"/>
                        <a14:foregroundMark x1="55922" y1="81799" x2="55922" y2="81799"/>
                        <a14:foregroundMark x1="54273" y1="26360" x2="54273" y2="26360"/>
                        <a14:foregroundMark x1="65817" y1="26778" x2="65817" y2="26778"/>
                        <a14:foregroundMark x1="71514" y1="20921" x2="71514" y2="20921"/>
                        <a14:foregroundMark x1="40630" y1="94142" x2="40630" y2="94142"/>
                        <a14:foregroundMark x1="41529" y1="89958" x2="41529" y2="89958"/>
                        <a14:foregroundMark x1="48876" y1="93515" x2="48876" y2="93515"/>
                        <a14:foregroundMark x1="48276" y1="96444" x2="48276" y2="96444"/>
                        <a14:foregroundMark x1="50675" y1="94351" x2="50675" y2="94351"/>
                        <a14:foregroundMark x1="3448" y1="59833" x2="3448" y2="59833"/>
                        <a14:foregroundMark x1="8396" y1="57741" x2="8396" y2="57741"/>
                        <a14:foregroundMark x1="11994" y1="60251" x2="11994" y2="60251"/>
                        <a14:foregroundMark x1="30135" y1="69665" x2="30135" y2="69665"/>
                        <a14:foregroundMark x1="30285" y1="46234" x2="30285" y2="46234"/>
                        <a14:foregroundMark x1="2999" y1="48536" x2="2999" y2="48536"/>
                        <a14:foregroundMark x1="87406" y1="69665" x2="87406" y2="69665"/>
                        <a14:foregroundMark x1="88006" y1="71339" x2="88006" y2="71339"/>
                        <a14:foregroundMark x1="94003" y1="66527" x2="94003" y2="66527"/>
                        <a14:foregroundMark x1="92054" y1="70293" x2="92054" y2="70293"/>
                        <a14:foregroundMark x1="91604" y1="64435" x2="91604" y2="64435"/>
                        <a14:foregroundMark x1="93403" y1="61925" x2="93403" y2="61925"/>
                        <a14:foregroundMark x1="94303" y1="59205" x2="94303" y2="59205"/>
                        <a14:foregroundMark x1="91904" y1="55649" x2="91904" y2="55649"/>
                        <a14:foregroundMark x1="93403" y1="51883" x2="93403" y2="51883"/>
                        <a14:foregroundMark x1="84558" y1="77406" x2="84558" y2="77406"/>
                        <a14:foregroundMark x1="86507" y1="82008" x2="86507" y2="82008"/>
                        <a14:foregroundMark x1="83208" y1="92469" x2="83208" y2="92469"/>
                        <a14:foregroundMark x1="86657" y1="94770" x2="86657" y2="94770"/>
                        <a14:foregroundMark x1="89205" y1="92259" x2="89205" y2="92259"/>
                        <a14:foregroundMark x1="84858" y1="93933" x2="84858" y2="93933"/>
                        <a14:foregroundMark x1="88156" y1="95188" x2="88156" y2="95188"/>
                        <a14:foregroundMark x1="42129" y1="15063" x2="42129" y2="15063"/>
                        <a14:foregroundMark x1="33283" y1="90167" x2="33283" y2="90167"/>
                        <a14:foregroundMark x1="39280" y1="14644" x2="39280" y2="14644"/>
                        <a14:foregroundMark x1="51424" y1="14435" x2="51424" y2="14435"/>
                        <a14:foregroundMark x1="46477" y1="90167" x2="46477" y2="90167"/>
                        <a14:foregroundMark x1="47076" y1="93305" x2="47076" y2="93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2124898"/>
            <a:ext cx="5550942" cy="3971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>
            <a:stCxn id="7" idx="3"/>
          </p:cNvCxnSpPr>
          <p:nvPr/>
        </p:nvCxnSpPr>
        <p:spPr>
          <a:xfrm>
            <a:off x="1720072" y="3877789"/>
            <a:ext cx="1018156" cy="34404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6760" y="3693123"/>
            <a:ext cx="1263312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  <a:latin typeface="Calibri"/>
                <a:cs typeface="Calibri"/>
              </a:rPr>
              <a:t>Waveguide</a:t>
            </a:r>
          </a:p>
        </p:txBody>
      </p:sp>
      <p:cxnSp>
        <p:nvCxnSpPr>
          <p:cNvPr id="8" name="Straight Arrow Connector 7"/>
          <p:cNvCxnSpPr>
            <a:stCxn id="9" idx="3"/>
          </p:cNvCxnSpPr>
          <p:nvPr/>
        </p:nvCxnSpPr>
        <p:spPr>
          <a:xfrm flipV="1">
            <a:off x="2347021" y="5245327"/>
            <a:ext cx="1148126" cy="45933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6760" y="5519999"/>
            <a:ext cx="1890261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  <a:latin typeface="Calibri"/>
                <a:cs typeface="Calibri"/>
              </a:rPr>
              <a:t>Solenoid</a:t>
            </a:r>
            <a:r>
              <a:rPr lang="en-US" b="1" dirty="0" smtClean="0">
                <a:solidFill>
                  <a:srgbClr val="0094CA"/>
                </a:solidFill>
                <a:latin typeface="Calibri"/>
                <a:cs typeface="Calibri"/>
              </a:rPr>
              <a:t> </a:t>
            </a:r>
            <a:r>
              <a:rPr lang="en-US" b="1" dirty="0">
                <a:solidFill>
                  <a:srgbClr val="0094CA"/>
                </a:solidFill>
                <a:latin typeface="Calibri"/>
                <a:cs typeface="Calibri"/>
              </a:rPr>
              <a:t>magnets</a:t>
            </a:r>
          </a:p>
        </p:txBody>
      </p:sp>
      <p:cxnSp>
        <p:nvCxnSpPr>
          <p:cNvPr id="10" name="Straight Arrow Connector 9"/>
          <p:cNvCxnSpPr>
            <a:stCxn id="11" idx="3"/>
          </p:cNvCxnSpPr>
          <p:nvPr/>
        </p:nvCxnSpPr>
        <p:spPr>
          <a:xfrm>
            <a:off x="2225243" y="3313073"/>
            <a:ext cx="1429697" cy="98900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6760" y="3128407"/>
            <a:ext cx="1768483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  <a:latin typeface="Calibri"/>
                <a:cs typeface="Calibri"/>
              </a:rPr>
              <a:t>Plasma chamber</a:t>
            </a:r>
          </a:p>
        </p:txBody>
      </p:sp>
      <p:cxnSp>
        <p:nvCxnSpPr>
          <p:cNvPr id="12" name="Straight Arrow Connector 11"/>
          <p:cNvCxnSpPr>
            <a:stCxn id="13" idx="3"/>
          </p:cNvCxnSpPr>
          <p:nvPr/>
        </p:nvCxnSpPr>
        <p:spPr>
          <a:xfrm flipV="1">
            <a:off x="2120309" y="4653137"/>
            <a:ext cx="1011531" cy="10401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6760" y="4572487"/>
            <a:ext cx="1663549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4CA"/>
                </a:solidFill>
                <a:latin typeface="Calibri"/>
                <a:cs typeface="Calibri"/>
              </a:rPr>
              <a:t>H</a:t>
            </a:r>
            <a:r>
              <a:rPr lang="en-US" b="1" baseline="-25000" dirty="0" smtClean="0">
                <a:solidFill>
                  <a:srgbClr val="0094CA"/>
                </a:solidFill>
                <a:latin typeface="Calibri"/>
                <a:cs typeface="Calibri"/>
              </a:rPr>
              <a:t>2</a:t>
            </a:r>
            <a:r>
              <a:rPr lang="en-US" b="1" dirty="0" smtClean="0">
                <a:solidFill>
                  <a:srgbClr val="0094CA"/>
                </a:solidFill>
                <a:latin typeface="Calibri"/>
                <a:cs typeface="Calibri"/>
              </a:rPr>
              <a:t> gas injection </a:t>
            </a:r>
            <a:endParaRPr lang="en-US" b="1" baseline="-25000" dirty="0">
              <a:solidFill>
                <a:srgbClr val="0094CA"/>
              </a:solidFill>
              <a:latin typeface="Calibri"/>
              <a:cs typeface="Calibri"/>
            </a:endParaRPr>
          </a:p>
        </p:txBody>
      </p:sp>
      <p:cxnSp>
        <p:nvCxnSpPr>
          <p:cNvPr id="14" name="Straight Arrow Connector 13"/>
          <p:cNvCxnSpPr>
            <a:stCxn id="15" idx="2"/>
          </p:cNvCxnSpPr>
          <p:nvPr/>
        </p:nvCxnSpPr>
        <p:spPr>
          <a:xfrm>
            <a:off x="4635783" y="2430180"/>
            <a:ext cx="152241" cy="782796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1880" y="2060848"/>
            <a:ext cx="2287806" cy="369332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  <a:latin typeface="Calibri"/>
                <a:cs typeface="Calibri"/>
              </a:rPr>
              <a:t>High voltage insulator</a:t>
            </a: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4445502" y="2789679"/>
            <a:ext cx="1315362" cy="1270285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60864" y="2605013"/>
            <a:ext cx="2215270" cy="369332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  <a:latin typeface="Calibri"/>
                <a:cs typeface="Calibri"/>
              </a:rPr>
              <a:t>Extraction </a:t>
            </a:r>
            <a:r>
              <a:rPr lang="en-US" b="1" dirty="0" smtClean="0">
                <a:solidFill>
                  <a:srgbClr val="0094CA"/>
                </a:solidFill>
                <a:latin typeface="Calibri"/>
                <a:cs typeface="Calibri"/>
              </a:rPr>
              <a:t>electrodes</a:t>
            </a:r>
            <a:endParaRPr lang="en-US" b="1" dirty="0">
              <a:solidFill>
                <a:srgbClr val="0094CA"/>
              </a:solidFill>
              <a:latin typeface="Calibri"/>
              <a:cs typeface="Calibri"/>
            </a:endParaRPr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>
          <a:xfrm flipH="1">
            <a:off x="6515076" y="4406498"/>
            <a:ext cx="655538" cy="11893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70614" y="4221832"/>
            <a:ext cx="1587356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  <a:latin typeface="Calibri"/>
                <a:cs typeface="Calibri"/>
              </a:rPr>
              <a:t>Pumping ports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91880" y="6096178"/>
            <a:ext cx="3060000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83253" y="5736138"/>
            <a:ext cx="7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/>
                <a:cs typeface="Calibri"/>
              </a:rPr>
              <a:t>50 cm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79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plasma generator sits </a:t>
            </a:r>
            <a:br>
              <a:rPr lang="en-GB" dirty="0" smtClean="0"/>
            </a:br>
            <a:r>
              <a:rPr lang="en-GB" dirty="0" smtClean="0"/>
              <a:t>inside a high voltage platform</a:t>
            </a:r>
            <a:endParaRPr lang="en-GB" dirty="0"/>
          </a:p>
        </p:txBody>
      </p:sp>
      <p:pic>
        <p:nvPicPr>
          <p:cNvPr id="5" name="Content Placeholder 4" descr="IMG_304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3" b="4419"/>
          <a:stretch/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4179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Electrode at ground potential extracts the beam from the plasma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6" name="Content Placeholder 5" descr="IMG_3039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7" t="15543" b="-172"/>
          <a:stretch/>
        </p:blipFill>
        <p:spPr>
          <a:xfrm>
            <a:off x="2003803" y="1447563"/>
            <a:ext cx="5136395" cy="5223517"/>
          </a:xfrm>
        </p:spPr>
      </p:pic>
    </p:spTree>
    <p:extLst>
      <p:ext uri="{BB962C8B-B14F-4D97-AF65-F5344CB8AC3E}">
        <p14:creationId xmlns:p14="http://schemas.microsoft.com/office/powerpoint/2010/main" val="210172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EDA7CA-6DF1-9542-ADB2-5882CBE8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 safety </a:t>
            </a:r>
            <a:r>
              <a:rPr lang="en-GB" dirty="0" smtClean="0"/>
              <a:t>systems – Hydrogen gas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D78C32-8833-F742-B4E7-BFBB1E52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3" name="Picture 2" descr="Screen Shot 2018-07-12 at 12.01.5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t="16355" r="-1"/>
          <a:stretch/>
        </p:blipFill>
        <p:spPr>
          <a:xfrm>
            <a:off x="2164023" y="2636912"/>
            <a:ext cx="4815955" cy="4221088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6" idx="3"/>
          </p:cNvCxnSpPr>
          <p:nvPr/>
        </p:nvCxnSpPr>
        <p:spPr>
          <a:xfrm>
            <a:off x="1971407" y="5070508"/>
            <a:ext cx="1376457" cy="535414"/>
          </a:xfrm>
          <a:prstGeom prst="straightConnector1">
            <a:avLst/>
          </a:prstGeom>
          <a:noFill/>
          <a:ln w="28575" cmpd="sng">
            <a:solidFill>
              <a:srgbClr val="D81919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" name="TextBox 5"/>
          <p:cNvSpPr txBox="1"/>
          <p:nvPr/>
        </p:nvSpPr>
        <p:spPr>
          <a:xfrm>
            <a:off x="899592" y="4885842"/>
            <a:ext cx="1071815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81919"/>
                </a:solidFill>
                <a:latin typeface="Calibri"/>
                <a:cs typeface="Calibri"/>
              </a:rPr>
              <a:t>H</a:t>
            </a:r>
            <a:r>
              <a:rPr lang="en-US" b="1" baseline="-25000" dirty="0" smtClean="0">
                <a:solidFill>
                  <a:srgbClr val="D81919"/>
                </a:solidFill>
                <a:latin typeface="Calibri"/>
                <a:cs typeface="Calibri"/>
              </a:rPr>
              <a:t>2</a:t>
            </a:r>
            <a:r>
              <a:rPr lang="en-US" b="1" dirty="0" smtClean="0">
                <a:solidFill>
                  <a:srgbClr val="D81919"/>
                </a:solidFill>
                <a:latin typeface="Calibri"/>
                <a:cs typeface="Calibri"/>
              </a:rPr>
              <a:t> bottle</a:t>
            </a:r>
            <a:endParaRPr lang="en-US" b="1" dirty="0">
              <a:solidFill>
                <a:srgbClr val="D81919"/>
              </a:solidFill>
              <a:latin typeface="Calibri"/>
              <a:cs typeface="Calibri"/>
            </a:endParaRPr>
          </a:p>
        </p:txBody>
      </p:sp>
      <p:cxnSp>
        <p:nvCxnSpPr>
          <p:cNvPr id="9" name="Straight Arrow Connector 8"/>
          <p:cNvCxnSpPr>
            <a:stCxn id="10" idx="1"/>
          </p:cNvCxnSpPr>
          <p:nvPr/>
        </p:nvCxnSpPr>
        <p:spPr>
          <a:xfrm flipH="1">
            <a:off x="5508104" y="3990388"/>
            <a:ext cx="1656184" cy="806764"/>
          </a:xfrm>
          <a:prstGeom prst="straightConnector1">
            <a:avLst/>
          </a:prstGeom>
          <a:noFill/>
          <a:ln w="28575" cmpd="sng">
            <a:solidFill>
              <a:srgbClr val="D81919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0" name="TextBox 9"/>
          <p:cNvSpPr txBox="1"/>
          <p:nvPr/>
        </p:nvSpPr>
        <p:spPr>
          <a:xfrm>
            <a:off x="7164288" y="3805722"/>
            <a:ext cx="1585666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81919"/>
                </a:solidFill>
                <a:latin typeface="Calibri"/>
                <a:cs typeface="Calibri"/>
              </a:rPr>
              <a:t>Injection point</a:t>
            </a:r>
            <a:endParaRPr lang="en-US" b="1" dirty="0">
              <a:solidFill>
                <a:srgbClr val="D81919"/>
              </a:solidFill>
              <a:latin typeface="Calibri"/>
              <a:cs typeface="Calibri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457200" y="1600201"/>
            <a:ext cx="8229600" cy="1036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900" dirty="0" smtClean="0"/>
              <a:t>– </a:t>
            </a:r>
            <a:r>
              <a:rPr lang="en-GB" sz="2100" dirty="0" smtClean="0"/>
              <a:t>ATEX zone in unused part of the HV platform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100" dirty="0" smtClean="0"/>
              <a:t>– Build a “U” shape to isolate to H</a:t>
            </a:r>
            <a:r>
              <a:rPr lang="en-GB" sz="2100" baseline="-25000" dirty="0" smtClean="0"/>
              <a:t>2</a:t>
            </a:r>
            <a:r>
              <a:rPr lang="en-GB" sz="2100" dirty="0" smtClean="0"/>
              <a:t> bottle from source of ignition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100" dirty="0" smtClean="0"/>
              <a:t>– Holes in the roof and door allows dilution of the gas in case of a </a:t>
            </a:r>
            <a:r>
              <a:rPr lang="en-GB" sz="2100" dirty="0" smtClean="0"/>
              <a:t>leak</a:t>
            </a:r>
          </a:p>
          <a:p>
            <a:pPr marL="0" indent="0">
              <a:buNone/>
            </a:pPr>
            <a:r>
              <a:rPr lang="en-GB" sz="2100" dirty="0" smtClean="0"/>
              <a:t>– </a:t>
            </a:r>
            <a:r>
              <a:rPr lang="en-GB" sz="2100" dirty="0">
                <a:hlinkClick r:id="rId3"/>
              </a:rPr>
              <a:t>ESS-0333368 - Risk assessment and area classification for the ion source hydrogen system</a:t>
            </a:r>
            <a:endParaRPr lang="en-GB" sz="21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6627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Protection </a:t>
            </a:r>
            <a:r>
              <a:rPr lang="en-GB" dirty="0"/>
              <a:t>systems – </a:t>
            </a:r>
            <a:r>
              <a:rPr lang="en-GB" dirty="0" smtClean="0"/>
              <a:t>Temperature sensors and flow meters on cooling water manifold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7200" y="1600201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 smtClean="0"/>
              <a:t>– Temperature switches on solenoids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/>
              <a:t>– Controlled by the interlock </a:t>
            </a:r>
            <a:r>
              <a:rPr lang="en-GB" sz="1600" dirty="0" smtClean="0"/>
              <a:t>system</a:t>
            </a:r>
            <a:endParaRPr lang="en-GB" sz="1600" dirty="0"/>
          </a:p>
        </p:txBody>
      </p:sp>
      <p:pic>
        <p:nvPicPr>
          <p:cNvPr id="6" name="Picture 5" descr="IMG_00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02" y="2276871"/>
            <a:ext cx="3185981" cy="4247975"/>
          </a:xfrm>
          <a:prstGeom prst="rect">
            <a:avLst/>
          </a:prstGeom>
        </p:spPr>
      </p:pic>
      <p:pic>
        <p:nvPicPr>
          <p:cNvPr id="7" name="Immagin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425" y="2276871"/>
            <a:ext cx="1923200" cy="42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7403</TotalTime>
  <Words>478</Words>
  <Application>Microsoft Macintosh PowerPoint</Application>
  <PresentationFormat>On-screen Show (4:3)</PresentationFormat>
  <Paragraphs>148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Ion Source &amp; Supporting Systems</vt:lpstr>
      <vt:lpstr>System – Ion source </vt:lpstr>
      <vt:lpstr>Table of content</vt:lpstr>
      <vt:lpstr>System Requirements –  Beam parameters from the ion source</vt:lpstr>
      <vt:lpstr>Microwave discharge ion source</vt:lpstr>
      <vt:lpstr>The plasma generator sits  inside a high voltage platform</vt:lpstr>
      <vt:lpstr>Electrode at ground potential extracts the beam from the plasma</vt:lpstr>
      <vt:lpstr>Specific safety systems – Hydrogen gas</vt:lpstr>
      <vt:lpstr>Protection systems – Temperature sensors and flow meters on cooling water manifold</vt:lpstr>
      <vt:lpstr>Test &amp; Verification – ESS-0317305 - Ion source and LEBT verification plan</vt:lpstr>
      <vt:lpstr>Outstanding issues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Peter Jacobsson</dc:creator>
  <cp:lastModifiedBy>Øystein Midttun</cp:lastModifiedBy>
  <cp:revision>33</cp:revision>
  <dcterms:created xsi:type="dcterms:W3CDTF">2018-07-05T05:52:31Z</dcterms:created>
  <dcterms:modified xsi:type="dcterms:W3CDTF">2018-07-16T11:18:37Z</dcterms:modified>
</cp:coreProperties>
</file>