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65" r:id="rId6"/>
    <p:sldId id="266" r:id="rId7"/>
    <p:sldId id="279" r:id="rId8"/>
    <p:sldId id="278" r:id="rId9"/>
    <p:sldId id="263" r:id="rId10"/>
    <p:sldId id="260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rabis" initials="pr" lastIdx="7" clrIdx="0">
    <p:extLst>
      <p:ext uri="{19B8F6BF-5375-455C-9EA6-DF929625EA0E}">
        <p15:presenceInfo xmlns:p15="http://schemas.microsoft.com/office/powerpoint/2012/main" userId="af104b54211904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745" autoAdjust="0"/>
  </p:normalViewPr>
  <p:slideViewPr>
    <p:cSldViewPr>
      <p:cViewPr varScale="1">
        <p:scale>
          <a:sx n="113" d="100"/>
          <a:sy n="113" d="100"/>
        </p:scale>
        <p:origin x="14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17/07/2018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17/07/2018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17/07/2018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17/07/2018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17/07/2018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Ion Source and LEBT control system topology, Interlock strategy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Saeed Haghtalab</a:t>
            </a:r>
          </a:p>
          <a:p>
            <a:r>
              <a:rPr lang="en-GB" sz="2000" dirty="0">
                <a:solidFill>
                  <a:schemeClr val="bg1"/>
                </a:solidFill>
              </a:rPr>
              <a:t>Control System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issues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9CDDC9-1607-F44F-A859-67DE6DB7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313176"/>
              </p:ext>
            </p:extLst>
          </p:nvPr>
        </p:nvGraphicFramePr>
        <p:xfrm>
          <a:off x="457200" y="1600200"/>
          <a:ext cx="82296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75845309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4013376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3671780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170576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39880757"/>
                    </a:ext>
                  </a:extLst>
                </a:gridCol>
                <a:gridCol w="1378496">
                  <a:extLst>
                    <a:ext uri="{9D8B030D-6E8A-4147-A177-3AD203B41FA5}">
                      <a16:colId xmlns:a16="http://schemas.microsoft.com/office/drawing/2014/main" val="277064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System/Comp.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ISrc-LEBT </a:t>
                      </a: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system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Control Test and Verification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2018-08-31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6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Lund Migration</a:t>
                      </a:r>
                      <a:endParaRPr lang="en-GB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Naming convention, SW toolchain </a:t>
                      </a:r>
                      <a:endParaRPr lang="en-GB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2018-08-31</a:t>
                      </a:r>
                      <a:endParaRPr lang="en-GB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37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 </a:t>
                      </a: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thermocouples</a:t>
                      </a:r>
                    </a:p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Isolation transformer switches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2018-07-20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10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FaradayCup</a:t>
                      </a: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n-GB" sz="1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Ion Source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started</a:t>
                      </a:r>
                    </a:p>
                    <a:p>
                      <a:pPr algn="ctr"/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Remove </a:t>
                      </a:r>
                      <a:r>
                        <a:rPr lang="en-GB" sz="11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FaradayCup</a:t>
                      </a:r>
                      <a:r>
                        <a:rPr lang="en-GB" sz="1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controls from ISrc VME since controls are moved to MTCA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2018-07-27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78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 Motion Control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GB" sz="11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 Geobrick motion control will be ported to EtherCAT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971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749757" cy="456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Voltage 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7" cy="3744416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6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69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Chopper Gas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2" y="2132857"/>
            <a:ext cx="8259741" cy="3744416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6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Solenoid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8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Solenoid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5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Voltage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266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Ground 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8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– Control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14" name="Straight Connector 113"/>
          <p:cNvCxnSpPr>
            <a:stCxn id="203" idx="2"/>
            <a:endCxn id="198" idx="0"/>
          </p:cNvCxnSpPr>
          <p:nvPr/>
        </p:nvCxnSpPr>
        <p:spPr>
          <a:xfrm>
            <a:off x="8752265" y="3623819"/>
            <a:ext cx="0" cy="819952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5" name="Straight Connector 114"/>
          <p:cNvCxnSpPr>
            <a:stCxn id="142" idx="2"/>
            <a:endCxn id="203" idx="0"/>
          </p:cNvCxnSpPr>
          <p:nvPr/>
        </p:nvCxnSpPr>
        <p:spPr>
          <a:xfrm>
            <a:off x="8752265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6" name="Straight Connector 115"/>
          <p:cNvCxnSpPr>
            <a:stCxn id="129" idx="2"/>
            <a:endCxn id="132" idx="0"/>
          </p:cNvCxnSpPr>
          <p:nvPr/>
        </p:nvCxnSpPr>
        <p:spPr>
          <a:xfrm>
            <a:off x="6249328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7" name="Straight Connector 116"/>
          <p:cNvCxnSpPr>
            <a:stCxn id="132" idx="2"/>
            <a:endCxn id="136" idx="0"/>
          </p:cNvCxnSpPr>
          <p:nvPr/>
        </p:nvCxnSpPr>
        <p:spPr>
          <a:xfrm>
            <a:off x="6249328" y="3622601"/>
            <a:ext cx="0" cy="821170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4070388" y="2899063"/>
            <a:ext cx="4356000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070388" y="3137317"/>
            <a:ext cx="4356000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2638919" y="2899313"/>
            <a:ext cx="791999" cy="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638919" y="3137567"/>
            <a:ext cx="79199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2" name="Straight Connector 121"/>
          <p:cNvCxnSpPr>
            <a:stCxn id="147" idx="2"/>
            <a:endCxn id="139" idx="0"/>
          </p:cNvCxnSpPr>
          <p:nvPr/>
        </p:nvCxnSpPr>
        <p:spPr>
          <a:xfrm>
            <a:off x="8036530" y="3368440"/>
            <a:ext cx="0" cy="74164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23" name="Rounded Rectangle 122"/>
          <p:cNvSpPr/>
          <p:nvPr/>
        </p:nvSpPr>
        <p:spPr>
          <a:xfrm>
            <a:off x="199092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Plasma chamber                         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70665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Extraction system                   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422391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Pumping box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4138126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Solenoid</a:t>
            </a:r>
          </a:p>
          <a:p>
            <a:pPr algn="ctr"/>
            <a:r>
              <a:rPr lang="en-GB" sz="900" dirty="0"/>
              <a:t>2 x </a:t>
            </a:r>
            <a:r>
              <a:rPr lang="en-GB" sz="900" dirty="0" err="1"/>
              <a:t>steerer</a:t>
            </a:r>
            <a:endParaRPr lang="en-GB" sz="900" dirty="0"/>
          </a:p>
        </p:txBody>
      </p:sp>
      <p:sp>
        <p:nvSpPr>
          <p:cNvPr id="127" name="Rounded Rectangle 126"/>
          <p:cNvSpPr/>
          <p:nvPr/>
        </p:nvSpPr>
        <p:spPr>
          <a:xfrm>
            <a:off x="4853861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209593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Iris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925328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Diagnostics tank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641063" y="2648440"/>
            <a:ext cx="287996" cy="720000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Gate valve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99679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Solenoid</a:t>
            </a:r>
          </a:p>
          <a:p>
            <a:pPr algn="ctr"/>
            <a:r>
              <a:rPr lang="en-GB" sz="900" dirty="0"/>
              <a:t>2 x </a:t>
            </a:r>
            <a:r>
              <a:rPr lang="en-GB" sz="900" dirty="0" err="1"/>
              <a:t>steerer</a:t>
            </a:r>
            <a:endParaRPr lang="en-GB" sz="900" dirty="0"/>
          </a:p>
        </p:txBody>
      </p:sp>
      <p:sp>
        <p:nvSpPr>
          <p:cNvPr id="132" name="Rounded Rectangle 131"/>
          <p:cNvSpPr/>
          <p:nvPr/>
        </p:nvSpPr>
        <p:spPr>
          <a:xfrm>
            <a:off x="5925328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Chopper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5925328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EMU H+V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5925328" y="3940263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Faraday cup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5925328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NPM H+V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5925328" y="4443771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Doppler shift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422390" y="3443822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2 x TMP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06656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/>
              <a:t>Repeller</a:t>
            </a:r>
            <a:endParaRPr lang="en-GB" sz="900" dirty="0"/>
          </a:p>
        </p:txBody>
      </p:sp>
      <p:sp>
        <p:nvSpPr>
          <p:cNvPr id="139" name="Rounded Rectangle 138"/>
          <p:cNvSpPr/>
          <p:nvPr/>
        </p:nvSpPr>
        <p:spPr>
          <a:xfrm>
            <a:off x="7712530" y="344260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 err="1"/>
              <a:t>Repeller</a:t>
            </a:r>
            <a:endParaRPr lang="en-GB" sz="900" dirty="0"/>
          </a:p>
        </p:txBody>
      </p:sp>
      <p:sp>
        <p:nvSpPr>
          <p:cNvPr id="140" name="Rounded Rectangle 139"/>
          <p:cNvSpPr/>
          <p:nvPr/>
        </p:nvSpPr>
        <p:spPr>
          <a:xfrm>
            <a:off x="7712530" y="3698858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ACCT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925328" y="469850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2 x TMP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8428265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700" dirty="0"/>
              <a:t>Commissioning tank (RFQ)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8428265" y="4698347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2 x TMP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456620" y="2229595"/>
            <a:ext cx="2182299" cy="2145573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5" name="Rounded Rectangle 144"/>
          <p:cNvSpPr/>
          <p:nvPr/>
        </p:nvSpPr>
        <p:spPr>
          <a:xfrm>
            <a:off x="1223770" y="5275994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HV power supply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520192" y="5277747"/>
            <a:ext cx="647999" cy="467999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Isolation transformer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712530" y="2648440"/>
            <a:ext cx="647999" cy="720000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Collimator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520192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Magnetron            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520192" y="3047568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H</a:t>
            </a:r>
            <a:r>
              <a:rPr lang="en-GB" sz="900" baseline="-25000" dirty="0"/>
              <a:t>2</a:t>
            </a:r>
            <a:r>
              <a:rPr lang="en-GB" sz="900" dirty="0"/>
              <a:t> bottle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1223770" y="2231713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Ion source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4138126" y="2229594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LEBT 1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996796" y="2229595"/>
            <a:ext cx="647999" cy="180000"/>
          </a:xfrm>
          <a:prstGeom prst="roundRect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LEBT 2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1990921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3 x solenoid</a:t>
            </a:r>
          </a:p>
        </p:txBody>
      </p:sp>
      <p:cxnSp>
        <p:nvCxnSpPr>
          <p:cNvPr id="154" name="Elbow Connector 153"/>
          <p:cNvCxnSpPr>
            <a:stCxn id="150" idx="2"/>
            <a:endCxn id="148" idx="0"/>
          </p:cNvCxnSpPr>
          <p:nvPr/>
        </p:nvCxnSpPr>
        <p:spPr>
          <a:xfrm rot="5400000">
            <a:off x="997181" y="2258724"/>
            <a:ext cx="397601" cy="703578"/>
          </a:xfrm>
          <a:prstGeom prst="bentConnector3">
            <a:avLst>
              <a:gd name="adj1" fmla="val 30262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5" name="Elbow Connector 154"/>
          <p:cNvCxnSpPr>
            <a:stCxn id="150" idx="2"/>
            <a:endCxn id="123" idx="0"/>
          </p:cNvCxnSpPr>
          <p:nvPr/>
        </p:nvCxnSpPr>
        <p:spPr>
          <a:xfrm rot="16200000" flipH="1">
            <a:off x="1812982" y="2146500"/>
            <a:ext cx="236727" cy="76715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56" name="Rounded Rectangle 155"/>
          <p:cNvSpPr/>
          <p:nvPr/>
        </p:nvSpPr>
        <p:spPr>
          <a:xfrm>
            <a:off x="1223770" y="2809314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Waveguide              </a:t>
            </a:r>
          </a:p>
        </p:txBody>
      </p:sp>
      <p:cxnSp>
        <p:nvCxnSpPr>
          <p:cNvPr id="157" name="Elbow Connector 156"/>
          <p:cNvCxnSpPr>
            <a:stCxn id="151" idx="2"/>
            <a:endCxn id="124" idx="0"/>
          </p:cNvCxnSpPr>
          <p:nvPr/>
        </p:nvCxnSpPr>
        <p:spPr>
          <a:xfrm rot="5400000">
            <a:off x="3626968" y="1813282"/>
            <a:ext cx="238846" cy="1431470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8" name="Elbow Connector 157"/>
          <p:cNvCxnSpPr>
            <a:stCxn id="151" idx="2"/>
            <a:endCxn id="128" idx="0"/>
          </p:cNvCxnSpPr>
          <p:nvPr/>
        </p:nvCxnSpPr>
        <p:spPr>
          <a:xfrm rot="16200000" flipH="1">
            <a:off x="4878436" y="1993283"/>
            <a:ext cx="238846" cy="1071467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59" name="Elbow Connector 158"/>
          <p:cNvCxnSpPr>
            <a:stCxn id="128" idx="0"/>
            <a:endCxn id="132" idx="1"/>
          </p:cNvCxnSpPr>
          <p:nvPr/>
        </p:nvCxnSpPr>
        <p:spPr>
          <a:xfrm rot="16200000" flipH="1">
            <a:off x="5287378" y="2894654"/>
            <a:ext cx="884163" cy="391735"/>
          </a:xfrm>
          <a:prstGeom prst="bentConnector4">
            <a:avLst>
              <a:gd name="adj1" fmla="val -13247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0" name="Elbow Connector 159"/>
          <p:cNvCxnSpPr>
            <a:stCxn id="128" idx="0"/>
            <a:endCxn id="133" idx="1"/>
          </p:cNvCxnSpPr>
          <p:nvPr/>
        </p:nvCxnSpPr>
        <p:spPr>
          <a:xfrm rot="16200000" flipH="1">
            <a:off x="5159251" y="3022781"/>
            <a:ext cx="1140417" cy="391735"/>
          </a:xfrm>
          <a:prstGeom prst="bentConnector4">
            <a:avLst>
              <a:gd name="adj1" fmla="val -10394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1" name="Elbow Connector 160"/>
          <p:cNvCxnSpPr>
            <a:stCxn id="152" idx="2"/>
            <a:endCxn id="147" idx="0"/>
          </p:cNvCxnSpPr>
          <p:nvPr/>
        </p:nvCxnSpPr>
        <p:spPr>
          <a:xfrm rot="16200000" flipH="1">
            <a:off x="7559241" y="2171150"/>
            <a:ext cx="238845" cy="715734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2" name="Elbow Connector 161"/>
          <p:cNvCxnSpPr>
            <a:stCxn id="152" idx="2"/>
            <a:endCxn id="131" idx="0"/>
          </p:cNvCxnSpPr>
          <p:nvPr/>
        </p:nvCxnSpPr>
        <p:spPr>
          <a:xfrm rot="5400000">
            <a:off x="7201374" y="2529017"/>
            <a:ext cx="238845" cy="1"/>
          </a:xfrm>
          <a:prstGeom prst="bentConnector3">
            <a:avLst>
              <a:gd name="adj1" fmla="val 50000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3" name="Elbow Connector 162"/>
          <p:cNvCxnSpPr>
            <a:endCxn id="134" idx="3"/>
          </p:cNvCxnSpPr>
          <p:nvPr/>
        </p:nvCxnSpPr>
        <p:spPr>
          <a:xfrm rot="5400000">
            <a:off x="5837703" y="3256538"/>
            <a:ext cx="1509348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4" name="Elbow Connector 163"/>
          <p:cNvCxnSpPr>
            <a:endCxn id="133" idx="3"/>
          </p:cNvCxnSpPr>
          <p:nvPr/>
        </p:nvCxnSpPr>
        <p:spPr>
          <a:xfrm rot="5400000">
            <a:off x="5958407" y="3135836"/>
            <a:ext cx="1267941" cy="38100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6611427" y="2528089"/>
            <a:ext cx="709369" cy="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6" name="Straight Connector 165"/>
          <p:cNvCxnSpPr>
            <a:stCxn id="151" idx="2"/>
            <a:endCxn id="126" idx="0"/>
          </p:cNvCxnSpPr>
          <p:nvPr/>
        </p:nvCxnSpPr>
        <p:spPr>
          <a:xfrm>
            <a:off x="4462126" y="2409594"/>
            <a:ext cx="0" cy="238846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>
            <a:stCxn id="149" idx="3"/>
          </p:cNvCxnSpPr>
          <p:nvPr/>
        </p:nvCxnSpPr>
        <p:spPr>
          <a:xfrm>
            <a:off x="1168191" y="3137567"/>
            <a:ext cx="822730" cy="322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>
            <a:stCxn id="148" idx="3"/>
            <a:endCxn id="156" idx="1"/>
          </p:cNvCxnSpPr>
          <p:nvPr/>
        </p:nvCxnSpPr>
        <p:spPr>
          <a:xfrm>
            <a:off x="1168191" y="2899313"/>
            <a:ext cx="55579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69" name="Straight Connector 168"/>
          <p:cNvCxnSpPr>
            <a:stCxn id="156" idx="3"/>
          </p:cNvCxnSpPr>
          <p:nvPr/>
        </p:nvCxnSpPr>
        <p:spPr>
          <a:xfrm>
            <a:off x="1871769" y="2899313"/>
            <a:ext cx="119152" cy="0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0" name="Straight Connector 169"/>
          <p:cNvCxnSpPr>
            <a:stCxn id="123" idx="2"/>
            <a:endCxn id="153" idx="0"/>
          </p:cNvCxnSpPr>
          <p:nvPr/>
        </p:nvCxnSpPr>
        <p:spPr>
          <a:xfrm>
            <a:off x="2314921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1" name="Straight Connector 170"/>
          <p:cNvCxnSpPr>
            <a:stCxn id="124" idx="2"/>
            <a:endCxn id="138" idx="0"/>
          </p:cNvCxnSpPr>
          <p:nvPr/>
        </p:nvCxnSpPr>
        <p:spPr>
          <a:xfrm>
            <a:off x="3030656" y="3368440"/>
            <a:ext cx="0" cy="75382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72" name="Straight Connector 171"/>
          <p:cNvCxnSpPr>
            <a:stCxn id="125" idx="2"/>
            <a:endCxn id="137" idx="0"/>
          </p:cNvCxnSpPr>
          <p:nvPr/>
        </p:nvCxnSpPr>
        <p:spPr>
          <a:xfrm flipH="1">
            <a:off x="3746390" y="3368440"/>
            <a:ext cx="1" cy="75382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3" name="Rounded Rectangle 172"/>
          <p:cNvSpPr/>
          <p:nvPr/>
        </p:nvSpPr>
        <p:spPr>
          <a:xfrm>
            <a:off x="3422393" y="5097750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/>
              <a:t>Primary pump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925328" y="5097751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/>
              <a:t>Primary pump</a:t>
            </a:r>
          </a:p>
        </p:txBody>
      </p:sp>
      <p:cxnSp>
        <p:nvCxnSpPr>
          <p:cNvPr id="175" name="Elbow Connector 174"/>
          <p:cNvCxnSpPr>
            <a:stCxn id="173" idx="0"/>
            <a:endCxn id="141" idx="2"/>
          </p:cNvCxnSpPr>
          <p:nvPr/>
        </p:nvCxnSpPr>
        <p:spPr>
          <a:xfrm rot="5400000" flipH="1" flipV="1">
            <a:off x="4888238" y="3736661"/>
            <a:ext cx="219245" cy="2502935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6" name="Rounded Rectangle 175"/>
          <p:cNvSpPr/>
          <p:nvPr/>
        </p:nvSpPr>
        <p:spPr>
          <a:xfrm>
            <a:off x="135559" y="1778802"/>
            <a:ext cx="2571098" cy="3099704"/>
          </a:xfrm>
          <a:prstGeom prst="roundRect">
            <a:avLst>
              <a:gd name="adj" fmla="val 11486"/>
            </a:avLst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00"/>
          </a:p>
        </p:txBody>
      </p:sp>
      <p:cxnSp>
        <p:nvCxnSpPr>
          <p:cNvPr id="177" name="Elbow Connector 176"/>
          <p:cNvCxnSpPr>
            <a:endCxn id="153" idx="1"/>
          </p:cNvCxnSpPr>
          <p:nvPr/>
        </p:nvCxnSpPr>
        <p:spPr>
          <a:xfrm rot="16200000" flipH="1">
            <a:off x="1457833" y="3000733"/>
            <a:ext cx="1005728" cy="60448"/>
          </a:xfrm>
          <a:prstGeom prst="bentConnector2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78" name="TextBox 177"/>
          <p:cNvSpPr txBox="1"/>
          <p:nvPr/>
        </p:nvSpPr>
        <p:spPr>
          <a:xfrm>
            <a:off x="782694" y="4158213"/>
            <a:ext cx="1565827" cy="169277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>
                <a:solidFill>
                  <a:srgbClr val="0094CA"/>
                </a:solidFill>
              </a:rPr>
              <a:t>High voltage (HV) platform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4212" y="1510018"/>
            <a:ext cx="4006177" cy="4316956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0" name="TextBox 179"/>
          <p:cNvSpPr txBox="1"/>
          <p:nvPr/>
        </p:nvSpPr>
        <p:spPr>
          <a:xfrm>
            <a:off x="1884387" y="1510018"/>
            <a:ext cx="754533" cy="230832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>
                <a:solidFill>
                  <a:srgbClr val="0094CA"/>
                </a:solidFill>
              </a:rPr>
              <a:t>Ion source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4138126" y="1510018"/>
            <a:ext cx="4222402" cy="4316955"/>
          </a:xfrm>
          <a:prstGeom prst="roundRect">
            <a:avLst>
              <a:gd name="adj" fmla="val 5418"/>
            </a:avLst>
          </a:prstGeom>
          <a:noFill/>
          <a:ln w="12700" cmpd="sng">
            <a:solidFill>
              <a:srgbClr val="00556E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2" name="TextBox 181"/>
          <p:cNvSpPr txBox="1"/>
          <p:nvPr/>
        </p:nvSpPr>
        <p:spPr>
          <a:xfrm>
            <a:off x="5146461" y="1510018"/>
            <a:ext cx="2205732" cy="184666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200" b="1" dirty="0">
                <a:solidFill>
                  <a:srgbClr val="0094CA"/>
                </a:solidFill>
              </a:rPr>
              <a:t>Low energy beam transport (LEBT)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64923" y="1801885"/>
            <a:ext cx="1346522" cy="338554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sz="9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100" b="1" dirty="0">
                <a:solidFill>
                  <a:srgbClr val="DB5000"/>
                </a:solidFill>
              </a:rPr>
              <a:t>PSS0 controlled area</a:t>
            </a:r>
          </a:p>
          <a:p>
            <a:r>
              <a:rPr lang="en-GB" sz="1100" b="1" dirty="0">
                <a:solidFill>
                  <a:srgbClr val="DB5000"/>
                </a:solidFill>
              </a:rPr>
              <a:t>and radiation shielding</a:t>
            </a:r>
          </a:p>
        </p:txBody>
      </p:sp>
      <p:cxnSp>
        <p:nvCxnSpPr>
          <p:cNvPr id="184" name="Straight Connector 183"/>
          <p:cNvCxnSpPr>
            <a:stCxn id="145" idx="0"/>
            <a:endCxn id="144" idx="2"/>
          </p:cNvCxnSpPr>
          <p:nvPr/>
        </p:nvCxnSpPr>
        <p:spPr>
          <a:xfrm flipV="1">
            <a:off x="1547770" y="4375168"/>
            <a:ext cx="0" cy="900826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85" name="Straight Connector 184"/>
          <p:cNvCxnSpPr>
            <a:stCxn id="146" idx="0"/>
          </p:cNvCxnSpPr>
          <p:nvPr/>
        </p:nvCxnSpPr>
        <p:spPr>
          <a:xfrm flipV="1">
            <a:off x="844192" y="4375168"/>
            <a:ext cx="0" cy="902579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86" name="Straight Connector 185"/>
          <p:cNvCxnSpPr>
            <a:stCxn id="173" idx="0"/>
            <a:endCxn id="137" idx="2"/>
          </p:cNvCxnSpPr>
          <p:nvPr/>
        </p:nvCxnSpPr>
        <p:spPr>
          <a:xfrm flipH="1" flipV="1">
            <a:off x="3746390" y="3623819"/>
            <a:ext cx="3" cy="1473931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87" name="Rounded Rectangle 186"/>
          <p:cNvSpPr/>
          <p:nvPr/>
        </p:nvSpPr>
        <p:spPr>
          <a:xfrm>
            <a:off x="64212" y="5991370"/>
            <a:ext cx="1439999" cy="251996"/>
          </a:xfrm>
          <a:prstGeom prst="roundRect">
            <a:avLst/>
          </a:prstGeom>
          <a:solidFill>
            <a:srgbClr val="0094CA"/>
          </a:solidFill>
          <a:ln w="1905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Front End and Magnets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1656611" y="6346646"/>
            <a:ext cx="1439999" cy="251996"/>
          </a:xfrm>
          <a:prstGeom prst="roundRect">
            <a:avLst/>
          </a:prstGeom>
          <a:solidFill>
            <a:srgbClr val="B40096"/>
          </a:solidFill>
          <a:ln w="1905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Cooling water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1656611" y="5991370"/>
            <a:ext cx="1439999" cy="251996"/>
          </a:xfrm>
          <a:prstGeom prst="roundRect">
            <a:avLst/>
          </a:prstGeom>
          <a:solidFill>
            <a:srgbClr val="D81919"/>
          </a:solidFill>
          <a:ln w="1905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Vacuum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3219623" y="5991370"/>
            <a:ext cx="1439999" cy="251996"/>
          </a:xfrm>
          <a:prstGeom prst="round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PSS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0821" y="6346646"/>
            <a:ext cx="1439999" cy="251996"/>
          </a:xfrm>
          <a:prstGeom prst="roundRect">
            <a:avLst/>
          </a:prstGeom>
          <a:solidFill>
            <a:srgbClr val="9BBE05"/>
          </a:solidFill>
          <a:ln w="1905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Beam Diagnostics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3219623" y="6346646"/>
            <a:ext cx="1439999" cy="251996"/>
          </a:xfrm>
          <a:prstGeom prst="roundRect">
            <a:avLst/>
          </a:prstGeom>
          <a:solidFill>
            <a:srgbClr val="FFBE00"/>
          </a:solidFill>
          <a:ln w="1905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 dirty="0"/>
              <a:t>Control system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1223770" y="4447692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ACCT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1990496" y="4450947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/>
              <a:t>Voltage divider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8428265" y="3698858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EMU H+V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8428265" y="3940263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Faraday cup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8428265" y="4187996"/>
            <a:ext cx="647999" cy="179997"/>
          </a:xfrm>
          <a:prstGeom prst="roundRect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NPM H+V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8428265" y="4443771"/>
            <a:ext cx="647999" cy="179997"/>
          </a:xfrm>
          <a:prstGeom prst="roundRect">
            <a:avLst/>
          </a:prstGeom>
          <a:solidFill>
            <a:srgbClr val="B4D250"/>
          </a:solidFill>
          <a:ln w="12700" cmpd="sng">
            <a:solidFill>
              <a:srgbClr val="9BBE05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Doppler shift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520192" y="3278441"/>
            <a:ext cx="647999" cy="179997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HV controls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3775089" y="5313748"/>
            <a:ext cx="647999" cy="395998"/>
          </a:xfrm>
          <a:prstGeom prst="roundRect">
            <a:avLst/>
          </a:prstGeom>
          <a:solidFill>
            <a:srgbClr val="FFBE00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Ground potential controls</a:t>
            </a:r>
          </a:p>
        </p:txBody>
      </p:sp>
      <p:cxnSp>
        <p:nvCxnSpPr>
          <p:cNvPr id="201" name="Elbow Connector 200"/>
          <p:cNvCxnSpPr>
            <a:endCxn id="200" idx="1"/>
          </p:cNvCxnSpPr>
          <p:nvPr/>
        </p:nvCxnSpPr>
        <p:spPr>
          <a:xfrm>
            <a:off x="844192" y="3878855"/>
            <a:ext cx="2930897" cy="1632892"/>
          </a:xfrm>
          <a:prstGeom prst="bentConnector3">
            <a:avLst>
              <a:gd name="adj1" fmla="val 76047"/>
            </a:avLst>
          </a:prstGeom>
          <a:solidFill>
            <a:srgbClr val="B40096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2" name="Straight Connector 201"/>
          <p:cNvCxnSpPr>
            <a:stCxn id="199" idx="2"/>
          </p:cNvCxnSpPr>
          <p:nvPr/>
        </p:nvCxnSpPr>
        <p:spPr>
          <a:xfrm>
            <a:off x="844192" y="3458438"/>
            <a:ext cx="0" cy="420417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D28C1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3" name="Rounded Rectangle 202"/>
          <p:cNvSpPr/>
          <p:nvPr/>
        </p:nvSpPr>
        <p:spPr>
          <a:xfrm>
            <a:off x="8428265" y="3443822"/>
            <a:ext cx="647999" cy="179997"/>
          </a:xfrm>
          <a:prstGeom prst="roundRect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Beam stop</a:t>
            </a:r>
          </a:p>
        </p:txBody>
      </p:sp>
      <p:cxnSp>
        <p:nvCxnSpPr>
          <p:cNvPr id="204" name="Elbow Connector 203"/>
          <p:cNvCxnSpPr>
            <a:stCxn id="174" idx="0"/>
            <a:endCxn id="143" idx="2"/>
          </p:cNvCxnSpPr>
          <p:nvPr/>
        </p:nvCxnSpPr>
        <p:spPr>
          <a:xfrm rot="5400000" flipH="1" flipV="1">
            <a:off x="7391093" y="3736580"/>
            <a:ext cx="219407" cy="2502937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05" name="Elbow Connector 204"/>
          <p:cNvCxnSpPr>
            <a:stCxn id="147" idx="0"/>
            <a:endCxn id="203" idx="1"/>
          </p:cNvCxnSpPr>
          <p:nvPr/>
        </p:nvCxnSpPr>
        <p:spPr>
          <a:xfrm rot="16200000" flipH="1">
            <a:off x="7789706" y="2895263"/>
            <a:ext cx="885381" cy="391735"/>
          </a:xfrm>
          <a:prstGeom prst="bentConnector4">
            <a:avLst>
              <a:gd name="adj1" fmla="val -13662"/>
              <a:gd name="adj2" fmla="val 91354"/>
            </a:avLst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6" name="Rounded Rectangle 205"/>
          <p:cNvSpPr/>
          <p:nvPr/>
        </p:nvSpPr>
        <p:spPr>
          <a:xfrm>
            <a:off x="7439002" y="5988437"/>
            <a:ext cx="921527" cy="607272"/>
          </a:xfrm>
          <a:prstGeom prst="roundRect">
            <a:avLst/>
          </a:prstGeom>
          <a:solidFill>
            <a:srgbClr val="B4B4B4"/>
          </a:solidFill>
          <a:ln w="19050" cmpd="sng">
            <a:solidFill>
              <a:srgbClr val="96969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900" dirty="0"/>
              <a:t>Alternative location of beam instruments for commissioning</a:t>
            </a:r>
          </a:p>
        </p:txBody>
      </p:sp>
      <p:cxnSp>
        <p:nvCxnSpPr>
          <p:cNvPr id="207" name="Elbow Connector 206"/>
          <p:cNvCxnSpPr>
            <a:stCxn id="208" idx="3"/>
          </p:cNvCxnSpPr>
          <p:nvPr/>
        </p:nvCxnSpPr>
        <p:spPr>
          <a:xfrm flipV="1">
            <a:off x="1599317" y="4876591"/>
            <a:ext cx="223528" cy="237098"/>
          </a:xfrm>
          <a:prstGeom prst="bentConnector2">
            <a:avLst/>
          </a:prstGeom>
          <a:noFill/>
          <a:ln w="28575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08" name="Rectangle 207"/>
          <p:cNvSpPr/>
          <p:nvPr/>
        </p:nvSpPr>
        <p:spPr>
          <a:xfrm>
            <a:off x="1496221" y="5059689"/>
            <a:ext cx="103096" cy="107999"/>
          </a:xfrm>
          <a:prstGeom prst="rect">
            <a:avLst/>
          </a:prstGeom>
          <a:solidFill>
            <a:srgbClr val="FF7D00"/>
          </a:solidFill>
          <a:ln w="19050" cmpd="sng">
            <a:solidFill>
              <a:srgbClr val="DB5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/>
          </a:p>
        </p:txBody>
      </p:sp>
      <p:cxnSp>
        <p:nvCxnSpPr>
          <p:cNvPr id="209" name="Straight Connector 208"/>
          <p:cNvCxnSpPr>
            <a:stCxn id="194" idx="0"/>
          </p:cNvCxnSpPr>
          <p:nvPr/>
        </p:nvCxnSpPr>
        <p:spPr>
          <a:xfrm flipV="1">
            <a:off x="2314496" y="4367226"/>
            <a:ext cx="0" cy="83721"/>
          </a:xfrm>
          <a:prstGeom prst="line">
            <a:avLst/>
          </a:prstGeom>
          <a:solidFill>
            <a:srgbClr val="0094CA"/>
          </a:solidFill>
          <a:ln w="12700" cmpd="sng">
            <a:solidFill>
              <a:srgbClr val="0055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0" name="Rounded Rectangle 209"/>
          <p:cNvSpPr/>
          <p:nvPr/>
        </p:nvSpPr>
        <p:spPr>
          <a:xfrm>
            <a:off x="3775089" y="3977183"/>
            <a:ext cx="647999" cy="179997"/>
          </a:xfrm>
          <a:prstGeom prst="roundRect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/>
              <a:t>N</a:t>
            </a:r>
            <a:r>
              <a:rPr lang="en-GB" sz="900" baseline="-25000" dirty="0"/>
              <a:t>2</a:t>
            </a:r>
            <a:r>
              <a:rPr lang="en-GB" sz="900" dirty="0"/>
              <a:t> bottle</a:t>
            </a:r>
          </a:p>
        </p:txBody>
      </p:sp>
      <p:cxnSp>
        <p:nvCxnSpPr>
          <p:cNvPr id="211" name="Elbow Connector 210"/>
          <p:cNvCxnSpPr>
            <a:stCxn id="210" idx="0"/>
            <a:endCxn id="125" idx="3"/>
          </p:cNvCxnSpPr>
          <p:nvPr/>
        </p:nvCxnSpPr>
        <p:spPr>
          <a:xfrm rot="16200000" flipV="1">
            <a:off x="3600369" y="3478462"/>
            <a:ext cx="968743" cy="28699"/>
          </a:xfrm>
          <a:prstGeom prst="bentConnector2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2" name="Elbow Connector 211"/>
          <p:cNvCxnSpPr>
            <a:stCxn id="210" idx="0"/>
          </p:cNvCxnSpPr>
          <p:nvPr/>
        </p:nvCxnSpPr>
        <p:spPr>
          <a:xfrm rot="5400000" flipH="1" flipV="1">
            <a:off x="4042760" y="3197116"/>
            <a:ext cx="836397" cy="723739"/>
          </a:xfrm>
          <a:prstGeom prst="bentConnector3">
            <a:avLst>
              <a:gd name="adj1" fmla="val 50000"/>
            </a:avLst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3" name="Straight Connector 212"/>
          <p:cNvCxnSpPr>
            <a:stCxn id="150" idx="2"/>
            <a:endCxn id="156" idx="0"/>
          </p:cNvCxnSpPr>
          <p:nvPr/>
        </p:nvCxnSpPr>
        <p:spPr>
          <a:xfrm>
            <a:off x="1547770" y="2411713"/>
            <a:ext cx="0" cy="397601"/>
          </a:xfrm>
          <a:prstGeom prst="line">
            <a:avLst/>
          </a:prstGeom>
          <a:solidFill>
            <a:srgbClr val="B40096"/>
          </a:solidFill>
          <a:ln w="12700" cmpd="sng">
            <a:solidFill>
              <a:srgbClr val="6E006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4" name="Straight Connector 213"/>
          <p:cNvCxnSpPr>
            <a:stCxn id="141" idx="0"/>
            <a:endCxn id="136" idx="2"/>
          </p:cNvCxnSpPr>
          <p:nvPr/>
        </p:nvCxnSpPr>
        <p:spPr>
          <a:xfrm flipV="1">
            <a:off x="6249328" y="4623768"/>
            <a:ext cx="0" cy="74740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215" name="Straight Connector 214"/>
          <p:cNvCxnSpPr>
            <a:stCxn id="143" idx="0"/>
            <a:endCxn id="198" idx="2"/>
          </p:cNvCxnSpPr>
          <p:nvPr/>
        </p:nvCxnSpPr>
        <p:spPr>
          <a:xfrm flipV="1">
            <a:off x="8752265" y="4623768"/>
            <a:ext cx="0" cy="74579"/>
          </a:xfrm>
          <a:prstGeom prst="line">
            <a:avLst/>
          </a:prstGeom>
          <a:solidFill>
            <a:srgbClr val="D81919"/>
          </a:solidFill>
          <a:ln w="12700" cmpd="sng">
            <a:solidFill>
              <a:srgbClr val="820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16" name="Rounded Rectangle 215"/>
          <p:cNvSpPr/>
          <p:nvPr/>
        </p:nvSpPr>
        <p:spPr>
          <a:xfrm>
            <a:off x="5461591" y="5988745"/>
            <a:ext cx="1859203" cy="607272"/>
          </a:xfrm>
          <a:prstGeom prst="roundRect">
            <a:avLst/>
          </a:prstGeom>
          <a:solidFill>
            <a:srgbClr val="969696"/>
          </a:solidFill>
          <a:ln w="19050" cmpd="sng">
            <a:solidFill>
              <a:srgbClr val="4B4B4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46800" rIns="0" bIns="46800" rtlCol="0" anchor="ctr"/>
          <a:lstStyle/>
          <a:p>
            <a:r>
              <a:rPr lang="en-GB" sz="900" dirty="0"/>
              <a:t>ACCT: AC current transformer</a:t>
            </a:r>
          </a:p>
          <a:p>
            <a:r>
              <a:rPr lang="en-GB" sz="900" dirty="0"/>
              <a:t>EMU: </a:t>
            </a:r>
            <a:r>
              <a:rPr lang="en-GB" sz="900" dirty="0" err="1"/>
              <a:t>Emittance</a:t>
            </a:r>
            <a:r>
              <a:rPr lang="en-GB" sz="900" dirty="0"/>
              <a:t> measurement unit</a:t>
            </a:r>
          </a:p>
          <a:p>
            <a:r>
              <a:rPr lang="en-GB" sz="900" dirty="0"/>
              <a:t>NPM: Non-invasive profile monitor</a:t>
            </a:r>
          </a:p>
          <a:p>
            <a:r>
              <a:rPr lang="en-GB" sz="900" dirty="0"/>
              <a:t>TMP: </a:t>
            </a:r>
            <a:r>
              <a:rPr lang="en-GB" sz="900" dirty="0" err="1"/>
              <a:t>Turbomolecular</a:t>
            </a:r>
            <a:r>
              <a:rPr lang="en-GB" sz="900" dirty="0"/>
              <a:t> pump</a:t>
            </a:r>
          </a:p>
        </p:txBody>
      </p:sp>
      <p:cxnSp>
        <p:nvCxnSpPr>
          <p:cNvPr id="217" name="Straight Connector 216"/>
          <p:cNvCxnSpPr>
            <a:stCxn id="139" idx="2"/>
            <a:endCxn id="140" idx="0"/>
          </p:cNvCxnSpPr>
          <p:nvPr/>
        </p:nvCxnSpPr>
        <p:spPr>
          <a:xfrm>
            <a:off x="8036530" y="3622601"/>
            <a:ext cx="0" cy="76257"/>
          </a:xfrm>
          <a:prstGeom prst="line">
            <a:avLst/>
          </a:prstGeom>
          <a:solidFill>
            <a:srgbClr val="9BBE05"/>
          </a:solidFill>
          <a:ln w="12700" cmpd="sng">
            <a:solidFill>
              <a:srgbClr val="466E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48506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Chopper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452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Faraday Cup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132857"/>
            <a:ext cx="8284103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78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E06-497B-9046-9D6A-3AF0EEE2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Chopper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F0BC2-AFF1-7346-8518-4D90F0D5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A37547-D455-E644-8918-C26230F74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7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1D416-C0C6-1C4E-862A-92A350B12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4" y="2132856"/>
            <a:ext cx="8284106" cy="3744415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8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System Requirements</a:t>
            </a:r>
          </a:p>
          <a:p>
            <a:r>
              <a:rPr lang="en-GB" dirty="0"/>
              <a:t>Control System Architecture</a:t>
            </a:r>
          </a:p>
          <a:p>
            <a:r>
              <a:rPr lang="en-GB" dirty="0"/>
              <a:t>Operating &amp; safety procedures</a:t>
            </a:r>
          </a:p>
          <a:p>
            <a:r>
              <a:rPr lang="en-GB" dirty="0"/>
              <a:t>Test &amp; Verification</a:t>
            </a:r>
          </a:p>
          <a:p>
            <a:r>
              <a:rPr lang="en-GB" dirty="0"/>
              <a:t>Outstanding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/>
          </a:p>
          <a:p>
            <a:r>
              <a:rPr lang="en-GB" sz="2000" dirty="0"/>
              <a:t>Be based on ICS standards (EPICS, Naming, HW, SW toolchain, etc.)</a:t>
            </a:r>
          </a:p>
          <a:p>
            <a:r>
              <a:rPr lang="en-GB" sz="2000" dirty="0"/>
              <a:t>Controls of equipment both in </a:t>
            </a:r>
            <a:r>
              <a:rPr lang="en-GB" sz="2000" dirty="0" smtClean="0"/>
              <a:t>Ground </a:t>
            </a:r>
            <a:r>
              <a:rPr lang="en-GB" sz="2000" dirty="0"/>
              <a:t>and </a:t>
            </a:r>
            <a:r>
              <a:rPr lang="en-GB" sz="2000" dirty="0" smtClean="0"/>
              <a:t>High Voltage Platform</a:t>
            </a:r>
            <a:endParaRPr lang="en-GB" sz="2000" dirty="0"/>
          </a:p>
          <a:p>
            <a:r>
              <a:rPr lang="en-GB" sz="2000" dirty="0"/>
              <a:t>Local protection </a:t>
            </a:r>
            <a:r>
              <a:rPr lang="en-GB" sz="2000" dirty="0" smtClean="0"/>
              <a:t>system</a:t>
            </a:r>
            <a:endParaRPr lang="en-GB" sz="2000" dirty="0"/>
          </a:p>
          <a:p>
            <a:r>
              <a:rPr lang="en-GB" sz="2000" dirty="0"/>
              <a:t>Timing signals to ISrc-LEBT equipment and BD </a:t>
            </a:r>
            <a:r>
              <a:rPr lang="en-GB" sz="2000" dirty="0" smtClean="0"/>
              <a:t>instruments</a:t>
            </a:r>
            <a:endParaRPr lang="en-GB" sz="20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7200" y="6538912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ESS-0214258 : ISrc and LEBT Controls - System Requirement Specification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ounded Rectangle 306"/>
          <p:cNvSpPr/>
          <p:nvPr/>
        </p:nvSpPr>
        <p:spPr>
          <a:xfrm>
            <a:off x="3536228" y="1546096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 (0)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</a:t>
            </a:r>
            <a:r>
              <a:rPr lang="en-GB" dirty="0"/>
              <a:t>o</a:t>
            </a:r>
            <a:r>
              <a:rPr lang="en-SE" dirty="0"/>
              <a:t>n</a:t>
            </a:r>
            <a:r>
              <a:rPr lang="en-GB" dirty="0"/>
              <a:t>t</a:t>
            </a:r>
            <a:r>
              <a:rPr lang="en-SE" dirty="0"/>
              <a:t>r</a:t>
            </a:r>
            <a:r>
              <a:rPr lang="en-GB" dirty="0"/>
              <a:t>o</a:t>
            </a:r>
            <a:r>
              <a:rPr lang="en-SE" dirty="0"/>
              <a:t>l </a:t>
            </a:r>
            <a:r>
              <a:rPr lang="en-GB" dirty="0"/>
              <a:t>System Architecture - ISrc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DC8D-7676-5247-B869-85B100B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z="900" noProof="0" smtClean="0"/>
              <a:t>5</a:t>
            </a:fld>
            <a:endParaRPr lang="en-GB" sz="900" noProof="0"/>
          </a:p>
        </p:txBody>
      </p:sp>
      <p:cxnSp>
        <p:nvCxnSpPr>
          <p:cNvPr id="205" name="Straight Connector 62"/>
          <p:cNvCxnSpPr>
            <a:stCxn id="301" idx="1"/>
          </p:cNvCxnSpPr>
          <p:nvPr/>
        </p:nvCxnSpPr>
        <p:spPr>
          <a:xfrm rot="10800000">
            <a:off x="2938243" y="3192020"/>
            <a:ext cx="452597" cy="8433"/>
          </a:xfrm>
          <a:prstGeom prst="bentConnector3">
            <a:avLst>
              <a:gd name="adj1" fmla="val 9722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62"/>
          <p:cNvCxnSpPr>
            <a:stCxn id="124" idx="1"/>
          </p:cNvCxnSpPr>
          <p:nvPr/>
        </p:nvCxnSpPr>
        <p:spPr>
          <a:xfrm rot="10800000" flipV="1">
            <a:off x="2938244" y="2913789"/>
            <a:ext cx="1109498" cy="5505"/>
          </a:xfrm>
          <a:prstGeom prst="bentConnector3">
            <a:avLst>
              <a:gd name="adj1" fmla="val 9548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68"/>
          <p:cNvCxnSpPr>
            <a:stCxn id="272" idx="1"/>
          </p:cNvCxnSpPr>
          <p:nvPr/>
        </p:nvCxnSpPr>
        <p:spPr>
          <a:xfrm rot="10800000" flipH="1" flipV="1">
            <a:off x="756179" y="4387397"/>
            <a:ext cx="89268" cy="548122"/>
          </a:xfrm>
          <a:prstGeom prst="bentConnector4">
            <a:avLst>
              <a:gd name="adj1" fmla="val -256083"/>
              <a:gd name="adj2" fmla="val 110772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1" name="Straight Connector 68"/>
          <p:cNvCxnSpPr>
            <a:endCxn id="273" idx="1"/>
          </p:cNvCxnSpPr>
          <p:nvPr/>
        </p:nvCxnSpPr>
        <p:spPr>
          <a:xfrm rot="5400000">
            <a:off x="522488" y="5424008"/>
            <a:ext cx="556651" cy="89268"/>
          </a:xfrm>
          <a:prstGeom prst="bentConnector4">
            <a:avLst>
              <a:gd name="adj1" fmla="val -10907"/>
              <a:gd name="adj2" fmla="val 356083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2" name="Straight Connector 68"/>
          <p:cNvCxnSpPr>
            <a:stCxn id="271" idx="1"/>
          </p:cNvCxnSpPr>
          <p:nvPr/>
        </p:nvCxnSpPr>
        <p:spPr>
          <a:xfrm rot="10800000" flipH="1" flipV="1">
            <a:off x="750878" y="3703319"/>
            <a:ext cx="76706" cy="667741"/>
          </a:xfrm>
          <a:prstGeom prst="bentConnector4">
            <a:avLst>
              <a:gd name="adj1" fmla="val -298021"/>
              <a:gd name="adj2" fmla="val 82101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3" name="Rounded Rectangle 212"/>
          <p:cNvSpPr/>
          <p:nvPr/>
        </p:nvSpPr>
        <p:spPr>
          <a:xfrm>
            <a:off x="5076056" y="2867553"/>
            <a:ext cx="3916043" cy="34511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4" name="Straight Connector 213"/>
          <p:cNvCxnSpPr>
            <a:endCxn id="238" idx="1"/>
          </p:cNvCxnSpPr>
          <p:nvPr/>
        </p:nvCxnSpPr>
        <p:spPr>
          <a:xfrm>
            <a:off x="5508105" y="3773946"/>
            <a:ext cx="1800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0388" y="2089490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6" name="TextBox 10"/>
          <p:cNvSpPr txBox="1"/>
          <p:nvPr/>
        </p:nvSpPr>
        <p:spPr>
          <a:xfrm>
            <a:off x="467145" y="1976874"/>
            <a:ext cx="119455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(10.10.1.xxx)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7" name="Straight Connector 216"/>
          <p:cNvCxnSpPr/>
          <p:nvPr/>
        </p:nvCxnSpPr>
        <p:spPr>
          <a:xfrm>
            <a:off x="40388" y="1952570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8" name="TextBox 12"/>
          <p:cNvSpPr txBox="1"/>
          <p:nvPr/>
        </p:nvSpPr>
        <p:spPr>
          <a:xfrm>
            <a:off x="474834" y="1846236"/>
            <a:ext cx="370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TextBox 13"/>
          <p:cNvSpPr txBox="1"/>
          <p:nvPr/>
        </p:nvSpPr>
        <p:spPr>
          <a:xfrm>
            <a:off x="6245701" y="3573460"/>
            <a:ext cx="774571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0" name="Straight Connector 219"/>
          <p:cNvCxnSpPr>
            <a:stCxn id="224" idx="3"/>
            <a:endCxn id="250" idx="1"/>
          </p:cNvCxnSpPr>
          <p:nvPr/>
        </p:nvCxnSpPr>
        <p:spPr>
          <a:xfrm>
            <a:off x="6948265" y="4719496"/>
            <a:ext cx="3591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endCxn id="224" idx="1"/>
          </p:cNvCxnSpPr>
          <p:nvPr/>
        </p:nvCxnSpPr>
        <p:spPr>
          <a:xfrm>
            <a:off x="5486860" y="4719496"/>
            <a:ext cx="66931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48532" y="18273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3" name="TextBox 32"/>
          <p:cNvSpPr txBox="1"/>
          <p:nvPr/>
        </p:nvSpPr>
        <p:spPr>
          <a:xfrm>
            <a:off x="471912" y="1717093"/>
            <a:ext cx="567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6156177" y="4503472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 Server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5" name="Straight Connector 224"/>
          <p:cNvCxnSpPr>
            <a:endCxn id="227" idx="1"/>
          </p:cNvCxnSpPr>
          <p:nvPr/>
        </p:nvCxnSpPr>
        <p:spPr>
          <a:xfrm>
            <a:off x="5508105" y="5199258"/>
            <a:ext cx="1800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6" name="TextBox 37"/>
          <p:cNvSpPr txBox="1"/>
          <p:nvPr/>
        </p:nvSpPr>
        <p:spPr>
          <a:xfrm>
            <a:off x="6433210" y="4994035"/>
            <a:ext cx="38664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7308304" y="4983234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Coils PS (x3)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8" name="Straight Connector 47"/>
          <p:cNvCxnSpPr>
            <a:stCxn id="229" idx="3"/>
            <a:endCxn id="241" idx="1"/>
          </p:cNvCxnSpPr>
          <p:nvPr/>
        </p:nvCxnSpPr>
        <p:spPr>
          <a:xfrm>
            <a:off x="5866313" y="1849686"/>
            <a:ext cx="400425" cy="66905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9" name="Rounded Rectangle 228"/>
          <p:cNvSpPr/>
          <p:nvPr/>
        </p:nvSpPr>
        <p:spPr>
          <a:xfrm>
            <a:off x="4857985" y="1633662"/>
            <a:ext cx="10083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IPC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0" name="Picture 2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134" y="173057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2" name="Straight Connector 68"/>
          <p:cNvCxnSpPr>
            <a:stCxn id="264" idx="2"/>
            <a:endCxn id="267" idx="0"/>
          </p:cNvCxnSpPr>
          <p:nvPr/>
        </p:nvCxnSpPr>
        <p:spPr>
          <a:xfrm rot="16200000" flipH="1">
            <a:off x="3992090" y="1933894"/>
            <a:ext cx="185811" cy="3062244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5508105" y="5727608"/>
            <a:ext cx="10081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4" name="TextBox 73"/>
          <p:cNvSpPr txBox="1"/>
          <p:nvPr/>
        </p:nvSpPr>
        <p:spPr>
          <a:xfrm>
            <a:off x="5913186" y="5534666"/>
            <a:ext cx="564578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Profinet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7308304" y="3557922"/>
            <a:ext cx="115212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Magnetron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9" name="Straight Connector 68"/>
          <p:cNvCxnSpPr>
            <a:stCxn id="281" idx="2"/>
            <a:endCxn id="284" idx="0"/>
          </p:cNvCxnSpPr>
          <p:nvPr/>
        </p:nvCxnSpPr>
        <p:spPr>
          <a:xfrm rot="16200000" flipH="1">
            <a:off x="8026312" y="2842689"/>
            <a:ext cx="226481" cy="4295"/>
          </a:xfrm>
          <a:prstGeom prst="bentConnector3">
            <a:avLst>
              <a:gd name="adj1" fmla="val 110299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0" name="Rounded Rectangle 239"/>
          <p:cNvSpPr/>
          <p:nvPr/>
        </p:nvSpPr>
        <p:spPr>
          <a:xfrm>
            <a:off x="6237586" y="2958078"/>
            <a:ext cx="13587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EtherCAT I/O - HV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6266738" y="2302715"/>
            <a:ext cx="134895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EtherCAT I/O - GND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2" name="Straight Connector 62"/>
          <p:cNvCxnSpPr>
            <a:cxnSpLocks/>
            <a:stCxn id="243" idx="2"/>
            <a:endCxn id="264" idx="0"/>
          </p:cNvCxnSpPr>
          <p:nvPr/>
        </p:nvCxnSpPr>
        <p:spPr>
          <a:xfrm rot="5400000">
            <a:off x="2453726" y="2644796"/>
            <a:ext cx="215396" cy="15101"/>
          </a:xfrm>
          <a:prstGeom prst="bentConnector3">
            <a:avLst>
              <a:gd name="adj1" fmla="val 10789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3" name="Rounded Rectangle 242"/>
          <p:cNvSpPr/>
          <p:nvPr/>
        </p:nvSpPr>
        <p:spPr>
          <a:xfrm>
            <a:off x="2014757" y="2112600"/>
            <a:ext cx="1299405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VME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2227101" y="5571698"/>
            <a:ext cx="73463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PS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2225242" y="4182255"/>
            <a:ext cx="151301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Repeller Electrodes PS (x2)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6508411" y="5511584"/>
            <a:ext cx="119349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PLC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 I/O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TextBox 173"/>
          <p:cNvSpPr txBox="1"/>
          <p:nvPr/>
        </p:nvSpPr>
        <p:spPr>
          <a:xfrm>
            <a:off x="6916724" y="4494731"/>
            <a:ext cx="423513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7307421" y="4503472"/>
            <a:ext cx="1585059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Flow and Gauge Controller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1" name="Straight Connector 250"/>
          <p:cNvCxnSpPr>
            <a:endCxn id="246" idx="1"/>
          </p:cNvCxnSpPr>
          <p:nvPr/>
        </p:nvCxnSpPr>
        <p:spPr>
          <a:xfrm>
            <a:off x="1586779" y="5787722"/>
            <a:ext cx="64032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>
            <a:endCxn id="247" idx="1"/>
          </p:cNvCxnSpPr>
          <p:nvPr/>
        </p:nvCxnSpPr>
        <p:spPr>
          <a:xfrm>
            <a:off x="1683379" y="4398279"/>
            <a:ext cx="54186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68"/>
          <p:cNvCxnSpPr>
            <a:stCxn id="264" idx="1"/>
            <a:endCxn id="271" idx="3"/>
          </p:cNvCxnSpPr>
          <p:nvPr/>
        </p:nvCxnSpPr>
        <p:spPr>
          <a:xfrm rot="10800000" flipV="1">
            <a:off x="1681261" y="3066078"/>
            <a:ext cx="407420" cy="510958"/>
          </a:xfrm>
          <a:prstGeom prst="bentConnector3">
            <a:avLst>
              <a:gd name="adj1" fmla="val 50000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4" name="Straight Connector 68"/>
          <p:cNvCxnSpPr>
            <a:stCxn id="267" idx="2"/>
            <a:endCxn id="273" idx="2"/>
          </p:cNvCxnSpPr>
          <p:nvPr/>
        </p:nvCxnSpPr>
        <p:spPr>
          <a:xfrm rot="5400000" flipH="1">
            <a:off x="3382740" y="3859919"/>
            <a:ext cx="72008" cy="4394746"/>
          </a:xfrm>
          <a:prstGeom prst="bentConnector3">
            <a:avLst>
              <a:gd name="adj1" fmla="val -317465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5" name="TextBox 78"/>
          <p:cNvSpPr txBox="1"/>
          <p:nvPr/>
        </p:nvSpPr>
        <p:spPr>
          <a:xfrm>
            <a:off x="1746035" y="5593098"/>
            <a:ext cx="38664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TextBox 79"/>
          <p:cNvSpPr txBox="1"/>
          <p:nvPr/>
        </p:nvSpPr>
        <p:spPr>
          <a:xfrm>
            <a:off x="1762045" y="4198224"/>
            <a:ext cx="386644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SCPI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7" name="Picture 2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724" y="5534666"/>
            <a:ext cx="368534" cy="87137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9" y="2337285"/>
            <a:ext cx="379103" cy="72000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58" y="2989575"/>
            <a:ext cx="379103" cy="72001"/>
          </a:xfrm>
          <a:prstGeom prst="rect">
            <a:avLst/>
          </a:prstGeom>
        </p:spPr>
      </p:pic>
      <p:sp>
        <p:nvSpPr>
          <p:cNvPr id="260" name="Rounded Rectangle 259"/>
          <p:cNvSpPr/>
          <p:nvPr/>
        </p:nvSpPr>
        <p:spPr>
          <a:xfrm>
            <a:off x="7023083" y="1519352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7025437" y="1714039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TextBox 92"/>
          <p:cNvSpPr txBox="1"/>
          <p:nvPr/>
        </p:nvSpPr>
        <p:spPr>
          <a:xfrm>
            <a:off x="7301084" y="1484233"/>
            <a:ext cx="1814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sz="800" dirty="0"/>
              <a:t>Controls Equipment (PLC, IPC, I/O, etc.)</a:t>
            </a:r>
            <a:endParaRPr lang="en-GB" sz="800" dirty="0"/>
          </a:p>
        </p:txBody>
      </p:sp>
      <p:sp>
        <p:nvSpPr>
          <p:cNvPr id="263" name="TextBox 93"/>
          <p:cNvSpPr txBox="1"/>
          <p:nvPr/>
        </p:nvSpPr>
        <p:spPr>
          <a:xfrm>
            <a:off x="7301084" y="1678920"/>
            <a:ext cx="1298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LINAC Equipment (PS, etc.)</a:t>
            </a:r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2088681" y="2760044"/>
            <a:ext cx="930383" cy="612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(1)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5" name="Straight Connector 264"/>
          <p:cNvCxnSpPr>
            <a:endCxn id="268" idx="1"/>
          </p:cNvCxnSpPr>
          <p:nvPr/>
        </p:nvCxnSpPr>
        <p:spPr>
          <a:xfrm>
            <a:off x="5436097" y="4244777"/>
            <a:ext cx="18816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6" name="TextBox 103"/>
          <p:cNvSpPr txBox="1"/>
          <p:nvPr/>
        </p:nvSpPr>
        <p:spPr>
          <a:xfrm>
            <a:off x="6245701" y="4050859"/>
            <a:ext cx="774571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Modbus TCP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5292081" y="3557922"/>
            <a:ext cx="648072" cy="25353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X212-2 (6)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7317705" y="4028753"/>
            <a:ext cx="5760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ATU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>
            <a:off x="40388" y="1583475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0" name="TextBox 105"/>
          <p:cNvSpPr txBox="1"/>
          <p:nvPr/>
        </p:nvSpPr>
        <p:spPr>
          <a:xfrm>
            <a:off x="463957" y="1484784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750878" y="3429000"/>
            <a:ext cx="930383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756179" y="4113077"/>
            <a:ext cx="930383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 (3)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756179" y="5472648"/>
            <a:ext cx="930383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sz="900" dirty="0">
                <a:solidFill>
                  <a:prstClr val="black"/>
                </a:solidFill>
              </a:rPr>
              <a:t>Scalance</a:t>
            </a:r>
          </a:p>
          <a:p>
            <a:pPr lvl="0" algn="ctr"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X204-2 (5)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7" name="Picture 2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2" y="3473016"/>
            <a:ext cx="368534" cy="87137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00" y="1585914"/>
            <a:ext cx="368534" cy="87137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2" y="4157640"/>
            <a:ext cx="368534" cy="87137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93" y="5502103"/>
            <a:ext cx="368534" cy="87137"/>
          </a:xfrm>
          <a:prstGeom prst="rect">
            <a:avLst/>
          </a:prstGeom>
        </p:spPr>
      </p:pic>
      <p:sp>
        <p:nvSpPr>
          <p:cNvPr id="281" name="Rounded Rectangle 280"/>
          <p:cNvSpPr/>
          <p:nvPr/>
        </p:nvSpPr>
        <p:spPr>
          <a:xfrm>
            <a:off x="7775488" y="2299549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2" name="Picture 2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9" y="2342202"/>
            <a:ext cx="379103" cy="72000"/>
          </a:xfrm>
          <a:prstGeom prst="rect">
            <a:avLst/>
          </a:prstGeom>
        </p:spPr>
      </p:pic>
      <p:cxnSp>
        <p:nvCxnSpPr>
          <p:cNvPr id="283" name="Straight Connector 282"/>
          <p:cNvCxnSpPr>
            <a:stCxn id="241" idx="3"/>
            <a:endCxn id="281" idx="1"/>
          </p:cNvCxnSpPr>
          <p:nvPr/>
        </p:nvCxnSpPr>
        <p:spPr>
          <a:xfrm flipV="1">
            <a:off x="7615689" y="2515573"/>
            <a:ext cx="159799" cy="316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4" name="Rounded Rectangle 283"/>
          <p:cNvSpPr/>
          <p:nvPr/>
        </p:nvSpPr>
        <p:spPr>
          <a:xfrm>
            <a:off x="7779783" y="2958078"/>
            <a:ext cx="72383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CU1561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5" name="Picture 2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153" y="2991130"/>
            <a:ext cx="379103" cy="72000"/>
          </a:xfrm>
          <a:prstGeom prst="rect">
            <a:avLst/>
          </a:prstGeom>
        </p:spPr>
      </p:pic>
      <p:cxnSp>
        <p:nvCxnSpPr>
          <p:cNvPr id="286" name="Straight Connector 285"/>
          <p:cNvCxnSpPr>
            <a:stCxn id="240" idx="3"/>
            <a:endCxn id="284" idx="1"/>
          </p:cNvCxnSpPr>
          <p:nvPr/>
        </p:nvCxnSpPr>
        <p:spPr>
          <a:xfrm>
            <a:off x="7596337" y="3174102"/>
            <a:ext cx="1834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7" name="Rounded Rectangle 286"/>
          <p:cNvSpPr/>
          <p:nvPr/>
        </p:nvSpPr>
        <p:spPr>
          <a:xfrm>
            <a:off x="756179" y="4798779"/>
            <a:ext cx="930383" cy="5486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X212-2 (4)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8" name="Picture 2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03" y="4827801"/>
            <a:ext cx="368534" cy="87137"/>
          </a:xfrm>
          <a:prstGeom prst="rect">
            <a:avLst/>
          </a:prstGeom>
        </p:spPr>
      </p:pic>
      <p:cxnSp>
        <p:nvCxnSpPr>
          <p:cNvPr id="295" name="Straight Connector 62"/>
          <p:cNvCxnSpPr>
            <a:stCxn id="307" idx="3"/>
            <a:endCxn id="229" idx="1"/>
          </p:cNvCxnSpPr>
          <p:nvPr/>
        </p:nvCxnSpPr>
        <p:spPr>
          <a:xfrm flipV="1">
            <a:off x="4466611" y="1849686"/>
            <a:ext cx="391374" cy="2444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62"/>
          <p:cNvCxnSpPr>
            <a:stCxn id="124" idx="0"/>
            <a:endCxn id="229" idx="2"/>
          </p:cNvCxnSpPr>
          <p:nvPr/>
        </p:nvCxnSpPr>
        <p:spPr>
          <a:xfrm rot="5400000" flipH="1" flipV="1">
            <a:off x="4660254" y="1995871"/>
            <a:ext cx="632056" cy="77173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62"/>
          <p:cNvCxnSpPr>
            <a:cxnSpLocks/>
            <a:stCxn id="307" idx="2"/>
            <a:endCxn id="243" idx="3"/>
          </p:cNvCxnSpPr>
          <p:nvPr/>
        </p:nvCxnSpPr>
        <p:spPr>
          <a:xfrm rot="5400000">
            <a:off x="3572562" y="1899765"/>
            <a:ext cx="170461" cy="687257"/>
          </a:xfrm>
          <a:prstGeom prst="bentConnector2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1" name="Left Arrow 300"/>
          <p:cNvSpPr/>
          <p:nvPr/>
        </p:nvSpPr>
        <p:spPr>
          <a:xfrm>
            <a:off x="3390839" y="3081338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2" name="Straight Connector 301"/>
          <p:cNvCxnSpPr/>
          <p:nvPr/>
        </p:nvCxnSpPr>
        <p:spPr>
          <a:xfrm>
            <a:off x="40388" y="2239709"/>
            <a:ext cx="43204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3" name="TextBox 32"/>
          <p:cNvSpPr txBox="1"/>
          <p:nvPr/>
        </p:nvSpPr>
        <p:spPr>
          <a:xfrm>
            <a:off x="480580" y="2134904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 (10.10.0.xxx,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Channel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boot,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nfs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,…)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8" name="Picture 3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34" y="2704208"/>
            <a:ext cx="368534" cy="87137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05" y="2837807"/>
            <a:ext cx="368534" cy="87137"/>
          </a:xfrm>
          <a:prstGeom prst="rect">
            <a:avLst/>
          </a:prstGeom>
        </p:spPr>
      </p:pic>
      <p:sp>
        <p:nvSpPr>
          <p:cNvPr id="318" name="TextBox 317"/>
          <p:cNvSpPr txBox="1"/>
          <p:nvPr/>
        </p:nvSpPr>
        <p:spPr>
          <a:xfrm>
            <a:off x="457200" y="6549119"/>
            <a:ext cx="433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ESS-0177833 : ISrc and LEBT Controls - Detailed Systems Design Document</a:t>
            </a:r>
          </a:p>
        </p:txBody>
      </p:sp>
      <p:pic>
        <p:nvPicPr>
          <p:cNvPr id="446" name="Picture 44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12" y="2193354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73"/>
          <p:cNvSpPr txBox="1"/>
          <p:nvPr/>
        </p:nvSpPr>
        <p:spPr>
          <a:xfrm>
            <a:off x="3294861" y="2708818"/>
            <a:ext cx="564578" cy="2308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Profinet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TextBox 73"/>
          <p:cNvSpPr txBox="1"/>
          <p:nvPr/>
        </p:nvSpPr>
        <p:spPr>
          <a:xfrm>
            <a:off x="7816399" y="6072498"/>
            <a:ext cx="835486" cy="24622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HV Platform</a:t>
            </a: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047742" y="2697766"/>
            <a:ext cx="1085345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 PLC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20" y="2727692"/>
            <a:ext cx="368534" cy="87137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r="23540"/>
          <a:stretch/>
        </p:blipFill>
        <p:spPr>
          <a:xfrm>
            <a:off x="4106948" y="2789311"/>
            <a:ext cx="269560" cy="2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C</a:t>
            </a:r>
            <a:r>
              <a:rPr lang="en-GB" dirty="0"/>
              <a:t>o</a:t>
            </a:r>
            <a:r>
              <a:rPr lang="en-SE" dirty="0"/>
              <a:t>n</a:t>
            </a:r>
            <a:r>
              <a:rPr lang="en-GB" dirty="0"/>
              <a:t>t</a:t>
            </a:r>
            <a:r>
              <a:rPr lang="en-SE" dirty="0"/>
              <a:t>r</a:t>
            </a:r>
            <a:r>
              <a:rPr lang="en-GB" dirty="0"/>
              <a:t>o</a:t>
            </a:r>
            <a:r>
              <a:rPr lang="en-SE" dirty="0"/>
              <a:t>l </a:t>
            </a:r>
            <a:r>
              <a:rPr lang="en-GB" dirty="0"/>
              <a:t>System Architecture - LEBT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DC8D-7676-5247-B869-85B100B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z="900" noProof="0" smtClean="0"/>
              <a:t>6</a:t>
            </a:fld>
            <a:endParaRPr lang="en-GB" sz="900" noProof="0"/>
          </a:p>
        </p:txBody>
      </p:sp>
      <p:sp>
        <p:nvSpPr>
          <p:cNvPr id="260" name="Rounded Rectangle 259"/>
          <p:cNvSpPr/>
          <p:nvPr/>
        </p:nvSpPr>
        <p:spPr>
          <a:xfrm>
            <a:off x="7023083" y="1519352"/>
            <a:ext cx="324428" cy="1440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7025437" y="1714039"/>
            <a:ext cx="32442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TextBox 92"/>
          <p:cNvSpPr txBox="1"/>
          <p:nvPr/>
        </p:nvSpPr>
        <p:spPr>
          <a:xfrm>
            <a:off x="7301084" y="1484233"/>
            <a:ext cx="18149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US" sz="800" dirty="0"/>
              <a:t>Controls Equipment (PLC, IPC, I/O, etc.)</a:t>
            </a:r>
            <a:endParaRPr lang="en-GB" sz="800" dirty="0"/>
          </a:p>
        </p:txBody>
      </p:sp>
      <p:sp>
        <p:nvSpPr>
          <p:cNvPr id="263" name="TextBox 93"/>
          <p:cNvSpPr txBox="1"/>
          <p:nvPr/>
        </p:nvSpPr>
        <p:spPr>
          <a:xfrm>
            <a:off x="7301084" y="1678920"/>
            <a:ext cx="12987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LINAC Equipment (PS, etc.)</a:t>
            </a:r>
            <a:endParaRPr lang="en-GB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57200" y="6549119"/>
            <a:ext cx="433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ESS-0177833 : ISrc and LEBT Controls - Detailed Systems Design Document</a:t>
            </a:r>
          </a:p>
        </p:txBody>
      </p:sp>
      <p:sp>
        <p:nvSpPr>
          <p:cNvPr id="191" name="Freeform 190"/>
          <p:cNvSpPr/>
          <p:nvPr/>
        </p:nvSpPr>
        <p:spPr>
          <a:xfrm>
            <a:off x="7380514" y="3608685"/>
            <a:ext cx="1615044" cy="1477568"/>
          </a:xfrm>
          <a:custGeom>
            <a:avLst/>
            <a:gdLst>
              <a:gd name="connsiteX0" fmla="*/ 403761 w 1615044"/>
              <a:gd name="connsiteY0" fmla="*/ 0 h 1448789"/>
              <a:gd name="connsiteX1" fmla="*/ 403761 w 1615044"/>
              <a:gd name="connsiteY1" fmla="*/ 831272 h 1448789"/>
              <a:gd name="connsiteX2" fmla="*/ 0 w 1615044"/>
              <a:gd name="connsiteY2" fmla="*/ 831272 h 1448789"/>
              <a:gd name="connsiteX3" fmla="*/ 0 w 1615044"/>
              <a:gd name="connsiteY3" fmla="*/ 1448789 h 1448789"/>
              <a:gd name="connsiteX4" fmla="*/ 1615044 w 1615044"/>
              <a:gd name="connsiteY4" fmla="*/ 1448789 h 1448789"/>
              <a:gd name="connsiteX5" fmla="*/ 1615044 w 1615044"/>
              <a:gd name="connsiteY5" fmla="*/ 11875 h 1448789"/>
              <a:gd name="connsiteX6" fmla="*/ 403761 w 1615044"/>
              <a:gd name="connsiteY6" fmla="*/ 0 h 144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5044" h="1448789">
                <a:moveTo>
                  <a:pt x="403761" y="0"/>
                </a:moveTo>
                <a:lnTo>
                  <a:pt x="403761" y="831272"/>
                </a:lnTo>
                <a:lnTo>
                  <a:pt x="0" y="831272"/>
                </a:lnTo>
                <a:lnTo>
                  <a:pt x="0" y="1448789"/>
                </a:lnTo>
                <a:lnTo>
                  <a:pt x="1615044" y="1448789"/>
                </a:lnTo>
                <a:lnTo>
                  <a:pt x="1615044" y="11875"/>
                </a:lnTo>
                <a:lnTo>
                  <a:pt x="403761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Freeform 191"/>
          <p:cNvSpPr/>
          <p:nvPr/>
        </p:nvSpPr>
        <p:spPr>
          <a:xfrm>
            <a:off x="3321149" y="3889772"/>
            <a:ext cx="3267075" cy="2444750"/>
          </a:xfrm>
          <a:custGeom>
            <a:avLst/>
            <a:gdLst>
              <a:gd name="connsiteX0" fmla="*/ 1038225 w 3267075"/>
              <a:gd name="connsiteY0" fmla="*/ 0 h 2444750"/>
              <a:gd name="connsiteX1" fmla="*/ 2606675 w 3267075"/>
              <a:gd name="connsiteY1" fmla="*/ 0 h 2444750"/>
              <a:gd name="connsiteX2" fmla="*/ 2606675 w 3267075"/>
              <a:gd name="connsiteY2" fmla="*/ 1876425 h 2444750"/>
              <a:gd name="connsiteX3" fmla="*/ 3267075 w 3267075"/>
              <a:gd name="connsiteY3" fmla="*/ 1876425 h 2444750"/>
              <a:gd name="connsiteX4" fmla="*/ 3267075 w 3267075"/>
              <a:gd name="connsiteY4" fmla="*/ 2444750 h 2444750"/>
              <a:gd name="connsiteX5" fmla="*/ 0 w 3267075"/>
              <a:gd name="connsiteY5" fmla="*/ 2444750 h 2444750"/>
              <a:gd name="connsiteX6" fmla="*/ 0 w 3267075"/>
              <a:gd name="connsiteY6" fmla="*/ 501650 h 2444750"/>
              <a:gd name="connsiteX7" fmla="*/ 1044575 w 3267075"/>
              <a:gd name="connsiteY7" fmla="*/ 501650 h 2444750"/>
              <a:gd name="connsiteX8" fmla="*/ 1038225 w 3267075"/>
              <a:gd name="connsiteY8" fmla="*/ 0 h 24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7075" h="2444750">
                <a:moveTo>
                  <a:pt x="1038225" y="0"/>
                </a:moveTo>
                <a:lnTo>
                  <a:pt x="2606675" y="0"/>
                </a:lnTo>
                <a:lnTo>
                  <a:pt x="2606675" y="1876425"/>
                </a:lnTo>
                <a:lnTo>
                  <a:pt x="3267075" y="1876425"/>
                </a:lnTo>
                <a:lnTo>
                  <a:pt x="3267075" y="2444750"/>
                </a:lnTo>
                <a:lnTo>
                  <a:pt x="0" y="2444750"/>
                </a:lnTo>
                <a:lnTo>
                  <a:pt x="0" y="501650"/>
                </a:lnTo>
                <a:lnTo>
                  <a:pt x="1044575" y="501650"/>
                </a:lnTo>
                <a:cubicBezTo>
                  <a:pt x="1042458" y="334433"/>
                  <a:pt x="1040342" y="167217"/>
                  <a:pt x="1038225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Freeform 192"/>
          <p:cNvSpPr/>
          <p:nvPr/>
        </p:nvSpPr>
        <p:spPr>
          <a:xfrm>
            <a:off x="6156176" y="2386410"/>
            <a:ext cx="2033588" cy="1790700"/>
          </a:xfrm>
          <a:custGeom>
            <a:avLst/>
            <a:gdLst>
              <a:gd name="connsiteX0" fmla="*/ 0 w 2028825"/>
              <a:gd name="connsiteY0" fmla="*/ 0 h 1790700"/>
              <a:gd name="connsiteX1" fmla="*/ 2028825 w 2028825"/>
              <a:gd name="connsiteY1" fmla="*/ 0 h 1790700"/>
              <a:gd name="connsiteX2" fmla="*/ 2028825 w 2028825"/>
              <a:gd name="connsiteY2" fmla="*/ 1033462 h 1790700"/>
              <a:gd name="connsiteX3" fmla="*/ 1452562 w 2028825"/>
              <a:gd name="connsiteY3" fmla="*/ 1033462 h 1790700"/>
              <a:gd name="connsiteX4" fmla="*/ 1452562 w 2028825"/>
              <a:gd name="connsiteY4" fmla="*/ 1790700 h 1790700"/>
              <a:gd name="connsiteX5" fmla="*/ 38100 w 2028825"/>
              <a:gd name="connsiteY5" fmla="*/ 1790700 h 1790700"/>
              <a:gd name="connsiteX6" fmla="*/ 0 w 2028825"/>
              <a:gd name="connsiteY6" fmla="*/ 0 h 1790700"/>
              <a:gd name="connsiteX0" fmla="*/ 4763 w 2033588"/>
              <a:gd name="connsiteY0" fmla="*/ 0 h 1790700"/>
              <a:gd name="connsiteX1" fmla="*/ 2033588 w 2033588"/>
              <a:gd name="connsiteY1" fmla="*/ 0 h 1790700"/>
              <a:gd name="connsiteX2" fmla="*/ 2033588 w 2033588"/>
              <a:gd name="connsiteY2" fmla="*/ 1033462 h 1790700"/>
              <a:gd name="connsiteX3" fmla="*/ 1457325 w 2033588"/>
              <a:gd name="connsiteY3" fmla="*/ 1033462 h 1790700"/>
              <a:gd name="connsiteX4" fmla="*/ 1457325 w 2033588"/>
              <a:gd name="connsiteY4" fmla="*/ 1790700 h 1790700"/>
              <a:gd name="connsiteX5" fmla="*/ 0 w 2033588"/>
              <a:gd name="connsiteY5" fmla="*/ 1790700 h 1790700"/>
              <a:gd name="connsiteX6" fmla="*/ 4763 w 2033588"/>
              <a:gd name="connsiteY6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3588" h="1790700">
                <a:moveTo>
                  <a:pt x="4763" y="0"/>
                </a:moveTo>
                <a:lnTo>
                  <a:pt x="2033588" y="0"/>
                </a:lnTo>
                <a:lnTo>
                  <a:pt x="2033588" y="1033462"/>
                </a:lnTo>
                <a:lnTo>
                  <a:pt x="1457325" y="1033462"/>
                </a:lnTo>
                <a:lnTo>
                  <a:pt x="1457325" y="1790700"/>
                </a:lnTo>
                <a:lnTo>
                  <a:pt x="0" y="1790700"/>
                </a:lnTo>
                <a:cubicBezTo>
                  <a:pt x="1588" y="1193800"/>
                  <a:pt x="3175" y="596900"/>
                  <a:pt x="4763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Freeform 193"/>
          <p:cNvSpPr/>
          <p:nvPr/>
        </p:nvSpPr>
        <p:spPr>
          <a:xfrm>
            <a:off x="4354612" y="2276872"/>
            <a:ext cx="1438275" cy="1609725"/>
          </a:xfrm>
          <a:custGeom>
            <a:avLst/>
            <a:gdLst>
              <a:gd name="connsiteX0" fmla="*/ 0 w 1438275"/>
              <a:gd name="connsiteY0" fmla="*/ 1609725 h 1609725"/>
              <a:gd name="connsiteX1" fmla="*/ 0 w 1438275"/>
              <a:gd name="connsiteY1" fmla="*/ 0 h 1609725"/>
              <a:gd name="connsiteX2" fmla="*/ 1438275 w 1438275"/>
              <a:gd name="connsiteY2" fmla="*/ 0 h 1609725"/>
              <a:gd name="connsiteX3" fmla="*/ 1438275 w 1438275"/>
              <a:gd name="connsiteY3" fmla="*/ 557213 h 1609725"/>
              <a:gd name="connsiteX4" fmla="*/ 1047750 w 1438275"/>
              <a:gd name="connsiteY4" fmla="*/ 557213 h 1609725"/>
              <a:gd name="connsiteX5" fmla="*/ 1047750 w 1438275"/>
              <a:gd name="connsiteY5" fmla="*/ 1609725 h 1609725"/>
              <a:gd name="connsiteX6" fmla="*/ 0 w 1438275"/>
              <a:gd name="connsiteY6" fmla="*/ 160972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275" h="1609725">
                <a:moveTo>
                  <a:pt x="0" y="1609725"/>
                </a:moveTo>
                <a:lnTo>
                  <a:pt x="0" y="0"/>
                </a:lnTo>
                <a:lnTo>
                  <a:pt x="1438275" y="0"/>
                </a:lnTo>
                <a:lnTo>
                  <a:pt x="1438275" y="557213"/>
                </a:lnTo>
                <a:lnTo>
                  <a:pt x="1047750" y="557213"/>
                </a:lnTo>
                <a:lnTo>
                  <a:pt x="1047750" y="1609725"/>
                </a:lnTo>
                <a:lnTo>
                  <a:pt x="0" y="160972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Freeform 194"/>
          <p:cNvSpPr/>
          <p:nvPr/>
        </p:nvSpPr>
        <p:spPr>
          <a:xfrm>
            <a:off x="107504" y="2310210"/>
            <a:ext cx="1661019" cy="1852612"/>
          </a:xfrm>
          <a:custGeom>
            <a:avLst/>
            <a:gdLst>
              <a:gd name="connsiteX0" fmla="*/ 180975 w 1423988"/>
              <a:gd name="connsiteY0" fmla="*/ 1852612 h 1871662"/>
              <a:gd name="connsiteX1" fmla="*/ 1000125 w 1423988"/>
              <a:gd name="connsiteY1" fmla="*/ 1852612 h 1871662"/>
              <a:gd name="connsiteX2" fmla="*/ 1000125 w 1423988"/>
              <a:gd name="connsiteY2" fmla="*/ 609600 h 1871662"/>
              <a:gd name="connsiteX3" fmla="*/ 1423988 w 1423988"/>
              <a:gd name="connsiteY3" fmla="*/ 609600 h 1871662"/>
              <a:gd name="connsiteX4" fmla="*/ 1423988 w 1423988"/>
              <a:gd name="connsiteY4" fmla="*/ 0 h 1871662"/>
              <a:gd name="connsiteX5" fmla="*/ 0 w 1423988"/>
              <a:gd name="connsiteY5" fmla="*/ 0 h 1871662"/>
              <a:gd name="connsiteX6" fmla="*/ 0 w 1423988"/>
              <a:gd name="connsiteY6" fmla="*/ 1871662 h 1871662"/>
              <a:gd name="connsiteX7" fmla="*/ 180975 w 1423988"/>
              <a:gd name="connsiteY7" fmla="*/ 1852612 h 1871662"/>
              <a:gd name="connsiteX0" fmla="*/ 180975 w 1423988"/>
              <a:gd name="connsiteY0" fmla="*/ 1852612 h 1852612"/>
              <a:gd name="connsiteX1" fmla="*/ 1000125 w 1423988"/>
              <a:gd name="connsiteY1" fmla="*/ 1852612 h 1852612"/>
              <a:gd name="connsiteX2" fmla="*/ 1000125 w 1423988"/>
              <a:gd name="connsiteY2" fmla="*/ 609600 h 1852612"/>
              <a:gd name="connsiteX3" fmla="*/ 1423988 w 1423988"/>
              <a:gd name="connsiteY3" fmla="*/ 609600 h 1852612"/>
              <a:gd name="connsiteX4" fmla="*/ 1423988 w 1423988"/>
              <a:gd name="connsiteY4" fmla="*/ 0 h 1852612"/>
              <a:gd name="connsiteX5" fmla="*/ 0 w 1423988"/>
              <a:gd name="connsiteY5" fmla="*/ 0 h 1852612"/>
              <a:gd name="connsiteX6" fmla="*/ 4762 w 1423988"/>
              <a:gd name="connsiteY6" fmla="*/ 1852612 h 1852612"/>
              <a:gd name="connsiteX7" fmla="*/ 180975 w 1423988"/>
              <a:gd name="connsiteY7" fmla="*/ 1852612 h 185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3988" h="1852612">
                <a:moveTo>
                  <a:pt x="180975" y="1852612"/>
                </a:moveTo>
                <a:lnTo>
                  <a:pt x="1000125" y="1852612"/>
                </a:lnTo>
                <a:lnTo>
                  <a:pt x="1000125" y="609600"/>
                </a:lnTo>
                <a:lnTo>
                  <a:pt x="1423988" y="609600"/>
                </a:lnTo>
                <a:lnTo>
                  <a:pt x="1423988" y="0"/>
                </a:lnTo>
                <a:lnTo>
                  <a:pt x="0" y="0"/>
                </a:lnTo>
                <a:cubicBezTo>
                  <a:pt x="1587" y="617537"/>
                  <a:pt x="3175" y="1235075"/>
                  <a:pt x="4762" y="1852612"/>
                </a:cubicBezTo>
                <a:lnTo>
                  <a:pt x="180975" y="1852612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en-US" sz="11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6" name="Straight Connector 62"/>
          <p:cNvCxnSpPr/>
          <p:nvPr/>
        </p:nvCxnSpPr>
        <p:spPr>
          <a:xfrm flipV="1">
            <a:off x="5355456" y="6004504"/>
            <a:ext cx="310391" cy="2253"/>
          </a:xfrm>
          <a:prstGeom prst="bentConnector3">
            <a:avLst>
              <a:gd name="adj1" fmla="val -5476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68"/>
          <p:cNvCxnSpPr>
            <a:stCxn id="325" idx="3"/>
          </p:cNvCxnSpPr>
          <p:nvPr/>
        </p:nvCxnSpPr>
        <p:spPr>
          <a:xfrm>
            <a:off x="5234068" y="4119147"/>
            <a:ext cx="635183" cy="1694926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Straight Connector 210"/>
          <p:cNvCxnSpPr>
            <a:endCxn id="290" idx="0"/>
          </p:cNvCxnSpPr>
          <p:nvPr/>
        </p:nvCxnSpPr>
        <p:spPr>
          <a:xfrm rot="5400000">
            <a:off x="3499895" y="4543886"/>
            <a:ext cx="1542722" cy="1002160"/>
          </a:xfrm>
          <a:prstGeom prst="bentConnector3">
            <a:avLst>
              <a:gd name="adj1" fmla="val 1228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Freeform 198"/>
          <p:cNvSpPr/>
          <p:nvPr/>
        </p:nvSpPr>
        <p:spPr>
          <a:xfrm>
            <a:off x="2449761" y="3608684"/>
            <a:ext cx="682079" cy="1760787"/>
          </a:xfrm>
          <a:custGeom>
            <a:avLst/>
            <a:gdLst>
              <a:gd name="connsiteX0" fmla="*/ 0 w 785931"/>
              <a:gd name="connsiteY0" fmla="*/ 7557 h 1760787"/>
              <a:gd name="connsiteX1" fmla="*/ 0 w 785931"/>
              <a:gd name="connsiteY1" fmla="*/ 1760787 h 1760787"/>
              <a:gd name="connsiteX2" fmla="*/ 785931 w 785931"/>
              <a:gd name="connsiteY2" fmla="*/ 1760787 h 1760787"/>
              <a:gd name="connsiteX3" fmla="*/ 785931 w 785931"/>
              <a:gd name="connsiteY3" fmla="*/ 0 h 1760787"/>
              <a:gd name="connsiteX4" fmla="*/ 0 w 785931"/>
              <a:gd name="connsiteY4" fmla="*/ 7557 h 176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931" h="1760787">
                <a:moveTo>
                  <a:pt x="0" y="7557"/>
                </a:moveTo>
                <a:lnTo>
                  <a:pt x="0" y="1760787"/>
                </a:lnTo>
                <a:lnTo>
                  <a:pt x="785931" y="1760787"/>
                </a:lnTo>
                <a:lnTo>
                  <a:pt x="785931" y="0"/>
                </a:lnTo>
                <a:lnTo>
                  <a:pt x="0" y="7557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0" name="Straight Connector 262"/>
          <p:cNvCxnSpPr>
            <a:stCxn id="331" idx="2"/>
            <a:endCxn id="326" idx="0"/>
          </p:cNvCxnSpPr>
          <p:nvPr/>
        </p:nvCxnSpPr>
        <p:spPr>
          <a:xfrm rot="5400000">
            <a:off x="6690838" y="3581080"/>
            <a:ext cx="140834" cy="19113"/>
          </a:xfrm>
          <a:prstGeom prst="bentConnector3">
            <a:avLst>
              <a:gd name="adj1" fmla="val -9026"/>
            </a:avLst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1" name="Straight Connector 116"/>
          <p:cNvCxnSpPr>
            <a:stCxn id="245" idx="0"/>
            <a:endCxn id="276" idx="2"/>
          </p:cNvCxnSpPr>
          <p:nvPr/>
        </p:nvCxnSpPr>
        <p:spPr>
          <a:xfrm rot="5400000" flipH="1" flipV="1">
            <a:off x="4812729" y="5106541"/>
            <a:ext cx="195399" cy="79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116"/>
          <p:cNvCxnSpPr>
            <a:stCxn id="208" idx="1"/>
            <a:endCxn id="203" idx="0"/>
          </p:cNvCxnSpPr>
          <p:nvPr/>
        </p:nvCxnSpPr>
        <p:spPr>
          <a:xfrm rot="10800000" flipV="1">
            <a:off x="574368" y="2613680"/>
            <a:ext cx="190291" cy="303471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116"/>
          <p:cNvCxnSpPr/>
          <p:nvPr/>
        </p:nvCxnSpPr>
        <p:spPr>
          <a:xfrm>
            <a:off x="1057982" y="2829705"/>
            <a:ext cx="0" cy="871943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8" name="Rounded Rectangle 207"/>
          <p:cNvSpPr/>
          <p:nvPr/>
        </p:nvSpPr>
        <p:spPr>
          <a:xfrm>
            <a:off x="764658" y="2397657"/>
            <a:ext cx="927021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 IPC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1" name="Straight Connector 116"/>
          <p:cNvCxnSpPr>
            <a:endCxn id="237" idx="2"/>
          </p:cNvCxnSpPr>
          <p:nvPr/>
        </p:nvCxnSpPr>
        <p:spPr>
          <a:xfrm flipV="1">
            <a:off x="1930941" y="5119205"/>
            <a:ext cx="857704" cy="122904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" name="TextBox 137"/>
          <p:cNvSpPr txBox="1"/>
          <p:nvPr/>
        </p:nvSpPr>
        <p:spPr>
          <a:xfrm>
            <a:off x="1991811" y="5306494"/>
            <a:ext cx="46519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ASCII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6" name="Straight Connector 235"/>
          <p:cNvCxnSpPr>
            <a:stCxn id="237" idx="0"/>
            <a:endCxn id="321" idx="2"/>
          </p:cNvCxnSpPr>
          <p:nvPr/>
        </p:nvCxnSpPr>
        <p:spPr>
          <a:xfrm flipV="1">
            <a:off x="2788645" y="4093101"/>
            <a:ext cx="0" cy="59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Rounded Rectangle 236"/>
          <p:cNvSpPr/>
          <p:nvPr/>
        </p:nvSpPr>
        <p:spPr>
          <a:xfrm>
            <a:off x="2530606" y="4687157"/>
            <a:ext cx="51607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/>
              </a:rPr>
              <a:t>IRIS GB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4" name="Straight Connector 166"/>
          <p:cNvCxnSpPr>
            <a:endCxn id="203" idx="2"/>
          </p:cNvCxnSpPr>
          <p:nvPr/>
        </p:nvCxnSpPr>
        <p:spPr>
          <a:xfrm rot="16200000" flipV="1">
            <a:off x="408437" y="3451015"/>
            <a:ext cx="382842" cy="50982"/>
          </a:xfrm>
          <a:prstGeom prst="bentConnector3">
            <a:avLst>
              <a:gd name="adj1" fmla="val 1104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" name="Rounded Rectangle 244"/>
          <p:cNvSpPr/>
          <p:nvPr/>
        </p:nvSpPr>
        <p:spPr>
          <a:xfrm>
            <a:off x="4303917" y="5204635"/>
            <a:ext cx="1212232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VME</a:t>
            </a:r>
          </a:p>
        </p:txBody>
      </p:sp>
      <p:pic>
        <p:nvPicPr>
          <p:cNvPr id="274" name="Picture 2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46" y="5302622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" name="Rounded Rectangle 275"/>
          <p:cNvSpPr/>
          <p:nvPr/>
        </p:nvSpPr>
        <p:spPr>
          <a:xfrm>
            <a:off x="4611396" y="4577188"/>
            <a:ext cx="59885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/>
              </a:rPr>
              <a:t>EMU GB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89" name="Straight Connector 210"/>
          <p:cNvCxnSpPr>
            <a:stCxn id="276" idx="0"/>
            <a:endCxn id="325" idx="2"/>
          </p:cNvCxnSpPr>
          <p:nvPr/>
        </p:nvCxnSpPr>
        <p:spPr>
          <a:xfrm rot="16200000" flipV="1">
            <a:off x="4789420" y="4455784"/>
            <a:ext cx="242017" cy="79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Rounded Rectangle 289"/>
          <p:cNvSpPr/>
          <p:nvPr/>
        </p:nvSpPr>
        <p:spPr>
          <a:xfrm>
            <a:off x="3374132" y="5816327"/>
            <a:ext cx="7920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PLC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1" name="Straight Connector 210"/>
          <p:cNvCxnSpPr>
            <a:stCxn id="337" idx="2"/>
          </p:cNvCxnSpPr>
          <p:nvPr/>
        </p:nvCxnSpPr>
        <p:spPr>
          <a:xfrm rot="16200000" flipH="1">
            <a:off x="4684586" y="3363913"/>
            <a:ext cx="199006" cy="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4" name="Rounded Rectangle 293"/>
          <p:cNvSpPr/>
          <p:nvPr/>
        </p:nvSpPr>
        <p:spPr>
          <a:xfrm>
            <a:off x="7253056" y="2451885"/>
            <a:ext cx="87866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</a:t>
            </a:r>
          </a:p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IPC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8" name="Picture 2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486" y="2543144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9" name="Straight Connector 186"/>
          <p:cNvCxnSpPr>
            <a:stCxn id="300" idx="0"/>
            <a:endCxn id="327" idx="2"/>
          </p:cNvCxnSpPr>
          <p:nvPr/>
        </p:nvCxnSpPr>
        <p:spPr>
          <a:xfrm rot="5400000" flipH="1" flipV="1">
            <a:off x="7965457" y="4334472"/>
            <a:ext cx="431973" cy="12700"/>
          </a:xfrm>
          <a:prstGeom prst="bentConnector3">
            <a:avLst>
              <a:gd name="adj1" fmla="val -635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0" name="Rounded Rectangle 299"/>
          <p:cNvSpPr/>
          <p:nvPr/>
        </p:nvSpPr>
        <p:spPr>
          <a:xfrm>
            <a:off x="7465156" y="4550458"/>
            <a:ext cx="143257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BCM MTCA</a:t>
            </a:r>
          </a:p>
        </p:txBody>
      </p:sp>
      <p:pic>
        <p:nvPicPr>
          <p:cNvPr id="304" name="Picture 3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79" y="4639719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" name="TextBox 133"/>
          <p:cNvSpPr txBox="1"/>
          <p:nvPr/>
        </p:nvSpPr>
        <p:spPr>
          <a:xfrm>
            <a:off x="1438807" y="5086253"/>
            <a:ext cx="49404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ISRC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VME</a:t>
            </a:r>
          </a:p>
        </p:txBody>
      </p:sp>
      <p:sp>
        <p:nvSpPr>
          <p:cNvPr id="306" name="TextBox 144"/>
          <p:cNvSpPr txBox="1"/>
          <p:nvPr/>
        </p:nvSpPr>
        <p:spPr>
          <a:xfrm>
            <a:off x="756867" y="4342066"/>
            <a:ext cx="49404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ISRC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noProof="0" dirty="0">
                <a:solidFill>
                  <a:prstClr val="black"/>
                </a:solidFill>
                <a:latin typeface="Calibri"/>
              </a:rPr>
              <a:t>VME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4433942" y="5814074"/>
            <a:ext cx="1016203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IPC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" name="Picture 3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35" y="5910984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" name="Rounded Rectangle 311"/>
          <p:cNvSpPr/>
          <p:nvPr/>
        </p:nvSpPr>
        <p:spPr>
          <a:xfrm>
            <a:off x="5667315" y="5814074"/>
            <a:ext cx="862950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 ECAT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3" name="Picture 3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72" y="5861198"/>
            <a:ext cx="379103" cy="72000"/>
          </a:xfrm>
          <a:prstGeom prst="rect">
            <a:avLst/>
          </a:prstGeom>
        </p:spPr>
      </p:pic>
      <p:cxnSp>
        <p:nvCxnSpPr>
          <p:cNvPr id="314" name="Straight Connector 68"/>
          <p:cNvCxnSpPr>
            <a:stCxn id="294" idx="2"/>
            <a:endCxn id="332" idx="3"/>
          </p:cNvCxnSpPr>
          <p:nvPr/>
        </p:nvCxnSpPr>
        <p:spPr>
          <a:xfrm rot="5400000">
            <a:off x="7403504" y="3015309"/>
            <a:ext cx="420261" cy="157508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5" name="Left Arrow 314"/>
          <p:cNvSpPr/>
          <p:nvPr/>
        </p:nvSpPr>
        <p:spPr>
          <a:xfrm>
            <a:off x="2123633" y="5117700"/>
            <a:ext cx="236160" cy="2382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TextBox 216"/>
          <p:cNvSpPr txBox="1"/>
          <p:nvPr/>
        </p:nvSpPr>
        <p:spPr>
          <a:xfrm>
            <a:off x="3426232" y="2970680"/>
            <a:ext cx="59484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</a:rPr>
              <a:t>VME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7" name="Straight Connector 106"/>
          <p:cNvCxnSpPr>
            <a:stCxn id="316" idx="2"/>
            <a:endCxn id="322" idx="0"/>
          </p:cNvCxnSpPr>
          <p:nvPr/>
        </p:nvCxnSpPr>
        <p:spPr>
          <a:xfrm rot="16200000" flipH="1">
            <a:off x="3550166" y="3482724"/>
            <a:ext cx="351819" cy="4837"/>
          </a:xfrm>
          <a:prstGeom prst="bentConnector3">
            <a:avLst>
              <a:gd name="adj1" fmla="val 12257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Rectangle 318"/>
          <p:cNvSpPr/>
          <p:nvPr/>
        </p:nvSpPr>
        <p:spPr>
          <a:xfrm>
            <a:off x="323528" y="3866939"/>
            <a:ext cx="8428545" cy="45719"/>
          </a:xfrm>
          <a:prstGeom prst="rect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6200000" scaled="0"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ounded Rectangle 319"/>
          <p:cNvSpPr/>
          <p:nvPr/>
        </p:nvSpPr>
        <p:spPr>
          <a:xfrm>
            <a:off x="527200" y="3664239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NPM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2518615" y="3661053"/>
            <a:ext cx="5400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ounded Rectangle 321"/>
          <p:cNvSpPr/>
          <p:nvPr/>
        </p:nvSpPr>
        <p:spPr>
          <a:xfrm>
            <a:off x="3275856" y="3661053"/>
            <a:ext cx="9052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Chopper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4585996" y="3448216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4" name="Straight Connector 68"/>
          <p:cNvCxnSpPr>
            <a:endCxn id="245" idx="3"/>
          </p:cNvCxnSpPr>
          <p:nvPr/>
        </p:nvCxnSpPr>
        <p:spPr>
          <a:xfrm rot="16200000" flipH="1">
            <a:off x="4727556" y="4632065"/>
            <a:ext cx="1128845" cy="448341"/>
          </a:xfrm>
          <a:prstGeom prst="bentConnector4">
            <a:avLst>
              <a:gd name="adj1" fmla="val 14658"/>
              <a:gd name="adj2" fmla="val 15098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" name="Rounded Rectangle 324"/>
          <p:cNvSpPr/>
          <p:nvPr/>
        </p:nvSpPr>
        <p:spPr>
          <a:xfrm>
            <a:off x="4585996" y="3903123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EMU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6420681" y="3661053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7850426" y="3686437"/>
            <a:ext cx="66203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28" name="Straight Connector 62"/>
          <p:cNvCxnSpPr>
            <a:stCxn id="290" idx="3"/>
            <a:endCxn id="310" idx="1"/>
          </p:cNvCxnSpPr>
          <p:nvPr/>
        </p:nvCxnSpPr>
        <p:spPr>
          <a:xfrm flipV="1">
            <a:off x="4166220" y="6030098"/>
            <a:ext cx="267722" cy="2253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68"/>
          <p:cNvCxnSpPr>
            <a:stCxn id="294" idx="1"/>
            <a:endCxn id="343" idx="3"/>
          </p:cNvCxnSpPr>
          <p:nvPr/>
        </p:nvCxnSpPr>
        <p:spPr>
          <a:xfrm rot="10800000" flipV="1">
            <a:off x="7123160" y="2667908"/>
            <a:ext cx="129897" cy="5555"/>
          </a:xfrm>
          <a:prstGeom prst="bentConnector3">
            <a:avLst>
              <a:gd name="adj1" fmla="val 132279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166"/>
          <p:cNvCxnSpPr>
            <a:stCxn id="331" idx="0"/>
            <a:endCxn id="343" idx="2"/>
          </p:cNvCxnSpPr>
          <p:nvPr/>
        </p:nvCxnSpPr>
        <p:spPr>
          <a:xfrm rot="16200000" flipV="1">
            <a:off x="6636105" y="2953464"/>
            <a:ext cx="198683" cy="70731"/>
          </a:xfrm>
          <a:prstGeom prst="bentConnector3">
            <a:avLst>
              <a:gd name="adj1" fmla="val -1275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Rounded Rectangle 330"/>
          <p:cNvSpPr/>
          <p:nvPr/>
        </p:nvSpPr>
        <p:spPr>
          <a:xfrm>
            <a:off x="6233135" y="3088171"/>
            <a:ext cx="107535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DSM Spectrometer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2" name="Rounded Rectangle 331"/>
          <p:cNvSpPr/>
          <p:nvPr/>
        </p:nvSpPr>
        <p:spPr>
          <a:xfrm>
            <a:off x="7229670" y="3088170"/>
            <a:ext cx="30521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Camera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3" name="Straight Connector 68"/>
          <p:cNvCxnSpPr>
            <a:stCxn id="335" idx="1"/>
          </p:cNvCxnSpPr>
          <p:nvPr/>
        </p:nvCxnSpPr>
        <p:spPr>
          <a:xfrm rot="10800000" flipV="1">
            <a:off x="4664809" y="2552998"/>
            <a:ext cx="190356" cy="35046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68"/>
          <p:cNvCxnSpPr>
            <a:stCxn id="335" idx="2"/>
            <a:endCxn id="323" idx="3"/>
          </p:cNvCxnSpPr>
          <p:nvPr/>
        </p:nvCxnSpPr>
        <p:spPr>
          <a:xfrm rot="5400000">
            <a:off x="4815283" y="3187808"/>
            <a:ext cx="895218" cy="57647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5" name="Rounded Rectangle 334"/>
          <p:cNvSpPr/>
          <p:nvPr/>
        </p:nvSpPr>
        <p:spPr>
          <a:xfrm>
            <a:off x="4855165" y="2336974"/>
            <a:ext cx="87309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FC MTCA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6" name="Picture 3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43" y="2433811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" name="Rounded Rectangle 336"/>
          <p:cNvSpPr/>
          <p:nvPr/>
        </p:nvSpPr>
        <p:spPr>
          <a:xfrm>
            <a:off x="4420059" y="2890548"/>
            <a:ext cx="728057" cy="3738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/>
              </a:rPr>
              <a:t>FC ECAT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38" name="Picture 3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43" y="5848507"/>
            <a:ext cx="368534" cy="87137"/>
          </a:xfrm>
          <a:prstGeom prst="rect">
            <a:avLst/>
          </a:prstGeom>
        </p:spPr>
      </p:pic>
      <p:sp>
        <p:nvSpPr>
          <p:cNvPr id="339" name="Rounded Rectangle 338"/>
          <p:cNvSpPr/>
          <p:nvPr/>
        </p:nvSpPr>
        <p:spPr>
          <a:xfrm>
            <a:off x="1434476" y="3661053"/>
            <a:ext cx="9052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Magnets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0" name="Elbow Connector 339"/>
          <p:cNvCxnSpPr>
            <a:endCxn id="306" idx="3"/>
          </p:cNvCxnSpPr>
          <p:nvPr/>
        </p:nvCxnSpPr>
        <p:spPr>
          <a:xfrm rot="5400000">
            <a:off x="1227194" y="4131647"/>
            <a:ext cx="403415" cy="355977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1" name="TextBox 144"/>
          <p:cNvSpPr txBox="1"/>
          <p:nvPr/>
        </p:nvSpPr>
        <p:spPr>
          <a:xfrm>
            <a:off x="761867" y="4712401"/>
            <a:ext cx="49404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ISRC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</a:t>
            </a:r>
          </a:p>
        </p:txBody>
      </p:sp>
      <p:cxnSp>
        <p:nvCxnSpPr>
          <p:cNvPr id="342" name="Elbow Connector 341"/>
          <p:cNvCxnSpPr>
            <a:stCxn id="341" idx="3"/>
            <a:endCxn id="339" idx="2"/>
          </p:cNvCxnSpPr>
          <p:nvPr/>
        </p:nvCxnSpPr>
        <p:spPr>
          <a:xfrm flipV="1">
            <a:off x="1255912" y="4093101"/>
            <a:ext cx="631202" cy="788577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3" name="Rounded Rectangle 342"/>
          <p:cNvSpPr/>
          <p:nvPr/>
        </p:nvSpPr>
        <p:spPr>
          <a:xfrm>
            <a:off x="6277000" y="2457440"/>
            <a:ext cx="846159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/>
              </a:rPr>
              <a:t>DSM ECAT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4" name="Picture 3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55" y="2958940"/>
            <a:ext cx="379103" cy="72000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802" y="2492541"/>
            <a:ext cx="379103" cy="72000"/>
          </a:xfrm>
          <a:prstGeom prst="rect">
            <a:avLst/>
          </a:prstGeom>
        </p:spPr>
      </p:pic>
      <p:cxnSp>
        <p:nvCxnSpPr>
          <p:cNvPr id="376" name="Straight Connector 375"/>
          <p:cNvCxnSpPr/>
          <p:nvPr/>
        </p:nvCxnSpPr>
        <p:spPr>
          <a:xfrm>
            <a:off x="40388" y="2089490"/>
            <a:ext cx="43204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7" name="TextBox 10"/>
          <p:cNvSpPr txBox="1"/>
          <p:nvPr/>
        </p:nvSpPr>
        <p:spPr>
          <a:xfrm>
            <a:off x="467145" y="1976874"/>
            <a:ext cx="712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CAT5 Ethernet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8" name="Straight Connector 377"/>
          <p:cNvCxnSpPr/>
          <p:nvPr/>
        </p:nvCxnSpPr>
        <p:spPr>
          <a:xfrm>
            <a:off x="40388" y="1952570"/>
            <a:ext cx="432048" cy="0"/>
          </a:xfrm>
          <a:prstGeom prst="line">
            <a:avLst/>
          </a:prstGeom>
          <a:ln>
            <a:solidFill>
              <a:srgbClr val="EFEF4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9" name="TextBox 12"/>
          <p:cNvSpPr txBox="1"/>
          <p:nvPr/>
        </p:nvSpPr>
        <p:spPr>
          <a:xfrm>
            <a:off x="474834" y="1846236"/>
            <a:ext cx="370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Fibre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0" name="Straight Connector 379"/>
          <p:cNvCxnSpPr/>
          <p:nvPr/>
        </p:nvCxnSpPr>
        <p:spPr>
          <a:xfrm>
            <a:off x="48532" y="1827340"/>
            <a:ext cx="4320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1" name="TextBox 32"/>
          <p:cNvSpPr txBox="1"/>
          <p:nvPr/>
        </p:nvSpPr>
        <p:spPr>
          <a:xfrm>
            <a:off x="471912" y="1717093"/>
            <a:ext cx="5677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Serial, etc.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2" name="Straight Connector 381"/>
          <p:cNvCxnSpPr/>
          <p:nvPr/>
        </p:nvCxnSpPr>
        <p:spPr>
          <a:xfrm>
            <a:off x="40388" y="1583475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3" name="TextBox 105"/>
          <p:cNvSpPr txBox="1"/>
          <p:nvPr/>
        </p:nvSpPr>
        <p:spPr>
          <a:xfrm>
            <a:off x="463957" y="1484784"/>
            <a:ext cx="1127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Electrical,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(physical I/O, power, etc.)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6" name="Picture 3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93" y="2922459"/>
            <a:ext cx="379103" cy="72000"/>
          </a:xfrm>
          <a:prstGeom prst="rect">
            <a:avLst/>
          </a:prstGeom>
        </p:spPr>
      </p:pic>
      <p:sp>
        <p:nvSpPr>
          <p:cNvPr id="203" name="Rounded Rectangle 202"/>
          <p:cNvSpPr/>
          <p:nvPr/>
        </p:nvSpPr>
        <p:spPr>
          <a:xfrm>
            <a:off x="176704" y="2917152"/>
            <a:ext cx="795326" cy="3679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  <a:latin typeface="Calibri"/>
              </a:rPr>
              <a:t>NPM ECAT</a:t>
            </a:r>
            <a:endParaRPr lang="en-GB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6" name="Picture 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30" y="2493170"/>
            <a:ext cx="263952" cy="23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26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Operating </a:t>
            </a:r>
            <a:r>
              <a:rPr lang="en-GB" dirty="0" smtClean="0"/>
              <a:t>Procedures</a:t>
            </a:r>
            <a:endParaRPr lang="en-GB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6A9A5E7-7377-4C47-8874-2A0943F8FC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08912" cy="5195514"/>
          </a:xfrm>
          <a:prstGeom prst="rect">
            <a:avLst/>
          </a:prstGeom>
          <a:ln w="12700" cmpd="sng">
            <a:solidFill>
              <a:schemeClr val="bg1">
                <a:lumMod val="95000"/>
              </a:schemeClr>
            </a:solidFill>
          </a:ln>
          <a:effectLst>
            <a:outerShdw blurRad="215900" algn="ctr" rotWithShape="0">
              <a:srgbClr val="072331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394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4" y="1880381"/>
            <a:ext cx="8907289" cy="4032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DA7CA-6DF1-9542-ADB2-5882CBE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Protection Procedures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8C32-8833-F742-B4E7-BFBB1E52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z="1050" noProof="0" smtClean="0"/>
              <a:t>8</a:t>
            </a:fld>
            <a:endParaRPr lang="en-GB" sz="1050" noProof="0"/>
          </a:p>
        </p:txBody>
      </p:sp>
      <p:sp>
        <p:nvSpPr>
          <p:cNvPr id="3" name="Rounded Rectangle 2"/>
          <p:cNvSpPr/>
          <p:nvPr/>
        </p:nvSpPr>
        <p:spPr>
          <a:xfrm>
            <a:off x="192507" y="2257577"/>
            <a:ext cx="1368152" cy="35283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82597" y="2595535"/>
            <a:ext cx="1080120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056276" y="4672045"/>
            <a:ext cx="1080120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752838" y="5409878"/>
            <a:ext cx="7067634" cy="32337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1680" y="1990581"/>
            <a:ext cx="7020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ISrc-LEBT Control system doesn’t have any personal safety functionality.</a:t>
            </a:r>
          </a:p>
          <a:p>
            <a:pPr algn="ctr"/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549119"/>
            <a:ext cx="433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ESS-0121186 : ISrc and LEBT Interlock PLC user manual</a:t>
            </a:r>
          </a:p>
        </p:txBody>
      </p:sp>
    </p:spTree>
    <p:extLst>
      <p:ext uri="{BB962C8B-B14F-4D97-AF65-F5344CB8AC3E}">
        <p14:creationId xmlns:p14="http://schemas.microsoft.com/office/powerpoint/2010/main" val="9088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4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&amp; Verification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Automatic test tool “</a:t>
            </a:r>
            <a:r>
              <a:rPr lang="en-US" sz="1800" dirty="0" err="1"/>
              <a:t>WeTest</a:t>
            </a:r>
            <a:r>
              <a:rPr lang="en-US" sz="1800" dirty="0"/>
              <a:t>”:</a:t>
            </a:r>
          </a:p>
          <a:p>
            <a:pPr lvl="1"/>
            <a:r>
              <a:rPr lang="en-US" sz="1400" dirty="0"/>
              <a:t>Reads scenario input.</a:t>
            </a:r>
          </a:p>
          <a:p>
            <a:pPr lvl="1"/>
            <a:r>
              <a:rPr lang="en-US" sz="1400" dirty="0"/>
              <a:t>Write the PV value.</a:t>
            </a:r>
          </a:p>
          <a:p>
            <a:pPr lvl="1"/>
            <a:r>
              <a:rPr lang="en-US" sz="1400" dirty="0"/>
              <a:t>Compare the write value with feedback.</a:t>
            </a:r>
          </a:p>
          <a:p>
            <a:pPr lvl="1"/>
            <a:r>
              <a:rPr lang="en-US" sz="1400" dirty="0"/>
              <a:t>Generate verification report.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  <a:p>
            <a:endParaRPr lang="sv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81328"/>
            <a:ext cx="433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ESS-0265170 : ISrc-LEBT Control System Verification Plan</a:t>
            </a:r>
          </a:p>
          <a:p>
            <a:r>
              <a:rPr lang="en-US" sz="1000" dirty="0"/>
              <a:t>ESS-0135274 : ISrc-LEBT Acceptance Tests Report (Catania)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40276"/>
            <a:ext cx="4968551" cy="328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</TotalTime>
  <Words>711</Words>
  <Application>Microsoft Office PowerPoint</Application>
  <PresentationFormat>On-screen Show (4:3)</PresentationFormat>
  <Paragraphs>257</Paragraphs>
  <Slides>22</Slides>
  <Notes>3</Notes>
  <HiddenSlides>12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Ion Source and LEBT control system topology, Interlock strategy</vt:lpstr>
      <vt:lpstr>System – Control System</vt:lpstr>
      <vt:lpstr>Table of content</vt:lpstr>
      <vt:lpstr>System Requirements</vt:lpstr>
      <vt:lpstr>Control System Architecture - ISrc</vt:lpstr>
      <vt:lpstr>Control System Architecture - LEBT</vt:lpstr>
      <vt:lpstr>Operating Procedures</vt:lpstr>
      <vt:lpstr>Protection Procedures</vt:lpstr>
      <vt:lpstr>Test &amp; Verification</vt:lpstr>
      <vt:lpstr>Outstanding issues</vt:lpstr>
      <vt:lpstr>LEBT</vt:lpstr>
      <vt:lpstr>High Voltage Lan</vt:lpstr>
      <vt:lpstr>Coils</vt:lpstr>
      <vt:lpstr>Magnetron</vt:lpstr>
      <vt:lpstr>Chopper Gas</vt:lpstr>
      <vt:lpstr>Solenoid 1</vt:lpstr>
      <vt:lpstr>Solenoid 2</vt:lpstr>
      <vt:lpstr>High Voltage</vt:lpstr>
      <vt:lpstr>Ground Lan</vt:lpstr>
      <vt:lpstr>Chopper 2</vt:lpstr>
      <vt:lpstr>Faraday Cup</vt:lpstr>
      <vt:lpstr>Chopper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Jacobsson</dc:creator>
  <cp:lastModifiedBy>Saeed Haghtalab</cp:lastModifiedBy>
  <cp:revision>75</cp:revision>
  <dcterms:created xsi:type="dcterms:W3CDTF">2018-07-05T05:52:31Z</dcterms:created>
  <dcterms:modified xsi:type="dcterms:W3CDTF">2018-07-17T08:03:59Z</dcterms:modified>
</cp:coreProperties>
</file>