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57" r:id="rId4"/>
    <p:sldId id="275" r:id="rId5"/>
    <p:sldId id="258" r:id="rId6"/>
    <p:sldId id="276" r:id="rId7"/>
    <p:sldId id="262" r:id="rId8"/>
    <p:sldId id="261" r:id="rId9"/>
    <p:sldId id="263" r:id="rId10"/>
    <p:sldId id="260" r:id="rId11"/>
    <p:sldId id="278" r:id="rId12"/>
    <p:sldId id="266" r:id="rId13"/>
    <p:sldId id="277" r:id="rId14"/>
    <p:sldId id="267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745" autoAdjust="0"/>
  </p:normalViewPr>
  <p:slideViewPr>
    <p:cSldViewPr>
      <p:cViewPr varScale="1">
        <p:scale>
          <a:sx n="69" d="100"/>
          <a:sy n="69" d="100"/>
        </p:scale>
        <p:origin x="11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2018-07-12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094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12/07/2018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12/07/2018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LEBT </a:t>
            </a:r>
            <a:r>
              <a:rPr lang="sv-SE" sz="4000" dirty="0" err="1"/>
              <a:t>water</a:t>
            </a:r>
            <a:r>
              <a:rPr lang="sv-SE" sz="4000" dirty="0"/>
              <a:t> </a:t>
            </a:r>
            <a:r>
              <a:rPr lang="sv-SE" sz="4000" dirty="0" err="1"/>
              <a:t>cooling</a:t>
            </a:r>
            <a:r>
              <a:rPr lang="sv-SE" sz="4000" dirty="0"/>
              <a:t> </a:t>
            </a:r>
            <a:r>
              <a:rPr lang="sv-SE" sz="4000" dirty="0" smtClean="0"/>
              <a:t>system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Lars Rosberg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Senior Technician Cooling Water Systems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SRR 1 – Ion Source &amp; LEBT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2018-07-17--18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15CC-5E1C-8343-8ED0-343E29D6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Outstanding issues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9CDDC9-1607-F44F-A859-67DE6DB76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773173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7584530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01337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3671780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70576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39880757"/>
                    </a:ext>
                  </a:extLst>
                </a:gridCol>
                <a:gridCol w="1378496">
                  <a:extLst>
                    <a:ext uri="{9D8B030D-6E8A-4147-A177-3AD203B41FA5}">
                      <a16:colId xmlns:a16="http://schemas.microsoft.com/office/drawing/2014/main" val="277064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System/Comp.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0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CWS01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Pending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Documentation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July 2018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6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CW Pipes to </a:t>
                      </a:r>
                      <a:r>
                        <a:rPr lang="en-GB" noProof="0" dirty="0" err="1" smtClean="0"/>
                        <a:t>ISrc</a:t>
                      </a:r>
                      <a:endParaRPr lang="en-GB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Not</a:t>
                      </a:r>
                      <a:r>
                        <a:rPr lang="en-GB" baseline="0" noProof="0" dirty="0" smtClean="0"/>
                        <a:t> connected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Connections to be modified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July</a:t>
                      </a:r>
                      <a:r>
                        <a:rPr lang="en-GB" baseline="0" noProof="0" dirty="0" smtClean="0"/>
                        <a:t> 2018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7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3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CWL Pipes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Ongoing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Insulation</a:t>
                      </a:r>
                      <a:r>
                        <a:rPr lang="en-GB" baseline="0" noProof="0" dirty="0" smtClean="0"/>
                        <a:t> of pipes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July 2018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6233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93291-4F91-B242-8260-916D9664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41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/>
              <a:t>You</a:t>
            </a:r>
            <a:r>
              <a:rPr lang="sv-SE" dirty="0" smtClean="0"/>
              <a:t>!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err="1"/>
              <a:t>Questions</a:t>
            </a:r>
            <a:r>
              <a:rPr lang="sv-SE" dirty="0"/>
              <a:t>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08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P&amp;ID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6952"/>
            <a:ext cx="8081840" cy="31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P&amp;ID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3507"/>
            <a:ext cx="6728775" cy="5254493"/>
          </a:xfrm>
        </p:spPr>
      </p:pic>
    </p:spTree>
    <p:extLst>
      <p:ext uri="{BB962C8B-B14F-4D97-AF65-F5344CB8AC3E}">
        <p14:creationId xmlns:p14="http://schemas.microsoft.com/office/powerpoint/2010/main" val="33994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P&amp;ID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3507"/>
            <a:ext cx="6728775" cy="5254493"/>
          </a:xfrm>
        </p:spPr>
      </p:pic>
      <p:sp>
        <p:nvSpPr>
          <p:cNvPr id="8" name="Rectangle 7"/>
          <p:cNvSpPr/>
          <p:nvPr/>
        </p:nvSpPr>
        <p:spPr>
          <a:xfrm>
            <a:off x="1299654" y="1700808"/>
            <a:ext cx="2376543" cy="1393445"/>
          </a:xfrm>
          <a:prstGeom prst="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Isosceles Triangle 8"/>
          <p:cNvSpPr/>
          <p:nvPr/>
        </p:nvSpPr>
        <p:spPr>
          <a:xfrm>
            <a:off x="3693001" y="2070958"/>
            <a:ext cx="143737" cy="653143"/>
          </a:xfrm>
          <a:prstGeom prst="triangle">
            <a:avLst>
              <a:gd name="adj" fmla="val 639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Isosceles Triangle 9"/>
          <p:cNvSpPr/>
          <p:nvPr/>
        </p:nvSpPr>
        <p:spPr>
          <a:xfrm rot="10467883">
            <a:off x="3724725" y="2079275"/>
            <a:ext cx="203225" cy="636508"/>
          </a:xfrm>
          <a:prstGeom prst="triangle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9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P&amp;ID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3507"/>
            <a:ext cx="6728775" cy="5254493"/>
          </a:xfrm>
        </p:spPr>
      </p:pic>
      <p:sp>
        <p:nvSpPr>
          <p:cNvPr id="5" name="Isosceles Triangle 4"/>
          <p:cNvSpPr/>
          <p:nvPr/>
        </p:nvSpPr>
        <p:spPr>
          <a:xfrm>
            <a:off x="3693001" y="2070958"/>
            <a:ext cx="143737" cy="653143"/>
          </a:xfrm>
          <a:prstGeom prst="triangle">
            <a:avLst>
              <a:gd name="adj" fmla="val 639"/>
            </a:avLst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Isosceles Triangle 5"/>
          <p:cNvSpPr/>
          <p:nvPr/>
        </p:nvSpPr>
        <p:spPr>
          <a:xfrm rot="10467883">
            <a:off x="3724725" y="2079275"/>
            <a:ext cx="203225" cy="636508"/>
          </a:xfrm>
          <a:prstGeom prst="triangle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3868428" y="1752470"/>
            <a:ext cx="4158172" cy="636971"/>
          </a:xfrm>
          <a:prstGeom prst="rect">
            <a:avLst/>
          </a:prstGeom>
          <a:solidFill>
            <a:srgbClr val="FF0000">
              <a:alpha val="1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2123728" y="5984125"/>
            <a:ext cx="5728944" cy="47139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2123728" y="3552217"/>
            <a:ext cx="334888" cy="243190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 flipV="1">
            <a:off x="2458616" y="3552217"/>
            <a:ext cx="920079" cy="20101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3346271" y="3276525"/>
            <a:ext cx="1729785" cy="80054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5068222" y="3549010"/>
            <a:ext cx="255380" cy="25557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ctangle 34"/>
          <p:cNvSpPr/>
          <p:nvPr/>
        </p:nvSpPr>
        <p:spPr>
          <a:xfrm>
            <a:off x="5169675" y="2538404"/>
            <a:ext cx="122406" cy="101060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ctangle 35"/>
          <p:cNvSpPr/>
          <p:nvPr/>
        </p:nvSpPr>
        <p:spPr>
          <a:xfrm>
            <a:off x="3871829" y="2535044"/>
            <a:ext cx="1297846" cy="18905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2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P&amp;ID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3507"/>
            <a:ext cx="6728775" cy="5254493"/>
          </a:xfrm>
        </p:spPr>
      </p:pic>
      <p:sp>
        <p:nvSpPr>
          <p:cNvPr id="11" name="Oval 10"/>
          <p:cNvSpPr/>
          <p:nvPr/>
        </p:nvSpPr>
        <p:spPr>
          <a:xfrm>
            <a:off x="2627784" y="4835209"/>
            <a:ext cx="1101824" cy="1618127"/>
          </a:xfrm>
          <a:prstGeom prst="ellipse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3779913" y="4760844"/>
            <a:ext cx="1440160" cy="1476468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3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P&amp;ID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3507"/>
            <a:ext cx="6728775" cy="5254493"/>
          </a:xfrm>
        </p:spPr>
      </p:pic>
      <p:sp>
        <p:nvSpPr>
          <p:cNvPr id="11" name="Oval 10"/>
          <p:cNvSpPr/>
          <p:nvPr/>
        </p:nvSpPr>
        <p:spPr>
          <a:xfrm>
            <a:off x="2627784" y="4835209"/>
            <a:ext cx="1101824" cy="1618127"/>
          </a:xfrm>
          <a:prstGeom prst="ellipse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2339752" y="3573016"/>
            <a:ext cx="433468" cy="1548476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P&amp;ID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3507"/>
            <a:ext cx="6728775" cy="5254493"/>
          </a:xfrm>
        </p:spPr>
      </p:pic>
      <p:sp>
        <p:nvSpPr>
          <p:cNvPr id="5" name="Rectangle 4"/>
          <p:cNvSpPr/>
          <p:nvPr/>
        </p:nvSpPr>
        <p:spPr>
          <a:xfrm>
            <a:off x="5292080" y="2420889"/>
            <a:ext cx="1261120" cy="3096344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7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C2F7-A07F-DE46-9693-58C06B1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</a:t>
            </a:r>
            <a:r>
              <a:rPr lang="sv-SE" dirty="0" smtClean="0"/>
              <a:t>– </a:t>
            </a:r>
            <a:r>
              <a:rPr lang="sv-SE" dirty="0" err="1" smtClean="0"/>
              <a:t>Cooling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r>
              <a:rPr lang="sv-SE" dirty="0" smtClean="0"/>
              <a:t> System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737D-4A9D-694E-AB9D-91ABD17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212" y="1510018"/>
            <a:ext cx="9012052" cy="5088624"/>
            <a:chOff x="64212" y="1510018"/>
            <a:chExt cx="9012052" cy="5088624"/>
          </a:xfrm>
        </p:grpSpPr>
        <p:cxnSp>
          <p:nvCxnSpPr>
            <p:cNvPr id="224" name="Straight Connector 223"/>
            <p:cNvCxnSpPr>
              <a:stCxn id="423" idx="2"/>
              <a:endCxn id="418" idx="0"/>
            </p:cNvCxnSpPr>
            <p:nvPr/>
          </p:nvCxnSpPr>
          <p:spPr>
            <a:xfrm>
              <a:off x="8752265" y="3623819"/>
              <a:ext cx="0" cy="819952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5" name="Straight Connector 224"/>
            <p:cNvCxnSpPr>
              <a:stCxn id="362" idx="2"/>
              <a:endCxn id="423" idx="0"/>
            </p:cNvCxnSpPr>
            <p:nvPr/>
          </p:nvCxnSpPr>
          <p:spPr>
            <a:xfrm>
              <a:off x="8752265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/>
            <p:cNvCxnSpPr>
              <a:stCxn id="349" idx="2"/>
              <a:endCxn id="352" idx="0"/>
            </p:cNvCxnSpPr>
            <p:nvPr/>
          </p:nvCxnSpPr>
          <p:spPr>
            <a:xfrm>
              <a:off x="6249328" y="3368440"/>
              <a:ext cx="0" cy="74164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/>
            <p:cNvCxnSpPr>
              <a:stCxn id="352" idx="2"/>
              <a:endCxn id="356" idx="0"/>
            </p:cNvCxnSpPr>
            <p:nvPr/>
          </p:nvCxnSpPr>
          <p:spPr>
            <a:xfrm>
              <a:off x="6249328" y="3622601"/>
              <a:ext cx="0" cy="821170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V="1">
              <a:off x="4070388" y="2899063"/>
              <a:ext cx="4356000" cy="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4070388" y="3137317"/>
              <a:ext cx="4356000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V="1">
              <a:off x="2638919" y="2899313"/>
              <a:ext cx="791999" cy="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2638919" y="3137567"/>
              <a:ext cx="791999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/>
            <p:cNvCxnSpPr>
              <a:stCxn id="367" idx="2"/>
              <a:endCxn id="359" idx="0"/>
            </p:cNvCxnSpPr>
            <p:nvPr/>
          </p:nvCxnSpPr>
          <p:spPr>
            <a:xfrm>
              <a:off x="8036530" y="3368440"/>
              <a:ext cx="0" cy="74164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43" name="Rounded Rectangle 342"/>
            <p:cNvSpPr/>
            <p:nvPr/>
          </p:nvSpPr>
          <p:spPr>
            <a:xfrm>
              <a:off x="1990921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Plasma chamber                         </a:t>
              </a:r>
              <a:endParaRPr lang="en-GB" sz="900" dirty="0"/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2706656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Extraction system                   </a:t>
              </a:r>
              <a:endParaRPr lang="en-GB" sz="900" dirty="0"/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3422391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Pumping box</a:t>
              </a:r>
              <a:endParaRPr lang="en-GB" sz="900" dirty="0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4138126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Solenoid</a:t>
              </a:r>
            </a:p>
            <a:p>
              <a:pPr algn="ctr"/>
              <a:r>
                <a:rPr lang="en-GB" sz="900" dirty="0" smtClean="0"/>
                <a:t>2 x </a:t>
              </a:r>
              <a:r>
                <a:rPr lang="en-GB" sz="900" dirty="0" err="1" smtClean="0"/>
                <a:t>steerer</a:t>
              </a:r>
              <a:endParaRPr lang="en-GB" sz="900" dirty="0"/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4853861" y="2648440"/>
              <a:ext cx="287996" cy="720000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Gate valve</a:t>
              </a:r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5209593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Iris</a:t>
              </a:r>
              <a:endParaRPr lang="en-GB" sz="900" dirty="0"/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5925328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Diagnostics tank</a:t>
              </a:r>
              <a:endParaRPr lang="en-GB" sz="900" dirty="0"/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6641063" y="2648440"/>
              <a:ext cx="287996" cy="720000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Gate valve</a:t>
              </a: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6996795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Solenoid</a:t>
              </a:r>
            </a:p>
            <a:p>
              <a:pPr algn="ctr"/>
              <a:r>
                <a:rPr lang="en-GB" sz="900" dirty="0" smtClean="0"/>
                <a:t>2 x </a:t>
              </a:r>
              <a:r>
                <a:rPr lang="en-GB" sz="900" dirty="0" err="1" smtClean="0"/>
                <a:t>steerer</a:t>
              </a:r>
              <a:endParaRPr lang="en-GB" sz="900" dirty="0"/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5925328" y="344260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Chopper</a:t>
              </a:r>
              <a:endParaRPr lang="en-GB" sz="900" dirty="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925328" y="3698858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EMU H+V</a:t>
              </a:r>
              <a:endParaRPr lang="en-GB" sz="900" dirty="0"/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5925328" y="3940263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Faraday cup</a:t>
              </a:r>
              <a:endParaRPr lang="en-GB" sz="900" dirty="0"/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5925328" y="4187996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NPM H+V</a:t>
              </a:r>
              <a:endParaRPr lang="en-GB" sz="900" dirty="0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5925328" y="4443771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Doppler shift</a:t>
              </a:r>
              <a:endParaRPr lang="en-GB" sz="900" dirty="0"/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3422390" y="3443822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2 x TMP</a:t>
              </a:r>
              <a:endParaRPr lang="en-GB" sz="900" dirty="0"/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2706656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err="1" smtClean="0"/>
                <a:t>Repeller</a:t>
              </a:r>
              <a:endParaRPr lang="en-GB" sz="900" dirty="0"/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7712530" y="344260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err="1" smtClean="0"/>
                <a:t>Repeller</a:t>
              </a:r>
              <a:endParaRPr lang="en-GB" sz="900" dirty="0"/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7712530" y="3698858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ACCT</a:t>
              </a:r>
              <a:endParaRPr lang="en-GB" sz="900" dirty="0"/>
            </a:p>
          </p:txBody>
        </p:sp>
        <p:sp>
          <p:nvSpPr>
            <p:cNvPr id="361" name="Rounded Rectangle 360"/>
            <p:cNvSpPr/>
            <p:nvPr/>
          </p:nvSpPr>
          <p:spPr>
            <a:xfrm>
              <a:off x="5925328" y="4698508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2 x TMP</a:t>
              </a:r>
              <a:endParaRPr lang="en-GB" sz="900" dirty="0"/>
            </a:p>
          </p:txBody>
        </p:sp>
        <p:sp>
          <p:nvSpPr>
            <p:cNvPr id="362" name="Rounded Rectangle 361"/>
            <p:cNvSpPr/>
            <p:nvPr/>
          </p:nvSpPr>
          <p:spPr>
            <a:xfrm>
              <a:off x="8428265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smtClean="0"/>
                <a:t>Commissioning tank (RFQ)</a:t>
              </a:r>
            </a:p>
          </p:txBody>
        </p:sp>
        <p:sp>
          <p:nvSpPr>
            <p:cNvPr id="363" name="Rounded Rectangle 362"/>
            <p:cNvSpPr/>
            <p:nvPr/>
          </p:nvSpPr>
          <p:spPr>
            <a:xfrm>
              <a:off x="8428265" y="4698347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2 x TMP</a:t>
              </a:r>
              <a:endParaRPr lang="en-GB" sz="900" dirty="0"/>
            </a:p>
          </p:txBody>
        </p:sp>
        <p:sp>
          <p:nvSpPr>
            <p:cNvPr id="364" name="Rounded Rectangle 363"/>
            <p:cNvSpPr/>
            <p:nvPr/>
          </p:nvSpPr>
          <p:spPr>
            <a:xfrm>
              <a:off x="456620" y="2229595"/>
              <a:ext cx="2182299" cy="2145573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5" name="Rounded Rectangle 364"/>
            <p:cNvSpPr/>
            <p:nvPr/>
          </p:nvSpPr>
          <p:spPr>
            <a:xfrm>
              <a:off x="1223770" y="5275994"/>
              <a:ext cx="647999" cy="467999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HV power supply</a:t>
              </a:r>
              <a:endParaRPr lang="en-GB" sz="900" dirty="0"/>
            </a:p>
          </p:txBody>
        </p:sp>
        <p:sp>
          <p:nvSpPr>
            <p:cNvPr id="366" name="Rounded Rectangle 365"/>
            <p:cNvSpPr/>
            <p:nvPr/>
          </p:nvSpPr>
          <p:spPr>
            <a:xfrm>
              <a:off x="520192" y="5277747"/>
              <a:ext cx="647999" cy="467999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Isolation transformer</a:t>
              </a:r>
              <a:endParaRPr lang="en-GB" sz="900" dirty="0"/>
            </a:p>
          </p:txBody>
        </p:sp>
        <p:sp>
          <p:nvSpPr>
            <p:cNvPr id="367" name="Rounded Rectangle 366"/>
            <p:cNvSpPr/>
            <p:nvPr/>
          </p:nvSpPr>
          <p:spPr>
            <a:xfrm>
              <a:off x="7712530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Collimator</a:t>
              </a:r>
              <a:endParaRPr lang="en-GB" sz="900" dirty="0"/>
            </a:p>
          </p:txBody>
        </p:sp>
        <p:sp>
          <p:nvSpPr>
            <p:cNvPr id="368" name="Rounded Rectangle 367"/>
            <p:cNvSpPr/>
            <p:nvPr/>
          </p:nvSpPr>
          <p:spPr>
            <a:xfrm>
              <a:off x="520192" y="280931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Magnetron            </a:t>
              </a:r>
              <a:endParaRPr lang="en-GB" sz="900" dirty="0"/>
            </a:p>
          </p:txBody>
        </p:sp>
        <p:sp>
          <p:nvSpPr>
            <p:cNvPr id="369" name="Rounded Rectangle 368"/>
            <p:cNvSpPr/>
            <p:nvPr/>
          </p:nvSpPr>
          <p:spPr>
            <a:xfrm>
              <a:off x="520192" y="3047568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H</a:t>
              </a:r>
              <a:r>
                <a:rPr lang="en-GB" sz="900" baseline="-25000" dirty="0"/>
                <a:t>2</a:t>
              </a:r>
              <a:r>
                <a:rPr lang="en-GB" sz="900" dirty="0"/>
                <a:t> bottle</a:t>
              </a: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1223770" y="2231713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Ion source</a:t>
              </a:r>
              <a:endParaRPr lang="en-GB" sz="900" dirty="0"/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4138126" y="2229594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LEBT 1</a:t>
              </a:r>
              <a:endParaRPr lang="en-GB" sz="900" dirty="0"/>
            </a:p>
          </p:txBody>
        </p:sp>
        <p:sp>
          <p:nvSpPr>
            <p:cNvPr id="372" name="Rounded Rectangle 371"/>
            <p:cNvSpPr/>
            <p:nvPr/>
          </p:nvSpPr>
          <p:spPr>
            <a:xfrm>
              <a:off x="6996796" y="2229595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LEBT 2</a:t>
              </a:r>
              <a:endParaRPr lang="en-GB" sz="900" dirty="0"/>
            </a:p>
          </p:txBody>
        </p:sp>
        <p:sp>
          <p:nvSpPr>
            <p:cNvPr id="373" name="Rounded Rectangle 372"/>
            <p:cNvSpPr/>
            <p:nvPr/>
          </p:nvSpPr>
          <p:spPr>
            <a:xfrm>
              <a:off x="1990921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3 x solenoid</a:t>
              </a:r>
              <a:endParaRPr lang="en-GB" sz="900" dirty="0"/>
            </a:p>
          </p:txBody>
        </p:sp>
        <p:cxnSp>
          <p:nvCxnSpPr>
            <p:cNvPr id="374" name="Elbow Connector 373"/>
            <p:cNvCxnSpPr>
              <a:stCxn id="370" idx="2"/>
              <a:endCxn id="368" idx="0"/>
            </p:cNvCxnSpPr>
            <p:nvPr/>
          </p:nvCxnSpPr>
          <p:spPr>
            <a:xfrm rot="5400000">
              <a:off x="997181" y="2258724"/>
              <a:ext cx="397601" cy="703578"/>
            </a:xfrm>
            <a:prstGeom prst="bentConnector3">
              <a:avLst>
                <a:gd name="adj1" fmla="val 30262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5" name="Elbow Connector 374"/>
            <p:cNvCxnSpPr>
              <a:stCxn id="370" idx="2"/>
              <a:endCxn id="343" idx="0"/>
            </p:cNvCxnSpPr>
            <p:nvPr/>
          </p:nvCxnSpPr>
          <p:spPr>
            <a:xfrm rot="16200000" flipH="1">
              <a:off x="1812982" y="2146500"/>
              <a:ext cx="236727" cy="767151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76" name="Rounded Rectangle 375"/>
            <p:cNvSpPr/>
            <p:nvPr/>
          </p:nvSpPr>
          <p:spPr>
            <a:xfrm>
              <a:off x="1223770" y="280931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Waveguide              </a:t>
              </a:r>
              <a:endParaRPr lang="en-GB" sz="900" dirty="0"/>
            </a:p>
          </p:txBody>
        </p:sp>
        <p:cxnSp>
          <p:nvCxnSpPr>
            <p:cNvPr id="377" name="Elbow Connector 376"/>
            <p:cNvCxnSpPr>
              <a:stCxn id="371" idx="2"/>
              <a:endCxn id="344" idx="0"/>
            </p:cNvCxnSpPr>
            <p:nvPr/>
          </p:nvCxnSpPr>
          <p:spPr>
            <a:xfrm rot="5400000">
              <a:off x="3626968" y="1813282"/>
              <a:ext cx="238846" cy="1431470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8" name="Elbow Connector 377"/>
            <p:cNvCxnSpPr>
              <a:stCxn id="371" idx="2"/>
              <a:endCxn id="348" idx="0"/>
            </p:cNvCxnSpPr>
            <p:nvPr/>
          </p:nvCxnSpPr>
          <p:spPr>
            <a:xfrm rot="16200000" flipH="1">
              <a:off x="4878436" y="1993283"/>
              <a:ext cx="238846" cy="1071467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9" name="Elbow Connector 378"/>
            <p:cNvCxnSpPr>
              <a:stCxn id="348" idx="0"/>
              <a:endCxn id="352" idx="1"/>
            </p:cNvCxnSpPr>
            <p:nvPr/>
          </p:nvCxnSpPr>
          <p:spPr>
            <a:xfrm rot="16200000" flipH="1">
              <a:off x="5287378" y="2894654"/>
              <a:ext cx="884163" cy="391735"/>
            </a:xfrm>
            <a:prstGeom prst="bentConnector4">
              <a:avLst>
                <a:gd name="adj1" fmla="val -13247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0" name="Elbow Connector 379"/>
            <p:cNvCxnSpPr>
              <a:stCxn id="348" idx="0"/>
              <a:endCxn id="353" idx="1"/>
            </p:cNvCxnSpPr>
            <p:nvPr/>
          </p:nvCxnSpPr>
          <p:spPr>
            <a:xfrm rot="16200000" flipH="1">
              <a:off x="5159251" y="3022781"/>
              <a:ext cx="1140417" cy="391735"/>
            </a:xfrm>
            <a:prstGeom prst="bentConnector4">
              <a:avLst>
                <a:gd name="adj1" fmla="val -10394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1" name="Elbow Connector 380"/>
            <p:cNvCxnSpPr>
              <a:stCxn id="372" idx="2"/>
              <a:endCxn id="367" idx="0"/>
            </p:cNvCxnSpPr>
            <p:nvPr/>
          </p:nvCxnSpPr>
          <p:spPr>
            <a:xfrm rot="16200000" flipH="1">
              <a:off x="7559241" y="2171150"/>
              <a:ext cx="238845" cy="715734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2" name="Elbow Connector 381"/>
            <p:cNvCxnSpPr>
              <a:stCxn id="372" idx="2"/>
              <a:endCxn id="351" idx="0"/>
            </p:cNvCxnSpPr>
            <p:nvPr/>
          </p:nvCxnSpPr>
          <p:spPr>
            <a:xfrm rot="5400000">
              <a:off x="7201374" y="2529017"/>
              <a:ext cx="238845" cy="1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3" name="Elbow Connector 382"/>
            <p:cNvCxnSpPr>
              <a:endCxn id="354" idx="3"/>
            </p:cNvCxnSpPr>
            <p:nvPr/>
          </p:nvCxnSpPr>
          <p:spPr>
            <a:xfrm rot="5400000">
              <a:off x="5837703" y="3256538"/>
              <a:ext cx="1509348" cy="38100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4" name="Elbow Connector 383"/>
            <p:cNvCxnSpPr>
              <a:endCxn id="353" idx="3"/>
            </p:cNvCxnSpPr>
            <p:nvPr/>
          </p:nvCxnSpPr>
          <p:spPr>
            <a:xfrm rot="5400000">
              <a:off x="5958407" y="3135836"/>
              <a:ext cx="1267941" cy="38100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6611427" y="2528089"/>
              <a:ext cx="709369" cy="1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6" name="Straight Connector 385"/>
            <p:cNvCxnSpPr>
              <a:stCxn id="371" idx="2"/>
              <a:endCxn id="346" idx="0"/>
            </p:cNvCxnSpPr>
            <p:nvPr/>
          </p:nvCxnSpPr>
          <p:spPr>
            <a:xfrm>
              <a:off x="4462126" y="2409594"/>
              <a:ext cx="0" cy="238846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7" name="Straight Connector 386"/>
            <p:cNvCxnSpPr>
              <a:stCxn id="369" idx="3"/>
            </p:cNvCxnSpPr>
            <p:nvPr/>
          </p:nvCxnSpPr>
          <p:spPr>
            <a:xfrm>
              <a:off x="1168191" y="3137567"/>
              <a:ext cx="822730" cy="3220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8" name="Straight Connector 387"/>
            <p:cNvCxnSpPr>
              <a:stCxn id="368" idx="3"/>
              <a:endCxn id="376" idx="1"/>
            </p:cNvCxnSpPr>
            <p:nvPr/>
          </p:nvCxnSpPr>
          <p:spPr>
            <a:xfrm>
              <a:off x="1168191" y="2899313"/>
              <a:ext cx="55579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9" name="Straight Connector 388"/>
            <p:cNvCxnSpPr>
              <a:stCxn id="376" idx="3"/>
            </p:cNvCxnSpPr>
            <p:nvPr/>
          </p:nvCxnSpPr>
          <p:spPr>
            <a:xfrm>
              <a:off x="1871769" y="2899313"/>
              <a:ext cx="119152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0" name="Straight Connector 389"/>
            <p:cNvCxnSpPr>
              <a:stCxn id="343" idx="2"/>
              <a:endCxn id="373" idx="0"/>
            </p:cNvCxnSpPr>
            <p:nvPr/>
          </p:nvCxnSpPr>
          <p:spPr>
            <a:xfrm>
              <a:off x="2314921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1" name="Straight Connector 390"/>
            <p:cNvCxnSpPr>
              <a:stCxn id="344" idx="2"/>
              <a:endCxn id="358" idx="0"/>
            </p:cNvCxnSpPr>
            <p:nvPr/>
          </p:nvCxnSpPr>
          <p:spPr>
            <a:xfrm>
              <a:off x="3030656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2" name="Straight Connector 391"/>
            <p:cNvCxnSpPr>
              <a:stCxn id="345" idx="2"/>
              <a:endCxn id="357" idx="0"/>
            </p:cNvCxnSpPr>
            <p:nvPr/>
          </p:nvCxnSpPr>
          <p:spPr>
            <a:xfrm flipH="1">
              <a:off x="3746390" y="3368440"/>
              <a:ext cx="1" cy="75382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3" name="Rounded Rectangle 392"/>
            <p:cNvSpPr/>
            <p:nvPr/>
          </p:nvSpPr>
          <p:spPr>
            <a:xfrm>
              <a:off x="3422393" y="5097750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 smtClean="0"/>
                <a:t>Primary pump</a:t>
              </a:r>
              <a:endParaRPr lang="en-GB" sz="800" dirty="0"/>
            </a:p>
          </p:txBody>
        </p:sp>
        <p:sp>
          <p:nvSpPr>
            <p:cNvPr id="394" name="Rounded Rectangle 393"/>
            <p:cNvSpPr/>
            <p:nvPr/>
          </p:nvSpPr>
          <p:spPr>
            <a:xfrm>
              <a:off x="5925328" y="5097751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 smtClean="0"/>
                <a:t>Primary pump</a:t>
              </a:r>
              <a:endParaRPr lang="en-GB" sz="800" dirty="0"/>
            </a:p>
          </p:txBody>
        </p:sp>
        <p:cxnSp>
          <p:nvCxnSpPr>
            <p:cNvPr id="395" name="Elbow Connector 394"/>
            <p:cNvCxnSpPr>
              <a:stCxn id="393" idx="0"/>
              <a:endCxn id="361" idx="2"/>
            </p:cNvCxnSpPr>
            <p:nvPr/>
          </p:nvCxnSpPr>
          <p:spPr>
            <a:xfrm rot="5400000" flipH="1" flipV="1">
              <a:off x="4888238" y="3736661"/>
              <a:ext cx="219245" cy="2502935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6" name="Rounded Rectangle 395"/>
            <p:cNvSpPr/>
            <p:nvPr/>
          </p:nvSpPr>
          <p:spPr>
            <a:xfrm>
              <a:off x="135559" y="1778802"/>
              <a:ext cx="2571098" cy="3099704"/>
            </a:xfrm>
            <a:prstGeom prst="roundRect">
              <a:avLst>
                <a:gd name="adj" fmla="val 11486"/>
              </a:avLst>
            </a:prstGeom>
            <a:noFill/>
            <a:ln w="28575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00"/>
            </a:p>
          </p:txBody>
        </p:sp>
        <p:cxnSp>
          <p:nvCxnSpPr>
            <p:cNvPr id="397" name="Elbow Connector 396"/>
            <p:cNvCxnSpPr>
              <a:endCxn id="373" idx="1"/>
            </p:cNvCxnSpPr>
            <p:nvPr/>
          </p:nvCxnSpPr>
          <p:spPr>
            <a:xfrm rot="16200000" flipH="1">
              <a:off x="1457833" y="3000733"/>
              <a:ext cx="1005728" cy="60448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8" name="TextBox 397"/>
            <p:cNvSpPr txBox="1"/>
            <p:nvPr/>
          </p:nvSpPr>
          <p:spPr>
            <a:xfrm>
              <a:off x="782694" y="4158213"/>
              <a:ext cx="1565827" cy="169277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100" b="1" dirty="0" smtClean="0">
                  <a:solidFill>
                    <a:srgbClr val="0094CA"/>
                  </a:solidFill>
                </a:rPr>
                <a:t>High voltage (HV) </a:t>
              </a:r>
              <a:r>
                <a:rPr lang="en-GB" sz="1100" b="1" dirty="0">
                  <a:solidFill>
                    <a:srgbClr val="0094CA"/>
                  </a:solidFill>
                </a:rPr>
                <a:t>platform</a:t>
              </a:r>
            </a:p>
          </p:txBody>
        </p:sp>
        <p:sp>
          <p:nvSpPr>
            <p:cNvPr id="399" name="Rounded Rectangle 398"/>
            <p:cNvSpPr/>
            <p:nvPr/>
          </p:nvSpPr>
          <p:spPr>
            <a:xfrm>
              <a:off x="64212" y="1510018"/>
              <a:ext cx="4006177" cy="4316956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1884387" y="1510018"/>
              <a:ext cx="754533" cy="23083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200" b="1" dirty="0" smtClean="0">
                  <a:solidFill>
                    <a:srgbClr val="0094CA"/>
                  </a:solidFill>
                </a:rPr>
                <a:t>Ion source</a:t>
              </a:r>
              <a:endParaRPr lang="en-GB" sz="1200" b="1" dirty="0">
                <a:solidFill>
                  <a:srgbClr val="0094CA"/>
                </a:solidFill>
              </a:endParaRPr>
            </a:p>
          </p:txBody>
        </p:sp>
        <p:sp>
          <p:nvSpPr>
            <p:cNvPr id="401" name="Rounded Rectangle 400"/>
            <p:cNvSpPr/>
            <p:nvPr/>
          </p:nvSpPr>
          <p:spPr>
            <a:xfrm>
              <a:off x="4138126" y="1510018"/>
              <a:ext cx="4222402" cy="4316955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5146461" y="1510018"/>
              <a:ext cx="2205732" cy="18466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200" b="1" dirty="0" smtClean="0">
                  <a:solidFill>
                    <a:srgbClr val="0094CA"/>
                  </a:solidFill>
                </a:rPr>
                <a:t>Low energy beam transport (LEBT)</a:t>
              </a:r>
              <a:endParaRPr lang="en-GB" sz="1200" b="1" dirty="0">
                <a:solidFill>
                  <a:srgbClr val="0094CA"/>
                </a:solidFill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64923" y="1801885"/>
              <a:ext cx="1346522" cy="338554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100" b="1" dirty="0" smtClean="0">
                  <a:solidFill>
                    <a:srgbClr val="DB5000"/>
                  </a:solidFill>
                </a:rPr>
                <a:t>PSS0 controlled area</a:t>
              </a:r>
            </a:p>
            <a:p>
              <a:r>
                <a:rPr lang="en-GB" sz="1100" b="1" dirty="0" smtClean="0">
                  <a:solidFill>
                    <a:srgbClr val="DB5000"/>
                  </a:solidFill>
                </a:rPr>
                <a:t>and radiation shielding</a:t>
              </a:r>
              <a:endParaRPr lang="en-GB" sz="1100" b="1" dirty="0">
                <a:solidFill>
                  <a:srgbClr val="DB5000"/>
                </a:solidFill>
              </a:endParaRPr>
            </a:p>
          </p:txBody>
        </p:sp>
        <p:cxnSp>
          <p:nvCxnSpPr>
            <p:cNvPr id="404" name="Straight Connector 403"/>
            <p:cNvCxnSpPr>
              <a:stCxn id="365" idx="0"/>
              <a:endCxn id="364" idx="2"/>
            </p:cNvCxnSpPr>
            <p:nvPr/>
          </p:nvCxnSpPr>
          <p:spPr>
            <a:xfrm flipV="1">
              <a:off x="1547770" y="4375168"/>
              <a:ext cx="0" cy="900826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5" name="Straight Connector 404"/>
            <p:cNvCxnSpPr>
              <a:stCxn id="366" idx="0"/>
            </p:cNvCxnSpPr>
            <p:nvPr/>
          </p:nvCxnSpPr>
          <p:spPr>
            <a:xfrm flipV="1">
              <a:off x="844192" y="4375168"/>
              <a:ext cx="0" cy="902579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6" name="Straight Connector 405"/>
            <p:cNvCxnSpPr>
              <a:stCxn id="393" idx="0"/>
              <a:endCxn id="357" idx="2"/>
            </p:cNvCxnSpPr>
            <p:nvPr/>
          </p:nvCxnSpPr>
          <p:spPr>
            <a:xfrm flipH="1" flipV="1">
              <a:off x="3746390" y="3623819"/>
              <a:ext cx="3" cy="1473931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07" name="Rounded Rectangle 406"/>
            <p:cNvSpPr/>
            <p:nvPr/>
          </p:nvSpPr>
          <p:spPr>
            <a:xfrm>
              <a:off x="64212" y="5991370"/>
              <a:ext cx="1439999" cy="251996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 smtClean="0"/>
                <a:t>Front End and Magnets</a:t>
              </a:r>
              <a:endParaRPr lang="en-GB" sz="1100" dirty="0"/>
            </a:p>
          </p:txBody>
        </p:sp>
        <p:sp>
          <p:nvSpPr>
            <p:cNvPr id="408" name="Rounded Rectangle 407"/>
            <p:cNvSpPr/>
            <p:nvPr/>
          </p:nvSpPr>
          <p:spPr>
            <a:xfrm>
              <a:off x="1656611" y="6346646"/>
              <a:ext cx="1439999" cy="251996"/>
            </a:xfrm>
            <a:prstGeom prst="roundRect">
              <a:avLst/>
            </a:prstGeom>
            <a:solidFill>
              <a:srgbClr val="B40096"/>
            </a:solidFill>
            <a:ln w="1905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Cooling water</a:t>
              </a:r>
            </a:p>
          </p:txBody>
        </p:sp>
        <p:sp>
          <p:nvSpPr>
            <p:cNvPr id="409" name="Rounded Rectangle 408"/>
            <p:cNvSpPr/>
            <p:nvPr/>
          </p:nvSpPr>
          <p:spPr>
            <a:xfrm>
              <a:off x="1656611" y="5991370"/>
              <a:ext cx="1439999" cy="251996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Vacuum</a:t>
              </a:r>
            </a:p>
          </p:txBody>
        </p:sp>
        <p:sp>
          <p:nvSpPr>
            <p:cNvPr id="410" name="Rounded Rectangle 409"/>
            <p:cNvSpPr/>
            <p:nvPr/>
          </p:nvSpPr>
          <p:spPr>
            <a:xfrm>
              <a:off x="3219623" y="5991370"/>
              <a:ext cx="1439999" cy="251996"/>
            </a:xfrm>
            <a:prstGeom prst="roundRect">
              <a:avLst/>
            </a:prstGeom>
            <a:solidFill>
              <a:srgbClr val="FF7D00"/>
            </a:solidFill>
            <a:ln w="19050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PSS</a:t>
              </a:r>
            </a:p>
          </p:txBody>
        </p:sp>
        <p:sp>
          <p:nvSpPr>
            <p:cNvPr id="411" name="Rounded Rectangle 410"/>
            <p:cNvSpPr/>
            <p:nvPr/>
          </p:nvSpPr>
          <p:spPr>
            <a:xfrm>
              <a:off x="70821" y="6346646"/>
              <a:ext cx="1439999" cy="251996"/>
            </a:xfrm>
            <a:prstGeom prst="roundRect">
              <a:avLst/>
            </a:prstGeom>
            <a:solidFill>
              <a:srgbClr val="9BBE05"/>
            </a:solidFill>
            <a:ln w="1905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Beam D</a:t>
              </a:r>
              <a:r>
                <a:rPr lang="en-GB" sz="1100" dirty="0" smtClean="0"/>
                <a:t>iagnostics</a:t>
              </a:r>
              <a:endParaRPr lang="en-GB" sz="1100" dirty="0"/>
            </a:p>
          </p:txBody>
        </p:sp>
        <p:sp>
          <p:nvSpPr>
            <p:cNvPr id="412" name="Rounded Rectangle 411"/>
            <p:cNvSpPr/>
            <p:nvPr/>
          </p:nvSpPr>
          <p:spPr>
            <a:xfrm>
              <a:off x="3219623" y="6346646"/>
              <a:ext cx="1439999" cy="251996"/>
            </a:xfrm>
            <a:prstGeom prst="roundRect">
              <a:avLst/>
            </a:prstGeom>
            <a:solidFill>
              <a:srgbClr val="FFBE00"/>
            </a:solidFill>
            <a:ln w="1905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 smtClean="0"/>
                <a:t>Control system</a:t>
              </a:r>
              <a:endParaRPr lang="en-GB" sz="1100" dirty="0"/>
            </a:p>
          </p:txBody>
        </p:sp>
        <p:sp>
          <p:nvSpPr>
            <p:cNvPr id="413" name="Rounded Rectangle 412"/>
            <p:cNvSpPr/>
            <p:nvPr/>
          </p:nvSpPr>
          <p:spPr>
            <a:xfrm>
              <a:off x="1223770" y="4447692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ACCT</a:t>
              </a:r>
              <a:endParaRPr lang="en-GB" sz="900" dirty="0"/>
            </a:p>
          </p:txBody>
        </p:sp>
        <p:sp>
          <p:nvSpPr>
            <p:cNvPr id="414" name="Rounded Rectangle 413"/>
            <p:cNvSpPr/>
            <p:nvPr/>
          </p:nvSpPr>
          <p:spPr>
            <a:xfrm>
              <a:off x="1990496" y="4450947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 smtClean="0"/>
                <a:t>Voltage divider</a:t>
              </a:r>
              <a:endParaRPr lang="en-GB" sz="800" dirty="0"/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8428265" y="3698858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EMU H+V</a:t>
              </a:r>
              <a:endParaRPr lang="en-GB" sz="900" dirty="0"/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8428265" y="3940263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Faraday cup</a:t>
              </a:r>
              <a:endParaRPr lang="en-GB" sz="900" dirty="0"/>
            </a:p>
          </p:txBody>
        </p:sp>
        <p:sp>
          <p:nvSpPr>
            <p:cNvPr id="417" name="Rounded Rectangle 416"/>
            <p:cNvSpPr/>
            <p:nvPr/>
          </p:nvSpPr>
          <p:spPr>
            <a:xfrm>
              <a:off x="8428265" y="4187996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NPM H+V</a:t>
              </a:r>
            </a:p>
          </p:txBody>
        </p:sp>
        <p:sp>
          <p:nvSpPr>
            <p:cNvPr id="418" name="Rounded Rectangle 417"/>
            <p:cNvSpPr/>
            <p:nvPr/>
          </p:nvSpPr>
          <p:spPr>
            <a:xfrm>
              <a:off x="8428265" y="4443771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Doppler shift</a:t>
              </a:r>
              <a:endParaRPr lang="en-GB" sz="900" dirty="0"/>
            </a:p>
          </p:txBody>
        </p:sp>
        <p:sp>
          <p:nvSpPr>
            <p:cNvPr id="419" name="Rounded Rectangle 418"/>
            <p:cNvSpPr/>
            <p:nvPr/>
          </p:nvSpPr>
          <p:spPr>
            <a:xfrm>
              <a:off x="520192" y="3278441"/>
              <a:ext cx="647999" cy="179997"/>
            </a:xfrm>
            <a:prstGeom prst="roundRect">
              <a:avLst/>
            </a:prstGeom>
            <a:solidFill>
              <a:srgbClr val="FFBE00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HV controls</a:t>
              </a:r>
              <a:endParaRPr lang="en-GB" sz="900" dirty="0"/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3775089" y="5313748"/>
              <a:ext cx="647999" cy="395998"/>
            </a:xfrm>
            <a:prstGeom prst="roundRect">
              <a:avLst/>
            </a:prstGeom>
            <a:solidFill>
              <a:srgbClr val="FFBE00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Ground potential controls</a:t>
              </a:r>
              <a:endParaRPr lang="en-GB" sz="900" dirty="0"/>
            </a:p>
          </p:txBody>
        </p:sp>
        <p:cxnSp>
          <p:nvCxnSpPr>
            <p:cNvPr id="421" name="Elbow Connector 420"/>
            <p:cNvCxnSpPr>
              <a:endCxn id="420" idx="1"/>
            </p:cNvCxnSpPr>
            <p:nvPr/>
          </p:nvCxnSpPr>
          <p:spPr>
            <a:xfrm>
              <a:off x="844192" y="3878855"/>
              <a:ext cx="2930897" cy="1632892"/>
            </a:xfrm>
            <a:prstGeom prst="bentConnector3">
              <a:avLst>
                <a:gd name="adj1" fmla="val 76047"/>
              </a:avLst>
            </a:prstGeom>
            <a:solidFill>
              <a:srgbClr val="B40096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2" name="Straight Connector 421"/>
            <p:cNvCxnSpPr>
              <a:stCxn id="419" idx="2"/>
            </p:cNvCxnSpPr>
            <p:nvPr/>
          </p:nvCxnSpPr>
          <p:spPr>
            <a:xfrm>
              <a:off x="844192" y="3458438"/>
              <a:ext cx="0" cy="420417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23" name="Rounded Rectangle 422"/>
            <p:cNvSpPr/>
            <p:nvPr/>
          </p:nvSpPr>
          <p:spPr>
            <a:xfrm>
              <a:off x="8428265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Beam stop</a:t>
              </a:r>
              <a:endParaRPr lang="en-GB" sz="900" dirty="0"/>
            </a:p>
          </p:txBody>
        </p:sp>
        <p:cxnSp>
          <p:nvCxnSpPr>
            <p:cNvPr id="424" name="Elbow Connector 423"/>
            <p:cNvCxnSpPr>
              <a:stCxn id="394" idx="0"/>
              <a:endCxn id="363" idx="2"/>
            </p:cNvCxnSpPr>
            <p:nvPr/>
          </p:nvCxnSpPr>
          <p:spPr>
            <a:xfrm rot="5400000" flipH="1" flipV="1">
              <a:off x="7391093" y="3736580"/>
              <a:ext cx="219407" cy="2502937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5" name="Elbow Connector 424"/>
            <p:cNvCxnSpPr>
              <a:stCxn id="367" idx="0"/>
              <a:endCxn id="423" idx="1"/>
            </p:cNvCxnSpPr>
            <p:nvPr/>
          </p:nvCxnSpPr>
          <p:spPr>
            <a:xfrm rot="16200000" flipH="1">
              <a:off x="7789706" y="2895263"/>
              <a:ext cx="885381" cy="391735"/>
            </a:xfrm>
            <a:prstGeom prst="bentConnector4">
              <a:avLst>
                <a:gd name="adj1" fmla="val -13662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26" name="Rounded Rectangle 425"/>
            <p:cNvSpPr/>
            <p:nvPr/>
          </p:nvSpPr>
          <p:spPr>
            <a:xfrm>
              <a:off x="7439002" y="5988437"/>
              <a:ext cx="921527" cy="607272"/>
            </a:xfrm>
            <a:prstGeom prst="roundRect">
              <a:avLst/>
            </a:prstGeom>
            <a:solidFill>
              <a:srgbClr val="B4B4B4"/>
            </a:solidFill>
            <a:ln w="19050" cmpd="sng">
              <a:solidFill>
                <a:srgbClr val="96969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46800" rIns="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" dirty="0"/>
                <a:t>Alternative location of </a:t>
              </a:r>
              <a:r>
                <a:rPr lang="en-GB" sz="900" dirty="0" smtClean="0"/>
                <a:t>beam instruments for </a:t>
              </a:r>
              <a:r>
                <a:rPr lang="en-GB" sz="900" dirty="0"/>
                <a:t>commissioning</a:t>
              </a:r>
            </a:p>
          </p:txBody>
        </p:sp>
        <p:cxnSp>
          <p:nvCxnSpPr>
            <p:cNvPr id="427" name="Elbow Connector 426"/>
            <p:cNvCxnSpPr>
              <a:stCxn id="428" idx="3"/>
            </p:cNvCxnSpPr>
            <p:nvPr/>
          </p:nvCxnSpPr>
          <p:spPr>
            <a:xfrm flipV="1">
              <a:off x="1599317" y="4876591"/>
              <a:ext cx="223528" cy="237098"/>
            </a:xfrm>
            <a:prstGeom prst="bentConnector2">
              <a:avLst/>
            </a:prstGeom>
            <a:noFill/>
            <a:ln w="28575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28" name="Rectangle 427"/>
            <p:cNvSpPr/>
            <p:nvPr/>
          </p:nvSpPr>
          <p:spPr>
            <a:xfrm>
              <a:off x="1496221" y="5059689"/>
              <a:ext cx="103096" cy="107999"/>
            </a:xfrm>
            <a:prstGeom prst="rect">
              <a:avLst/>
            </a:prstGeom>
            <a:solidFill>
              <a:srgbClr val="FF7D00"/>
            </a:solidFill>
            <a:ln w="19050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100"/>
            </a:p>
          </p:txBody>
        </p:sp>
        <p:cxnSp>
          <p:nvCxnSpPr>
            <p:cNvPr id="429" name="Straight Connector 428"/>
            <p:cNvCxnSpPr>
              <a:stCxn id="414" idx="0"/>
            </p:cNvCxnSpPr>
            <p:nvPr/>
          </p:nvCxnSpPr>
          <p:spPr>
            <a:xfrm flipV="1">
              <a:off x="2314496" y="4367226"/>
              <a:ext cx="0" cy="8372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30" name="Rounded Rectangle 429"/>
            <p:cNvSpPr/>
            <p:nvPr/>
          </p:nvSpPr>
          <p:spPr>
            <a:xfrm>
              <a:off x="3775089" y="3977183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/>
                <a:t>N</a:t>
              </a:r>
              <a:r>
                <a:rPr lang="en-GB" sz="900" baseline="-25000" dirty="0" smtClean="0"/>
                <a:t>2</a:t>
              </a:r>
              <a:r>
                <a:rPr lang="en-GB" sz="900" dirty="0" smtClean="0"/>
                <a:t> bottle</a:t>
              </a:r>
              <a:endParaRPr lang="en-GB" sz="900" dirty="0"/>
            </a:p>
          </p:txBody>
        </p:sp>
        <p:cxnSp>
          <p:nvCxnSpPr>
            <p:cNvPr id="431" name="Elbow Connector 430"/>
            <p:cNvCxnSpPr>
              <a:stCxn id="430" idx="0"/>
              <a:endCxn id="345" idx="3"/>
            </p:cNvCxnSpPr>
            <p:nvPr/>
          </p:nvCxnSpPr>
          <p:spPr>
            <a:xfrm rot="16200000" flipV="1">
              <a:off x="3600369" y="3478462"/>
              <a:ext cx="968743" cy="28699"/>
            </a:xfrm>
            <a:prstGeom prst="bentConnector2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2" name="Elbow Connector 431"/>
            <p:cNvCxnSpPr>
              <a:stCxn id="430" idx="0"/>
            </p:cNvCxnSpPr>
            <p:nvPr/>
          </p:nvCxnSpPr>
          <p:spPr>
            <a:xfrm rot="5400000" flipH="1" flipV="1">
              <a:off x="4042760" y="3197116"/>
              <a:ext cx="836397" cy="723739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Straight Connector 432"/>
            <p:cNvCxnSpPr>
              <a:stCxn id="370" idx="2"/>
              <a:endCxn id="376" idx="0"/>
            </p:cNvCxnSpPr>
            <p:nvPr/>
          </p:nvCxnSpPr>
          <p:spPr>
            <a:xfrm>
              <a:off x="1547770" y="2411713"/>
              <a:ext cx="0" cy="397601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4" name="Straight Connector 433"/>
            <p:cNvCxnSpPr>
              <a:stCxn id="361" idx="0"/>
              <a:endCxn id="356" idx="2"/>
            </p:cNvCxnSpPr>
            <p:nvPr/>
          </p:nvCxnSpPr>
          <p:spPr>
            <a:xfrm flipV="1">
              <a:off x="6249328" y="4623768"/>
              <a:ext cx="0" cy="74740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5" name="Straight Connector 434"/>
            <p:cNvCxnSpPr>
              <a:stCxn id="363" idx="0"/>
              <a:endCxn id="418" idx="2"/>
            </p:cNvCxnSpPr>
            <p:nvPr/>
          </p:nvCxnSpPr>
          <p:spPr>
            <a:xfrm flipV="1">
              <a:off x="8752265" y="4623768"/>
              <a:ext cx="0" cy="74579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36" name="Rounded Rectangle 435"/>
            <p:cNvSpPr/>
            <p:nvPr/>
          </p:nvSpPr>
          <p:spPr>
            <a:xfrm>
              <a:off x="5461591" y="5988745"/>
              <a:ext cx="1859203" cy="607272"/>
            </a:xfrm>
            <a:prstGeom prst="roundRect">
              <a:avLst/>
            </a:prstGeom>
            <a:solidFill>
              <a:srgbClr val="969696"/>
            </a:solidFill>
            <a:ln w="19050" cmpd="sng">
              <a:solidFill>
                <a:srgbClr val="4B4B4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46800" rIns="0" bIns="46800" rtlCol="0" anchor="ctr"/>
            <a:lstStyle/>
            <a:p>
              <a:r>
                <a:rPr lang="en-GB" sz="900" dirty="0"/>
                <a:t>ACCT: AC current transformer</a:t>
              </a:r>
            </a:p>
            <a:p>
              <a:r>
                <a:rPr lang="en-GB" sz="900" dirty="0" smtClean="0"/>
                <a:t>EMU: </a:t>
              </a:r>
              <a:r>
                <a:rPr lang="en-GB" sz="900" dirty="0" err="1" smtClean="0"/>
                <a:t>Emittance</a:t>
              </a:r>
              <a:r>
                <a:rPr lang="en-GB" sz="900" dirty="0" smtClean="0"/>
                <a:t> measurement unit</a:t>
              </a:r>
            </a:p>
            <a:p>
              <a:r>
                <a:rPr lang="en-GB" sz="900" dirty="0" smtClean="0"/>
                <a:t>NPM: Non-invasive profile monitor</a:t>
              </a:r>
            </a:p>
            <a:p>
              <a:r>
                <a:rPr lang="en-GB" sz="900" dirty="0"/>
                <a:t>TMP: </a:t>
              </a:r>
              <a:r>
                <a:rPr lang="en-GB" sz="900" dirty="0" err="1"/>
                <a:t>Turbomolecular</a:t>
              </a:r>
              <a:r>
                <a:rPr lang="en-GB" sz="900" dirty="0"/>
                <a:t> </a:t>
              </a:r>
              <a:r>
                <a:rPr lang="en-GB" sz="900" dirty="0" smtClean="0"/>
                <a:t>pump</a:t>
              </a:r>
              <a:endParaRPr lang="en-GB" sz="900" dirty="0"/>
            </a:p>
          </p:txBody>
        </p:sp>
        <p:cxnSp>
          <p:nvCxnSpPr>
            <p:cNvPr id="437" name="Straight Connector 436"/>
            <p:cNvCxnSpPr>
              <a:stCxn id="359" idx="2"/>
              <a:endCxn id="360" idx="0"/>
            </p:cNvCxnSpPr>
            <p:nvPr/>
          </p:nvCxnSpPr>
          <p:spPr>
            <a:xfrm>
              <a:off x="8036530" y="3622601"/>
              <a:ext cx="0" cy="76257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563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</a:t>
            </a:r>
            <a:r>
              <a:rPr lang="en-GB" dirty="0" smtClean="0"/>
              <a:t>Requirements</a:t>
            </a:r>
            <a:endParaRPr lang="en-GB" dirty="0"/>
          </a:p>
          <a:p>
            <a:r>
              <a:rPr lang="en-GB" dirty="0"/>
              <a:t>Operating </a:t>
            </a:r>
            <a:r>
              <a:rPr lang="en-GB" dirty="0" smtClean="0"/>
              <a:t>procedures</a:t>
            </a:r>
            <a:endParaRPr lang="en-GB" dirty="0" smtClean="0"/>
          </a:p>
          <a:p>
            <a:r>
              <a:rPr lang="en-GB" dirty="0" smtClean="0"/>
              <a:t>Skid state of Operation</a:t>
            </a:r>
            <a:endParaRPr lang="en-GB" dirty="0"/>
          </a:p>
          <a:p>
            <a:r>
              <a:rPr lang="en-GB" dirty="0" smtClean="0"/>
              <a:t>Operating procedures</a:t>
            </a:r>
            <a:endParaRPr lang="en-GB" dirty="0"/>
          </a:p>
          <a:p>
            <a:r>
              <a:rPr lang="en-GB" dirty="0"/>
              <a:t>Test &amp; </a:t>
            </a:r>
            <a:r>
              <a:rPr lang="en-GB" dirty="0" smtClean="0"/>
              <a:t>Verification</a:t>
            </a:r>
            <a:endParaRPr lang="en-GB" dirty="0"/>
          </a:p>
          <a:p>
            <a:r>
              <a:rPr lang="en-GB" dirty="0"/>
              <a:t>Open issues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CWS01 </a:t>
            </a:r>
            <a:r>
              <a:rPr lang="sv-SE" dirty="0" err="1" smtClean="0"/>
              <a:t>Cooling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Skid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954" y="1600200"/>
            <a:ext cx="6114091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55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</a:t>
            </a: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Provide </a:t>
            </a:r>
            <a:r>
              <a:rPr lang="en-US" sz="3600" dirty="0" smtClean="0"/>
              <a:t>cooling </a:t>
            </a:r>
            <a:r>
              <a:rPr lang="en-US" sz="3600" dirty="0" smtClean="0"/>
              <a:t>to </a:t>
            </a:r>
            <a:r>
              <a:rPr lang="en-US" sz="3600" dirty="0" err="1" smtClean="0"/>
              <a:t>ISrc</a:t>
            </a:r>
            <a:r>
              <a:rPr lang="en-US" sz="3600" dirty="0" smtClean="0"/>
              <a:t> </a:t>
            </a:r>
            <a:r>
              <a:rPr lang="en-US" sz="3600" dirty="0" smtClean="0"/>
              <a:t>and </a:t>
            </a:r>
            <a:r>
              <a:rPr lang="en-US" sz="3600" dirty="0" smtClean="0"/>
              <a:t>LEBT</a:t>
            </a:r>
          </a:p>
          <a:p>
            <a:endParaRPr lang="en-US" sz="3600" dirty="0" smtClean="0"/>
          </a:p>
          <a:p>
            <a:r>
              <a:rPr lang="en-US" sz="3600" dirty="0" smtClean="0"/>
              <a:t>The system has </a:t>
            </a:r>
            <a:r>
              <a:rPr lang="en-US" sz="3600" dirty="0"/>
              <a:t>been designed to reject 85kW when supplying circulating coolant </a:t>
            </a:r>
            <a:r>
              <a:rPr lang="en-US" sz="3600" dirty="0" smtClean="0"/>
              <a:t>deionized </a:t>
            </a:r>
            <a:r>
              <a:rPr lang="en-US" sz="3600" dirty="0"/>
              <a:t>water at </a:t>
            </a:r>
            <a:r>
              <a:rPr lang="en-US" sz="3600" dirty="0" smtClean="0"/>
              <a:t>a maximum </a:t>
            </a:r>
            <a:r>
              <a:rPr lang="en-US" sz="3600" dirty="0"/>
              <a:t>of 40°C in a maximum ambient temperature of 20°C and at a flow rate of </a:t>
            </a:r>
            <a:r>
              <a:rPr lang="en-US" sz="3600" dirty="0" smtClean="0"/>
              <a:t>300 </a:t>
            </a:r>
            <a:r>
              <a:rPr lang="en-US" sz="3600" dirty="0" err="1" smtClean="0"/>
              <a:t>lpm</a:t>
            </a:r>
            <a:r>
              <a:rPr lang="en-US" sz="3600" dirty="0" smtClean="0"/>
              <a:t> </a:t>
            </a:r>
            <a:r>
              <a:rPr lang="en-US" sz="3600" dirty="0"/>
              <a:t>at a design </a:t>
            </a:r>
            <a:r>
              <a:rPr lang="sv-SE" sz="3600" dirty="0" err="1"/>
              <a:t>pressure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10 </a:t>
            </a:r>
            <a:r>
              <a:rPr lang="sv-SE" sz="3600" dirty="0" err="1"/>
              <a:t>barg</a:t>
            </a:r>
            <a:r>
              <a:rPr lang="sv-SE" sz="3600" dirty="0" smtClean="0"/>
              <a:t>.</a:t>
            </a:r>
          </a:p>
          <a:p>
            <a:endParaRPr lang="sv-SE" sz="3600" dirty="0" smtClean="0"/>
          </a:p>
          <a:p>
            <a:r>
              <a:rPr lang="sv-SE" sz="3600" dirty="0" smtClean="0"/>
              <a:t>Main </a:t>
            </a:r>
            <a:r>
              <a:rPr lang="sv-SE" sz="3600" dirty="0" err="1" smtClean="0"/>
              <a:t>components</a:t>
            </a:r>
            <a:r>
              <a:rPr lang="sv-SE" sz="3600" dirty="0" smtClean="0"/>
              <a:t> </a:t>
            </a:r>
            <a:r>
              <a:rPr lang="sv-SE" sz="3600" dirty="0" err="1" smtClean="0"/>
              <a:t>are</a:t>
            </a:r>
            <a:r>
              <a:rPr lang="sv-SE" sz="3600" dirty="0" smtClean="0"/>
              <a:t> </a:t>
            </a:r>
            <a:r>
              <a:rPr lang="sv-SE" sz="3600" dirty="0" err="1" smtClean="0"/>
              <a:t>Run</a:t>
            </a:r>
            <a:r>
              <a:rPr lang="sv-SE" sz="3600" dirty="0" smtClean="0"/>
              <a:t>/Standby </a:t>
            </a:r>
            <a:r>
              <a:rPr lang="sv-SE" sz="3600" dirty="0"/>
              <a:t>centrifugal </a:t>
            </a:r>
            <a:r>
              <a:rPr lang="sv-SE" sz="3600" dirty="0" smtClean="0"/>
              <a:t>pumps, </a:t>
            </a:r>
            <a:r>
              <a:rPr lang="sv-SE" sz="3600" dirty="0" err="1" smtClean="0"/>
              <a:t>stainless</a:t>
            </a:r>
            <a:r>
              <a:rPr lang="sv-SE" sz="3600" dirty="0" smtClean="0"/>
              <a:t> </a:t>
            </a:r>
            <a:r>
              <a:rPr lang="sv-SE" sz="3600" dirty="0" err="1"/>
              <a:t>steel</a:t>
            </a:r>
            <a:r>
              <a:rPr lang="sv-SE" sz="3600" dirty="0"/>
              <a:t> </a:t>
            </a:r>
            <a:r>
              <a:rPr lang="sv-SE" sz="3600" dirty="0" err="1"/>
              <a:t>plate</a:t>
            </a:r>
            <a:r>
              <a:rPr lang="sv-SE" sz="3600" dirty="0"/>
              <a:t> heat </a:t>
            </a:r>
            <a:r>
              <a:rPr lang="sv-SE" sz="3600" dirty="0" err="1" smtClean="0"/>
              <a:t>exchanger</a:t>
            </a:r>
            <a:r>
              <a:rPr lang="sv-SE" sz="3600" dirty="0" smtClean="0"/>
              <a:t>, </a:t>
            </a:r>
            <a:r>
              <a:rPr lang="sv-SE" sz="3600" dirty="0" err="1"/>
              <a:t>d</a:t>
            </a:r>
            <a:r>
              <a:rPr lang="sv-SE" sz="3600" dirty="0" err="1" smtClean="0"/>
              <a:t>eionisation</a:t>
            </a:r>
            <a:r>
              <a:rPr lang="sv-SE" sz="3600" dirty="0" smtClean="0"/>
              <a:t> </a:t>
            </a:r>
            <a:r>
              <a:rPr lang="sv-SE" sz="3600" dirty="0" err="1" smtClean="0"/>
              <a:t>sub</a:t>
            </a:r>
            <a:r>
              <a:rPr lang="sv-SE" sz="3600" dirty="0"/>
              <a:t> </a:t>
            </a:r>
            <a:r>
              <a:rPr lang="sv-SE" sz="3600" dirty="0" err="1" smtClean="0"/>
              <a:t>circuit</a:t>
            </a:r>
            <a:r>
              <a:rPr lang="sv-SE" sz="3600" dirty="0" smtClean="0"/>
              <a:t>, </a:t>
            </a:r>
            <a:r>
              <a:rPr lang="sv-SE" sz="3600" dirty="0" err="1"/>
              <a:t>d</a:t>
            </a:r>
            <a:r>
              <a:rPr lang="sv-SE" sz="3600" dirty="0" err="1" smtClean="0"/>
              <a:t>egassing</a:t>
            </a:r>
            <a:r>
              <a:rPr lang="sv-SE" sz="3600" dirty="0" smtClean="0"/>
              <a:t> system, isolation </a:t>
            </a:r>
            <a:r>
              <a:rPr lang="sv-SE" sz="3600" dirty="0" err="1"/>
              <a:t>valves</a:t>
            </a:r>
            <a:r>
              <a:rPr lang="sv-SE" sz="3600" dirty="0"/>
              <a:t>, </a:t>
            </a:r>
            <a:r>
              <a:rPr lang="sv-SE" sz="3600" dirty="0" err="1"/>
              <a:t>water</a:t>
            </a:r>
            <a:r>
              <a:rPr lang="sv-SE" sz="3600" dirty="0"/>
              <a:t> filters, </a:t>
            </a:r>
            <a:r>
              <a:rPr lang="sv-SE" sz="3600" dirty="0" smtClean="0"/>
              <a:t>expansion </a:t>
            </a:r>
            <a:r>
              <a:rPr lang="sv-SE" sz="3600" dirty="0" err="1"/>
              <a:t>vessel</a:t>
            </a:r>
            <a:r>
              <a:rPr lang="sv-SE" sz="3600" dirty="0"/>
              <a:t>, </a:t>
            </a:r>
            <a:r>
              <a:rPr lang="sv-SE" sz="3600" dirty="0" err="1"/>
              <a:t>fill</a:t>
            </a:r>
            <a:r>
              <a:rPr lang="sv-SE" sz="3600" dirty="0"/>
              <a:t> </a:t>
            </a:r>
            <a:r>
              <a:rPr lang="sv-SE" sz="3600" dirty="0" smtClean="0"/>
              <a:t>loop</a:t>
            </a:r>
            <a:endParaRPr lang="sv-S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</a:t>
            </a: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Design </a:t>
            </a:r>
            <a:r>
              <a:rPr lang="sv-SE" sz="2600" dirty="0" err="1"/>
              <a:t>pressure</a:t>
            </a:r>
            <a:r>
              <a:rPr lang="sv-SE" sz="2600" dirty="0"/>
              <a:t>/</a:t>
            </a:r>
            <a:r>
              <a:rPr lang="sv-SE" sz="2600" dirty="0" err="1"/>
              <a:t>flow</a:t>
            </a:r>
            <a:r>
              <a:rPr lang="sv-SE" sz="2600" dirty="0"/>
              <a:t>:</a:t>
            </a:r>
          </a:p>
          <a:p>
            <a:pPr lvl="1"/>
            <a:r>
              <a:rPr lang="sv-SE" sz="2200" dirty="0"/>
              <a:t>Process </a:t>
            </a:r>
            <a:r>
              <a:rPr lang="sv-SE" sz="2200" dirty="0" err="1"/>
              <a:t>circuit</a:t>
            </a:r>
            <a:r>
              <a:rPr lang="sv-SE" sz="2200" dirty="0"/>
              <a:t>: 6 </a:t>
            </a:r>
            <a:r>
              <a:rPr lang="sv-SE" sz="2200" dirty="0" err="1"/>
              <a:t>barg</a:t>
            </a:r>
            <a:r>
              <a:rPr lang="sv-SE" sz="2200" dirty="0"/>
              <a:t>/305 </a:t>
            </a:r>
            <a:r>
              <a:rPr lang="sv-SE" sz="2200" dirty="0" err="1"/>
              <a:t>lpm</a:t>
            </a:r>
            <a:endParaRPr lang="sv-SE" sz="2200" dirty="0"/>
          </a:p>
          <a:p>
            <a:pPr lvl="1"/>
            <a:r>
              <a:rPr lang="sv-SE" sz="2200" dirty="0" err="1"/>
              <a:t>Primary</a:t>
            </a:r>
            <a:r>
              <a:rPr lang="sv-SE" sz="2200" dirty="0"/>
              <a:t> CWL </a:t>
            </a:r>
            <a:r>
              <a:rPr lang="sv-SE" sz="2200" dirty="0" err="1"/>
              <a:t>circuit</a:t>
            </a:r>
            <a:r>
              <a:rPr lang="sv-SE" sz="2200" dirty="0"/>
              <a:t>: DP 1,1 bar/305 </a:t>
            </a:r>
            <a:r>
              <a:rPr lang="sv-SE" sz="2200" dirty="0" err="1"/>
              <a:t>lpm</a:t>
            </a:r>
            <a:endParaRPr lang="sv-SE" sz="2200" dirty="0"/>
          </a:p>
          <a:p>
            <a:pPr lvl="1"/>
            <a:endParaRPr lang="sv-SE" sz="1200" dirty="0"/>
          </a:p>
          <a:p>
            <a:r>
              <a:rPr lang="sv-SE" sz="2600" dirty="0" err="1"/>
              <a:t>Maintain</a:t>
            </a:r>
            <a:r>
              <a:rPr lang="sv-SE" sz="2600" dirty="0"/>
              <a:t> </a:t>
            </a:r>
            <a:r>
              <a:rPr lang="sv-SE" sz="2600" dirty="0" err="1"/>
              <a:t>cooling</a:t>
            </a:r>
            <a:r>
              <a:rPr lang="sv-SE" sz="2600" dirty="0"/>
              <a:t> </a:t>
            </a:r>
            <a:r>
              <a:rPr lang="sv-SE" sz="2600" dirty="0" err="1"/>
              <a:t>water</a:t>
            </a:r>
            <a:r>
              <a:rPr lang="sv-SE" sz="2600" dirty="0"/>
              <a:t> </a:t>
            </a:r>
            <a:r>
              <a:rPr lang="sv-SE" sz="2600" dirty="0" err="1"/>
              <a:t>quality</a:t>
            </a:r>
            <a:r>
              <a:rPr lang="sv-SE" sz="2600" dirty="0"/>
              <a:t> </a:t>
            </a:r>
            <a:r>
              <a:rPr lang="sv-SE" sz="2000" dirty="0"/>
              <a:t>(&lt;0.3 </a:t>
            </a:r>
            <a:r>
              <a:rPr lang="sv-SE" sz="2000" dirty="0" err="1"/>
              <a:t>uS</a:t>
            </a:r>
            <a:r>
              <a:rPr lang="sv-SE" sz="2000" dirty="0"/>
              <a:t>/cm, DO 40-50 </a:t>
            </a:r>
            <a:r>
              <a:rPr lang="sv-SE" sz="2000" dirty="0" err="1"/>
              <a:t>ppb</a:t>
            </a:r>
            <a:r>
              <a:rPr lang="sv-SE" sz="2000" dirty="0" smtClean="0"/>
              <a:t>)</a:t>
            </a:r>
            <a:endParaRPr lang="sv-SE" sz="2000" dirty="0" smtClean="0"/>
          </a:p>
          <a:p>
            <a:r>
              <a:rPr lang="sv-SE" sz="2400" dirty="0" err="1" smtClean="0"/>
              <a:t>Local</a:t>
            </a:r>
            <a:r>
              <a:rPr lang="sv-SE" sz="2400" dirty="0" smtClean="0"/>
              <a:t> </a:t>
            </a:r>
            <a:r>
              <a:rPr lang="sv-SE" sz="2400" dirty="0" err="1"/>
              <a:t>control</a:t>
            </a:r>
            <a:r>
              <a:rPr lang="sv-SE" sz="2400" dirty="0"/>
              <a:t> and HMI on the </a:t>
            </a:r>
            <a:r>
              <a:rPr lang="sv-SE" sz="2400" dirty="0" err="1"/>
              <a:t>skid</a:t>
            </a:r>
            <a:r>
              <a:rPr lang="sv-SE" sz="2400" dirty="0"/>
              <a:t>. </a:t>
            </a:r>
            <a:endParaRPr lang="sv-SE" sz="2400" dirty="0" smtClean="0"/>
          </a:p>
          <a:p>
            <a:r>
              <a:rPr lang="sv-SE" sz="2400" dirty="0" smtClean="0"/>
              <a:t>All PV-transfer </a:t>
            </a:r>
            <a:r>
              <a:rPr lang="sv-SE" sz="2400" dirty="0"/>
              <a:t>by </a:t>
            </a:r>
            <a:r>
              <a:rPr lang="sv-SE" sz="2400" dirty="0" err="1"/>
              <a:t>Profinet</a:t>
            </a:r>
            <a:r>
              <a:rPr lang="sv-SE" sz="2400" dirty="0"/>
              <a:t> to </a:t>
            </a:r>
            <a:r>
              <a:rPr lang="sv-SE" sz="2400" dirty="0" smtClean="0"/>
              <a:t>Control System</a:t>
            </a:r>
            <a:r>
              <a:rPr lang="sv-SE" sz="2400" dirty="0"/>
              <a:t> </a:t>
            </a:r>
            <a:r>
              <a:rPr lang="sv-SE" sz="2400" dirty="0" smtClean="0"/>
              <a:t>(EPICS)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3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E34C-90AA-224C-B1ED-DB97B198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procedures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6A22-682D-BF48-9772-5ECEC855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Skid will start on rising edge pulse from </a:t>
            </a:r>
            <a:r>
              <a:rPr lang="en-US" sz="2000" dirty="0" smtClean="0"/>
              <a:t>Control System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system will run automatically, to control </a:t>
            </a:r>
            <a:r>
              <a:rPr lang="en-US" sz="2000" dirty="0" smtClean="0"/>
              <a:t>pressure, flow</a:t>
            </a:r>
            <a:r>
              <a:rPr lang="en-US" sz="2000" dirty="0"/>
              <a:t>, temperature, </a:t>
            </a:r>
            <a:r>
              <a:rPr lang="en-US" sz="2000" dirty="0" smtClean="0"/>
              <a:t>conductivity</a:t>
            </a:r>
            <a:r>
              <a:rPr lang="en-US" sz="2000" dirty="0"/>
              <a:t>, oxygen content </a:t>
            </a:r>
            <a:r>
              <a:rPr lang="en-US" sz="2000" dirty="0" smtClean="0"/>
              <a:t>all within </a:t>
            </a:r>
            <a:r>
              <a:rPr lang="en-US" sz="2000" dirty="0"/>
              <a:t>stated parameters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Ion-exchangers and filters to be </a:t>
            </a:r>
            <a:r>
              <a:rPr lang="en-US" sz="2000" dirty="0" smtClean="0"/>
              <a:t>monitored and maintained </a:t>
            </a:r>
            <a:r>
              <a:rPr lang="en-US" sz="2000" dirty="0" smtClean="0"/>
              <a:t>(yearly)</a:t>
            </a:r>
          </a:p>
          <a:p>
            <a:r>
              <a:rPr lang="en-US" sz="2000" dirty="0" smtClean="0"/>
              <a:t>Sensors to be checked (yearly)</a:t>
            </a:r>
          </a:p>
          <a:p>
            <a:r>
              <a:rPr lang="en-US" sz="2000" dirty="0"/>
              <a:t>Nitrogen gas supply (bottles) to be monitored and exchanged. (weekly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Deoxygenation </a:t>
            </a:r>
            <a:r>
              <a:rPr lang="en-US" sz="2000" dirty="0" smtClean="0"/>
              <a:t>system must be purged </a:t>
            </a:r>
            <a:r>
              <a:rPr lang="en-US" sz="2000" dirty="0" smtClean="0"/>
              <a:t>when </a:t>
            </a:r>
            <a:r>
              <a:rPr lang="en-US" sz="2000" dirty="0" smtClean="0"/>
              <a:t>longer periods without operation.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CDC8D-7676-5247-B869-85B100BE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31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A7CA-6DF1-9542-ADB2-5882CBE8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Skid state of Operation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C16B-A2EE-B248-9FDB-B10929F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Hard wired control and alarm from/to </a:t>
            </a:r>
            <a:r>
              <a:rPr lang="en-US" sz="2400" dirty="0" smtClean="0"/>
              <a:t>Control System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Start / Stop</a:t>
            </a:r>
            <a:r>
              <a:rPr lang="en-US" sz="2000" dirty="0" smtClean="0"/>
              <a:t>	</a:t>
            </a:r>
            <a:r>
              <a:rPr lang="en-US" sz="1800" dirty="0" smtClean="0"/>
              <a:t>Enable Run Mode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System Running</a:t>
            </a:r>
            <a:r>
              <a:rPr lang="en-US" sz="1800" dirty="0"/>
              <a:t> </a:t>
            </a:r>
            <a:r>
              <a:rPr lang="en-US" sz="1800" dirty="0" smtClean="0"/>
              <a:t> 	The system </a:t>
            </a:r>
            <a:r>
              <a:rPr lang="en-US" sz="1800" dirty="0"/>
              <a:t>is in Run </a:t>
            </a:r>
            <a:r>
              <a:rPr lang="en-US" sz="1800" dirty="0" smtClean="0"/>
              <a:t>Mode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Enable Load 	The </a:t>
            </a:r>
            <a:r>
              <a:rPr lang="en-US" sz="1800" dirty="0"/>
              <a:t>System is in Run Mode AND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Flow has </a:t>
            </a:r>
            <a:r>
              <a:rPr lang="en-US" sz="1800" dirty="0"/>
              <a:t>been </a:t>
            </a:r>
            <a:r>
              <a:rPr lang="en-US" sz="1800" dirty="0" smtClean="0"/>
              <a:t>established </a:t>
            </a:r>
            <a:r>
              <a:rPr lang="en-US" sz="1800" dirty="0"/>
              <a:t>AND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Flow AND Temperature </a:t>
            </a:r>
            <a:r>
              <a:rPr lang="en-US" sz="1800" dirty="0"/>
              <a:t>is </a:t>
            </a:r>
            <a:r>
              <a:rPr lang="en-US" sz="1800" dirty="0" smtClean="0"/>
              <a:t>within acceptable limits AND 			Conductivity </a:t>
            </a:r>
            <a:r>
              <a:rPr lang="en-US" sz="1800" dirty="0"/>
              <a:t>is </a:t>
            </a:r>
            <a:r>
              <a:rPr lang="en-US" sz="1800" dirty="0" smtClean="0"/>
              <a:t>within acceptable </a:t>
            </a:r>
            <a:r>
              <a:rPr lang="en-US" sz="1800" dirty="0" smtClean="0"/>
              <a:t>limits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Alarm Present	There </a:t>
            </a:r>
            <a:r>
              <a:rPr lang="en-US" sz="1800" dirty="0"/>
              <a:t>is an active or </a:t>
            </a:r>
            <a:r>
              <a:rPr lang="en-US" sz="1800" dirty="0" smtClean="0"/>
              <a:t>unacknowledged alarm on </a:t>
            </a:r>
            <a:r>
              <a:rPr lang="en-US" sz="1800" dirty="0"/>
              <a:t>the </a:t>
            </a:r>
            <a:r>
              <a:rPr lang="en-US" sz="1800" dirty="0" smtClean="0"/>
              <a:t>			</a:t>
            </a:r>
            <a:r>
              <a:rPr lang="en-US" sz="1800" dirty="0" smtClean="0"/>
              <a:t>	system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Trip Present	There </a:t>
            </a:r>
            <a:r>
              <a:rPr lang="en-US" sz="1800" dirty="0"/>
              <a:t>is an active trip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High Temp Alarm</a:t>
            </a:r>
            <a:r>
              <a:rPr lang="en-US" sz="1800" dirty="0"/>
              <a:t>	</a:t>
            </a:r>
            <a:r>
              <a:rPr lang="en-US" sz="1800" dirty="0" smtClean="0"/>
              <a:t>Trip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8C32-8833-F742-B4E7-BFBB1E52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81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2CA6-6F56-8C42-BBC3-4CA0A181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&amp; Verification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BE39-CFB3-284C-8F3E-E03E81BC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All </a:t>
            </a:r>
            <a:r>
              <a:rPr lang="sv-SE" dirty="0" err="1" smtClean="0"/>
              <a:t>internal</a:t>
            </a:r>
            <a:r>
              <a:rPr lang="sv-SE" dirty="0" smtClean="0"/>
              <a:t> signals</a:t>
            </a:r>
            <a:r>
              <a:rPr lang="sv-SE" dirty="0" smtClean="0"/>
              <a:t>, alarms and trips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verified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FAT and </a:t>
            </a:r>
            <a:r>
              <a:rPr lang="sv-SE" dirty="0" smtClean="0"/>
              <a:t>SAT </a:t>
            </a:r>
            <a:r>
              <a:rPr lang="sv-SE" dirty="0" err="1" smtClean="0"/>
              <a:t>acc</a:t>
            </a:r>
            <a:r>
              <a:rPr lang="sv-SE" dirty="0" smtClean="0"/>
              <a:t> to test </a:t>
            </a:r>
            <a:r>
              <a:rPr lang="sv-SE" dirty="0" err="1" smtClean="0"/>
              <a:t>procedure</a:t>
            </a:r>
            <a:r>
              <a:rPr lang="sv-SE" dirty="0" smtClean="0"/>
              <a:t>.</a:t>
            </a:r>
            <a:endParaRPr lang="sv-SE" dirty="0" smtClean="0"/>
          </a:p>
          <a:p>
            <a:r>
              <a:rPr lang="sv-SE" dirty="0" smtClean="0"/>
              <a:t>CW </a:t>
            </a:r>
            <a:r>
              <a:rPr lang="sv-SE" dirty="0" err="1"/>
              <a:t>m</a:t>
            </a:r>
            <a:r>
              <a:rPr lang="sv-SE" dirty="0" err="1" smtClean="0"/>
              <a:t>anifolds</a:t>
            </a:r>
            <a:r>
              <a:rPr lang="sv-SE" dirty="0" smtClean="0"/>
              <a:t>  and </a:t>
            </a:r>
            <a:r>
              <a:rPr lang="sv-SE" dirty="0" err="1" smtClean="0"/>
              <a:t>connections</a:t>
            </a:r>
            <a:r>
              <a:rPr lang="sv-SE" dirty="0" smtClean="0"/>
              <a:t> </a:t>
            </a:r>
            <a:r>
              <a:rPr lang="sv-SE" dirty="0" err="1" smtClean="0"/>
              <a:t>integrity</a:t>
            </a:r>
            <a:r>
              <a:rPr lang="sv-SE" dirty="0" smtClean="0"/>
              <a:t> </a:t>
            </a:r>
            <a:r>
              <a:rPr lang="sv-SE" dirty="0" err="1" smtClean="0"/>
              <a:t>tested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nitrogen (7bar)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D15F-5B72-9B40-82AF-5F7DDEB1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96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3872</TotalTime>
  <Words>523</Words>
  <Application>Microsoft Office PowerPoint</Application>
  <PresentationFormat>On-screen Show (4:3)</PresentationFormat>
  <Paragraphs>171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LEBT water cooling system</vt:lpstr>
      <vt:lpstr>System – Cooling Water System</vt:lpstr>
      <vt:lpstr>Table of content</vt:lpstr>
      <vt:lpstr> CWS01 Cooling Water Skid</vt:lpstr>
      <vt:lpstr>System Requirements</vt:lpstr>
      <vt:lpstr>System Requirements</vt:lpstr>
      <vt:lpstr>Operation procedures</vt:lpstr>
      <vt:lpstr>Skid state of Operation</vt:lpstr>
      <vt:lpstr>Test &amp; Verification</vt:lpstr>
      <vt:lpstr>Outstanding issues</vt:lpstr>
      <vt:lpstr>PowerPoint Presentation</vt:lpstr>
      <vt:lpstr>P&amp;ID</vt:lpstr>
      <vt:lpstr>P&amp;ID</vt:lpstr>
      <vt:lpstr>P&amp;ID</vt:lpstr>
      <vt:lpstr>P&amp;ID</vt:lpstr>
      <vt:lpstr>P&amp;ID</vt:lpstr>
      <vt:lpstr>P&amp;ID</vt:lpstr>
      <vt:lpstr>P&amp;ID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Peter Jacobsson</dc:creator>
  <cp:lastModifiedBy>Lars Rosberg</cp:lastModifiedBy>
  <cp:revision>44</cp:revision>
  <dcterms:created xsi:type="dcterms:W3CDTF">2018-07-05T05:52:31Z</dcterms:created>
  <dcterms:modified xsi:type="dcterms:W3CDTF">2018-07-13T08:12:18Z</dcterms:modified>
</cp:coreProperties>
</file>