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57" r:id="rId4"/>
    <p:sldId id="267" r:id="rId5"/>
    <p:sldId id="268" r:id="rId6"/>
    <p:sldId id="261" r:id="rId7"/>
    <p:sldId id="269" r:id="rId8"/>
    <p:sldId id="270" r:id="rId9"/>
    <p:sldId id="260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6" autoAdjust="0"/>
    <p:restoredTop sz="94745" autoAdjust="0"/>
  </p:normalViewPr>
  <p:slideViewPr>
    <p:cSldViewPr>
      <p:cViewPr>
        <p:scale>
          <a:sx n="144" d="100"/>
          <a:sy n="144" d="100"/>
        </p:scale>
        <p:origin x="71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2018-07-16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151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16/07/2018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16/07/2018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16/07/2018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16/07/2018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16/07/2018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Ion Source and LEBT</a:t>
            </a:r>
            <a:br>
              <a:rPr lang="en-GB" sz="4000" dirty="0"/>
            </a:br>
            <a:r>
              <a:rPr lang="en-GB" sz="4000" dirty="0"/>
              <a:t>Beam Diagnostics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Tom Shea</a:t>
            </a:r>
          </a:p>
          <a:p>
            <a:r>
              <a:rPr lang="en-GB" sz="2000" dirty="0">
                <a:solidFill>
                  <a:schemeClr val="bg1"/>
                </a:solidFill>
              </a:rPr>
              <a:t>Beam Diagnostics Section Leader</a:t>
            </a:r>
          </a:p>
          <a:p>
            <a:r>
              <a:rPr lang="en-GB" sz="2000" dirty="0">
                <a:solidFill>
                  <a:schemeClr val="bg1"/>
                </a:solidFill>
              </a:rPr>
              <a:t>Beam Diagnostics (WP7) Work Package Manager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</a:rPr>
              <a:t>SRR 1 – Ion Source &amp; LEBT</a:t>
            </a:r>
          </a:p>
          <a:p>
            <a:pPr algn="ctr"/>
            <a:r>
              <a:rPr lang="en-GB" sz="1400" dirty="0">
                <a:solidFill>
                  <a:srgbClr val="FFFFFF"/>
                </a:solidFill>
              </a:rPr>
              <a:t>2018-07-17--18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FC7A655D-E796-CC4F-A278-8C5F53F17755}"/>
              </a:ext>
            </a:extLst>
          </p:cNvPr>
          <p:cNvSpPr/>
          <p:nvPr/>
        </p:nvSpPr>
        <p:spPr>
          <a:xfrm>
            <a:off x="308805" y="4391976"/>
            <a:ext cx="1621668" cy="509613"/>
          </a:xfrm>
          <a:prstGeom prst="roundRect">
            <a:avLst>
              <a:gd name="adj" fmla="val 11486"/>
            </a:avLst>
          </a:prstGeom>
          <a:solidFill>
            <a:schemeClr val="accent3">
              <a:lumMod val="20000"/>
              <a:lumOff val="80000"/>
            </a:schemeClr>
          </a:solidFill>
          <a:ln w="381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00"/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86F8426-DDB3-FC48-BEA8-729C68A87B8E}"/>
              </a:ext>
            </a:extLst>
          </p:cNvPr>
          <p:cNvSpPr/>
          <p:nvPr/>
        </p:nvSpPr>
        <p:spPr>
          <a:xfrm>
            <a:off x="4612419" y="3657107"/>
            <a:ext cx="2009035" cy="998060"/>
          </a:xfrm>
          <a:prstGeom prst="roundRect">
            <a:avLst>
              <a:gd name="adj" fmla="val 11486"/>
            </a:avLst>
          </a:prstGeom>
          <a:solidFill>
            <a:schemeClr val="accent3">
              <a:lumMod val="20000"/>
              <a:lumOff val="80000"/>
            </a:schemeClr>
          </a:solidFill>
          <a:ln w="381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00"/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81449F66-539A-B443-AA24-8B1085B224A7}"/>
              </a:ext>
            </a:extLst>
          </p:cNvPr>
          <p:cNvSpPr/>
          <p:nvPr/>
        </p:nvSpPr>
        <p:spPr>
          <a:xfrm>
            <a:off x="7038532" y="3660249"/>
            <a:ext cx="1997963" cy="1011349"/>
          </a:xfrm>
          <a:prstGeom prst="roundRect">
            <a:avLst>
              <a:gd name="adj" fmla="val 11486"/>
            </a:avLst>
          </a:prstGeom>
          <a:solidFill>
            <a:schemeClr val="accent3">
              <a:lumMod val="20000"/>
              <a:lumOff val="80000"/>
            </a:schemeClr>
          </a:solidFill>
          <a:ln w="381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5FC2F7-A07F-DE46-9693-58C06B1AF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Beam</a:t>
            </a:r>
            <a:r>
              <a:rPr lang="sv-SE" dirty="0"/>
              <a:t> </a:t>
            </a:r>
            <a:r>
              <a:rPr lang="sv-SE" dirty="0" err="1"/>
              <a:t>Diagnostics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5737D-4A9D-694E-AB9D-91ABD17C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212" y="1510018"/>
            <a:ext cx="9012052" cy="5088624"/>
            <a:chOff x="64212" y="1510018"/>
            <a:chExt cx="9012052" cy="5088624"/>
          </a:xfrm>
        </p:grpSpPr>
        <p:cxnSp>
          <p:nvCxnSpPr>
            <p:cNvPr id="224" name="Straight Connector 223"/>
            <p:cNvCxnSpPr>
              <a:stCxn id="423" idx="2"/>
              <a:endCxn id="418" idx="0"/>
            </p:cNvCxnSpPr>
            <p:nvPr/>
          </p:nvCxnSpPr>
          <p:spPr>
            <a:xfrm>
              <a:off x="8752265" y="3623819"/>
              <a:ext cx="0" cy="819952"/>
            </a:xfrm>
            <a:prstGeom prst="line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5" name="Straight Connector 224"/>
            <p:cNvCxnSpPr>
              <a:stCxn id="362" idx="2"/>
              <a:endCxn id="423" idx="0"/>
            </p:cNvCxnSpPr>
            <p:nvPr/>
          </p:nvCxnSpPr>
          <p:spPr>
            <a:xfrm>
              <a:off x="8752265" y="3368440"/>
              <a:ext cx="0" cy="75382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6" name="Straight Connector 335"/>
            <p:cNvCxnSpPr>
              <a:stCxn id="349" idx="2"/>
              <a:endCxn id="352" idx="0"/>
            </p:cNvCxnSpPr>
            <p:nvPr/>
          </p:nvCxnSpPr>
          <p:spPr>
            <a:xfrm>
              <a:off x="6249328" y="3368440"/>
              <a:ext cx="0" cy="74164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7" name="Straight Connector 336"/>
            <p:cNvCxnSpPr>
              <a:stCxn id="352" idx="2"/>
              <a:endCxn id="356" idx="0"/>
            </p:cNvCxnSpPr>
            <p:nvPr/>
          </p:nvCxnSpPr>
          <p:spPr>
            <a:xfrm>
              <a:off x="6249328" y="3622601"/>
              <a:ext cx="0" cy="821170"/>
            </a:xfrm>
            <a:prstGeom prst="line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flipV="1">
              <a:off x="4070388" y="2899063"/>
              <a:ext cx="4356000" cy="1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>
              <a:off x="4070388" y="3137317"/>
              <a:ext cx="4356000" cy="0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flipV="1">
              <a:off x="2638919" y="2899313"/>
              <a:ext cx="791999" cy="1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>
              <a:off x="2638919" y="3137567"/>
              <a:ext cx="791999" cy="0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2" name="Straight Connector 341"/>
            <p:cNvCxnSpPr>
              <a:stCxn id="367" idx="2"/>
              <a:endCxn id="359" idx="0"/>
            </p:cNvCxnSpPr>
            <p:nvPr/>
          </p:nvCxnSpPr>
          <p:spPr>
            <a:xfrm>
              <a:off x="8036530" y="3368440"/>
              <a:ext cx="0" cy="74164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43" name="Rounded Rectangle 342"/>
            <p:cNvSpPr/>
            <p:nvPr/>
          </p:nvSpPr>
          <p:spPr>
            <a:xfrm>
              <a:off x="1990921" y="2648440"/>
              <a:ext cx="647999" cy="720000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Plasma chamber                         </a:t>
              </a:r>
            </a:p>
          </p:txBody>
        </p:sp>
        <p:sp>
          <p:nvSpPr>
            <p:cNvPr id="344" name="Rounded Rectangle 343"/>
            <p:cNvSpPr/>
            <p:nvPr/>
          </p:nvSpPr>
          <p:spPr>
            <a:xfrm>
              <a:off x="2706656" y="2648440"/>
              <a:ext cx="647999" cy="720000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Extraction system                   </a:t>
              </a:r>
            </a:p>
          </p:txBody>
        </p:sp>
        <p:sp>
          <p:nvSpPr>
            <p:cNvPr id="345" name="Rounded Rectangle 344"/>
            <p:cNvSpPr/>
            <p:nvPr/>
          </p:nvSpPr>
          <p:spPr>
            <a:xfrm>
              <a:off x="3422391" y="2648440"/>
              <a:ext cx="647999" cy="720000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Pumping box</a:t>
              </a:r>
            </a:p>
          </p:txBody>
        </p:sp>
        <p:sp>
          <p:nvSpPr>
            <p:cNvPr id="346" name="Rounded Rectangle 345"/>
            <p:cNvSpPr/>
            <p:nvPr/>
          </p:nvSpPr>
          <p:spPr>
            <a:xfrm>
              <a:off x="4138126" y="2648440"/>
              <a:ext cx="647999" cy="720000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Solenoid</a:t>
              </a:r>
            </a:p>
            <a:p>
              <a:pPr algn="ctr"/>
              <a:r>
                <a:rPr lang="en-GB" sz="900" dirty="0"/>
                <a:t>2 x </a:t>
              </a:r>
              <a:r>
                <a:rPr lang="en-GB" sz="900" dirty="0" err="1"/>
                <a:t>steerer</a:t>
              </a:r>
              <a:endParaRPr lang="en-GB" sz="900" dirty="0"/>
            </a:p>
          </p:txBody>
        </p:sp>
        <p:sp>
          <p:nvSpPr>
            <p:cNvPr id="347" name="Rounded Rectangle 346"/>
            <p:cNvSpPr/>
            <p:nvPr/>
          </p:nvSpPr>
          <p:spPr>
            <a:xfrm>
              <a:off x="4853861" y="2648440"/>
              <a:ext cx="287996" cy="720000"/>
            </a:xfrm>
            <a:prstGeom prst="roundRect">
              <a:avLst/>
            </a:prstGeom>
            <a:solidFill>
              <a:srgbClr val="D81919"/>
            </a:solidFill>
            <a:ln w="1905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Gate valve</a:t>
              </a:r>
            </a:p>
          </p:txBody>
        </p:sp>
        <p:sp>
          <p:nvSpPr>
            <p:cNvPr id="348" name="Rounded Rectangle 347"/>
            <p:cNvSpPr/>
            <p:nvPr/>
          </p:nvSpPr>
          <p:spPr>
            <a:xfrm>
              <a:off x="5209593" y="2648440"/>
              <a:ext cx="647999" cy="720000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Iris</a:t>
              </a:r>
            </a:p>
          </p:txBody>
        </p:sp>
        <p:sp>
          <p:nvSpPr>
            <p:cNvPr id="349" name="Rounded Rectangle 348"/>
            <p:cNvSpPr/>
            <p:nvPr/>
          </p:nvSpPr>
          <p:spPr>
            <a:xfrm>
              <a:off x="5925328" y="2648440"/>
              <a:ext cx="647999" cy="720000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Diagnostics tank</a:t>
              </a:r>
            </a:p>
          </p:txBody>
        </p:sp>
        <p:sp>
          <p:nvSpPr>
            <p:cNvPr id="350" name="Rounded Rectangle 349"/>
            <p:cNvSpPr/>
            <p:nvPr/>
          </p:nvSpPr>
          <p:spPr>
            <a:xfrm>
              <a:off x="6641063" y="2648440"/>
              <a:ext cx="287996" cy="720000"/>
            </a:xfrm>
            <a:prstGeom prst="roundRect">
              <a:avLst/>
            </a:prstGeom>
            <a:solidFill>
              <a:srgbClr val="D81919"/>
            </a:solidFill>
            <a:ln w="1905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Gate valve</a:t>
              </a:r>
            </a:p>
          </p:txBody>
        </p:sp>
        <p:sp>
          <p:nvSpPr>
            <p:cNvPr id="351" name="Rounded Rectangle 350"/>
            <p:cNvSpPr/>
            <p:nvPr/>
          </p:nvSpPr>
          <p:spPr>
            <a:xfrm>
              <a:off x="6996795" y="2648440"/>
              <a:ext cx="647999" cy="720000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Solenoid</a:t>
              </a:r>
            </a:p>
            <a:p>
              <a:pPr algn="ctr"/>
              <a:r>
                <a:rPr lang="en-GB" sz="900" dirty="0"/>
                <a:t>2 x </a:t>
              </a:r>
              <a:r>
                <a:rPr lang="en-GB" sz="900" dirty="0" err="1"/>
                <a:t>steerer</a:t>
              </a:r>
              <a:endParaRPr lang="en-GB" sz="900" dirty="0"/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5925328" y="3442604"/>
              <a:ext cx="647999" cy="179997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Chopper</a:t>
              </a:r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5925328" y="3698858"/>
              <a:ext cx="647999" cy="179997"/>
            </a:xfrm>
            <a:prstGeom prst="roundRect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EMU H+V</a:t>
              </a:r>
            </a:p>
          </p:txBody>
        </p:sp>
        <p:sp>
          <p:nvSpPr>
            <p:cNvPr id="354" name="Rounded Rectangle 353"/>
            <p:cNvSpPr/>
            <p:nvPr/>
          </p:nvSpPr>
          <p:spPr>
            <a:xfrm>
              <a:off x="5925328" y="3940263"/>
              <a:ext cx="647999" cy="179997"/>
            </a:xfrm>
            <a:prstGeom prst="roundRect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Faraday cup</a:t>
              </a:r>
            </a:p>
          </p:txBody>
        </p:sp>
        <p:sp>
          <p:nvSpPr>
            <p:cNvPr id="355" name="Rounded Rectangle 354"/>
            <p:cNvSpPr/>
            <p:nvPr/>
          </p:nvSpPr>
          <p:spPr>
            <a:xfrm>
              <a:off x="5925328" y="4187996"/>
              <a:ext cx="647999" cy="179997"/>
            </a:xfrm>
            <a:prstGeom prst="roundRect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NPM H+V</a:t>
              </a:r>
            </a:p>
          </p:txBody>
        </p:sp>
        <p:sp>
          <p:nvSpPr>
            <p:cNvPr id="356" name="Rounded Rectangle 355"/>
            <p:cNvSpPr/>
            <p:nvPr/>
          </p:nvSpPr>
          <p:spPr>
            <a:xfrm>
              <a:off x="5925328" y="4443771"/>
              <a:ext cx="647999" cy="179997"/>
            </a:xfrm>
            <a:prstGeom prst="roundRect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Doppler shift</a:t>
              </a:r>
            </a:p>
          </p:txBody>
        </p:sp>
        <p:sp>
          <p:nvSpPr>
            <p:cNvPr id="357" name="Rounded Rectangle 356"/>
            <p:cNvSpPr/>
            <p:nvPr/>
          </p:nvSpPr>
          <p:spPr>
            <a:xfrm>
              <a:off x="3422390" y="3443822"/>
              <a:ext cx="647999" cy="179997"/>
            </a:xfrm>
            <a:prstGeom prst="roundRect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2 x TMP</a:t>
              </a:r>
            </a:p>
          </p:txBody>
        </p:sp>
        <p:sp>
          <p:nvSpPr>
            <p:cNvPr id="358" name="Rounded Rectangle 357"/>
            <p:cNvSpPr/>
            <p:nvPr/>
          </p:nvSpPr>
          <p:spPr>
            <a:xfrm>
              <a:off x="2706656" y="3443822"/>
              <a:ext cx="647999" cy="179997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err="1"/>
                <a:t>Repeller</a:t>
              </a:r>
              <a:endParaRPr lang="en-GB" sz="900" dirty="0"/>
            </a:p>
          </p:txBody>
        </p:sp>
        <p:sp>
          <p:nvSpPr>
            <p:cNvPr id="359" name="Rounded Rectangle 358"/>
            <p:cNvSpPr/>
            <p:nvPr/>
          </p:nvSpPr>
          <p:spPr>
            <a:xfrm>
              <a:off x="7712530" y="3442604"/>
              <a:ext cx="647999" cy="179997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err="1"/>
                <a:t>Repeller</a:t>
              </a:r>
              <a:endParaRPr lang="en-GB" sz="900" dirty="0"/>
            </a:p>
          </p:txBody>
        </p:sp>
        <p:sp>
          <p:nvSpPr>
            <p:cNvPr id="360" name="Rounded Rectangle 359"/>
            <p:cNvSpPr/>
            <p:nvPr/>
          </p:nvSpPr>
          <p:spPr>
            <a:xfrm>
              <a:off x="7712530" y="3698858"/>
              <a:ext cx="647999" cy="179997"/>
            </a:xfrm>
            <a:prstGeom prst="roundRect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ACCT</a:t>
              </a:r>
            </a:p>
          </p:txBody>
        </p:sp>
        <p:sp>
          <p:nvSpPr>
            <p:cNvPr id="361" name="Rounded Rectangle 360"/>
            <p:cNvSpPr/>
            <p:nvPr/>
          </p:nvSpPr>
          <p:spPr>
            <a:xfrm>
              <a:off x="5925328" y="4698508"/>
              <a:ext cx="647999" cy="179997"/>
            </a:xfrm>
            <a:prstGeom prst="roundRect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2 x TMP</a:t>
              </a:r>
            </a:p>
          </p:txBody>
        </p:sp>
        <p:sp>
          <p:nvSpPr>
            <p:cNvPr id="362" name="Rounded Rectangle 361"/>
            <p:cNvSpPr/>
            <p:nvPr/>
          </p:nvSpPr>
          <p:spPr>
            <a:xfrm>
              <a:off x="8428265" y="2648440"/>
              <a:ext cx="647999" cy="720000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700" dirty="0"/>
                <a:t>Commissioning tank (RFQ)</a:t>
              </a:r>
            </a:p>
          </p:txBody>
        </p:sp>
        <p:sp>
          <p:nvSpPr>
            <p:cNvPr id="363" name="Rounded Rectangle 362"/>
            <p:cNvSpPr/>
            <p:nvPr/>
          </p:nvSpPr>
          <p:spPr>
            <a:xfrm>
              <a:off x="8428265" y="4698347"/>
              <a:ext cx="647999" cy="179997"/>
            </a:xfrm>
            <a:prstGeom prst="roundRect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2 x TMP</a:t>
              </a:r>
            </a:p>
          </p:txBody>
        </p:sp>
        <p:sp>
          <p:nvSpPr>
            <p:cNvPr id="364" name="Rounded Rectangle 363"/>
            <p:cNvSpPr/>
            <p:nvPr/>
          </p:nvSpPr>
          <p:spPr>
            <a:xfrm>
              <a:off x="456620" y="2229595"/>
              <a:ext cx="2182299" cy="2145573"/>
            </a:xfrm>
            <a:prstGeom prst="roundRect">
              <a:avLst>
                <a:gd name="adj" fmla="val 5418"/>
              </a:avLst>
            </a:prstGeom>
            <a:noFill/>
            <a:ln w="12700" cmpd="sng">
              <a:solidFill>
                <a:srgbClr val="00556E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5" name="Rounded Rectangle 364"/>
            <p:cNvSpPr/>
            <p:nvPr/>
          </p:nvSpPr>
          <p:spPr>
            <a:xfrm>
              <a:off x="1223770" y="5275994"/>
              <a:ext cx="647999" cy="467999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HV power supply</a:t>
              </a:r>
            </a:p>
          </p:txBody>
        </p:sp>
        <p:sp>
          <p:nvSpPr>
            <p:cNvPr id="366" name="Rounded Rectangle 365"/>
            <p:cNvSpPr/>
            <p:nvPr/>
          </p:nvSpPr>
          <p:spPr>
            <a:xfrm>
              <a:off x="520192" y="5277747"/>
              <a:ext cx="647999" cy="467999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Isolation transformer</a:t>
              </a:r>
            </a:p>
          </p:txBody>
        </p:sp>
        <p:sp>
          <p:nvSpPr>
            <p:cNvPr id="367" name="Rounded Rectangle 366"/>
            <p:cNvSpPr/>
            <p:nvPr/>
          </p:nvSpPr>
          <p:spPr>
            <a:xfrm>
              <a:off x="7712530" y="2648440"/>
              <a:ext cx="647999" cy="720000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Collimator</a:t>
              </a:r>
            </a:p>
          </p:txBody>
        </p:sp>
        <p:sp>
          <p:nvSpPr>
            <p:cNvPr id="368" name="Rounded Rectangle 367"/>
            <p:cNvSpPr/>
            <p:nvPr/>
          </p:nvSpPr>
          <p:spPr>
            <a:xfrm>
              <a:off x="520192" y="2809314"/>
              <a:ext cx="647999" cy="179997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Magnetron            </a:t>
              </a:r>
            </a:p>
          </p:txBody>
        </p:sp>
        <p:sp>
          <p:nvSpPr>
            <p:cNvPr id="369" name="Rounded Rectangle 368"/>
            <p:cNvSpPr/>
            <p:nvPr/>
          </p:nvSpPr>
          <p:spPr>
            <a:xfrm>
              <a:off x="520192" y="3047568"/>
              <a:ext cx="647999" cy="179997"/>
            </a:xfrm>
            <a:prstGeom prst="roundRect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H</a:t>
              </a:r>
              <a:r>
                <a:rPr lang="en-GB" sz="900" baseline="-25000" dirty="0"/>
                <a:t>2</a:t>
              </a:r>
              <a:r>
                <a:rPr lang="en-GB" sz="900" dirty="0"/>
                <a:t> bottle</a:t>
              </a:r>
            </a:p>
          </p:txBody>
        </p:sp>
        <p:sp>
          <p:nvSpPr>
            <p:cNvPr id="370" name="Rounded Rectangle 369"/>
            <p:cNvSpPr/>
            <p:nvPr/>
          </p:nvSpPr>
          <p:spPr>
            <a:xfrm>
              <a:off x="1223770" y="2231713"/>
              <a:ext cx="647999" cy="180000"/>
            </a:xfrm>
            <a:prstGeom prst="roundRect">
              <a:avLst/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Ion source</a:t>
              </a:r>
            </a:p>
          </p:txBody>
        </p:sp>
        <p:sp>
          <p:nvSpPr>
            <p:cNvPr id="371" name="Rounded Rectangle 370"/>
            <p:cNvSpPr/>
            <p:nvPr/>
          </p:nvSpPr>
          <p:spPr>
            <a:xfrm>
              <a:off x="4138126" y="2229594"/>
              <a:ext cx="647999" cy="180000"/>
            </a:xfrm>
            <a:prstGeom prst="roundRect">
              <a:avLst/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LEBT 1</a:t>
              </a:r>
            </a:p>
          </p:txBody>
        </p:sp>
        <p:sp>
          <p:nvSpPr>
            <p:cNvPr id="372" name="Rounded Rectangle 371"/>
            <p:cNvSpPr/>
            <p:nvPr/>
          </p:nvSpPr>
          <p:spPr>
            <a:xfrm>
              <a:off x="6996796" y="2229595"/>
              <a:ext cx="647999" cy="180000"/>
            </a:xfrm>
            <a:prstGeom prst="roundRect">
              <a:avLst/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LEBT 2</a:t>
              </a:r>
            </a:p>
          </p:txBody>
        </p:sp>
        <p:sp>
          <p:nvSpPr>
            <p:cNvPr id="373" name="Rounded Rectangle 372"/>
            <p:cNvSpPr/>
            <p:nvPr/>
          </p:nvSpPr>
          <p:spPr>
            <a:xfrm>
              <a:off x="1990921" y="3443822"/>
              <a:ext cx="647999" cy="179997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3 x solenoid</a:t>
              </a:r>
            </a:p>
          </p:txBody>
        </p:sp>
        <p:cxnSp>
          <p:nvCxnSpPr>
            <p:cNvPr id="374" name="Elbow Connector 373"/>
            <p:cNvCxnSpPr>
              <a:stCxn id="370" idx="2"/>
              <a:endCxn id="368" idx="0"/>
            </p:cNvCxnSpPr>
            <p:nvPr/>
          </p:nvCxnSpPr>
          <p:spPr>
            <a:xfrm rot="5400000">
              <a:off x="997181" y="2258724"/>
              <a:ext cx="397601" cy="703578"/>
            </a:xfrm>
            <a:prstGeom prst="bentConnector3">
              <a:avLst>
                <a:gd name="adj1" fmla="val 30262"/>
              </a:avLst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5" name="Elbow Connector 374"/>
            <p:cNvCxnSpPr>
              <a:stCxn id="370" idx="2"/>
              <a:endCxn id="343" idx="0"/>
            </p:cNvCxnSpPr>
            <p:nvPr/>
          </p:nvCxnSpPr>
          <p:spPr>
            <a:xfrm rot="16200000" flipH="1">
              <a:off x="1812982" y="2146500"/>
              <a:ext cx="236727" cy="767151"/>
            </a:xfrm>
            <a:prstGeom prst="bentConnector3">
              <a:avLst>
                <a:gd name="adj1" fmla="val 50000"/>
              </a:avLst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76" name="Rounded Rectangle 375"/>
            <p:cNvSpPr/>
            <p:nvPr/>
          </p:nvSpPr>
          <p:spPr>
            <a:xfrm>
              <a:off x="1223770" y="2809314"/>
              <a:ext cx="647999" cy="179997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Waveguide              </a:t>
              </a:r>
            </a:p>
          </p:txBody>
        </p:sp>
        <p:cxnSp>
          <p:nvCxnSpPr>
            <p:cNvPr id="377" name="Elbow Connector 376"/>
            <p:cNvCxnSpPr>
              <a:stCxn id="371" idx="2"/>
              <a:endCxn id="344" idx="0"/>
            </p:cNvCxnSpPr>
            <p:nvPr/>
          </p:nvCxnSpPr>
          <p:spPr>
            <a:xfrm rot="5400000">
              <a:off x="3626968" y="1813282"/>
              <a:ext cx="238846" cy="1431470"/>
            </a:xfrm>
            <a:prstGeom prst="bentConnector3">
              <a:avLst>
                <a:gd name="adj1" fmla="val 50000"/>
              </a:avLst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8" name="Elbow Connector 377"/>
            <p:cNvCxnSpPr>
              <a:stCxn id="371" idx="2"/>
              <a:endCxn id="348" idx="0"/>
            </p:cNvCxnSpPr>
            <p:nvPr/>
          </p:nvCxnSpPr>
          <p:spPr>
            <a:xfrm rot="16200000" flipH="1">
              <a:off x="4878436" y="1993283"/>
              <a:ext cx="238846" cy="1071467"/>
            </a:xfrm>
            <a:prstGeom prst="bentConnector3">
              <a:avLst>
                <a:gd name="adj1" fmla="val 50000"/>
              </a:avLst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9" name="Elbow Connector 378"/>
            <p:cNvCxnSpPr>
              <a:stCxn id="348" idx="0"/>
              <a:endCxn id="352" idx="1"/>
            </p:cNvCxnSpPr>
            <p:nvPr/>
          </p:nvCxnSpPr>
          <p:spPr>
            <a:xfrm rot="16200000" flipH="1">
              <a:off x="5287378" y="2894654"/>
              <a:ext cx="884163" cy="391735"/>
            </a:xfrm>
            <a:prstGeom prst="bentConnector4">
              <a:avLst>
                <a:gd name="adj1" fmla="val -13247"/>
                <a:gd name="adj2" fmla="val 91354"/>
              </a:avLst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0" name="Elbow Connector 379"/>
            <p:cNvCxnSpPr>
              <a:stCxn id="348" idx="0"/>
              <a:endCxn id="353" idx="1"/>
            </p:cNvCxnSpPr>
            <p:nvPr/>
          </p:nvCxnSpPr>
          <p:spPr>
            <a:xfrm rot="16200000" flipH="1">
              <a:off x="5159251" y="3022781"/>
              <a:ext cx="1140417" cy="391735"/>
            </a:xfrm>
            <a:prstGeom prst="bentConnector4">
              <a:avLst>
                <a:gd name="adj1" fmla="val -10394"/>
                <a:gd name="adj2" fmla="val 91354"/>
              </a:avLst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1" name="Elbow Connector 380"/>
            <p:cNvCxnSpPr>
              <a:stCxn id="372" idx="2"/>
              <a:endCxn id="367" idx="0"/>
            </p:cNvCxnSpPr>
            <p:nvPr/>
          </p:nvCxnSpPr>
          <p:spPr>
            <a:xfrm rot="16200000" flipH="1">
              <a:off x="7559241" y="2171150"/>
              <a:ext cx="238845" cy="715734"/>
            </a:xfrm>
            <a:prstGeom prst="bentConnector3">
              <a:avLst>
                <a:gd name="adj1" fmla="val 50000"/>
              </a:avLst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2" name="Elbow Connector 381"/>
            <p:cNvCxnSpPr>
              <a:stCxn id="372" idx="2"/>
              <a:endCxn id="351" idx="0"/>
            </p:cNvCxnSpPr>
            <p:nvPr/>
          </p:nvCxnSpPr>
          <p:spPr>
            <a:xfrm rot="5400000">
              <a:off x="7201374" y="2529017"/>
              <a:ext cx="238845" cy="1"/>
            </a:xfrm>
            <a:prstGeom prst="bentConnector3">
              <a:avLst>
                <a:gd name="adj1" fmla="val 50000"/>
              </a:avLst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3" name="Elbow Connector 382"/>
            <p:cNvCxnSpPr>
              <a:endCxn id="354" idx="3"/>
            </p:cNvCxnSpPr>
            <p:nvPr/>
          </p:nvCxnSpPr>
          <p:spPr>
            <a:xfrm rot="5400000">
              <a:off x="5837703" y="3256538"/>
              <a:ext cx="1509348" cy="38100"/>
            </a:xfrm>
            <a:prstGeom prst="bentConnector2">
              <a:avLst/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4" name="Elbow Connector 383"/>
            <p:cNvCxnSpPr>
              <a:endCxn id="353" idx="3"/>
            </p:cNvCxnSpPr>
            <p:nvPr/>
          </p:nvCxnSpPr>
          <p:spPr>
            <a:xfrm rot="5400000">
              <a:off x="5958407" y="3135836"/>
              <a:ext cx="1267941" cy="38100"/>
            </a:xfrm>
            <a:prstGeom prst="bentConnector2">
              <a:avLst/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flipV="1">
              <a:off x="6611427" y="2528089"/>
              <a:ext cx="709369" cy="1"/>
            </a:xfrm>
            <a:prstGeom prst="line">
              <a:avLst/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6" name="Straight Connector 385"/>
            <p:cNvCxnSpPr>
              <a:stCxn id="371" idx="2"/>
              <a:endCxn id="346" idx="0"/>
            </p:cNvCxnSpPr>
            <p:nvPr/>
          </p:nvCxnSpPr>
          <p:spPr>
            <a:xfrm>
              <a:off x="4462126" y="2409594"/>
              <a:ext cx="0" cy="238846"/>
            </a:xfrm>
            <a:prstGeom prst="line">
              <a:avLst/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7" name="Straight Connector 386"/>
            <p:cNvCxnSpPr>
              <a:stCxn id="369" idx="3"/>
            </p:cNvCxnSpPr>
            <p:nvPr/>
          </p:nvCxnSpPr>
          <p:spPr>
            <a:xfrm>
              <a:off x="1168191" y="3137567"/>
              <a:ext cx="822730" cy="3220"/>
            </a:xfrm>
            <a:prstGeom prst="line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8" name="Straight Connector 387"/>
            <p:cNvCxnSpPr>
              <a:stCxn id="368" idx="3"/>
              <a:endCxn id="376" idx="1"/>
            </p:cNvCxnSpPr>
            <p:nvPr/>
          </p:nvCxnSpPr>
          <p:spPr>
            <a:xfrm>
              <a:off x="1168191" y="2899313"/>
              <a:ext cx="55579" cy="0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9" name="Straight Connector 388"/>
            <p:cNvCxnSpPr>
              <a:stCxn id="376" idx="3"/>
            </p:cNvCxnSpPr>
            <p:nvPr/>
          </p:nvCxnSpPr>
          <p:spPr>
            <a:xfrm>
              <a:off x="1871769" y="2899313"/>
              <a:ext cx="119152" cy="0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0" name="Straight Connector 389"/>
            <p:cNvCxnSpPr>
              <a:stCxn id="343" idx="2"/>
              <a:endCxn id="373" idx="0"/>
            </p:cNvCxnSpPr>
            <p:nvPr/>
          </p:nvCxnSpPr>
          <p:spPr>
            <a:xfrm>
              <a:off x="2314921" y="3368440"/>
              <a:ext cx="0" cy="75382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1" name="Straight Connector 390"/>
            <p:cNvCxnSpPr>
              <a:stCxn id="344" idx="2"/>
              <a:endCxn id="358" idx="0"/>
            </p:cNvCxnSpPr>
            <p:nvPr/>
          </p:nvCxnSpPr>
          <p:spPr>
            <a:xfrm>
              <a:off x="3030656" y="3368440"/>
              <a:ext cx="0" cy="75382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2" name="Straight Connector 391"/>
            <p:cNvCxnSpPr>
              <a:stCxn id="345" idx="2"/>
              <a:endCxn id="357" idx="0"/>
            </p:cNvCxnSpPr>
            <p:nvPr/>
          </p:nvCxnSpPr>
          <p:spPr>
            <a:xfrm flipH="1">
              <a:off x="3746390" y="3368440"/>
              <a:ext cx="1" cy="75382"/>
            </a:xfrm>
            <a:prstGeom prst="line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93" name="Rounded Rectangle 392"/>
            <p:cNvSpPr/>
            <p:nvPr/>
          </p:nvSpPr>
          <p:spPr>
            <a:xfrm>
              <a:off x="3422393" y="5097750"/>
              <a:ext cx="647999" cy="179997"/>
            </a:xfrm>
            <a:prstGeom prst="roundRect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800" dirty="0"/>
                <a:t>Primary pump</a:t>
              </a:r>
            </a:p>
          </p:txBody>
        </p:sp>
        <p:sp>
          <p:nvSpPr>
            <p:cNvPr id="394" name="Rounded Rectangle 393"/>
            <p:cNvSpPr/>
            <p:nvPr/>
          </p:nvSpPr>
          <p:spPr>
            <a:xfrm>
              <a:off x="5925328" y="5097751"/>
              <a:ext cx="647999" cy="179997"/>
            </a:xfrm>
            <a:prstGeom prst="roundRect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800" dirty="0"/>
                <a:t>Primary pump</a:t>
              </a:r>
            </a:p>
          </p:txBody>
        </p:sp>
        <p:cxnSp>
          <p:nvCxnSpPr>
            <p:cNvPr id="395" name="Elbow Connector 394"/>
            <p:cNvCxnSpPr>
              <a:stCxn id="393" idx="0"/>
              <a:endCxn id="361" idx="2"/>
            </p:cNvCxnSpPr>
            <p:nvPr/>
          </p:nvCxnSpPr>
          <p:spPr>
            <a:xfrm rot="5400000" flipH="1" flipV="1">
              <a:off x="4888238" y="3736661"/>
              <a:ext cx="219245" cy="2502935"/>
            </a:xfrm>
            <a:prstGeom prst="bentConnector3">
              <a:avLst>
                <a:gd name="adj1" fmla="val 50000"/>
              </a:avLst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96" name="Rounded Rectangle 395"/>
            <p:cNvSpPr/>
            <p:nvPr/>
          </p:nvSpPr>
          <p:spPr>
            <a:xfrm>
              <a:off x="135559" y="1778802"/>
              <a:ext cx="2571098" cy="3099704"/>
            </a:xfrm>
            <a:prstGeom prst="roundRect">
              <a:avLst>
                <a:gd name="adj" fmla="val 11486"/>
              </a:avLst>
            </a:prstGeom>
            <a:noFill/>
            <a:ln w="28575" cmpd="sng">
              <a:solidFill>
                <a:srgbClr val="DB5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900"/>
            </a:p>
          </p:txBody>
        </p:sp>
        <p:cxnSp>
          <p:nvCxnSpPr>
            <p:cNvPr id="397" name="Elbow Connector 396"/>
            <p:cNvCxnSpPr>
              <a:endCxn id="373" idx="1"/>
            </p:cNvCxnSpPr>
            <p:nvPr/>
          </p:nvCxnSpPr>
          <p:spPr>
            <a:xfrm rot="16200000" flipH="1">
              <a:off x="1457833" y="3000733"/>
              <a:ext cx="1005728" cy="60448"/>
            </a:xfrm>
            <a:prstGeom prst="bentConnector2">
              <a:avLst/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98" name="TextBox 397"/>
            <p:cNvSpPr txBox="1"/>
            <p:nvPr/>
          </p:nvSpPr>
          <p:spPr>
            <a:xfrm>
              <a:off x="782694" y="4158213"/>
              <a:ext cx="1565827" cy="169277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>
                <a:defRPr sz="9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GB" sz="1100" b="1" dirty="0">
                  <a:solidFill>
                    <a:srgbClr val="0094CA"/>
                  </a:solidFill>
                </a:rPr>
                <a:t>High voltage (HV) platform</a:t>
              </a:r>
            </a:p>
          </p:txBody>
        </p:sp>
        <p:sp>
          <p:nvSpPr>
            <p:cNvPr id="399" name="Rounded Rectangle 398"/>
            <p:cNvSpPr/>
            <p:nvPr/>
          </p:nvSpPr>
          <p:spPr>
            <a:xfrm>
              <a:off x="64212" y="1510018"/>
              <a:ext cx="4006177" cy="4316956"/>
            </a:xfrm>
            <a:prstGeom prst="roundRect">
              <a:avLst>
                <a:gd name="adj" fmla="val 5418"/>
              </a:avLst>
            </a:prstGeom>
            <a:noFill/>
            <a:ln w="12700" cmpd="sng">
              <a:solidFill>
                <a:srgbClr val="00556E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0" name="TextBox 399"/>
            <p:cNvSpPr txBox="1"/>
            <p:nvPr/>
          </p:nvSpPr>
          <p:spPr>
            <a:xfrm>
              <a:off x="1884387" y="1510018"/>
              <a:ext cx="754533" cy="230832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9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GB" sz="1200" b="1" dirty="0">
                  <a:solidFill>
                    <a:srgbClr val="0094CA"/>
                  </a:solidFill>
                </a:rPr>
                <a:t>Ion source</a:t>
              </a:r>
            </a:p>
          </p:txBody>
        </p:sp>
        <p:sp>
          <p:nvSpPr>
            <p:cNvPr id="401" name="Rounded Rectangle 400"/>
            <p:cNvSpPr/>
            <p:nvPr/>
          </p:nvSpPr>
          <p:spPr>
            <a:xfrm>
              <a:off x="4138126" y="1510018"/>
              <a:ext cx="4222402" cy="4316955"/>
            </a:xfrm>
            <a:prstGeom prst="roundRect">
              <a:avLst>
                <a:gd name="adj" fmla="val 5418"/>
              </a:avLst>
            </a:prstGeom>
            <a:noFill/>
            <a:ln w="12700" cmpd="sng">
              <a:solidFill>
                <a:srgbClr val="00556E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2" name="TextBox 401"/>
            <p:cNvSpPr txBox="1"/>
            <p:nvPr/>
          </p:nvSpPr>
          <p:spPr>
            <a:xfrm>
              <a:off x="5146461" y="1510018"/>
              <a:ext cx="2205732" cy="184666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>
                <a:defRPr sz="9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GB" sz="1200" b="1" dirty="0">
                  <a:solidFill>
                    <a:srgbClr val="0094CA"/>
                  </a:solidFill>
                </a:rPr>
                <a:t>Low energy beam transport (LEBT)</a:t>
              </a: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764923" y="1801885"/>
              <a:ext cx="1346522" cy="338554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>
                <a:defRPr sz="9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GB" sz="1100" b="1" dirty="0">
                  <a:solidFill>
                    <a:srgbClr val="DB5000"/>
                  </a:solidFill>
                </a:rPr>
                <a:t>PSS0 controlled area</a:t>
              </a:r>
            </a:p>
            <a:p>
              <a:r>
                <a:rPr lang="en-GB" sz="1100" b="1" dirty="0">
                  <a:solidFill>
                    <a:srgbClr val="DB5000"/>
                  </a:solidFill>
                </a:rPr>
                <a:t>and radiation shielding</a:t>
              </a:r>
            </a:p>
          </p:txBody>
        </p:sp>
        <p:cxnSp>
          <p:nvCxnSpPr>
            <p:cNvPr id="404" name="Straight Connector 403"/>
            <p:cNvCxnSpPr>
              <a:stCxn id="365" idx="0"/>
              <a:endCxn id="364" idx="2"/>
            </p:cNvCxnSpPr>
            <p:nvPr/>
          </p:nvCxnSpPr>
          <p:spPr>
            <a:xfrm flipV="1">
              <a:off x="1547770" y="4375168"/>
              <a:ext cx="0" cy="900826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5" name="Straight Connector 404"/>
            <p:cNvCxnSpPr>
              <a:stCxn id="366" idx="0"/>
            </p:cNvCxnSpPr>
            <p:nvPr/>
          </p:nvCxnSpPr>
          <p:spPr>
            <a:xfrm flipV="1">
              <a:off x="844192" y="4375168"/>
              <a:ext cx="0" cy="902579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6" name="Straight Connector 405"/>
            <p:cNvCxnSpPr>
              <a:stCxn id="393" idx="0"/>
              <a:endCxn id="357" idx="2"/>
            </p:cNvCxnSpPr>
            <p:nvPr/>
          </p:nvCxnSpPr>
          <p:spPr>
            <a:xfrm flipH="1" flipV="1">
              <a:off x="3746390" y="3623819"/>
              <a:ext cx="3" cy="1473931"/>
            </a:xfrm>
            <a:prstGeom prst="line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407" name="Rounded Rectangle 406"/>
            <p:cNvSpPr/>
            <p:nvPr/>
          </p:nvSpPr>
          <p:spPr>
            <a:xfrm>
              <a:off x="64212" y="5991370"/>
              <a:ext cx="1439999" cy="251996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/>
                <a:t>Front End and Magnets</a:t>
              </a:r>
            </a:p>
          </p:txBody>
        </p:sp>
        <p:sp>
          <p:nvSpPr>
            <p:cNvPr id="408" name="Rounded Rectangle 407"/>
            <p:cNvSpPr/>
            <p:nvPr/>
          </p:nvSpPr>
          <p:spPr>
            <a:xfrm>
              <a:off x="1656611" y="6346646"/>
              <a:ext cx="1439999" cy="251996"/>
            </a:xfrm>
            <a:prstGeom prst="roundRect">
              <a:avLst/>
            </a:prstGeom>
            <a:solidFill>
              <a:srgbClr val="B40096"/>
            </a:solidFill>
            <a:ln w="1905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/>
                <a:t>Cooling water</a:t>
              </a:r>
            </a:p>
          </p:txBody>
        </p:sp>
        <p:sp>
          <p:nvSpPr>
            <p:cNvPr id="409" name="Rounded Rectangle 408"/>
            <p:cNvSpPr/>
            <p:nvPr/>
          </p:nvSpPr>
          <p:spPr>
            <a:xfrm>
              <a:off x="1656611" y="5991370"/>
              <a:ext cx="1439999" cy="251996"/>
            </a:xfrm>
            <a:prstGeom prst="roundRect">
              <a:avLst/>
            </a:prstGeom>
            <a:solidFill>
              <a:srgbClr val="D81919"/>
            </a:solidFill>
            <a:ln w="1905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/>
                <a:t>Vacuum</a:t>
              </a:r>
            </a:p>
          </p:txBody>
        </p:sp>
        <p:sp>
          <p:nvSpPr>
            <p:cNvPr id="410" name="Rounded Rectangle 409"/>
            <p:cNvSpPr/>
            <p:nvPr/>
          </p:nvSpPr>
          <p:spPr>
            <a:xfrm>
              <a:off x="3219623" y="5991370"/>
              <a:ext cx="1439999" cy="251996"/>
            </a:xfrm>
            <a:prstGeom prst="roundRect">
              <a:avLst/>
            </a:prstGeom>
            <a:solidFill>
              <a:srgbClr val="FF7D00"/>
            </a:solidFill>
            <a:ln w="19050" cmpd="sng">
              <a:solidFill>
                <a:srgbClr val="DB5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/>
                <a:t>PSS</a:t>
              </a:r>
            </a:p>
          </p:txBody>
        </p:sp>
        <p:sp>
          <p:nvSpPr>
            <p:cNvPr id="411" name="Rounded Rectangle 410"/>
            <p:cNvSpPr/>
            <p:nvPr/>
          </p:nvSpPr>
          <p:spPr>
            <a:xfrm>
              <a:off x="70821" y="6346646"/>
              <a:ext cx="1439999" cy="251996"/>
            </a:xfrm>
            <a:prstGeom prst="roundRect">
              <a:avLst/>
            </a:prstGeom>
            <a:solidFill>
              <a:srgbClr val="9BBE05"/>
            </a:solidFill>
            <a:ln w="1905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/>
                <a:t>Beam Diagnostics</a:t>
              </a:r>
            </a:p>
          </p:txBody>
        </p:sp>
        <p:sp>
          <p:nvSpPr>
            <p:cNvPr id="412" name="Rounded Rectangle 411"/>
            <p:cNvSpPr/>
            <p:nvPr/>
          </p:nvSpPr>
          <p:spPr>
            <a:xfrm>
              <a:off x="3219623" y="6346646"/>
              <a:ext cx="1439999" cy="251996"/>
            </a:xfrm>
            <a:prstGeom prst="roundRect">
              <a:avLst/>
            </a:prstGeom>
            <a:solidFill>
              <a:srgbClr val="FFBE00"/>
            </a:solidFill>
            <a:ln w="19050" cmpd="sng">
              <a:solidFill>
                <a:srgbClr val="D28C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/>
                <a:t>Control system</a:t>
              </a:r>
            </a:p>
          </p:txBody>
        </p:sp>
        <p:sp>
          <p:nvSpPr>
            <p:cNvPr id="413" name="Rounded Rectangle 412"/>
            <p:cNvSpPr/>
            <p:nvPr/>
          </p:nvSpPr>
          <p:spPr>
            <a:xfrm>
              <a:off x="1223770" y="4447692"/>
              <a:ext cx="647999" cy="179997"/>
            </a:xfrm>
            <a:prstGeom prst="roundRect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ACCT</a:t>
              </a:r>
            </a:p>
          </p:txBody>
        </p:sp>
        <p:sp>
          <p:nvSpPr>
            <p:cNvPr id="414" name="Rounded Rectangle 413"/>
            <p:cNvSpPr/>
            <p:nvPr/>
          </p:nvSpPr>
          <p:spPr>
            <a:xfrm>
              <a:off x="1990496" y="4450947"/>
              <a:ext cx="647999" cy="179997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800" dirty="0"/>
                <a:t>Voltage divider</a:t>
              </a:r>
            </a:p>
          </p:txBody>
        </p:sp>
        <p:sp>
          <p:nvSpPr>
            <p:cNvPr id="415" name="Rounded Rectangle 414"/>
            <p:cNvSpPr/>
            <p:nvPr/>
          </p:nvSpPr>
          <p:spPr>
            <a:xfrm>
              <a:off x="8428265" y="3698858"/>
              <a:ext cx="647999" cy="179997"/>
            </a:xfrm>
            <a:prstGeom prst="roundRect">
              <a:avLst/>
            </a:prstGeom>
            <a:solidFill>
              <a:srgbClr val="B4D250"/>
            </a:solidFill>
            <a:ln w="12700" cmpd="sng">
              <a:solidFill>
                <a:srgbClr val="9BBE05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EMU H+V</a:t>
              </a:r>
            </a:p>
          </p:txBody>
        </p:sp>
        <p:sp>
          <p:nvSpPr>
            <p:cNvPr id="416" name="Rounded Rectangle 415"/>
            <p:cNvSpPr/>
            <p:nvPr/>
          </p:nvSpPr>
          <p:spPr>
            <a:xfrm>
              <a:off x="8428265" y="3940263"/>
              <a:ext cx="647999" cy="179997"/>
            </a:xfrm>
            <a:prstGeom prst="roundRect">
              <a:avLst/>
            </a:prstGeom>
            <a:solidFill>
              <a:srgbClr val="B4D250"/>
            </a:solidFill>
            <a:ln w="12700" cmpd="sng">
              <a:solidFill>
                <a:srgbClr val="9BBE05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Faraday cup</a:t>
              </a:r>
            </a:p>
          </p:txBody>
        </p:sp>
        <p:sp>
          <p:nvSpPr>
            <p:cNvPr id="417" name="Rounded Rectangle 416"/>
            <p:cNvSpPr/>
            <p:nvPr/>
          </p:nvSpPr>
          <p:spPr>
            <a:xfrm>
              <a:off x="8428265" y="4187996"/>
              <a:ext cx="647999" cy="179997"/>
            </a:xfrm>
            <a:prstGeom prst="roundRect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NPM H+V</a:t>
              </a:r>
            </a:p>
          </p:txBody>
        </p:sp>
        <p:sp>
          <p:nvSpPr>
            <p:cNvPr id="418" name="Rounded Rectangle 417"/>
            <p:cNvSpPr/>
            <p:nvPr/>
          </p:nvSpPr>
          <p:spPr>
            <a:xfrm>
              <a:off x="8428265" y="4443771"/>
              <a:ext cx="647999" cy="179997"/>
            </a:xfrm>
            <a:prstGeom prst="roundRect">
              <a:avLst/>
            </a:prstGeom>
            <a:solidFill>
              <a:srgbClr val="B4D250"/>
            </a:solidFill>
            <a:ln w="12700" cmpd="sng">
              <a:solidFill>
                <a:srgbClr val="9BBE05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Doppler shift</a:t>
              </a:r>
            </a:p>
          </p:txBody>
        </p:sp>
        <p:sp>
          <p:nvSpPr>
            <p:cNvPr id="419" name="Rounded Rectangle 418"/>
            <p:cNvSpPr/>
            <p:nvPr/>
          </p:nvSpPr>
          <p:spPr>
            <a:xfrm>
              <a:off x="520192" y="3278441"/>
              <a:ext cx="647999" cy="179997"/>
            </a:xfrm>
            <a:prstGeom prst="roundRect">
              <a:avLst/>
            </a:prstGeom>
            <a:solidFill>
              <a:srgbClr val="FFBE00"/>
            </a:solidFill>
            <a:ln w="12700" cmpd="sng">
              <a:solidFill>
                <a:srgbClr val="D28C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HV controls</a:t>
              </a:r>
            </a:p>
          </p:txBody>
        </p:sp>
        <p:sp>
          <p:nvSpPr>
            <p:cNvPr id="420" name="Rounded Rectangle 419"/>
            <p:cNvSpPr/>
            <p:nvPr/>
          </p:nvSpPr>
          <p:spPr>
            <a:xfrm>
              <a:off x="3775089" y="5313748"/>
              <a:ext cx="647999" cy="395998"/>
            </a:xfrm>
            <a:prstGeom prst="roundRect">
              <a:avLst/>
            </a:prstGeom>
            <a:solidFill>
              <a:srgbClr val="FFBE00"/>
            </a:solidFill>
            <a:ln w="12700" cmpd="sng">
              <a:solidFill>
                <a:srgbClr val="D28C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Ground potential controls</a:t>
              </a:r>
            </a:p>
          </p:txBody>
        </p:sp>
        <p:cxnSp>
          <p:nvCxnSpPr>
            <p:cNvPr id="421" name="Elbow Connector 420"/>
            <p:cNvCxnSpPr>
              <a:endCxn id="420" idx="1"/>
            </p:cNvCxnSpPr>
            <p:nvPr/>
          </p:nvCxnSpPr>
          <p:spPr>
            <a:xfrm>
              <a:off x="844192" y="3878855"/>
              <a:ext cx="2930897" cy="1632892"/>
            </a:xfrm>
            <a:prstGeom prst="bentConnector3">
              <a:avLst>
                <a:gd name="adj1" fmla="val 76047"/>
              </a:avLst>
            </a:prstGeom>
            <a:solidFill>
              <a:srgbClr val="B40096"/>
            </a:solidFill>
            <a:ln w="12700" cmpd="sng">
              <a:solidFill>
                <a:srgbClr val="D28C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2" name="Straight Connector 421"/>
            <p:cNvCxnSpPr>
              <a:stCxn id="419" idx="2"/>
            </p:cNvCxnSpPr>
            <p:nvPr/>
          </p:nvCxnSpPr>
          <p:spPr>
            <a:xfrm>
              <a:off x="844192" y="3458438"/>
              <a:ext cx="0" cy="420417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D28C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423" name="Rounded Rectangle 422"/>
            <p:cNvSpPr/>
            <p:nvPr/>
          </p:nvSpPr>
          <p:spPr>
            <a:xfrm>
              <a:off x="8428265" y="3443822"/>
              <a:ext cx="647999" cy="179997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Beam stop</a:t>
              </a:r>
            </a:p>
          </p:txBody>
        </p:sp>
        <p:cxnSp>
          <p:nvCxnSpPr>
            <p:cNvPr id="424" name="Elbow Connector 423"/>
            <p:cNvCxnSpPr>
              <a:stCxn id="394" idx="0"/>
              <a:endCxn id="363" idx="2"/>
            </p:cNvCxnSpPr>
            <p:nvPr/>
          </p:nvCxnSpPr>
          <p:spPr>
            <a:xfrm rot="5400000" flipH="1" flipV="1">
              <a:off x="7391093" y="3736580"/>
              <a:ext cx="219407" cy="2502937"/>
            </a:xfrm>
            <a:prstGeom prst="bentConnector3">
              <a:avLst>
                <a:gd name="adj1" fmla="val 50000"/>
              </a:avLst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5" name="Elbow Connector 424"/>
            <p:cNvCxnSpPr>
              <a:stCxn id="367" idx="0"/>
              <a:endCxn id="423" idx="1"/>
            </p:cNvCxnSpPr>
            <p:nvPr/>
          </p:nvCxnSpPr>
          <p:spPr>
            <a:xfrm rot="16200000" flipH="1">
              <a:off x="7789706" y="2895263"/>
              <a:ext cx="885381" cy="391735"/>
            </a:xfrm>
            <a:prstGeom prst="bentConnector4">
              <a:avLst>
                <a:gd name="adj1" fmla="val -13662"/>
                <a:gd name="adj2" fmla="val 91354"/>
              </a:avLst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426" name="Rounded Rectangle 425"/>
            <p:cNvSpPr/>
            <p:nvPr/>
          </p:nvSpPr>
          <p:spPr>
            <a:xfrm>
              <a:off x="7439002" y="5988437"/>
              <a:ext cx="921527" cy="607272"/>
            </a:xfrm>
            <a:prstGeom prst="roundRect">
              <a:avLst/>
            </a:prstGeom>
            <a:solidFill>
              <a:srgbClr val="B4B4B4"/>
            </a:solidFill>
            <a:ln w="19050" cmpd="sng">
              <a:solidFill>
                <a:srgbClr val="969696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46800" rIns="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900" dirty="0"/>
                <a:t>Alternative location of beam instruments for commissioning</a:t>
              </a:r>
            </a:p>
          </p:txBody>
        </p:sp>
        <p:cxnSp>
          <p:nvCxnSpPr>
            <p:cNvPr id="427" name="Elbow Connector 426"/>
            <p:cNvCxnSpPr>
              <a:stCxn id="428" idx="3"/>
            </p:cNvCxnSpPr>
            <p:nvPr/>
          </p:nvCxnSpPr>
          <p:spPr>
            <a:xfrm flipV="1">
              <a:off x="1599317" y="4876591"/>
              <a:ext cx="223528" cy="237098"/>
            </a:xfrm>
            <a:prstGeom prst="bentConnector2">
              <a:avLst/>
            </a:prstGeom>
            <a:noFill/>
            <a:ln w="28575" cmpd="sng">
              <a:solidFill>
                <a:srgbClr val="DB5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428" name="Rectangle 427"/>
            <p:cNvSpPr/>
            <p:nvPr/>
          </p:nvSpPr>
          <p:spPr>
            <a:xfrm>
              <a:off x="1496221" y="5059689"/>
              <a:ext cx="103096" cy="107999"/>
            </a:xfrm>
            <a:prstGeom prst="rect">
              <a:avLst/>
            </a:prstGeom>
            <a:solidFill>
              <a:srgbClr val="FF7D00"/>
            </a:solidFill>
            <a:ln w="19050" cmpd="sng">
              <a:solidFill>
                <a:srgbClr val="DB5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1100"/>
            </a:p>
          </p:txBody>
        </p:sp>
        <p:cxnSp>
          <p:nvCxnSpPr>
            <p:cNvPr id="429" name="Straight Connector 428"/>
            <p:cNvCxnSpPr>
              <a:stCxn id="414" idx="0"/>
            </p:cNvCxnSpPr>
            <p:nvPr/>
          </p:nvCxnSpPr>
          <p:spPr>
            <a:xfrm flipV="1">
              <a:off x="2314496" y="4367226"/>
              <a:ext cx="0" cy="83721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430" name="Rounded Rectangle 429"/>
            <p:cNvSpPr/>
            <p:nvPr/>
          </p:nvSpPr>
          <p:spPr>
            <a:xfrm>
              <a:off x="3775089" y="3977183"/>
              <a:ext cx="647999" cy="179997"/>
            </a:xfrm>
            <a:prstGeom prst="roundRect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N</a:t>
              </a:r>
              <a:r>
                <a:rPr lang="en-GB" sz="900" baseline="-25000" dirty="0"/>
                <a:t>2</a:t>
              </a:r>
              <a:r>
                <a:rPr lang="en-GB" sz="900" dirty="0"/>
                <a:t> bottle</a:t>
              </a:r>
            </a:p>
          </p:txBody>
        </p:sp>
        <p:cxnSp>
          <p:nvCxnSpPr>
            <p:cNvPr id="431" name="Elbow Connector 430"/>
            <p:cNvCxnSpPr>
              <a:stCxn id="430" idx="0"/>
              <a:endCxn id="345" idx="3"/>
            </p:cNvCxnSpPr>
            <p:nvPr/>
          </p:nvCxnSpPr>
          <p:spPr>
            <a:xfrm rot="16200000" flipV="1">
              <a:off x="3600369" y="3478462"/>
              <a:ext cx="968743" cy="28699"/>
            </a:xfrm>
            <a:prstGeom prst="bentConnector2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2" name="Elbow Connector 431"/>
            <p:cNvCxnSpPr>
              <a:stCxn id="430" idx="0"/>
            </p:cNvCxnSpPr>
            <p:nvPr/>
          </p:nvCxnSpPr>
          <p:spPr>
            <a:xfrm rot="5400000" flipH="1" flipV="1">
              <a:off x="4042760" y="3197116"/>
              <a:ext cx="836397" cy="723739"/>
            </a:xfrm>
            <a:prstGeom prst="bentConnector3">
              <a:avLst>
                <a:gd name="adj1" fmla="val 50000"/>
              </a:avLst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3" name="Straight Connector 432"/>
            <p:cNvCxnSpPr>
              <a:stCxn id="370" idx="2"/>
              <a:endCxn id="376" idx="0"/>
            </p:cNvCxnSpPr>
            <p:nvPr/>
          </p:nvCxnSpPr>
          <p:spPr>
            <a:xfrm>
              <a:off x="1547770" y="2411713"/>
              <a:ext cx="0" cy="397601"/>
            </a:xfrm>
            <a:prstGeom prst="line">
              <a:avLst/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4" name="Straight Connector 433"/>
            <p:cNvCxnSpPr>
              <a:stCxn id="361" idx="0"/>
              <a:endCxn id="356" idx="2"/>
            </p:cNvCxnSpPr>
            <p:nvPr/>
          </p:nvCxnSpPr>
          <p:spPr>
            <a:xfrm flipV="1">
              <a:off x="6249328" y="4623768"/>
              <a:ext cx="0" cy="74740"/>
            </a:xfrm>
            <a:prstGeom prst="line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5" name="Straight Connector 434"/>
            <p:cNvCxnSpPr>
              <a:stCxn id="363" idx="0"/>
              <a:endCxn id="418" idx="2"/>
            </p:cNvCxnSpPr>
            <p:nvPr/>
          </p:nvCxnSpPr>
          <p:spPr>
            <a:xfrm flipV="1">
              <a:off x="8752265" y="4623768"/>
              <a:ext cx="0" cy="74579"/>
            </a:xfrm>
            <a:prstGeom prst="line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436" name="Rounded Rectangle 435"/>
            <p:cNvSpPr/>
            <p:nvPr/>
          </p:nvSpPr>
          <p:spPr>
            <a:xfrm>
              <a:off x="5461591" y="5988745"/>
              <a:ext cx="1859203" cy="607272"/>
            </a:xfrm>
            <a:prstGeom prst="roundRect">
              <a:avLst/>
            </a:prstGeom>
            <a:solidFill>
              <a:srgbClr val="969696"/>
            </a:solidFill>
            <a:ln w="19050" cmpd="sng">
              <a:solidFill>
                <a:srgbClr val="4B4B4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46800" rIns="0" bIns="46800" rtlCol="0" anchor="ctr"/>
            <a:lstStyle/>
            <a:p>
              <a:r>
                <a:rPr lang="en-GB" sz="900" dirty="0"/>
                <a:t>ACCT: AC current transformer</a:t>
              </a:r>
            </a:p>
            <a:p>
              <a:r>
                <a:rPr lang="en-GB" sz="900" dirty="0"/>
                <a:t>EMU: </a:t>
              </a:r>
              <a:r>
                <a:rPr lang="en-GB" sz="900" dirty="0" err="1"/>
                <a:t>Emittance</a:t>
              </a:r>
              <a:r>
                <a:rPr lang="en-GB" sz="900" dirty="0"/>
                <a:t> measurement unit</a:t>
              </a:r>
            </a:p>
            <a:p>
              <a:r>
                <a:rPr lang="en-GB" sz="900" dirty="0"/>
                <a:t>NPM: Non-invasive profile monitor</a:t>
              </a:r>
            </a:p>
            <a:p>
              <a:r>
                <a:rPr lang="en-GB" sz="900" dirty="0"/>
                <a:t>TMP: </a:t>
              </a:r>
              <a:r>
                <a:rPr lang="en-GB" sz="900" dirty="0" err="1"/>
                <a:t>Turbomolecular</a:t>
              </a:r>
              <a:r>
                <a:rPr lang="en-GB" sz="900" dirty="0"/>
                <a:t> pump</a:t>
              </a:r>
            </a:p>
          </p:txBody>
        </p:sp>
        <p:cxnSp>
          <p:nvCxnSpPr>
            <p:cNvPr id="437" name="Straight Connector 436"/>
            <p:cNvCxnSpPr>
              <a:stCxn id="359" idx="2"/>
              <a:endCxn id="360" idx="0"/>
            </p:cNvCxnSpPr>
            <p:nvPr/>
          </p:nvCxnSpPr>
          <p:spPr>
            <a:xfrm>
              <a:off x="8036530" y="3622601"/>
              <a:ext cx="0" cy="76257"/>
            </a:xfrm>
            <a:prstGeom prst="line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0F230119-C00D-C944-8A1F-0C434A96A53D}"/>
              </a:ext>
            </a:extLst>
          </p:cNvPr>
          <p:cNvSpPr txBox="1"/>
          <p:nvPr/>
        </p:nvSpPr>
        <p:spPr>
          <a:xfrm>
            <a:off x="4595999" y="4005064"/>
            <a:ext cx="1128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Beam</a:t>
            </a:r>
            <a:br>
              <a:rPr lang="en-US" sz="1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Diagnostics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B2EBB36-135B-1E40-8D63-7F00A949E53E}"/>
              </a:ext>
            </a:extLst>
          </p:cNvPr>
          <p:cNvSpPr txBox="1"/>
          <p:nvPr/>
        </p:nvSpPr>
        <p:spPr>
          <a:xfrm>
            <a:off x="7048996" y="4005064"/>
            <a:ext cx="1128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Beam</a:t>
            </a:r>
            <a:br>
              <a:rPr lang="en-US" sz="1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Diagnostics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531E0BA-FC78-9E44-84E6-967C7CE8AB84}"/>
              </a:ext>
            </a:extLst>
          </p:cNvPr>
          <p:cNvSpPr txBox="1"/>
          <p:nvPr/>
        </p:nvSpPr>
        <p:spPr>
          <a:xfrm>
            <a:off x="347527" y="4356393"/>
            <a:ext cx="1128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Beam</a:t>
            </a:r>
            <a:br>
              <a:rPr lang="en-US" sz="1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Diagnostics</a:t>
            </a:r>
          </a:p>
        </p:txBody>
      </p:sp>
    </p:spTree>
    <p:extLst>
      <p:ext uri="{BB962C8B-B14F-4D97-AF65-F5344CB8AC3E}">
        <p14:creationId xmlns:p14="http://schemas.microsoft.com/office/powerpoint/2010/main" val="66896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of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System Requirements</a:t>
            </a:r>
          </a:p>
          <a:p>
            <a:r>
              <a:rPr lang="en-GB" dirty="0"/>
              <a:t>Safety Aspects</a:t>
            </a:r>
          </a:p>
          <a:p>
            <a:r>
              <a:rPr lang="en-GB" dirty="0"/>
              <a:t>Operating procedures and training</a:t>
            </a:r>
          </a:p>
          <a:p>
            <a:r>
              <a:rPr lang="en-GB" dirty="0"/>
              <a:t>Test &amp; Verification</a:t>
            </a:r>
          </a:p>
          <a:p>
            <a:r>
              <a:rPr lang="en-GB" dirty="0"/>
              <a:t>Remaining issues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Measurement Requirements allocated to 5 system types</a:t>
            </a:r>
            <a:br>
              <a:rPr lang="en-GB" dirty="0"/>
            </a:br>
            <a:endParaRPr lang="en-GB" dirty="0"/>
          </a:p>
          <a:p>
            <a:r>
              <a:rPr lang="en-GB" dirty="0"/>
              <a:t>Beam Accounting</a:t>
            </a:r>
          </a:p>
          <a:p>
            <a:pPr lvl="1"/>
            <a:r>
              <a:rPr lang="en-GB" dirty="0"/>
              <a:t>Beam Current Monitors (BCM)</a:t>
            </a:r>
          </a:p>
          <a:p>
            <a:pPr lvl="1"/>
            <a:r>
              <a:rPr lang="en-GB" dirty="0"/>
              <a:t>Faraday Cup (FC)</a:t>
            </a:r>
          </a:p>
          <a:p>
            <a:pPr lvl="1"/>
            <a:r>
              <a:rPr lang="en-GB" dirty="0"/>
              <a:t>Doppler (DPL)</a:t>
            </a:r>
          </a:p>
          <a:p>
            <a:r>
              <a:rPr lang="en-GB" dirty="0"/>
              <a:t>Beam Centroid</a:t>
            </a:r>
          </a:p>
          <a:p>
            <a:pPr lvl="1"/>
            <a:r>
              <a:rPr lang="en-GB" dirty="0"/>
              <a:t>Non-invasive profile monitor (NPM)</a:t>
            </a:r>
          </a:p>
          <a:p>
            <a:r>
              <a:rPr lang="en-GB" dirty="0"/>
              <a:t>Beam Distribution</a:t>
            </a:r>
          </a:p>
          <a:p>
            <a:pPr lvl="1"/>
            <a:r>
              <a:rPr lang="en-GB" dirty="0"/>
              <a:t>Non-invasive profile monitor (NPM)</a:t>
            </a:r>
          </a:p>
          <a:p>
            <a:pPr lvl="1"/>
            <a:r>
              <a:rPr lang="en-GB" dirty="0"/>
              <a:t>Emittance measurement unit (EMU)</a:t>
            </a:r>
          </a:p>
          <a:p>
            <a:pPr lvl="1"/>
            <a:endParaRPr lang="en-GB" dirty="0"/>
          </a:p>
          <a:p>
            <a:pPr lvl="2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7D7238-3D99-8E46-9D26-3FB4BEB56538}"/>
              </a:ext>
            </a:extLst>
          </p:cNvPr>
          <p:cNvSpPr/>
          <p:nvPr/>
        </p:nvSpPr>
        <p:spPr>
          <a:xfrm>
            <a:off x="5951654" y="2526453"/>
            <a:ext cx="2832526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 mA accuracy on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1% uncertainty on ion species fraction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0E909E-CF48-0143-91BF-C719ABA2EEA6}"/>
              </a:ext>
            </a:extLst>
          </p:cNvPr>
          <p:cNvSpPr/>
          <p:nvPr/>
        </p:nvSpPr>
        <p:spPr>
          <a:xfrm>
            <a:off x="5940152" y="4005064"/>
            <a:ext cx="2844028" cy="7213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100 µm accuracy on position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021D43-051F-FC42-B7A1-52BAE6499E20}"/>
              </a:ext>
            </a:extLst>
          </p:cNvPr>
          <p:cNvSpPr/>
          <p:nvPr/>
        </p:nvSpPr>
        <p:spPr>
          <a:xfrm>
            <a:off x="5940151" y="4941168"/>
            <a:ext cx="2844029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10% beam size precision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10% emittance accuracy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C86051-2A6B-5D49-B0C8-B6A532E5E32E}"/>
              </a:ext>
            </a:extLst>
          </p:cNvPr>
          <p:cNvCxnSpPr>
            <a:cxnSpLocks/>
          </p:cNvCxnSpPr>
          <p:nvPr/>
        </p:nvCxnSpPr>
        <p:spPr>
          <a:xfrm>
            <a:off x="3707904" y="2632331"/>
            <a:ext cx="21602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8C6CCB-65C8-DA43-B249-1E429C265E10}"/>
              </a:ext>
            </a:extLst>
          </p:cNvPr>
          <p:cNvCxnSpPr>
            <a:cxnSpLocks/>
          </p:cNvCxnSpPr>
          <p:nvPr/>
        </p:nvCxnSpPr>
        <p:spPr>
          <a:xfrm>
            <a:off x="3234680" y="4149080"/>
            <a:ext cx="26334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E7992A-D30C-BB49-8C98-ADA7ED0DA618}"/>
              </a:ext>
            </a:extLst>
          </p:cNvPr>
          <p:cNvCxnSpPr>
            <a:cxnSpLocks/>
          </p:cNvCxnSpPr>
          <p:nvPr/>
        </p:nvCxnSpPr>
        <p:spPr>
          <a:xfrm>
            <a:off x="3707904" y="5013176"/>
            <a:ext cx="21602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477DE82-97AE-2743-B33F-1C46D84A3C12}"/>
              </a:ext>
            </a:extLst>
          </p:cNvPr>
          <p:cNvSpPr txBox="1"/>
          <p:nvPr/>
        </p:nvSpPr>
        <p:spPr>
          <a:xfrm>
            <a:off x="5891722" y="2193428"/>
            <a:ext cx="300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Examples of key requirements</a:t>
            </a:r>
          </a:p>
        </p:txBody>
      </p:sp>
    </p:spTree>
    <p:extLst>
      <p:ext uri="{BB962C8B-B14F-4D97-AF65-F5344CB8AC3E}">
        <p14:creationId xmlns:p14="http://schemas.microsoft.com/office/powerpoint/2010/main" val="85443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02D4F-C8E6-6340-A5EB-3CE03323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61C1B-310E-DF42-AF43-F1141AEA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377A1E-0202-9C4B-915B-A2A26089CD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4" b="25830"/>
          <a:stretch/>
        </p:blipFill>
        <p:spPr>
          <a:xfrm rot="5400000">
            <a:off x="6250659" y="3761601"/>
            <a:ext cx="3388321" cy="1444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946966-3860-1447-A3B2-1F7E4F52E025}"/>
              </a:ext>
            </a:extLst>
          </p:cNvPr>
          <p:cNvSpPr txBox="1"/>
          <p:nvPr/>
        </p:nvSpPr>
        <p:spPr>
          <a:xfrm>
            <a:off x="7147788" y="1503395"/>
            <a:ext cx="1901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electronics rack-mounted, power via </a:t>
            </a:r>
            <a:r>
              <a:rPr lang="en-US" dirty="0" err="1"/>
              <a:t>Schuko</a:t>
            </a:r>
            <a:r>
              <a:rPr lang="en-US" dirty="0"/>
              <a:t> sockets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038BA0-FD95-8B46-8621-A6D36F686E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t="13515" r="52636" b="54908"/>
          <a:stretch/>
        </p:blipFill>
        <p:spPr>
          <a:xfrm>
            <a:off x="4265481" y="2160717"/>
            <a:ext cx="2073830" cy="12961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1EB1D6-D80B-6641-B029-6CAEB9D0E1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20305" b="26361"/>
          <a:stretch/>
        </p:blipFill>
        <p:spPr>
          <a:xfrm rot="10800000">
            <a:off x="4265481" y="4007446"/>
            <a:ext cx="2088231" cy="8640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9C2946-C980-9A45-8B6B-1313C17C8ED0}"/>
              </a:ext>
            </a:extLst>
          </p:cNvPr>
          <p:cNvSpPr txBox="1"/>
          <p:nvPr/>
        </p:nvSpPr>
        <p:spPr>
          <a:xfrm>
            <a:off x="4139952" y="1514386"/>
            <a:ext cx="2875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Non-invasive Profile Monitor</a:t>
            </a:r>
            <a:br>
              <a:rPr lang="en-US" dirty="0"/>
            </a:br>
            <a:r>
              <a:rPr lang="en-US" dirty="0"/>
              <a:t>Camera system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7F156C-34D3-F640-B3AF-4D0BD1BFFE87}"/>
              </a:ext>
            </a:extLst>
          </p:cNvPr>
          <p:cNvSpPr txBox="1"/>
          <p:nvPr/>
        </p:nvSpPr>
        <p:spPr>
          <a:xfrm>
            <a:off x="4139952" y="3548469"/>
            <a:ext cx="2278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Doppler</a:t>
            </a:r>
            <a:r>
              <a:rPr lang="en-US" dirty="0"/>
              <a:t> Spectrometer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3CCF968-DA2B-4E47-97B7-82AAA880EC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6" y="2281735"/>
            <a:ext cx="1800200" cy="13501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7443F97-24AD-2D40-84C0-7C289EBB1452}"/>
              </a:ext>
            </a:extLst>
          </p:cNvPr>
          <p:cNvSpPr txBox="1"/>
          <p:nvPr/>
        </p:nvSpPr>
        <p:spPr>
          <a:xfrm>
            <a:off x="281112" y="1635404"/>
            <a:ext cx="349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Beam Current Monitor </a:t>
            </a:r>
            <a:r>
              <a:rPr lang="en-US" dirty="0"/>
              <a:t>for </a:t>
            </a:r>
            <a:br>
              <a:rPr lang="en-US" dirty="0"/>
            </a:br>
            <a:r>
              <a:rPr lang="en-US" dirty="0"/>
              <a:t>Ion Source Supply Current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18E97E-89F3-AD4F-8BA0-04EC348C16A4}"/>
              </a:ext>
            </a:extLst>
          </p:cNvPr>
          <p:cNvSpPr/>
          <p:nvPr/>
        </p:nvSpPr>
        <p:spPr>
          <a:xfrm>
            <a:off x="281112" y="3816551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Emittance Measurement Unit</a:t>
            </a:r>
          </a:p>
          <a:p>
            <a:r>
              <a:rPr lang="en-US" dirty="0"/>
              <a:t>Actuator on LEBT</a:t>
            </a:r>
            <a:br>
              <a:rPr lang="en-US" dirty="0"/>
            </a:b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4B60E4-B7DC-E541-BB02-0DDB83C3E748}"/>
              </a:ext>
            </a:extLst>
          </p:cNvPr>
          <p:cNvSpPr/>
          <p:nvPr/>
        </p:nvSpPr>
        <p:spPr>
          <a:xfrm>
            <a:off x="2461338" y="644923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Faraday Cup </a:t>
            </a:r>
            <a:r>
              <a:rPr lang="en-US" dirty="0"/>
              <a:t>on LEBT 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8C360B-2785-5342-8BC2-5D50272BF1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6" y="4534959"/>
            <a:ext cx="1467581" cy="1952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110929-ADF7-CE48-8179-7F609F7043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74" y="4466240"/>
            <a:ext cx="1289877" cy="19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0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DA7CA-6DF1-9542-ADB2-5882CBE8A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Aspects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7C16B-A2EE-B248-9FDB-B10929F81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Beam Diagnostic systems are not classified as safety systems</a:t>
            </a:r>
          </a:p>
          <a:p>
            <a:r>
              <a:rPr lang="en-US" dirty="0"/>
              <a:t>During IS and LEBT commissioning, they are not yet relied upon to report beam properties that are limited by licensing conditions.</a:t>
            </a:r>
          </a:p>
          <a:p>
            <a:r>
              <a:rPr lang="en-US" dirty="0"/>
              <a:t>They do contribute to a safe operations culture by providing situational awareness.</a:t>
            </a:r>
          </a:p>
          <a:p>
            <a:pPr lvl="1"/>
            <a:r>
              <a:rPr lang="en-US" dirty="0"/>
              <a:t>Trustworthy operation is assured by completing calibration prior to beam operations</a:t>
            </a:r>
          </a:p>
          <a:p>
            <a:pPr lvl="1"/>
            <a:r>
              <a:rPr lang="en-US" dirty="0"/>
              <a:t>The beam diagnostics section members participate in commissioning activities to verify performance with beam</a:t>
            </a:r>
          </a:p>
          <a:p>
            <a:r>
              <a:rPr lang="en-US" dirty="0"/>
              <a:t>They do present some hazards that are mitigated by by engineering controls. As a primary example, finger-safe enclosures encapsulate:</a:t>
            </a:r>
          </a:p>
          <a:p>
            <a:pPr lvl="1"/>
            <a:r>
              <a:rPr lang="en-US" dirty="0"/>
              <a:t>voltage/current </a:t>
            </a:r>
          </a:p>
          <a:p>
            <a:pPr lvl="1"/>
            <a:r>
              <a:rPr lang="en-US" dirty="0"/>
              <a:t>mechanical pinch 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78C32-8833-F742-B4E7-BFBB1E52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98149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E34C-90AA-224C-B1ED-DB97B1985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Operating procedures and training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96A22-682D-BF48-9772-5ECEC8554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One user manual per system. Training will be provided prior to first protons.</a:t>
            </a:r>
          </a:p>
          <a:p>
            <a:r>
              <a:rPr lang="en-US" sz="2400" dirty="0"/>
              <a:t>One high-level operator screen per system</a:t>
            </a:r>
          </a:p>
          <a:p>
            <a:r>
              <a:rPr lang="en-US" sz="2400" dirty="0"/>
              <a:t>Key beam data consolidated on overview screens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CDC8D-7676-5247-B869-85B100BE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094B04-35A5-9C41-84AD-095199EF1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9" y="3394770"/>
            <a:ext cx="7498541" cy="32192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721B3B-431A-6444-9D00-DACDB70AED4F}"/>
              </a:ext>
            </a:extLst>
          </p:cNvPr>
          <p:cNvSpPr/>
          <p:nvPr/>
        </p:nvSpPr>
        <p:spPr>
          <a:xfrm>
            <a:off x="3695100" y="6516052"/>
            <a:ext cx="2022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Faraday Cup </a:t>
            </a:r>
            <a:r>
              <a:rPr lang="en-US" dirty="0"/>
              <a:t>screen</a:t>
            </a:r>
          </a:p>
        </p:txBody>
      </p:sp>
    </p:spTree>
    <p:extLst>
      <p:ext uri="{BB962C8B-B14F-4D97-AF65-F5344CB8AC3E}">
        <p14:creationId xmlns:p14="http://schemas.microsoft.com/office/powerpoint/2010/main" val="393821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92CA6-6F56-8C42-BBC3-4CA0A181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&amp; Verification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4BE39-CFB3-284C-8F3E-E03E81BCD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/>
          </a:bodyPr>
          <a:lstStyle/>
          <a:p>
            <a:r>
              <a:rPr lang="en-US" sz="2400" dirty="0"/>
              <a:t>One Verification Plan/report per system</a:t>
            </a:r>
          </a:p>
          <a:p>
            <a:r>
              <a:rPr lang="en-US" sz="2400" dirty="0"/>
              <a:t>Data in HDF5 linked to each asset (field-replaceable units and systems)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BD15F-5B72-9B40-82AF-5F7DDEB1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131034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00B70C-B9A8-2E4F-BF85-D77DFFFAEB6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3507" y="3429000"/>
          <a:ext cx="8856985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008">
                  <a:extLst>
                    <a:ext uri="{9D8B030D-6E8A-4147-A177-3AD203B41FA5}">
                      <a16:colId xmlns:a16="http://schemas.microsoft.com/office/drawing/2014/main" val="1821529161"/>
                    </a:ext>
                  </a:extLst>
                </a:gridCol>
                <a:gridCol w="594472">
                  <a:extLst>
                    <a:ext uri="{9D8B030D-6E8A-4147-A177-3AD203B41FA5}">
                      <a16:colId xmlns:a16="http://schemas.microsoft.com/office/drawing/2014/main" val="3479270684"/>
                    </a:ext>
                  </a:extLst>
                </a:gridCol>
                <a:gridCol w="610826">
                  <a:extLst>
                    <a:ext uri="{9D8B030D-6E8A-4147-A177-3AD203B41FA5}">
                      <a16:colId xmlns:a16="http://schemas.microsoft.com/office/drawing/2014/main" val="3391405120"/>
                    </a:ext>
                  </a:extLst>
                </a:gridCol>
                <a:gridCol w="1374360">
                  <a:extLst>
                    <a:ext uri="{9D8B030D-6E8A-4147-A177-3AD203B41FA5}">
                      <a16:colId xmlns:a16="http://schemas.microsoft.com/office/drawing/2014/main" val="2396133246"/>
                    </a:ext>
                  </a:extLst>
                </a:gridCol>
                <a:gridCol w="1374360">
                  <a:extLst>
                    <a:ext uri="{9D8B030D-6E8A-4147-A177-3AD203B41FA5}">
                      <a16:colId xmlns:a16="http://schemas.microsoft.com/office/drawing/2014/main" val="3203999661"/>
                    </a:ext>
                  </a:extLst>
                </a:gridCol>
                <a:gridCol w="1374360">
                  <a:extLst>
                    <a:ext uri="{9D8B030D-6E8A-4147-A177-3AD203B41FA5}">
                      <a16:colId xmlns:a16="http://schemas.microsoft.com/office/drawing/2014/main" val="687619724"/>
                    </a:ext>
                  </a:extLst>
                </a:gridCol>
                <a:gridCol w="2290599">
                  <a:extLst>
                    <a:ext uri="{9D8B030D-6E8A-4147-A177-3AD203B41FA5}">
                      <a16:colId xmlns:a16="http://schemas.microsoft.com/office/drawing/2014/main" val="665248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Verification </a:t>
                      </a:r>
                      <a:br>
                        <a:rPr lang="en-US" dirty="0"/>
                      </a:br>
                      <a:r>
                        <a:rPr lang="en-US" dirty="0"/>
                        <a:t>with beam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503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408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529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695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Doppler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374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0366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55659CB-8EA1-E041-B0D2-AB6410BD80B3}"/>
              </a:ext>
            </a:extLst>
          </p:cNvPr>
          <p:cNvSpPr/>
          <p:nvPr/>
        </p:nvSpPr>
        <p:spPr>
          <a:xfrm>
            <a:off x="514290" y="6206256"/>
            <a:ext cx="1224136" cy="3190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completed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3A04A-8B5C-E04D-9277-B4518D19D61E}"/>
              </a:ext>
            </a:extLst>
          </p:cNvPr>
          <p:cNvSpPr/>
          <p:nvPr/>
        </p:nvSpPr>
        <p:spPr>
          <a:xfrm>
            <a:off x="1967087" y="6194681"/>
            <a:ext cx="1224136" cy="319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 progress</a:t>
            </a:r>
          </a:p>
        </p:txBody>
      </p:sp>
    </p:spTree>
    <p:extLst>
      <p:ext uri="{BB962C8B-B14F-4D97-AF65-F5344CB8AC3E}">
        <p14:creationId xmlns:p14="http://schemas.microsoft.com/office/powerpoint/2010/main" val="3818410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C15CC-5E1C-8343-8ED0-343E29D62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Remaining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93291-4F91-B242-8260-916D9664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5C66785-5F2E-7C4C-A580-1C212B90F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096422"/>
              </p:ext>
            </p:extLst>
          </p:nvPr>
        </p:nvGraphicFramePr>
        <p:xfrm>
          <a:off x="107504" y="1590215"/>
          <a:ext cx="87849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84">
                  <a:extLst>
                    <a:ext uri="{9D8B030D-6E8A-4147-A177-3AD203B41FA5}">
                      <a16:colId xmlns:a16="http://schemas.microsoft.com/office/drawing/2014/main" val="3082192383"/>
                    </a:ext>
                  </a:extLst>
                </a:gridCol>
                <a:gridCol w="555110">
                  <a:extLst>
                    <a:ext uri="{9D8B030D-6E8A-4147-A177-3AD203B41FA5}">
                      <a16:colId xmlns:a16="http://schemas.microsoft.com/office/drawing/2014/main" val="1306242099"/>
                    </a:ext>
                  </a:extLst>
                </a:gridCol>
                <a:gridCol w="627498">
                  <a:extLst>
                    <a:ext uri="{9D8B030D-6E8A-4147-A177-3AD203B41FA5}">
                      <a16:colId xmlns:a16="http://schemas.microsoft.com/office/drawing/2014/main" val="968456928"/>
                    </a:ext>
                  </a:extLst>
                </a:gridCol>
                <a:gridCol w="627498">
                  <a:extLst>
                    <a:ext uri="{9D8B030D-6E8A-4147-A177-3AD203B41FA5}">
                      <a16:colId xmlns:a16="http://schemas.microsoft.com/office/drawing/2014/main" val="328008210"/>
                    </a:ext>
                  </a:extLst>
                </a:gridCol>
                <a:gridCol w="627498">
                  <a:extLst>
                    <a:ext uri="{9D8B030D-6E8A-4147-A177-3AD203B41FA5}">
                      <a16:colId xmlns:a16="http://schemas.microsoft.com/office/drawing/2014/main" val="1957899168"/>
                    </a:ext>
                  </a:extLst>
                </a:gridCol>
                <a:gridCol w="627498">
                  <a:extLst>
                    <a:ext uri="{9D8B030D-6E8A-4147-A177-3AD203B41FA5}">
                      <a16:colId xmlns:a16="http://schemas.microsoft.com/office/drawing/2014/main" val="2529168311"/>
                    </a:ext>
                  </a:extLst>
                </a:gridCol>
                <a:gridCol w="627498">
                  <a:extLst>
                    <a:ext uri="{9D8B030D-6E8A-4147-A177-3AD203B41FA5}">
                      <a16:colId xmlns:a16="http://schemas.microsoft.com/office/drawing/2014/main" val="3889738869"/>
                    </a:ext>
                  </a:extLst>
                </a:gridCol>
                <a:gridCol w="627498">
                  <a:extLst>
                    <a:ext uri="{9D8B030D-6E8A-4147-A177-3AD203B41FA5}">
                      <a16:colId xmlns:a16="http://schemas.microsoft.com/office/drawing/2014/main" val="4211861012"/>
                    </a:ext>
                  </a:extLst>
                </a:gridCol>
                <a:gridCol w="627498">
                  <a:extLst>
                    <a:ext uri="{9D8B030D-6E8A-4147-A177-3AD203B41FA5}">
                      <a16:colId xmlns:a16="http://schemas.microsoft.com/office/drawing/2014/main" val="346088599"/>
                    </a:ext>
                  </a:extLst>
                </a:gridCol>
                <a:gridCol w="627498">
                  <a:extLst>
                    <a:ext uri="{9D8B030D-6E8A-4147-A177-3AD203B41FA5}">
                      <a16:colId xmlns:a16="http://schemas.microsoft.com/office/drawing/2014/main" val="1096349542"/>
                    </a:ext>
                  </a:extLst>
                </a:gridCol>
                <a:gridCol w="627498">
                  <a:extLst>
                    <a:ext uri="{9D8B030D-6E8A-4147-A177-3AD203B41FA5}">
                      <a16:colId xmlns:a16="http://schemas.microsoft.com/office/drawing/2014/main" val="572845006"/>
                    </a:ext>
                  </a:extLst>
                </a:gridCol>
                <a:gridCol w="627498">
                  <a:extLst>
                    <a:ext uri="{9D8B030D-6E8A-4147-A177-3AD203B41FA5}">
                      <a16:colId xmlns:a16="http://schemas.microsoft.com/office/drawing/2014/main" val="318535138"/>
                    </a:ext>
                  </a:extLst>
                </a:gridCol>
                <a:gridCol w="627498">
                  <a:extLst>
                    <a:ext uri="{9D8B030D-6E8A-4147-A177-3AD203B41FA5}">
                      <a16:colId xmlns:a16="http://schemas.microsoft.com/office/drawing/2014/main" val="4263524560"/>
                    </a:ext>
                  </a:extLst>
                </a:gridCol>
                <a:gridCol w="627498">
                  <a:extLst>
                    <a:ext uri="{9D8B030D-6E8A-4147-A177-3AD203B41FA5}">
                      <a16:colId xmlns:a16="http://schemas.microsoft.com/office/drawing/2014/main" val="22527875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73389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21A104C-36B1-5E48-AAED-E7C55CE390B8}"/>
              </a:ext>
            </a:extLst>
          </p:cNvPr>
          <p:cNvSpPr txBox="1"/>
          <p:nvPr/>
        </p:nvSpPr>
        <p:spPr>
          <a:xfrm>
            <a:off x="107504" y="1950255"/>
            <a:ext cx="118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rack powered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672E62-28F1-4840-ADD4-860CFD89A5FB}"/>
              </a:ext>
            </a:extLst>
          </p:cNvPr>
          <p:cNvSpPr/>
          <p:nvPr/>
        </p:nvSpPr>
        <p:spPr>
          <a:xfrm>
            <a:off x="1115616" y="2296421"/>
            <a:ext cx="144016" cy="2450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B1D244-735D-8F4C-A714-EF0A2D11F49B}"/>
              </a:ext>
            </a:extLst>
          </p:cNvPr>
          <p:cNvSpPr/>
          <p:nvPr/>
        </p:nvSpPr>
        <p:spPr>
          <a:xfrm>
            <a:off x="1475656" y="2880850"/>
            <a:ext cx="437432" cy="2450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5FD2A0-F336-624C-8025-E417572410D6}"/>
              </a:ext>
            </a:extLst>
          </p:cNvPr>
          <p:cNvSpPr txBox="1"/>
          <p:nvPr/>
        </p:nvSpPr>
        <p:spPr>
          <a:xfrm>
            <a:off x="35496" y="2587184"/>
            <a:ext cx="1469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ICS</a:t>
            </a:r>
            <a:br>
              <a:rPr lang="en-US" dirty="0"/>
            </a:br>
            <a:r>
              <a:rPr lang="en-US" dirty="0"/>
              <a:t>infrastructure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0559E5-DA0B-5946-BEED-C4B570EDBBEF}"/>
              </a:ext>
            </a:extLst>
          </p:cNvPr>
          <p:cNvSpPr/>
          <p:nvPr/>
        </p:nvSpPr>
        <p:spPr>
          <a:xfrm>
            <a:off x="1494792" y="3320393"/>
            <a:ext cx="437432" cy="2450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88C99A-B3E6-514F-B899-266A276A1254}"/>
              </a:ext>
            </a:extLst>
          </p:cNvPr>
          <p:cNvSpPr txBox="1"/>
          <p:nvPr/>
        </p:nvSpPr>
        <p:spPr>
          <a:xfrm>
            <a:off x="225332" y="3271324"/>
            <a:ext cx="1227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Verify BCM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7FC04F-2765-8E4C-B4E7-A49B2F40E508}"/>
              </a:ext>
            </a:extLst>
          </p:cNvPr>
          <p:cNvSpPr/>
          <p:nvPr/>
        </p:nvSpPr>
        <p:spPr>
          <a:xfrm>
            <a:off x="3305569" y="4747795"/>
            <a:ext cx="437432" cy="2450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9F69C7-4118-BC4F-8A71-5AB401DC68B6}"/>
              </a:ext>
            </a:extLst>
          </p:cNvPr>
          <p:cNvSpPr txBox="1"/>
          <p:nvPr/>
        </p:nvSpPr>
        <p:spPr>
          <a:xfrm>
            <a:off x="755576" y="4678518"/>
            <a:ext cx="254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Verify EMU (single plane)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8AC112-67FE-6143-99E6-AA91E56ABA75}"/>
              </a:ext>
            </a:extLst>
          </p:cNvPr>
          <p:cNvSpPr/>
          <p:nvPr/>
        </p:nvSpPr>
        <p:spPr>
          <a:xfrm>
            <a:off x="1455904" y="3767694"/>
            <a:ext cx="1171880" cy="2450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7DD9FD-3AFF-6643-993A-3013F930E748}"/>
              </a:ext>
            </a:extLst>
          </p:cNvPr>
          <p:cNvSpPr txBox="1"/>
          <p:nvPr/>
        </p:nvSpPr>
        <p:spPr>
          <a:xfrm>
            <a:off x="412672" y="3705562"/>
            <a:ext cx="100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Verify FC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C8956A-4629-B141-842F-D792DB75DD38}"/>
              </a:ext>
            </a:extLst>
          </p:cNvPr>
          <p:cNvSpPr/>
          <p:nvPr/>
        </p:nvSpPr>
        <p:spPr>
          <a:xfrm>
            <a:off x="2745116" y="4243751"/>
            <a:ext cx="437432" cy="2450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07B5AE-8192-7049-A29C-1692541E55A1}"/>
              </a:ext>
            </a:extLst>
          </p:cNvPr>
          <p:cNvSpPr txBox="1"/>
          <p:nvPr/>
        </p:nvSpPr>
        <p:spPr>
          <a:xfrm>
            <a:off x="683568" y="4194682"/>
            <a:ext cx="206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Verify NPM and DPL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1B427F-F596-4C43-AD97-17B97CEF6DB8}"/>
              </a:ext>
            </a:extLst>
          </p:cNvPr>
          <p:cNvSpPr/>
          <p:nvPr/>
        </p:nvSpPr>
        <p:spPr>
          <a:xfrm>
            <a:off x="7086896" y="5599712"/>
            <a:ext cx="1085504" cy="2450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4FD80D-3793-894D-A47E-C89E56C8677E}"/>
              </a:ext>
            </a:extLst>
          </p:cNvPr>
          <p:cNvSpPr txBox="1"/>
          <p:nvPr/>
        </p:nvSpPr>
        <p:spPr>
          <a:xfrm>
            <a:off x="3730143" y="5527704"/>
            <a:ext cx="343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 verification, EMU, NPM, DPL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F3F419-7D9B-7D44-B37E-F2CF30C1F34D}"/>
              </a:ext>
            </a:extLst>
          </p:cNvPr>
          <p:cNvSpPr/>
          <p:nvPr/>
        </p:nvSpPr>
        <p:spPr>
          <a:xfrm>
            <a:off x="6526443" y="5167676"/>
            <a:ext cx="437432" cy="2450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AE21C6-6412-684C-B3A2-2938756C560C}"/>
              </a:ext>
            </a:extLst>
          </p:cNvPr>
          <p:cNvSpPr txBox="1"/>
          <p:nvPr/>
        </p:nvSpPr>
        <p:spPr>
          <a:xfrm>
            <a:off x="3869531" y="5118607"/>
            <a:ext cx="271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 verification, BCM, FC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3E4202-2443-444A-A965-66DCD89792B8}"/>
              </a:ext>
            </a:extLst>
          </p:cNvPr>
          <p:cNvSpPr txBox="1"/>
          <p:nvPr/>
        </p:nvSpPr>
        <p:spPr>
          <a:xfrm>
            <a:off x="5178338" y="6011996"/>
            <a:ext cx="35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Install repaired EMU (second plane)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5F191D-B776-554D-8366-285373B8BFA3}"/>
              </a:ext>
            </a:extLst>
          </p:cNvPr>
          <p:cNvSpPr/>
          <p:nvPr/>
        </p:nvSpPr>
        <p:spPr>
          <a:xfrm>
            <a:off x="8671072" y="6074128"/>
            <a:ext cx="437432" cy="2450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A4FD26-FE73-144E-BEBF-B07E3AEF5F22}"/>
              </a:ext>
            </a:extLst>
          </p:cNvPr>
          <p:cNvSpPr txBox="1"/>
          <p:nvPr/>
        </p:nvSpPr>
        <p:spPr>
          <a:xfrm>
            <a:off x="1530335" y="2035742"/>
            <a:ext cx="2347727" cy="640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~4 weeks to integrate and verify all systems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8ACEEBD-7D0B-4E4D-9AB4-F700C214C047}"/>
              </a:ext>
            </a:extLst>
          </p:cNvPr>
          <p:cNvCxnSpPr/>
          <p:nvPr/>
        </p:nvCxnSpPr>
        <p:spPr>
          <a:xfrm>
            <a:off x="1295128" y="2035742"/>
            <a:ext cx="2447873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EBDEC5B-8D22-324A-81D2-38C3048C3536}"/>
              </a:ext>
            </a:extLst>
          </p:cNvPr>
          <p:cNvSpPr txBox="1"/>
          <p:nvPr/>
        </p:nvSpPr>
        <p:spPr>
          <a:xfrm>
            <a:off x="3902609" y="2587184"/>
            <a:ext cx="2347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~3 weeks for </a:t>
            </a:r>
            <a:br>
              <a:rPr lang="en-US" dirty="0"/>
            </a:br>
            <a:r>
              <a:rPr lang="en-US" dirty="0"/>
              <a:t>issue mitigation</a:t>
            </a:r>
            <a:br>
              <a:rPr lang="en-US" dirty="0"/>
            </a:br>
            <a:r>
              <a:rPr lang="en-US" dirty="0"/>
              <a:t>and training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5D71B49-2DFC-F141-B950-8B54F72F4D68}"/>
              </a:ext>
            </a:extLst>
          </p:cNvPr>
          <p:cNvCxnSpPr>
            <a:cxnSpLocks/>
          </p:cNvCxnSpPr>
          <p:nvPr/>
        </p:nvCxnSpPr>
        <p:spPr>
          <a:xfrm>
            <a:off x="3904019" y="2590554"/>
            <a:ext cx="180299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7D0CE7FB-66C0-7441-A46D-DBDCBBAEF8D0}"/>
              </a:ext>
            </a:extLst>
          </p:cNvPr>
          <p:cNvSpPr/>
          <p:nvPr/>
        </p:nvSpPr>
        <p:spPr>
          <a:xfrm>
            <a:off x="5785778" y="2012996"/>
            <a:ext cx="3322725" cy="2450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8D4D85D-3D3B-DD43-81AF-2890CAC9DD48}"/>
              </a:ext>
            </a:extLst>
          </p:cNvPr>
          <p:cNvSpPr txBox="1"/>
          <p:nvPr/>
        </p:nvSpPr>
        <p:spPr>
          <a:xfrm>
            <a:off x="5076473" y="1937928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</a:t>
            </a:r>
          </a:p>
        </p:txBody>
      </p:sp>
    </p:spTree>
    <p:extLst>
      <p:ext uri="{BB962C8B-B14F-4D97-AF65-F5344CB8AC3E}">
        <p14:creationId xmlns:p14="http://schemas.microsoft.com/office/powerpoint/2010/main" val="1784163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998</TotalTime>
  <Words>528</Words>
  <Application>Microsoft Macintosh PowerPoint</Application>
  <PresentationFormat>On-screen Show (4:3)</PresentationFormat>
  <Paragraphs>172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Ion Source and LEBT Beam Diagnostics</vt:lpstr>
      <vt:lpstr>Beam Diagnostics</vt:lpstr>
      <vt:lpstr>Table of Content</vt:lpstr>
      <vt:lpstr>System Requirements</vt:lpstr>
      <vt:lpstr>System Components</vt:lpstr>
      <vt:lpstr>Safety Aspects</vt:lpstr>
      <vt:lpstr>Operating procedures and training</vt:lpstr>
      <vt:lpstr>Test &amp; Verification</vt:lpstr>
      <vt:lpstr>Remaining Issues</vt:lpstr>
    </vt:vector>
  </TitlesOfParts>
  <Manager/>
  <Company/>
  <LinksUpToDate>false</LinksUpToDate>
  <SharedDoc>false</SharedDoc>
  <HyperlinkBase/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Peter Jacobsson</dc:creator>
  <cp:keywords/>
  <dc:description/>
  <cp:lastModifiedBy>Tom Shea</cp:lastModifiedBy>
  <cp:revision>52</cp:revision>
  <dcterms:created xsi:type="dcterms:W3CDTF">2018-07-05T05:52:31Z</dcterms:created>
  <dcterms:modified xsi:type="dcterms:W3CDTF">2018-07-16T15:02:01Z</dcterms:modified>
  <cp:category/>
</cp:coreProperties>
</file>