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57" r:id="rId4"/>
    <p:sldId id="258" r:id="rId5"/>
    <p:sldId id="261" r:id="rId6"/>
    <p:sldId id="262" r:id="rId7"/>
    <p:sldId id="263" r:id="rId8"/>
    <p:sldId id="260" r:id="rId9"/>
    <p:sldId id="295" r:id="rId1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83" autoAdjust="0"/>
    <p:restoredTop sz="94745" autoAdjust="0"/>
  </p:normalViewPr>
  <p:slideViewPr>
    <p:cSldViewPr>
      <p:cViewPr varScale="1">
        <p:scale>
          <a:sx n="172" d="100"/>
          <a:sy n="172" d="100"/>
        </p:scale>
        <p:origin x="71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2018-07-16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16/07/2018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16/07/2018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16/07/2018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16/07/2018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16/07/2018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(null)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/>
              <a:t>ISRC and LEBT Vacuum System Design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Simone Maria Scolari </a:t>
            </a:r>
          </a:p>
          <a:p>
            <a:r>
              <a:rPr lang="en-GB" sz="2000" dirty="0">
                <a:solidFill>
                  <a:schemeClr val="bg1"/>
                </a:solidFill>
              </a:rPr>
              <a:t>Vacuum System Engineer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>
                <a:solidFill>
                  <a:srgbClr val="FFFFFF"/>
                </a:solidFill>
              </a:rPr>
              <a:t>SRR 1 – Ion Source &amp; LEBT</a:t>
            </a:r>
          </a:p>
          <a:p>
            <a:pPr algn="ctr"/>
            <a:r>
              <a:rPr lang="en-GB" sz="1400" dirty="0">
                <a:solidFill>
                  <a:srgbClr val="FFFFFF"/>
                </a:solidFill>
              </a:rPr>
              <a:t>2018-07-17--18</a:t>
            </a: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FC2F7-A07F-DE46-9693-58C06B1AF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System - Vacuum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D5737D-4A9D-694E-AB9D-91ABD17C4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3FA2C3-42B4-A64E-B38A-6A7E63F28DCA}"/>
              </a:ext>
            </a:extLst>
          </p:cNvPr>
          <p:cNvGrpSpPr/>
          <p:nvPr/>
        </p:nvGrpSpPr>
        <p:grpSpPr>
          <a:xfrm>
            <a:off x="64212" y="1510018"/>
            <a:ext cx="9012052" cy="5088624"/>
            <a:chOff x="64212" y="1510018"/>
            <a:chExt cx="9012052" cy="5088624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120ED2B-827A-E348-8C44-F10C708170DA}"/>
                </a:ext>
              </a:extLst>
            </p:cNvPr>
            <p:cNvCxnSpPr>
              <a:stCxn id="95" idx="2"/>
              <a:endCxn id="90" idx="0"/>
            </p:cNvCxnSpPr>
            <p:nvPr/>
          </p:nvCxnSpPr>
          <p:spPr>
            <a:xfrm>
              <a:off x="8752265" y="3623819"/>
              <a:ext cx="0" cy="819952"/>
            </a:xfrm>
            <a:prstGeom prst="line">
              <a:avLst/>
            </a:prstGeom>
            <a:solidFill>
              <a:srgbClr val="9BBE05"/>
            </a:solidFill>
            <a:ln w="12700" cmpd="sng">
              <a:solidFill>
                <a:srgbClr val="466E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A1777EB-0A05-B14A-868C-3654E5C8AB24}"/>
                </a:ext>
              </a:extLst>
            </p:cNvPr>
            <p:cNvCxnSpPr>
              <a:stCxn id="34" idx="2"/>
              <a:endCxn id="95" idx="0"/>
            </p:cNvCxnSpPr>
            <p:nvPr/>
          </p:nvCxnSpPr>
          <p:spPr>
            <a:xfrm>
              <a:off x="8752265" y="3368440"/>
              <a:ext cx="0" cy="75382"/>
            </a:xfrm>
            <a:prstGeom prst="line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F5BA04A-A7DA-2449-B711-B0EADBEEBD14}"/>
                </a:ext>
              </a:extLst>
            </p:cNvPr>
            <p:cNvCxnSpPr>
              <a:stCxn id="21" idx="2"/>
              <a:endCxn id="24" idx="0"/>
            </p:cNvCxnSpPr>
            <p:nvPr/>
          </p:nvCxnSpPr>
          <p:spPr>
            <a:xfrm>
              <a:off x="6249328" y="3368440"/>
              <a:ext cx="0" cy="74164"/>
            </a:xfrm>
            <a:prstGeom prst="line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C22ED7D-1B9A-1E46-AEE6-D431C19CF0BE}"/>
                </a:ext>
              </a:extLst>
            </p:cNvPr>
            <p:cNvCxnSpPr>
              <a:stCxn id="24" idx="2"/>
              <a:endCxn id="28" idx="0"/>
            </p:cNvCxnSpPr>
            <p:nvPr/>
          </p:nvCxnSpPr>
          <p:spPr>
            <a:xfrm>
              <a:off x="6249328" y="3622601"/>
              <a:ext cx="0" cy="821170"/>
            </a:xfrm>
            <a:prstGeom prst="line">
              <a:avLst/>
            </a:prstGeom>
            <a:solidFill>
              <a:srgbClr val="9BBE05"/>
            </a:solidFill>
            <a:ln w="12700" cmpd="sng">
              <a:solidFill>
                <a:srgbClr val="466E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680F9AE-3A12-E54E-8E22-8DB4138B9D10}"/>
                </a:ext>
              </a:extLst>
            </p:cNvPr>
            <p:cNvCxnSpPr/>
            <p:nvPr/>
          </p:nvCxnSpPr>
          <p:spPr>
            <a:xfrm flipV="1">
              <a:off x="4070388" y="2899063"/>
              <a:ext cx="4356000" cy="1"/>
            </a:xfrm>
            <a:prstGeom prst="line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E9090B-BD84-2948-8B35-A6D553EC403F}"/>
                </a:ext>
              </a:extLst>
            </p:cNvPr>
            <p:cNvCxnSpPr/>
            <p:nvPr/>
          </p:nvCxnSpPr>
          <p:spPr>
            <a:xfrm>
              <a:off x="4070388" y="3137317"/>
              <a:ext cx="4356000" cy="0"/>
            </a:xfrm>
            <a:prstGeom prst="line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E1EDEA2-5C74-1B49-952A-E86651CEB95E}"/>
                </a:ext>
              </a:extLst>
            </p:cNvPr>
            <p:cNvCxnSpPr/>
            <p:nvPr/>
          </p:nvCxnSpPr>
          <p:spPr>
            <a:xfrm flipV="1">
              <a:off x="2638919" y="2899313"/>
              <a:ext cx="791999" cy="1"/>
            </a:xfrm>
            <a:prstGeom prst="line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8848346-4A6D-DF40-A070-717991F4F1A3}"/>
                </a:ext>
              </a:extLst>
            </p:cNvPr>
            <p:cNvCxnSpPr/>
            <p:nvPr/>
          </p:nvCxnSpPr>
          <p:spPr>
            <a:xfrm>
              <a:off x="2638919" y="3137567"/>
              <a:ext cx="791999" cy="0"/>
            </a:xfrm>
            <a:prstGeom prst="line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FA57DD5-73A4-404B-A864-7FB84E4B2357}"/>
                </a:ext>
              </a:extLst>
            </p:cNvPr>
            <p:cNvCxnSpPr>
              <a:stCxn id="39" idx="2"/>
              <a:endCxn id="31" idx="0"/>
            </p:cNvCxnSpPr>
            <p:nvPr/>
          </p:nvCxnSpPr>
          <p:spPr>
            <a:xfrm>
              <a:off x="8036530" y="3368440"/>
              <a:ext cx="0" cy="74164"/>
            </a:xfrm>
            <a:prstGeom prst="line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46F1A9B3-DE94-454B-8FB7-1EAC7952FA9A}"/>
                </a:ext>
              </a:extLst>
            </p:cNvPr>
            <p:cNvSpPr/>
            <p:nvPr/>
          </p:nvSpPr>
          <p:spPr>
            <a:xfrm>
              <a:off x="1990921" y="2648440"/>
              <a:ext cx="647999" cy="720000"/>
            </a:xfrm>
            <a:prstGeom prst="roundRect">
              <a:avLst/>
            </a:prstGeom>
            <a:solidFill>
              <a:srgbClr val="0094CA"/>
            </a:solidFill>
            <a:ln w="1905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Plasma chamber                         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28A3FF5D-C857-E146-BC4B-699A7410C9CF}"/>
                </a:ext>
              </a:extLst>
            </p:cNvPr>
            <p:cNvSpPr/>
            <p:nvPr/>
          </p:nvSpPr>
          <p:spPr>
            <a:xfrm>
              <a:off x="2706656" y="2648440"/>
              <a:ext cx="647999" cy="720000"/>
            </a:xfrm>
            <a:prstGeom prst="roundRect">
              <a:avLst/>
            </a:prstGeom>
            <a:solidFill>
              <a:srgbClr val="0094CA"/>
            </a:solidFill>
            <a:ln w="1905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Extraction system                   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E6DA86C4-CC04-0F49-AE05-53BBC92A6688}"/>
                </a:ext>
              </a:extLst>
            </p:cNvPr>
            <p:cNvSpPr/>
            <p:nvPr/>
          </p:nvSpPr>
          <p:spPr>
            <a:xfrm>
              <a:off x="3422391" y="2648440"/>
              <a:ext cx="647999" cy="720000"/>
            </a:xfrm>
            <a:prstGeom prst="roundRect">
              <a:avLst/>
            </a:prstGeom>
            <a:solidFill>
              <a:srgbClr val="0094CA"/>
            </a:solidFill>
            <a:ln w="1905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Pumping box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58753009-0E50-8E4D-9ACA-F0301711CA0C}"/>
                </a:ext>
              </a:extLst>
            </p:cNvPr>
            <p:cNvSpPr/>
            <p:nvPr/>
          </p:nvSpPr>
          <p:spPr>
            <a:xfrm>
              <a:off x="4138126" y="2648440"/>
              <a:ext cx="647999" cy="720000"/>
            </a:xfrm>
            <a:prstGeom prst="roundRect">
              <a:avLst/>
            </a:prstGeom>
            <a:solidFill>
              <a:srgbClr val="0094CA"/>
            </a:solidFill>
            <a:ln w="1905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Solenoid</a:t>
              </a:r>
            </a:p>
            <a:p>
              <a:pPr algn="ctr"/>
              <a:r>
                <a:rPr lang="en-GB" sz="900" dirty="0"/>
                <a:t>2 x </a:t>
              </a:r>
              <a:r>
                <a:rPr lang="en-GB" sz="900" dirty="0" err="1"/>
                <a:t>steerer</a:t>
              </a:r>
              <a:endParaRPr lang="en-GB" sz="900" dirty="0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638AF388-5BED-1E4F-813A-5AD78FCE8A68}"/>
                </a:ext>
              </a:extLst>
            </p:cNvPr>
            <p:cNvSpPr/>
            <p:nvPr/>
          </p:nvSpPr>
          <p:spPr>
            <a:xfrm>
              <a:off x="4853861" y="2648440"/>
              <a:ext cx="287996" cy="720000"/>
            </a:xfrm>
            <a:prstGeom prst="roundRect">
              <a:avLst/>
            </a:prstGeom>
            <a:solidFill>
              <a:srgbClr val="D81919"/>
            </a:solidFill>
            <a:ln w="19050" cmpd="sng">
              <a:solidFill>
                <a:srgbClr val="82001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Gate valve</a:t>
              </a: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5A365D98-143B-3D43-9D55-8D9361B68331}"/>
                </a:ext>
              </a:extLst>
            </p:cNvPr>
            <p:cNvSpPr/>
            <p:nvPr/>
          </p:nvSpPr>
          <p:spPr>
            <a:xfrm>
              <a:off x="5209593" y="2648440"/>
              <a:ext cx="647999" cy="720000"/>
            </a:xfrm>
            <a:prstGeom prst="roundRect">
              <a:avLst/>
            </a:prstGeom>
            <a:solidFill>
              <a:srgbClr val="0094CA"/>
            </a:solidFill>
            <a:ln w="1905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Iris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A1CF1588-506F-C44F-9B71-C2BF0134B6F1}"/>
                </a:ext>
              </a:extLst>
            </p:cNvPr>
            <p:cNvSpPr/>
            <p:nvPr/>
          </p:nvSpPr>
          <p:spPr>
            <a:xfrm>
              <a:off x="5925328" y="2648440"/>
              <a:ext cx="647999" cy="720000"/>
            </a:xfrm>
            <a:prstGeom prst="roundRect">
              <a:avLst/>
            </a:prstGeom>
            <a:solidFill>
              <a:srgbClr val="0094CA"/>
            </a:solidFill>
            <a:ln w="1905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Diagnostics tank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3E43D4B4-61C8-874D-8BA7-D5C82274857A}"/>
                </a:ext>
              </a:extLst>
            </p:cNvPr>
            <p:cNvSpPr/>
            <p:nvPr/>
          </p:nvSpPr>
          <p:spPr>
            <a:xfrm>
              <a:off x="6641063" y="2648440"/>
              <a:ext cx="287996" cy="720000"/>
            </a:xfrm>
            <a:prstGeom prst="roundRect">
              <a:avLst/>
            </a:prstGeom>
            <a:solidFill>
              <a:srgbClr val="D81919"/>
            </a:solidFill>
            <a:ln w="19050" cmpd="sng">
              <a:solidFill>
                <a:srgbClr val="82001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Gate valve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89D54657-F610-4641-8B4E-07A5D4EEA4CC}"/>
                </a:ext>
              </a:extLst>
            </p:cNvPr>
            <p:cNvSpPr/>
            <p:nvPr/>
          </p:nvSpPr>
          <p:spPr>
            <a:xfrm>
              <a:off x="6996795" y="2648440"/>
              <a:ext cx="647999" cy="720000"/>
            </a:xfrm>
            <a:prstGeom prst="roundRect">
              <a:avLst/>
            </a:prstGeom>
            <a:solidFill>
              <a:srgbClr val="0094CA"/>
            </a:solidFill>
            <a:ln w="1905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Solenoid</a:t>
              </a:r>
            </a:p>
            <a:p>
              <a:pPr algn="ctr"/>
              <a:r>
                <a:rPr lang="en-GB" sz="900" dirty="0"/>
                <a:t>2 x </a:t>
              </a:r>
              <a:r>
                <a:rPr lang="en-GB" sz="900" dirty="0" err="1"/>
                <a:t>steerer</a:t>
              </a:r>
              <a:endParaRPr lang="en-GB" sz="900" dirty="0"/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79BD368E-D8B6-3E41-B0CE-F80E72975042}"/>
                </a:ext>
              </a:extLst>
            </p:cNvPr>
            <p:cNvSpPr/>
            <p:nvPr/>
          </p:nvSpPr>
          <p:spPr>
            <a:xfrm>
              <a:off x="5925328" y="3442604"/>
              <a:ext cx="647999" cy="179997"/>
            </a:xfrm>
            <a:prstGeom prst="roundRect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Chopper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F3BAD6B6-AF2E-CD4E-BDE3-03FA0DB129B6}"/>
                </a:ext>
              </a:extLst>
            </p:cNvPr>
            <p:cNvSpPr/>
            <p:nvPr/>
          </p:nvSpPr>
          <p:spPr>
            <a:xfrm>
              <a:off x="5925328" y="3698858"/>
              <a:ext cx="647999" cy="179997"/>
            </a:xfrm>
            <a:prstGeom prst="roundRect">
              <a:avLst/>
            </a:prstGeom>
            <a:solidFill>
              <a:srgbClr val="9BBE05"/>
            </a:solidFill>
            <a:ln w="12700" cmpd="sng">
              <a:solidFill>
                <a:srgbClr val="466E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EMU H+V</a:t>
              </a: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F4739D4A-5BBF-B240-919B-082C55AA05FD}"/>
                </a:ext>
              </a:extLst>
            </p:cNvPr>
            <p:cNvSpPr/>
            <p:nvPr/>
          </p:nvSpPr>
          <p:spPr>
            <a:xfrm>
              <a:off x="5925328" y="3940263"/>
              <a:ext cx="647999" cy="179997"/>
            </a:xfrm>
            <a:prstGeom prst="roundRect">
              <a:avLst/>
            </a:prstGeom>
            <a:solidFill>
              <a:srgbClr val="9BBE05"/>
            </a:solidFill>
            <a:ln w="12700" cmpd="sng">
              <a:solidFill>
                <a:srgbClr val="466E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Faraday cup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D8FC5101-99FE-CE46-A8F6-E7C4C14E27FA}"/>
                </a:ext>
              </a:extLst>
            </p:cNvPr>
            <p:cNvSpPr/>
            <p:nvPr/>
          </p:nvSpPr>
          <p:spPr>
            <a:xfrm>
              <a:off x="5925328" y="4187996"/>
              <a:ext cx="647999" cy="179997"/>
            </a:xfrm>
            <a:prstGeom prst="roundRect">
              <a:avLst/>
            </a:prstGeom>
            <a:solidFill>
              <a:srgbClr val="9BBE05"/>
            </a:solidFill>
            <a:ln w="12700" cmpd="sng">
              <a:solidFill>
                <a:srgbClr val="466E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NPM H+V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8001097F-A21F-F54E-B47E-C5ED28C0AD43}"/>
                </a:ext>
              </a:extLst>
            </p:cNvPr>
            <p:cNvSpPr/>
            <p:nvPr/>
          </p:nvSpPr>
          <p:spPr>
            <a:xfrm>
              <a:off x="5925328" y="4443771"/>
              <a:ext cx="647999" cy="179997"/>
            </a:xfrm>
            <a:prstGeom prst="roundRect">
              <a:avLst/>
            </a:prstGeom>
            <a:solidFill>
              <a:srgbClr val="9BBE05"/>
            </a:solidFill>
            <a:ln w="12700" cmpd="sng">
              <a:solidFill>
                <a:srgbClr val="466E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Doppler shift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C6C4A14B-C469-5045-AE04-925EFEB05C2F}"/>
                </a:ext>
              </a:extLst>
            </p:cNvPr>
            <p:cNvSpPr/>
            <p:nvPr/>
          </p:nvSpPr>
          <p:spPr>
            <a:xfrm>
              <a:off x="3422390" y="3443822"/>
              <a:ext cx="647999" cy="179997"/>
            </a:xfrm>
            <a:prstGeom prst="roundRect">
              <a:avLst/>
            </a:prstGeom>
            <a:solidFill>
              <a:srgbClr val="D81919"/>
            </a:solidFill>
            <a:ln w="12700" cmpd="sng">
              <a:solidFill>
                <a:srgbClr val="82001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2 x TMP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0A269B4B-7D6A-544E-8788-2D79CD2D2C4A}"/>
                </a:ext>
              </a:extLst>
            </p:cNvPr>
            <p:cNvSpPr/>
            <p:nvPr/>
          </p:nvSpPr>
          <p:spPr>
            <a:xfrm>
              <a:off x="2706656" y="3443822"/>
              <a:ext cx="647999" cy="179997"/>
            </a:xfrm>
            <a:prstGeom prst="roundRect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 err="1"/>
                <a:t>Repeller</a:t>
              </a:r>
              <a:endParaRPr lang="en-GB" sz="900" dirty="0"/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566DF769-5DCF-DE4C-A32D-CC03612F3FCD}"/>
                </a:ext>
              </a:extLst>
            </p:cNvPr>
            <p:cNvSpPr/>
            <p:nvPr/>
          </p:nvSpPr>
          <p:spPr>
            <a:xfrm>
              <a:off x="7712530" y="3442604"/>
              <a:ext cx="647999" cy="179997"/>
            </a:xfrm>
            <a:prstGeom prst="roundRect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 err="1"/>
                <a:t>Repeller</a:t>
              </a:r>
              <a:endParaRPr lang="en-GB" sz="900" dirty="0"/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24308A92-9BA2-574B-9A94-2401CF60A17F}"/>
                </a:ext>
              </a:extLst>
            </p:cNvPr>
            <p:cNvSpPr/>
            <p:nvPr/>
          </p:nvSpPr>
          <p:spPr>
            <a:xfrm>
              <a:off x="7712530" y="3698858"/>
              <a:ext cx="647999" cy="179997"/>
            </a:xfrm>
            <a:prstGeom prst="roundRect">
              <a:avLst/>
            </a:prstGeom>
            <a:solidFill>
              <a:srgbClr val="9BBE05"/>
            </a:solidFill>
            <a:ln w="12700" cmpd="sng">
              <a:solidFill>
                <a:srgbClr val="466E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ACCT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2A4867AD-BA6B-BB49-AF38-07ED0F8B479D}"/>
                </a:ext>
              </a:extLst>
            </p:cNvPr>
            <p:cNvSpPr/>
            <p:nvPr/>
          </p:nvSpPr>
          <p:spPr>
            <a:xfrm>
              <a:off x="5925328" y="4698508"/>
              <a:ext cx="647999" cy="179997"/>
            </a:xfrm>
            <a:prstGeom prst="roundRect">
              <a:avLst/>
            </a:prstGeom>
            <a:solidFill>
              <a:srgbClr val="D81919"/>
            </a:solidFill>
            <a:ln w="12700" cmpd="sng">
              <a:solidFill>
                <a:srgbClr val="82001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2 x TMP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2FF80846-DCEB-9C40-BF33-257B96EEED4C}"/>
                </a:ext>
              </a:extLst>
            </p:cNvPr>
            <p:cNvSpPr/>
            <p:nvPr/>
          </p:nvSpPr>
          <p:spPr>
            <a:xfrm>
              <a:off x="8428265" y="2648440"/>
              <a:ext cx="647999" cy="720000"/>
            </a:xfrm>
            <a:prstGeom prst="roundRect">
              <a:avLst/>
            </a:prstGeom>
            <a:solidFill>
              <a:srgbClr val="0094CA"/>
            </a:solidFill>
            <a:ln w="1905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700" dirty="0"/>
                <a:t>Commissioning tank (RFQ)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31CC5661-39AD-6148-AC4C-84D9DCE55B5F}"/>
                </a:ext>
              </a:extLst>
            </p:cNvPr>
            <p:cNvSpPr/>
            <p:nvPr/>
          </p:nvSpPr>
          <p:spPr>
            <a:xfrm>
              <a:off x="8428265" y="4698347"/>
              <a:ext cx="647999" cy="179997"/>
            </a:xfrm>
            <a:prstGeom prst="roundRect">
              <a:avLst/>
            </a:prstGeom>
            <a:solidFill>
              <a:srgbClr val="D81919"/>
            </a:solidFill>
            <a:ln w="12700" cmpd="sng">
              <a:solidFill>
                <a:srgbClr val="82001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2 x TMP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C0D7B437-4D95-E641-BB6A-D3C0A5D2A14E}"/>
                </a:ext>
              </a:extLst>
            </p:cNvPr>
            <p:cNvSpPr/>
            <p:nvPr/>
          </p:nvSpPr>
          <p:spPr>
            <a:xfrm>
              <a:off x="456620" y="2229595"/>
              <a:ext cx="2182299" cy="2145573"/>
            </a:xfrm>
            <a:prstGeom prst="roundRect">
              <a:avLst>
                <a:gd name="adj" fmla="val 5418"/>
              </a:avLst>
            </a:prstGeom>
            <a:noFill/>
            <a:ln w="12700" cmpd="sng">
              <a:solidFill>
                <a:srgbClr val="00556E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B61CDD88-2937-2547-A053-D06087D69A80}"/>
                </a:ext>
              </a:extLst>
            </p:cNvPr>
            <p:cNvSpPr/>
            <p:nvPr/>
          </p:nvSpPr>
          <p:spPr>
            <a:xfrm>
              <a:off x="1223770" y="5275994"/>
              <a:ext cx="647999" cy="467999"/>
            </a:xfrm>
            <a:prstGeom prst="roundRect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HV power supply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259D6369-91A5-C047-B813-D36335B33CC0}"/>
                </a:ext>
              </a:extLst>
            </p:cNvPr>
            <p:cNvSpPr/>
            <p:nvPr/>
          </p:nvSpPr>
          <p:spPr>
            <a:xfrm>
              <a:off x="520192" y="5277747"/>
              <a:ext cx="647999" cy="467999"/>
            </a:xfrm>
            <a:prstGeom prst="roundRect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Isolation transformer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76E8B58E-8AFF-644D-97A7-65715F212B6F}"/>
                </a:ext>
              </a:extLst>
            </p:cNvPr>
            <p:cNvSpPr/>
            <p:nvPr/>
          </p:nvSpPr>
          <p:spPr>
            <a:xfrm>
              <a:off x="7712530" y="2648440"/>
              <a:ext cx="647999" cy="720000"/>
            </a:xfrm>
            <a:prstGeom prst="roundRect">
              <a:avLst/>
            </a:prstGeom>
            <a:solidFill>
              <a:srgbClr val="0094CA"/>
            </a:solidFill>
            <a:ln w="1905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Collimator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C0517D78-8062-8C4D-B76F-06913DCB66EF}"/>
                </a:ext>
              </a:extLst>
            </p:cNvPr>
            <p:cNvSpPr/>
            <p:nvPr/>
          </p:nvSpPr>
          <p:spPr>
            <a:xfrm>
              <a:off x="520192" y="2809314"/>
              <a:ext cx="647999" cy="179997"/>
            </a:xfrm>
            <a:prstGeom prst="roundRect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Magnetron            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15273C34-B5DF-BD4F-B653-8B442262530E}"/>
                </a:ext>
              </a:extLst>
            </p:cNvPr>
            <p:cNvSpPr/>
            <p:nvPr/>
          </p:nvSpPr>
          <p:spPr>
            <a:xfrm>
              <a:off x="520192" y="3047568"/>
              <a:ext cx="647999" cy="179997"/>
            </a:xfrm>
            <a:prstGeom prst="roundRect">
              <a:avLst/>
            </a:prstGeom>
            <a:solidFill>
              <a:srgbClr val="D81919"/>
            </a:solidFill>
            <a:ln w="12700" cmpd="sng">
              <a:solidFill>
                <a:srgbClr val="82001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H</a:t>
              </a:r>
              <a:r>
                <a:rPr lang="en-GB" sz="900" baseline="-25000" dirty="0"/>
                <a:t>2</a:t>
              </a:r>
              <a:r>
                <a:rPr lang="en-GB" sz="900" dirty="0"/>
                <a:t> bottle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50220255-02C6-8442-B53B-8D1BBDE43C0E}"/>
                </a:ext>
              </a:extLst>
            </p:cNvPr>
            <p:cNvSpPr/>
            <p:nvPr/>
          </p:nvSpPr>
          <p:spPr>
            <a:xfrm>
              <a:off x="1223770" y="2231713"/>
              <a:ext cx="647999" cy="180000"/>
            </a:xfrm>
            <a:prstGeom prst="roundRect">
              <a:avLst/>
            </a:prstGeom>
            <a:solidFill>
              <a:srgbClr val="B40096"/>
            </a:solidFill>
            <a:ln w="12700" cmpd="sng">
              <a:solidFill>
                <a:srgbClr val="6E00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Ion source</a:t>
              </a: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32764968-54C3-A84A-916C-50EB132D924E}"/>
                </a:ext>
              </a:extLst>
            </p:cNvPr>
            <p:cNvSpPr/>
            <p:nvPr/>
          </p:nvSpPr>
          <p:spPr>
            <a:xfrm>
              <a:off x="4138126" y="2229594"/>
              <a:ext cx="647999" cy="180000"/>
            </a:xfrm>
            <a:prstGeom prst="roundRect">
              <a:avLst/>
            </a:prstGeom>
            <a:solidFill>
              <a:srgbClr val="B40096"/>
            </a:solidFill>
            <a:ln w="12700" cmpd="sng">
              <a:solidFill>
                <a:srgbClr val="6E00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LEBT 1</a:t>
              </a:r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E62E51F7-5C44-E844-8D17-862854666174}"/>
                </a:ext>
              </a:extLst>
            </p:cNvPr>
            <p:cNvSpPr/>
            <p:nvPr/>
          </p:nvSpPr>
          <p:spPr>
            <a:xfrm>
              <a:off x="6996796" y="2229595"/>
              <a:ext cx="647999" cy="180000"/>
            </a:xfrm>
            <a:prstGeom prst="roundRect">
              <a:avLst/>
            </a:prstGeom>
            <a:solidFill>
              <a:srgbClr val="B40096"/>
            </a:solidFill>
            <a:ln w="12700" cmpd="sng">
              <a:solidFill>
                <a:srgbClr val="6E00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LEBT 2</a:t>
              </a: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E76AD2AE-4987-AA44-811A-E71A7EBD12A6}"/>
                </a:ext>
              </a:extLst>
            </p:cNvPr>
            <p:cNvSpPr/>
            <p:nvPr/>
          </p:nvSpPr>
          <p:spPr>
            <a:xfrm>
              <a:off x="1990921" y="3443822"/>
              <a:ext cx="647999" cy="179997"/>
            </a:xfrm>
            <a:prstGeom prst="roundRect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3 x solenoid</a:t>
              </a:r>
            </a:p>
          </p:txBody>
        </p:sp>
        <p:cxnSp>
          <p:nvCxnSpPr>
            <p:cNvPr id="46" name="Elbow Connector 45">
              <a:extLst>
                <a:ext uri="{FF2B5EF4-FFF2-40B4-BE49-F238E27FC236}">
                  <a16:creationId xmlns:a16="http://schemas.microsoft.com/office/drawing/2014/main" id="{233DB51E-2AD6-B14E-96F9-F1D2CD2916E2}"/>
                </a:ext>
              </a:extLst>
            </p:cNvPr>
            <p:cNvCxnSpPr>
              <a:stCxn id="42" idx="2"/>
              <a:endCxn id="40" idx="0"/>
            </p:cNvCxnSpPr>
            <p:nvPr/>
          </p:nvCxnSpPr>
          <p:spPr>
            <a:xfrm rot="5400000">
              <a:off x="997181" y="2258724"/>
              <a:ext cx="397601" cy="703578"/>
            </a:xfrm>
            <a:prstGeom prst="bentConnector3">
              <a:avLst>
                <a:gd name="adj1" fmla="val 30262"/>
              </a:avLst>
            </a:prstGeom>
            <a:solidFill>
              <a:srgbClr val="B40096"/>
            </a:solidFill>
            <a:ln w="12700" cmpd="sng">
              <a:solidFill>
                <a:srgbClr val="6E00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47" name="Elbow Connector 46">
              <a:extLst>
                <a:ext uri="{FF2B5EF4-FFF2-40B4-BE49-F238E27FC236}">
                  <a16:creationId xmlns:a16="http://schemas.microsoft.com/office/drawing/2014/main" id="{9572464A-110B-5A47-AE3B-5969908514E5}"/>
                </a:ext>
              </a:extLst>
            </p:cNvPr>
            <p:cNvCxnSpPr>
              <a:stCxn id="42" idx="2"/>
              <a:endCxn id="15" idx="0"/>
            </p:cNvCxnSpPr>
            <p:nvPr/>
          </p:nvCxnSpPr>
          <p:spPr>
            <a:xfrm rot="16200000" flipH="1">
              <a:off x="1812982" y="2146500"/>
              <a:ext cx="236727" cy="767151"/>
            </a:xfrm>
            <a:prstGeom prst="bentConnector3">
              <a:avLst>
                <a:gd name="adj1" fmla="val 50000"/>
              </a:avLst>
            </a:prstGeom>
            <a:solidFill>
              <a:srgbClr val="B40096"/>
            </a:solidFill>
            <a:ln w="12700" cmpd="sng">
              <a:solidFill>
                <a:srgbClr val="6E00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72444754-DE76-0C44-A35E-8B6700AB7A79}"/>
                </a:ext>
              </a:extLst>
            </p:cNvPr>
            <p:cNvSpPr/>
            <p:nvPr/>
          </p:nvSpPr>
          <p:spPr>
            <a:xfrm>
              <a:off x="1223770" y="2809314"/>
              <a:ext cx="647999" cy="179997"/>
            </a:xfrm>
            <a:prstGeom prst="roundRect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Waveguide              </a:t>
              </a:r>
            </a:p>
          </p:txBody>
        </p:sp>
        <p:cxnSp>
          <p:nvCxnSpPr>
            <p:cNvPr id="49" name="Elbow Connector 48">
              <a:extLst>
                <a:ext uri="{FF2B5EF4-FFF2-40B4-BE49-F238E27FC236}">
                  <a16:creationId xmlns:a16="http://schemas.microsoft.com/office/drawing/2014/main" id="{B37DF138-15B7-3A45-AF9C-C2EA71C69E19}"/>
                </a:ext>
              </a:extLst>
            </p:cNvPr>
            <p:cNvCxnSpPr>
              <a:stCxn id="43" idx="2"/>
              <a:endCxn id="16" idx="0"/>
            </p:cNvCxnSpPr>
            <p:nvPr/>
          </p:nvCxnSpPr>
          <p:spPr>
            <a:xfrm rot="5400000">
              <a:off x="3626968" y="1813282"/>
              <a:ext cx="238846" cy="1431470"/>
            </a:xfrm>
            <a:prstGeom prst="bentConnector3">
              <a:avLst>
                <a:gd name="adj1" fmla="val 50000"/>
              </a:avLst>
            </a:prstGeom>
            <a:solidFill>
              <a:srgbClr val="B40096"/>
            </a:solidFill>
            <a:ln w="12700" cmpd="sng">
              <a:solidFill>
                <a:srgbClr val="6E00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0" name="Elbow Connector 49">
              <a:extLst>
                <a:ext uri="{FF2B5EF4-FFF2-40B4-BE49-F238E27FC236}">
                  <a16:creationId xmlns:a16="http://schemas.microsoft.com/office/drawing/2014/main" id="{A6CABA8B-4B3A-BF46-BF52-C624F7ECE699}"/>
                </a:ext>
              </a:extLst>
            </p:cNvPr>
            <p:cNvCxnSpPr>
              <a:stCxn id="43" idx="2"/>
              <a:endCxn id="20" idx="0"/>
            </p:cNvCxnSpPr>
            <p:nvPr/>
          </p:nvCxnSpPr>
          <p:spPr>
            <a:xfrm rot="16200000" flipH="1">
              <a:off x="4878436" y="1993283"/>
              <a:ext cx="238846" cy="1071467"/>
            </a:xfrm>
            <a:prstGeom prst="bentConnector3">
              <a:avLst>
                <a:gd name="adj1" fmla="val 50000"/>
              </a:avLst>
            </a:prstGeom>
            <a:solidFill>
              <a:srgbClr val="B40096"/>
            </a:solidFill>
            <a:ln w="12700" cmpd="sng">
              <a:solidFill>
                <a:srgbClr val="6E00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1" name="Elbow Connector 50">
              <a:extLst>
                <a:ext uri="{FF2B5EF4-FFF2-40B4-BE49-F238E27FC236}">
                  <a16:creationId xmlns:a16="http://schemas.microsoft.com/office/drawing/2014/main" id="{9140451E-AB83-8549-A4B7-2441AA3AD4AE}"/>
                </a:ext>
              </a:extLst>
            </p:cNvPr>
            <p:cNvCxnSpPr>
              <a:stCxn id="20" idx="0"/>
              <a:endCxn id="24" idx="1"/>
            </p:cNvCxnSpPr>
            <p:nvPr/>
          </p:nvCxnSpPr>
          <p:spPr>
            <a:xfrm rot="16200000" flipH="1">
              <a:off x="5287378" y="2894654"/>
              <a:ext cx="884163" cy="391735"/>
            </a:xfrm>
            <a:prstGeom prst="bentConnector4">
              <a:avLst>
                <a:gd name="adj1" fmla="val -13247"/>
                <a:gd name="adj2" fmla="val 91354"/>
              </a:avLst>
            </a:prstGeom>
            <a:solidFill>
              <a:srgbClr val="B40096"/>
            </a:solidFill>
            <a:ln w="12700" cmpd="sng">
              <a:solidFill>
                <a:srgbClr val="6E00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2" name="Elbow Connector 51">
              <a:extLst>
                <a:ext uri="{FF2B5EF4-FFF2-40B4-BE49-F238E27FC236}">
                  <a16:creationId xmlns:a16="http://schemas.microsoft.com/office/drawing/2014/main" id="{9A77F80F-7C31-B049-9954-EC5BAFE7DD71}"/>
                </a:ext>
              </a:extLst>
            </p:cNvPr>
            <p:cNvCxnSpPr>
              <a:stCxn id="20" idx="0"/>
              <a:endCxn id="25" idx="1"/>
            </p:cNvCxnSpPr>
            <p:nvPr/>
          </p:nvCxnSpPr>
          <p:spPr>
            <a:xfrm rot="16200000" flipH="1">
              <a:off x="5159251" y="3022781"/>
              <a:ext cx="1140417" cy="391735"/>
            </a:xfrm>
            <a:prstGeom prst="bentConnector4">
              <a:avLst>
                <a:gd name="adj1" fmla="val -10394"/>
                <a:gd name="adj2" fmla="val 91354"/>
              </a:avLst>
            </a:prstGeom>
            <a:solidFill>
              <a:srgbClr val="B40096"/>
            </a:solidFill>
            <a:ln w="12700" cmpd="sng">
              <a:solidFill>
                <a:srgbClr val="6E00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3" name="Elbow Connector 52">
              <a:extLst>
                <a:ext uri="{FF2B5EF4-FFF2-40B4-BE49-F238E27FC236}">
                  <a16:creationId xmlns:a16="http://schemas.microsoft.com/office/drawing/2014/main" id="{E9ED5ECC-DEEE-5947-AE67-6FF5729A6AC7}"/>
                </a:ext>
              </a:extLst>
            </p:cNvPr>
            <p:cNvCxnSpPr>
              <a:stCxn id="44" idx="2"/>
              <a:endCxn id="39" idx="0"/>
            </p:cNvCxnSpPr>
            <p:nvPr/>
          </p:nvCxnSpPr>
          <p:spPr>
            <a:xfrm rot="16200000" flipH="1">
              <a:off x="7559241" y="2171150"/>
              <a:ext cx="238845" cy="715734"/>
            </a:xfrm>
            <a:prstGeom prst="bentConnector3">
              <a:avLst>
                <a:gd name="adj1" fmla="val 50000"/>
              </a:avLst>
            </a:prstGeom>
            <a:solidFill>
              <a:srgbClr val="B40096"/>
            </a:solidFill>
            <a:ln w="12700" cmpd="sng">
              <a:solidFill>
                <a:srgbClr val="6E00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4" name="Elbow Connector 53">
              <a:extLst>
                <a:ext uri="{FF2B5EF4-FFF2-40B4-BE49-F238E27FC236}">
                  <a16:creationId xmlns:a16="http://schemas.microsoft.com/office/drawing/2014/main" id="{B0F09FB7-8640-C040-9C53-6875CA80CB17}"/>
                </a:ext>
              </a:extLst>
            </p:cNvPr>
            <p:cNvCxnSpPr>
              <a:stCxn id="44" idx="2"/>
              <a:endCxn id="23" idx="0"/>
            </p:cNvCxnSpPr>
            <p:nvPr/>
          </p:nvCxnSpPr>
          <p:spPr>
            <a:xfrm rot="5400000">
              <a:off x="7201374" y="2529017"/>
              <a:ext cx="238845" cy="1"/>
            </a:xfrm>
            <a:prstGeom prst="bentConnector3">
              <a:avLst>
                <a:gd name="adj1" fmla="val 50000"/>
              </a:avLst>
            </a:prstGeom>
            <a:solidFill>
              <a:srgbClr val="B40096"/>
            </a:solidFill>
            <a:ln w="12700" cmpd="sng">
              <a:solidFill>
                <a:srgbClr val="6E00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5" name="Elbow Connector 54">
              <a:extLst>
                <a:ext uri="{FF2B5EF4-FFF2-40B4-BE49-F238E27FC236}">
                  <a16:creationId xmlns:a16="http://schemas.microsoft.com/office/drawing/2014/main" id="{083CEDEB-896D-E24F-BDC6-4AC3CBD518DB}"/>
                </a:ext>
              </a:extLst>
            </p:cNvPr>
            <p:cNvCxnSpPr>
              <a:endCxn id="26" idx="3"/>
            </p:cNvCxnSpPr>
            <p:nvPr/>
          </p:nvCxnSpPr>
          <p:spPr>
            <a:xfrm rot="5400000">
              <a:off x="5837703" y="3256538"/>
              <a:ext cx="1509348" cy="38100"/>
            </a:xfrm>
            <a:prstGeom prst="bentConnector2">
              <a:avLst/>
            </a:prstGeom>
            <a:solidFill>
              <a:srgbClr val="B40096"/>
            </a:solidFill>
            <a:ln w="12700" cmpd="sng">
              <a:solidFill>
                <a:srgbClr val="6E00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6" name="Elbow Connector 55">
              <a:extLst>
                <a:ext uri="{FF2B5EF4-FFF2-40B4-BE49-F238E27FC236}">
                  <a16:creationId xmlns:a16="http://schemas.microsoft.com/office/drawing/2014/main" id="{ABBB10EA-4DCF-C243-930A-1B5E2E238695}"/>
                </a:ext>
              </a:extLst>
            </p:cNvPr>
            <p:cNvCxnSpPr>
              <a:endCxn id="25" idx="3"/>
            </p:cNvCxnSpPr>
            <p:nvPr/>
          </p:nvCxnSpPr>
          <p:spPr>
            <a:xfrm rot="5400000">
              <a:off x="5958407" y="3135836"/>
              <a:ext cx="1267941" cy="38100"/>
            </a:xfrm>
            <a:prstGeom prst="bentConnector2">
              <a:avLst/>
            </a:prstGeom>
            <a:solidFill>
              <a:srgbClr val="B40096"/>
            </a:solidFill>
            <a:ln w="12700" cmpd="sng">
              <a:solidFill>
                <a:srgbClr val="6E00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AAC9782-CA52-6046-8DA4-9D5DC759714C}"/>
                </a:ext>
              </a:extLst>
            </p:cNvPr>
            <p:cNvCxnSpPr/>
            <p:nvPr/>
          </p:nvCxnSpPr>
          <p:spPr>
            <a:xfrm flipV="1">
              <a:off x="6611427" y="2528089"/>
              <a:ext cx="709369" cy="1"/>
            </a:xfrm>
            <a:prstGeom prst="line">
              <a:avLst/>
            </a:prstGeom>
            <a:solidFill>
              <a:srgbClr val="B40096"/>
            </a:solidFill>
            <a:ln w="12700" cmpd="sng">
              <a:solidFill>
                <a:srgbClr val="6E00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AD052BF-7F9A-B041-9ECD-C452865208FF}"/>
                </a:ext>
              </a:extLst>
            </p:cNvPr>
            <p:cNvCxnSpPr>
              <a:stCxn id="43" idx="2"/>
              <a:endCxn id="18" idx="0"/>
            </p:cNvCxnSpPr>
            <p:nvPr/>
          </p:nvCxnSpPr>
          <p:spPr>
            <a:xfrm>
              <a:off x="4462126" y="2409594"/>
              <a:ext cx="0" cy="238846"/>
            </a:xfrm>
            <a:prstGeom prst="line">
              <a:avLst/>
            </a:prstGeom>
            <a:solidFill>
              <a:srgbClr val="B40096"/>
            </a:solidFill>
            <a:ln w="12700" cmpd="sng">
              <a:solidFill>
                <a:srgbClr val="6E00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3AF9A23-1319-6141-B4EA-3732A1E2AD1C}"/>
                </a:ext>
              </a:extLst>
            </p:cNvPr>
            <p:cNvCxnSpPr>
              <a:stCxn id="41" idx="3"/>
            </p:cNvCxnSpPr>
            <p:nvPr/>
          </p:nvCxnSpPr>
          <p:spPr>
            <a:xfrm>
              <a:off x="1168191" y="3137567"/>
              <a:ext cx="822730" cy="3220"/>
            </a:xfrm>
            <a:prstGeom prst="line">
              <a:avLst/>
            </a:prstGeom>
            <a:solidFill>
              <a:srgbClr val="D81919"/>
            </a:solidFill>
            <a:ln w="12700" cmpd="sng">
              <a:solidFill>
                <a:srgbClr val="82001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5D2F624-00F9-9C4A-BD69-42B500C600BE}"/>
                </a:ext>
              </a:extLst>
            </p:cNvPr>
            <p:cNvCxnSpPr>
              <a:stCxn id="40" idx="3"/>
              <a:endCxn id="48" idx="1"/>
            </p:cNvCxnSpPr>
            <p:nvPr/>
          </p:nvCxnSpPr>
          <p:spPr>
            <a:xfrm>
              <a:off x="1168191" y="2899313"/>
              <a:ext cx="55579" cy="0"/>
            </a:xfrm>
            <a:prstGeom prst="line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D9BD84A-656B-8A43-8CAF-760695332B6F}"/>
                </a:ext>
              </a:extLst>
            </p:cNvPr>
            <p:cNvCxnSpPr>
              <a:stCxn id="48" idx="3"/>
            </p:cNvCxnSpPr>
            <p:nvPr/>
          </p:nvCxnSpPr>
          <p:spPr>
            <a:xfrm>
              <a:off x="1871769" y="2899313"/>
              <a:ext cx="119152" cy="0"/>
            </a:xfrm>
            <a:prstGeom prst="line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87B310E-4821-FE4D-A103-EB6576E37CA5}"/>
                </a:ext>
              </a:extLst>
            </p:cNvPr>
            <p:cNvCxnSpPr>
              <a:stCxn id="15" idx="2"/>
              <a:endCxn id="45" idx="0"/>
            </p:cNvCxnSpPr>
            <p:nvPr/>
          </p:nvCxnSpPr>
          <p:spPr>
            <a:xfrm>
              <a:off x="2314921" y="3368440"/>
              <a:ext cx="0" cy="75382"/>
            </a:xfrm>
            <a:prstGeom prst="line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A749B8CD-F072-0F4B-86D1-FF14C919DDDA}"/>
                </a:ext>
              </a:extLst>
            </p:cNvPr>
            <p:cNvCxnSpPr>
              <a:stCxn id="16" idx="2"/>
              <a:endCxn id="30" idx="0"/>
            </p:cNvCxnSpPr>
            <p:nvPr/>
          </p:nvCxnSpPr>
          <p:spPr>
            <a:xfrm>
              <a:off x="3030656" y="3368440"/>
              <a:ext cx="0" cy="75382"/>
            </a:xfrm>
            <a:prstGeom prst="line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A4101B5F-9E79-CF4F-BB21-318E30A764B6}"/>
                </a:ext>
              </a:extLst>
            </p:cNvPr>
            <p:cNvCxnSpPr>
              <a:stCxn id="17" idx="2"/>
              <a:endCxn id="29" idx="0"/>
            </p:cNvCxnSpPr>
            <p:nvPr/>
          </p:nvCxnSpPr>
          <p:spPr>
            <a:xfrm flipH="1">
              <a:off x="3746390" y="3368440"/>
              <a:ext cx="1" cy="75382"/>
            </a:xfrm>
            <a:prstGeom prst="line">
              <a:avLst/>
            </a:prstGeom>
            <a:solidFill>
              <a:srgbClr val="D81919"/>
            </a:solidFill>
            <a:ln w="12700" cmpd="sng">
              <a:solidFill>
                <a:srgbClr val="82001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4028FF56-ED4A-A64B-A4BF-5DA565169821}"/>
                </a:ext>
              </a:extLst>
            </p:cNvPr>
            <p:cNvSpPr/>
            <p:nvPr/>
          </p:nvSpPr>
          <p:spPr>
            <a:xfrm>
              <a:off x="3422393" y="5097750"/>
              <a:ext cx="647999" cy="179997"/>
            </a:xfrm>
            <a:prstGeom prst="roundRect">
              <a:avLst/>
            </a:prstGeom>
            <a:solidFill>
              <a:srgbClr val="D81919"/>
            </a:solidFill>
            <a:ln w="12700" cmpd="sng">
              <a:solidFill>
                <a:srgbClr val="82001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800" dirty="0"/>
                <a:t>Primary pump</a:t>
              </a:r>
            </a:p>
          </p:txBody>
        </p:sp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CE94403C-6A03-0F4E-807F-40150390499C}"/>
                </a:ext>
              </a:extLst>
            </p:cNvPr>
            <p:cNvSpPr/>
            <p:nvPr/>
          </p:nvSpPr>
          <p:spPr>
            <a:xfrm>
              <a:off x="5925328" y="5097751"/>
              <a:ext cx="647999" cy="179997"/>
            </a:xfrm>
            <a:prstGeom prst="roundRect">
              <a:avLst/>
            </a:prstGeom>
            <a:solidFill>
              <a:srgbClr val="D81919"/>
            </a:solidFill>
            <a:ln w="12700" cmpd="sng">
              <a:solidFill>
                <a:srgbClr val="82001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800" dirty="0"/>
                <a:t>Primary pump</a:t>
              </a:r>
            </a:p>
          </p:txBody>
        </p:sp>
        <p:cxnSp>
          <p:nvCxnSpPr>
            <p:cNvPr id="67" name="Elbow Connector 66">
              <a:extLst>
                <a:ext uri="{FF2B5EF4-FFF2-40B4-BE49-F238E27FC236}">
                  <a16:creationId xmlns:a16="http://schemas.microsoft.com/office/drawing/2014/main" id="{FBF34E02-DE7F-4244-AB34-78558C7F7622}"/>
                </a:ext>
              </a:extLst>
            </p:cNvPr>
            <p:cNvCxnSpPr>
              <a:stCxn id="65" idx="0"/>
              <a:endCxn id="33" idx="2"/>
            </p:cNvCxnSpPr>
            <p:nvPr/>
          </p:nvCxnSpPr>
          <p:spPr>
            <a:xfrm rot="5400000" flipH="1" flipV="1">
              <a:off x="4888238" y="3736661"/>
              <a:ext cx="219245" cy="2502935"/>
            </a:xfrm>
            <a:prstGeom prst="bentConnector3">
              <a:avLst>
                <a:gd name="adj1" fmla="val 50000"/>
              </a:avLst>
            </a:prstGeom>
            <a:solidFill>
              <a:srgbClr val="D81919"/>
            </a:solidFill>
            <a:ln w="12700" cmpd="sng">
              <a:solidFill>
                <a:srgbClr val="82001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7862F723-00AE-2449-882C-D679926F3C0B}"/>
                </a:ext>
              </a:extLst>
            </p:cNvPr>
            <p:cNvSpPr/>
            <p:nvPr/>
          </p:nvSpPr>
          <p:spPr>
            <a:xfrm>
              <a:off x="135559" y="1778802"/>
              <a:ext cx="2571098" cy="3099704"/>
            </a:xfrm>
            <a:prstGeom prst="roundRect">
              <a:avLst>
                <a:gd name="adj" fmla="val 11486"/>
              </a:avLst>
            </a:prstGeom>
            <a:noFill/>
            <a:ln w="28575" cmpd="sng">
              <a:solidFill>
                <a:srgbClr val="DB5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900"/>
            </a:p>
          </p:txBody>
        </p:sp>
        <p:cxnSp>
          <p:nvCxnSpPr>
            <p:cNvPr id="69" name="Elbow Connector 68">
              <a:extLst>
                <a:ext uri="{FF2B5EF4-FFF2-40B4-BE49-F238E27FC236}">
                  <a16:creationId xmlns:a16="http://schemas.microsoft.com/office/drawing/2014/main" id="{808C71C3-6890-BE4D-A332-BAE135A6CD60}"/>
                </a:ext>
              </a:extLst>
            </p:cNvPr>
            <p:cNvCxnSpPr>
              <a:endCxn id="45" idx="1"/>
            </p:cNvCxnSpPr>
            <p:nvPr/>
          </p:nvCxnSpPr>
          <p:spPr>
            <a:xfrm rot="16200000" flipH="1">
              <a:off x="1457833" y="3000733"/>
              <a:ext cx="1005728" cy="60448"/>
            </a:xfrm>
            <a:prstGeom prst="bentConnector2">
              <a:avLst/>
            </a:prstGeom>
            <a:solidFill>
              <a:srgbClr val="B40096"/>
            </a:solidFill>
            <a:ln w="12700" cmpd="sng">
              <a:solidFill>
                <a:srgbClr val="6E00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CEDB0186-678E-BC4C-A4F6-44DE7CA4515D}"/>
                </a:ext>
              </a:extLst>
            </p:cNvPr>
            <p:cNvSpPr txBox="1"/>
            <p:nvPr/>
          </p:nvSpPr>
          <p:spPr>
            <a:xfrm>
              <a:off x="782694" y="4158213"/>
              <a:ext cx="1565827" cy="169277"/>
            </a:xfrm>
            <a:prstGeom prst="rect">
              <a:avLst/>
            </a:prstGeom>
            <a:noFill/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>
                <a:defRPr sz="9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GB" sz="1100" b="1" dirty="0">
                  <a:solidFill>
                    <a:srgbClr val="0094CA"/>
                  </a:solidFill>
                </a:rPr>
                <a:t>High voltage (HV) platform</a:t>
              </a:r>
            </a:p>
          </p:txBody>
        </p:sp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id="{AE9D0FA1-5671-374F-87E7-FC30F0865E7C}"/>
                </a:ext>
              </a:extLst>
            </p:cNvPr>
            <p:cNvSpPr/>
            <p:nvPr/>
          </p:nvSpPr>
          <p:spPr>
            <a:xfrm>
              <a:off x="64212" y="1510018"/>
              <a:ext cx="4006177" cy="4316956"/>
            </a:xfrm>
            <a:prstGeom prst="roundRect">
              <a:avLst>
                <a:gd name="adj" fmla="val 5418"/>
              </a:avLst>
            </a:prstGeom>
            <a:noFill/>
            <a:ln w="12700" cmpd="sng">
              <a:solidFill>
                <a:srgbClr val="00556E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81C6E0E-8F8C-3342-821B-BE20594EC990}"/>
                </a:ext>
              </a:extLst>
            </p:cNvPr>
            <p:cNvSpPr txBox="1"/>
            <p:nvPr/>
          </p:nvSpPr>
          <p:spPr>
            <a:xfrm>
              <a:off x="1884387" y="1510018"/>
              <a:ext cx="754533" cy="230832"/>
            </a:xfrm>
            <a:prstGeom prst="rect">
              <a:avLst/>
            </a:prstGeom>
            <a:noFill/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9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GB" sz="1200" b="1" dirty="0">
                  <a:solidFill>
                    <a:srgbClr val="0094CA"/>
                  </a:solidFill>
                </a:rPr>
                <a:t>Ion source</a:t>
              </a:r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A5671063-E218-F146-A703-6384A2DF10F5}"/>
                </a:ext>
              </a:extLst>
            </p:cNvPr>
            <p:cNvSpPr/>
            <p:nvPr/>
          </p:nvSpPr>
          <p:spPr>
            <a:xfrm>
              <a:off x="4138126" y="1510018"/>
              <a:ext cx="4222402" cy="4316955"/>
            </a:xfrm>
            <a:prstGeom prst="roundRect">
              <a:avLst>
                <a:gd name="adj" fmla="val 5418"/>
              </a:avLst>
            </a:prstGeom>
            <a:noFill/>
            <a:ln w="12700" cmpd="sng">
              <a:solidFill>
                <a:srgbClr val="00556E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DFD4750-B6B4-D549-BF68-9BBE4185D6FD}"/>
                </a:ext>
              </a:extLst>
            </p:cNvPr>
            <p:cNvSpPr txBox="1"/>
            <p:nvPr/>
          </p:nvSpPr>
          <p:spPr>
            <a:xfrm>
              <a:off x="5146461" y="1510018"/>
              <a:ext cx="2205732" cy="184666"/>
            </a:xfrm>
            <a:prstGeom prst="rect">
              <a:avLst/>
            </a:prstGeom>
            <a:noFill/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>
                <a:defRPr sz="9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GB" sz="1200" b="1" dirty="0">
                  <a:solidFill>
                    <a:srgbClr val="0094CA"/>
                  </a:solidFill>
                </a:rPr>
                <a:t>Low energy beam transport (LEBT)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07E97F8-2FD0-8E44-A1F6-622D964A4EA8}"/>
                </a:ext>
              </a:extLst>
            </p:cNvPr>
            <p:cNvSpPr txBox="1"/>
            <p:nvPr/>
          </p:nvSpPr>
          <p:spPr>
            <a:xfrm>
              <a:off x="764923" y="1801885"/>
              <a:ext cx="1346522" cy="338554"/>
            </a:xfrm>
            <a:prstGeom prst="rect">
              <a:avLst/>
            </a:prstGeom>
            <a:noFill/>
            <a:ln w="190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0" tIns="0" rIns="0" bIns="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algn="ctr">
                <a:defRPr sz="900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GB" sz="1100" b="1" dirty="0">
                  <a:solidFill>
                    <a:srgbClr val="DB5000"/>
                  </a:solidFill>
                </a:rPr>
                <a:t>PSS0 controlled area</a:t>
              </a:r>
            </a:p>
            <a:p>
              <a:r>
                <a:rPr lang="en-GB" sz="1100" b="1" dirty="0">
                  <a:solidFill>
                    <a:srgbClr val="DB5000"/>
                  </a:solidFill>
                </a:rPr>
                <a:t>and radiation shielding</a:t>
              </a:r>
            </a:p>
          </p:txBody>
        </p: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49D724E-29E0-FD4F-87BE-44C839B3A0A6}"/>
                </a:ext>
              </a:extLst>
            </p:cNvPr>
            <p:cNvCxnSpPr>
              <a:stCxn id="37" idx="0"/>
              <a:endCxn id="36" idx="2"/>
            </p:cNvCxnSpPr>
            <p:nvPr/>
          </p:nvCxnSpPr>
          <p:spPr>
            <a:xfrm flipV="1">
              <a:off x="1547770" y="4375168"/>
              <a:ext cx="0" cy="900826"/>
            </a:xfrm>
            <a:prstGeom prst="line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7FDF402-33E4-AC48-84F3-8153081A09A1}"/>
                </a:ext>
              </a:extLst>
            </p:cNvPr>
            <p:cNvCxnSpPr>
              <a:stCxn id="38" idx="0"/>
            </p:cNvCxnSpPr>
            <p:nvPr/>
          </p:nvCxnSpPr>
          <p:spPr>
            <a:xfrm flipV="1">
              <a:off x="844192" y="4375168"/>
              <a:ext cx="0" cy="902579"/>
            </a:xfrm>
            <a:prstGeom prst="line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C37C165-CCEB-FF4C-A014-07DC5B90E971}"/>
                </a:ext>
              </a:extLst>
            </p:cNvPr>
            <p:cNvCxnSpPr>
              <a:stCxn id="65" idx="0"/>
              <a:endCxn id="29" idx="2"/>
            </p:cNvCxnSpPr>
            <p:nvPr/>
          </p:nvCxnSpPr>
          <p:spPr>
            <a:xfrm flipH="1" flipV="1">
              <a:off x="3746390" y="3623819"/>
              <a:ext cx="3" cy="1473931"/>
            </a:xfrm>
            <a:prstGeom prst="line">
              <a:avLst/>
            </a:prstGeom>
            <a:solidFill>
              <a:srgbClr val="D81919"/>
            </a:solidFill>
            <a:ln w="12700" cmpd="sng">
              <a:solidFill>
                <a:srgbClr val="82001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27AAAEA9-5E3E-5F4F-8956-98A6DA6A449F}"/>
                </a:ext>
              </a:extLst>
            </p:cNvPr>
            <p:cNvSpPr/>
            <p:nvPr/>
          </p:nvSpPr>
          <p:spPr>
            <a:xfrm>
              <a:off x="64212" y="5991370"/>
              <a:ext cx="1439999" cy="251996"/>
            </a:xfrm>
            <a:prstGeom prst="roundRect">
              <a:avLst/>
            </a:prstGeom>
            <a:solidFill>
              <a:srgbClr val="0094CA"/>
            </a:solidFill>
            <a:ln w="1905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00" dirty="0"/>
                <a:t>Front End and Magnets</a:t>
              </a:r>
            </a:p>
          </p:txBody>
        </p:sp>
        <p:sp>
          <p:nvSpPr>
            <p:cNvPr id="80" name="Rounded Rectangle 79">
              <a:extLst>
                <a:ext uri="{FF2B5EF4-FFF2-40B4-BE49-F238E27FC236}">
                  <a16:creationId xmlns:a16="http://schemas.microsoft.com/office/drawing/2014/main" id="{14B3751E-8584-4945-A8FC-CA233D0FF26A}"/>
                </a:ext>
              </a:extLst>
            </p:cNvPr>
            <p:cNvSpPr/>
            <p:nvPr/>
          </p:nvSpPr>
          <p:spPr>
            <a:xfrm>
              <a:off x="1656611" y="6346646"/>
              <a:ext cx="1439999" cy="251996"/>
            </a:xfrm>
            <a:prstGeom prst="roundRect">
              <a:avLst/>
            </a:prstGeom>
            <a:solidFill>
              <a:srgbClr val="B40096"/>
            </a:solidFill>
            <a:ln w="19050" cmpd="sng">
              <a:solidFill>
                <a:srgbClr val="6E00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00" dirty="0"/>
                <a:t>Cooling water</a:t>
              </a:r>
            </a:p>
          </p:txBody>
        </p:sp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3C603347-4CB6-7248-943A-C5FF462A0234}"/>
                </a:ext>
              </a:extLst>
            </p:cNvPr>
            <p:cNvSpPr/>
            <p:nvPr/>
          </p:nvSpPr>
          <p:spPr>
            <a:xfrm>
              <a:off x="1656611" y="5991370"/>
              <a:ext cx="1439999" cy="251996"/>
            </a:xfrm>
            <a:prstGeom prst="roundRect">
              <a:avLst/>
            </a:prstGeom>
            <a:solidFill>
              <a:srgbClr val="D81919"/>
            </a:solidFill>
            <a:ln w="19050" cmpd="sng">
              <a:solidFill>
                <a:srgbClr val="82001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00" dirty="0"/>
                <a:t>Vacuum</a:t>
              </a:r>
            </a:p>
          </p:txBody>
        </p:sp>
        <p:sp>
          <p:nvSpPr>
            <p:cNvPr id="82" name="Rounded Rectangle 81">
              <a:extLst>
                <a:ext uri="{FF2B5EF4-FFF2-40B4-BE49-F238E27FC236}">
                  <a16:creationId xmlns:a16="http://schemas.microsoft.com/office/drawing/2014/main" id="{1E2CCAED-3DD6-4946-86BB-28DE7291589A}"/>
                </a:ext>
              </a:extLst>
            </p:cNvPr>
            <p:cNvSpPr/>
            <p:nvPr/>
          </p:nvSpPr>
          <p:spPr>
            <a:xfrm>
              <a:off x="3219623" y="5991370"/>
              <a:ext cx="1439999" cy="251996"/>
            </a:xfrm>
            <a:prstGeom prst="roundRect">
              <a:avLst/>
            </a:prstGeom>
            <a:solidFill>
              <a:srgbClr val="FF7D00"/>
            </a:solidFill>
            <a:ln w="19050" cmpd="sng">
              <a:solidFill>
                <a:srgbClr val="DB5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00" dirty="0"/>
                <a:t>PSS</a:t>
              </a:r>
            </a:p>
          </p:txBody>
        </p:sp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6D3BDFE4-DD2C-1344-A0FE-90C2E260F137}"/>
                </a:ext>
              </a:extLst>
            </p:cNvPr>
            <p:cNvSpPr/>
            <p:nvPr/>
          </p:nvSpPr>
          <p:spPr>
            <a:xfrm>
              <a:off x="70821" y="6346646"/>
              <a:ext cx="1439999" cy="251996"/>
            </a:xfrm>
            <a:prstGeom prst="roundRect">
              <a:avLst/>
            </a:prstGeom>
            <a:solidFill>
              <a:srgbClr val="9BBE05"/>
            </a:solidFill>
            <a:ln w="19050" cmpd="sng">
              <a:solidFill>
                <a:srgbClr val="466E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00" dirty="0"/>
                <a:t>Beam Diagnostics</a:t>
              </a:r>
            </a:p>
          </p:txBody>
        </p:sp>
        <p:sp>
          <p:nvSpPr>
            <p:cNvPr id="84" name="Rounded Rectangle 83">
              <a:extLst>
                <a:ext uri="{FF2B5EF4-FFF2-40B4-BE49-F238E27FC236}">
                  <a16:creationId xmlns:a16="http://schemas.microsoft.com/office/drawing/2014/main" id="{BB3BCE0B-4AA0-0944-9CCB-7BF7D92EFEFC}"/>
                </a:ext>
              </a:extLst>
            </p:cNvPr>
            <p:cNvSpPr/>
            <p:nvPr/>
          </p:nvSpPr>
          <p:spPr>
            <a:xfrm>
              <a:off x="3219623" y="6346646"/>
              <a:ext cx="1439999" cy="251996"/>
            </a:xfrm>
            <a:prstGeom prst="roundRect">
              <a:avLst/>
            </a:prstGeom>
            <a:solidFill>
              <a:srgbClr val="FFBE00"/>
            </a:solidFill>
            <a:ln w="19050" cmpd="sng">
              <a:solidFill>
                <a:srgbClr val="D28C1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100" dirty="0"/>
                <a:t>Control system</a:t>
              </a:r>
            </a:p>
          </p:txBody>
        </p: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14579340-CC93-BA43-B6C2-5A791E34C514}"/>
                </a:ext>
              </a:extLst>
            </p:cNvPr>
            <p:cNvSpPr/>
            <p:nvPr/>
          </p:nvSpPr>
          <p:spPr>
            <a:xfrm>
              <a:off x="1223770" y="4447692"/>
              <a:ext cx="647999" cy="179997"/>
            </a:xfrm>
            <a:prstGeom prst="roundRect">
              <a:avLst/>
            </a:prstGeom>
            <a:solidFill>
              <a:srgbClr val="9BBE05"/>
            </a:solidFill>
            <a:ln w="12700" cmpd="sng">
              <a:solidFill>
                <a:srgbClr val="466E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ACCT</a:t>
              </a:r>
            </a:p>
          </p:txBody>
        </p:sp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EB772E75-E6A4-1949-A81B-71FF601C3DB9}"/>
                </a:ext>
              </a:extLst>
            </p:cNvPr>
            <p:cNvSpPr/>
            <p:nvPr/>
          </p:nvSpPr>
          <p:spPr>
            <a:xfrm>
              <a:off x="1990496" y="4450947"/>
              <a:ext cx="647999" cy="179997"/>
            </a:xfrm>
            <a:prstGeom prst="roundRect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800" dirty="0"/>
                <a:t>Voltage divider</a:t>
              </a:r>
            </a:p>
          </p:txBody>
        </p:sp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D7C1CBE2-547D-C042-8AAA-07E01AFE24FC}"/>
                </a:ext>
              </a:extLst>
            </p:cNvPr>
            <p:cNvSpPr/>
            <p:nvPr/>
          </p:nvSpPr>
          <p:spPr>
            <a:xfrm>
              <a:off x="8428265" y="3698858"/>
              <a:ext cx="647999" cy="179997"/>
            </a:xfrm>
            <a:prstGeom prst="roundRect">
              <a:avLst/>
            </a:prstGeom>
            <a:solidFill>
              <a:srgbClr val="B4D250"/>
            </a:solidFill>
            <a:ln w="12700" cmpd="sng">
              <a:solidFill>
                <a:srgbClr val="9BBE05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EMU H+V</a:t>
              </a:r>
            </a:p>
          </p:txBody>
        </p:sp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8EBB035D-8ECB-B644-9351-A5909F2E525D}"/>
                </a:ext>
              </a:extLst>
            </p:cNvPr>
            <p:cNvSpPr/>
            <p:nvPr/>
          </p:nvSpPr>
          <p:spPr>
            <a:xfrm>
              <a:off x="8428265" y="3940263"/>
              <a:ext cx="647999" cy="179997"/>
            </a:xfrm>
            <a:prstGeom prst="roundRect">
              <a:avLst/>
            </a:prstGeom>
            <a:solidFill>
              <a:srgbClr val="B4D250"/>
            </a:solidFill>
            <a:ln w="12700" cmpd="sng">
              <a:solidFill>
                <a:srgbClr val="9BBE05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Faraday cup</a:t>
              </a: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82E4C2AE-C051-924A-9771-654AB8860149}"/>
                </a:ext>
              </a:extLst>
            </p:cNvPr>
            <p:cNvSpPr/>
            <p:nvPr/>
          </p:nvSpPr>
          <p:spPr>
            <a:xfrm>
              <a:off x="8428265" y="4187996"/>
              <a:ext cx="647999" cy="179997"/>
            </a:xfrm>
            <a:prstGeom prst="roundRect">
              <a:avLst/>
            </a:prstGeom>
            <a:solidFill>
              <a:srgbClr val="9BBE05"/>
            </a:solidFill>
            <a:ln w="12700" cmpd="sng">
              <a:solidFill>
                <a:srgbClr val="466E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NPM H+V</a:t>
              </a:r>
            </a:p>
          </p:txBody>
        </p: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3BABDEA6-712F-FA4D-A2FC-B2EDBC860C90}"/>
                </a:ext>
              </a:extLst>
            </p:cNvPr>
            <p:cNvSpPr/>
            <p:nvPr/>
          </p:nvSpPr>
          <p:spPr>
            <a:xfrm>
              <a:off x="8428265" y="4443771"/>
              <a:ext cx="647999" cy="179997"/>
            </a:xfrm>
            <a:prstGeom prst="roundRect">
              <a:avLst/>
            </a:prstGeom>
            <a:solidFill>
              <a:srgbClr val="B4D250"/>
            </a:solidFill>
            <a:ln w="12700" cmpd="sng">
              <a:solidFill>
                <a:srgbClr val="9BBE05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Doppler shift</a:t>
              </a:r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2F1EB860-A41F-7149-BEE6-265684A88784}"/>
                </a:ext>
              </a:extLst>
            </p:cNvPr>
            <p:cNvSpPr/>
            <p:nvPr/>
          </p:nvSpPr>
          <p:spPr>
            <a:xfrm>
              <a:off x="520192" y="3278441"/>
              <a:ext cx="647999" cy="179997"/>
            </a:xfrm>
            <a:prstGeom prst="roundRect">
              <a:avLst/>
            </a:prstGeom>
            <a:solidFill>
              <a:srgbClr val="FFBE00"/>
            </a:solidFill>
            <a:ln w="12700" cmpd="sng">
              <a:solidFill>
                <a:srgbClr val="D28C1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HV controls</a:t>
              </a:r>
            </a:p>
          </p:txBody>
        </p:sp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DE232A89-5F99-F147-B331-1F0CB9DF4DD6}"/>
                </a:ext>
              </a:extLst>
            </p:cNvPr>
            <p:cNvSpPr/>
            <p:nvPr/>
          </p:nvSpPr>
          <p:spPr>
            <a:xfrm>
              <a:off x="3775089" y="5313748"/>
              <a:ext cx="647999" cy="395998"/>
            </a:xfrm>
            <a:prstGeom prst="roundRect">
              <a:avLst/>
            </a:prstGeom>
            <a:solidFill>
              <a:srgbClr val="FFBE00"/>
            </a:solidFill>
            <a:ln w="12700" cmpd="sng">
              <a:solidFill>
                <a:srgbClr val="D28C1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Ground potential controls</a:t>
              </a:r>
            </a:p>
          </p:txBody>
        </p:sp>
        <p:cxnSp>
          <p:nvCxnSpPr>
            <p:cNvPr id="93" name="Elbow Connector 92">
              <a:extLst>
                <a:ext uri="{FF2B5EF4-FFF2-40B4-BE49-F238E27FC236}">
                  <a16:creationId xmlns:a16="http://schemas.microsoft.com/office/drawing/2014/main" id="{AD2BB99C-4FAD-1E44-BDA4-9BB7BDDE69B9}"/>
                </a:ext>
              </a:extLst>
            </p:cNvPr>
            <p:cNvCxnSpPr>
              <a:endCxn id="92" idx="1"/>
            </p:cNvCxnSpPr>
            <p:nvPr/>
          </p:nvCxnSpPr>
          <p:spPr>
            <a:xfrm>
              <a:off x="844192" y="3878855"/>
              <a:ext cx="2930897" cy="1632892"/>
            </a:xfrm>
            <a:prstGeom prst="bentConnector3">
              <a:avLst>
                <a:gd name="adj1" fmla="val 76047"/>
              </a:avLst>
            </a:prstGeom>
            <a:solidFill>
              <a:srgbClr val="B40096"/>
            </a:solidFill>
            <a:ln w="12700" cmpd="sng">
              <a:solidFill>
                <a:srgbClr val="D28C1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1C0131F7-861E-D74B-B654-D85937FF4805}"/>
                </a:ext>
              </a:extLst>
            </p:cNvPr>
            <p:cNvCxnSpPr>
              <a:stCxn id="91" idx="2"/>
            </p:cNvCxnSpPr>
            <p:nvPr/>
          </p:nvCxnSpPr>
          <p:spPr>
            <a:xfrm>
              <a:off x="844192" y="3458438"/>
              <a:ext cx="0" cy="420417"/>
            </a:xfrm>
            <a:prstGeom prst="line">
              <a:avLst/>
            </a:prstGeom>
            <a:solidFill>
              <a:srgbClr val="0094CA"/>
            </a:solidFill>
            <a:ln w="12700" cmpd="sng">
              <a:solidFill>
                <a:srgbClr val="D28C1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95" name="Rounded Rectangle 94">
              <a:extLst>
                <a:ext uri="{FF2B5EF4-FFF2-40B4-BE49-F238E27FC236}">
                  <a16:creationId xmlns:a16="http://schemas.microsoft.com/office/drawing/2014/main" id="{94EB4477-B697-D442-8331-4DD95B21CB5F}"/>
                </a:ext>
              </a:extLst>
            </p:cNvPr>
            <p:cNvSpPr/>
            <p:nvPr/>
          </p:nvSpPr>
          <p:spPr>
            <a:xfrm>
              <a:off x="8428265" y="3443822"/>
              <a:ext cx="647999" cy="179997"/>
            </a:xfrm>
            <a:prstGeom prst="roundRect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Beam stop</a:t>
              </a:r>
            </a:p>
          </p:txBody>
        </p:sp>
        <p:cxnSp>
          <p:nvCxnSpPr>
            <p:cNvPr id="96" name="Elbow Connector 95">
              <a:extLst>
                <a:ext uri="{FF2B5EF4-FFF2-40B4-BE49-F238E27FC236}">
                  <a16:creationId xmlns:a16="http://schemas.microsoft.com/office/drawing/2014/main" id="{9D9098E5-B700-9944-9543-150DB63F0B68}"/>
                </a:ext>
              </a:extLst>
            </p:cNvPr>
            <p:cNvCxnSpPr>
              <a:stCxn id="66" idx="0"/>
              <a:endCxn id="35" idx="2"/>
            </p:cNvCxnSpPr>
            <p:nvPr/>
          </p:nvCxnSpPr>
          <p:spPr>
            <a:xfrm rot="5400000" flipH="1" flipV="1">
              <a:off x="7391093" y="3736580"/>
              <a:ext cx="219407" cy="2502937"/>
            </a:xfrm>
            <a:prstGeom prst="bentConnector3">
              <a:avLst>
                <a:gd name="adj1" fmla="val 50000"/>
              </a:avLst>
            </a:prstGeom>
            <a:solidFill>
              <a:srgbClr val="D81919"/>
            </a:solidFill>
            <a:ln w="12700" cmpd="sng">
              <a:solidFill>
                <a:srgbClr val="82001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7" name="Elbow Connector 96">
              <a:extLst>
                <a:ext uri="{FF2B5EF4-FFF2-40B4-BE49-F238E27FC236}">
                  <a16:creationId xmlns:a16="http://schemas.microsoft.com/office/drawing/2014/main" id="{FFCF67A4-4E7C-2749-AAE7-F7F614178F2B}"/>
                </a:ext>
              </a:extLst>
            </p:cNvPr>
            <p:cNvCxnSpPr>
              <a:stCxn id="39" idx="0"/>
              <a:endCxn id="95" idx="1"/>
            </p:cNvCxnSpPr>
            <p:nvPr/>
          </p:nvCxnSpPr>
          <p:spPr>
            <a:xfrm rot="16200000" flipH="1">
              <a:off x="7789706" y="2895263"/>
              <a:ext cx="885381" cy="391735"/>
            </a:xfrm>
            <a:prstGeom prst="bentConnector4">
              <a:avLst>
                <a:gd name="adj1" fmla="val -13662"/>
                <a:gd name="adj2" fmla="val 91354"/>
              </a:avLst>
            </a:prstGeom>
            <a:solidFill>
              <a:srgbClr val="B40096"/>
            </a:solidFill>
            <a:ln w="12700" cmpd="sng">
              <a:solidFill>
                <a:srgbClr val="6E00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98" name="Rounded Rectangle 97">
              <a:extLst>
                <a:ext uri="{FF2B5EF4-FFF2-40B4-BE49-F238E27FC236}">
                  <a16:creationId xmlns:a16="http://schemas.microsoft.com/office/drawing/2014/main" id="{DDB33192-45A9-284E-940D-BBC3AA31E1A4}"/>
                </a:ext>
              </a:extLst>
            </p:cNvPr>
            <p:cNvSpPr/>
            <p:nvPr/>
          </p:nvSpPr>
          <p:spPr>
            <a:xfrm>
              <a:off x="7439002" y="5988437"/>
              <a:ext cx="921527" cy="607272"/>
            </a:xfrm>
            <a:prstGeom prst="roundRect">
              <a:avLst/>
            </a:prstGeom>
            <a:solidFill>
              <a:srgbClr val="B4B4B4"/>
            </a:solidFill>
            <a:ln w="19050" cmpd="sng">
              <a:solidFill>
                <a:srgbClr val="969696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46800" rIns="0" bIns="468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900" dirty="0"/>
                <a:t>Alternative location of beam instruments for commissioning</a:t>
              </a:r>
            </a:p>
          </p:txBody>
        </p:sp>
        <p:cxnSp>
          <p:nvCxnSpPr>
            <p:cNvPr id="99" name="Elbow Connector 98">
              <a:extLst>
                <a:ext uri="{FF2B5EF4-FFF2-40B4-BE49-F238E27FC236}">
                  <a16:creationId xmlns:a16="http://schemas.microsoft.com/office/drawing/2014/main" id="{C65773FD-07B2-D149-9B1E-2D4264EF7B27}"/>
                </a:ext>
              </a:extLst>
            </p:cNvPr>
            <p:cNvCxnSpPr>
              <a:stCxn id="100" idx="3"/>
            </p:cNvCxnSpPr>
            <p:nvPr/>
          </p:nvCxnSpPr>
          <p:spPr>
            <a:xfrm flipV="1">
              <a:off x="1599317" y="4876591"/>
              <a:ext cx="223528" cy="237098"/>
            </a:xfrm>
            <a:prstGeom prst="bentConnector2">
              <a:avLst/>
            </a:prstGeom>
            <a:noFill/>
            <a:ln w="28575" cmpd="sng">
              <a:solidFill>
                <a:srgbClr val="DB5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D68DA0AB-8D89-6D4F-95E8-4AF29FCCDF80}"/>
                </a:ext>
              </a:extLst>
            </p:cNvPr>
            <p:cNvSpPr/>
            <p:nvPr/>
          </p:nvSpPr>
          <p:spPr>
            <a:xfrm>
              <a:off x="1496221" y="5059689"/>
              <a:ext cx="103096" cy="107999"/>
            </a:xfrm>
            <a:prstGeom prst="rect">
              <a:avLst/>
            </a:prstGeom>
            <a:solidFill>
              <a:srgbClr val="FF7D00"/>
            </a:solidFill>
            <a:ln w="19050" cmpd="sng">
              <a:solidFill>
                <a:srgbClr val="DB5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GB" sz="1100"/>
            </a:p>
          </p:txBody>
        </p: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30C0D6E-3E76-2647-A561-ED3212429D61}"/>
                </a:ext>
              </a:extLst>
            </p:cNvPr>
            <p:cNvCxnSpPr>
              <a:stCxn id="86" idx="0"/>
            </p:cNvCxnSpPr>
            <p:nvPr/>
          </p:nvCxnSpPr>
          <p:spPr>
            <a:xfrm flipV="1">
              <a:off x="2314496" y="4367226"/>
              <a:ext cx="0" cy="83721"/>
            </a:xfrm>
            <a:prstGeom prst="line">
              <a:avLst/>
            </a:prstGeom>
            <a:solidFill>
              <a:srgbClr val="0094CA"/>
            </a:solidFill>
            <a:ln w="12700" cmpd="sng">
              <a:solidFill>
                <a:srgbClr val="0055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id="{BF5C4533-DEEA-FF41-965C-7AE78B7D6EC2}"/>
                </a:ext>
              </a:extLst>
            </p:cNvPr>
            <p:cNvSpPr/>
            <p:nvPr/>
          </p:nvSpPr>
          <p:spPr>
            <a:xfrm>
              <a:off x="3775089" y="3977183"/>
              <a:ext cx="647999" cy="179997"/>
            </a:xfrm>
            <a:prstGeom prst="roundRect">
              <a:avLst/>
            </a:prstGeom>
            <a:solidFill>
              <a:srgbClr val="D81919"/>
            </a:solidFill>
            <a:ln w="12700" cmpd="sng">
              <a:solidFill>
                <a:srgbClr val="82001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900" dirty="0"/>
                <a:t>N</a:t>
              </a:r>
              <a:r>
                <a:rPr lang="en-GB" sz="900" baseline="-25000" dirty="0"/>
                <a:t>2</a:t>
              </a:r>
              <a:r>
                <a:rPr lang="en-GB" sz="900" dirty="0"/>
                <a:t> bottle</a:t>
              </a:r>
            </a:p>
          </p:txBody>
        </p:sp>
        <p:cxnSp>
          <p:nvCxnSpPr>
            <p:cNvPr id="103" name="Elbow Connector 102">
              <a:extLst>
                <a:ext uri="{FF2B5EF4-FFF2-40B4-BE49-F238E27FC236}">
                  <a16:creationId xmlns:a16="http://schemas.microsoft.com/office/drawing/2014/main" id="{514EAF4D-75EC-9C42-A02A-8CF0401DFB5B}"/>
                </a:ext>
              </a:extLst>
            </p:cNvPr>
            <p:cNvCxnSpPr>
              <a:stCxn id="102" idx="0"/>
              <a:endCxn id="17" idx="3"/>
            </p:cNvCxnSpPr>
            <p:nvPr/>
          </p:nvCxnSpPr>
          <p:spPr>
            <a:xfrm rot="16200000" flipV="1">
              <a:off x="3600369" y="3478462"/>
              <a:ext cx="968743" cy="28699"/>
            </a:xfrm>
            <a:prstGeom prst="bentConnector2">
              <a:avLst/>
            </a:prstGeom>
            <a:solidFill>
              <a:srgbClr val="D81919"/>
            </a:solidFill>
            <a:ln w="12700" cmpd="sng">
              <a:solidFill>
                <a:srgbClr val="82001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4" name="Elbow Connector 103">
              <a:extLst>
                <a:ext uri="{FF2B5EF4-FFF2-40B4-BE49-F238E27FC236}">
                  <a16:creationId xmlns:a16="http://schemas.microsoft.com/office/drawing/2014/main" id="{2C25049D-AE46-184C-87B6-B50538E15F14}"/>
                </a:ext>
              </a:extLst>
            </p:cNvPr>
            <p:cNvCxnSpPr>
              <a:stCxn id="102" idx="0"/>
            </p:cNvCxnSpPr>
            <p:nvPr/>
          </p:nvCxnSpPr>
          <p:spPr>
            <a:xfrm rot="5400000" flipH="1" flipV="1">
              <a:off x="4042760" y="3197116"/>
              <a:ext cx="836397" cy="723739"/>
            </a:xfrm>
            <a:prstGeom prst="bentConnector3">
              <a:avLst>
                <a:gd name="adj1" fmla="val 50000"/>
              </a:avLst>
            </a:prstGeom>
            <a:solidFill>
              <a:srgbClr val="D81919"/>
            </a:solidFill>
            <a:ln w="12700" cmpd="sng">
              <a:solidFill>
                <a:srgbClr val="82001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818499D6-4946-F149-8A74-8F15FC023EA2}"/>
                </a:ext>
              </a:extLst>
            </p:cNvPr>
            <p:cNvCxnSpPr>
              <a:stCxn id="42" idx="2"/>
              <a:endCxn id="48" idx="0"/>
            </p:cNvCxnSpPr>
            <p:nvPr/>
          </p:nvCxnSpPr>
          <p:spPr>
            <a:xfrm>
              <a:off x="1547770" y="2411713"/>
              <a:ext cx="0" cy="397601"/>
            </a:xfrm>
            <a:prstGeom prst="line">
              <a:avLst/>
            </a:prstGeom>
            <a:solidFill>
              <a:srgbClr val="B40096"/>
            </a:solidFill>
            <a:ln w="12700" cmpd="sng">
              <a:solidFill>
                <a:srgbClr val="6E006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74E2232F-BBF7-1E43-A66D-003CBF8E1BCA}"/>
                </a:ext>
              </a:extLst>
            </p:cNvPr>
            <p:cNvCxnSpPr>
              <a:stCxn id="33" idx="0"/>
              <a:endCxn id="28" idx="2"/>
            </p:cNvCxnSpPr>
            <p:nvPr/>
          </p:nvCxnSpPr>
          <p:spPr>
            <a:xfrm flipV="1">
              <a:off x="6249328" y="4623768"/>
              <a:ext cx="0" cy="74740"/>
            </a:xfrm>
            <a:prstGeom prst="line">
              <a:avLst/>
            </a:prstGeom>
            <a:solidFill>
              <a:srgbClr val="D81919"/>
            </a:solidFill>
            <a:ln w="12700" cmpd="sng">
              <a:solidFill>
                <a:srgbClr val="82001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FC48D359-38D1-9440-A774-39C02621C4B8}"/>
                </a:ext>
              </a:extLst>
            </p:cNvPr>
            <p:cNvCxnSpPr>
              <a:stCxn id="35" idx="0"/>
              <a:endCxn id="90" idx="2"/>
            </p:cNvCxnSpPr>
            <p:nvPr/>
          </p:nvCxnSpPr>
          <p:spPr>
            <a:xfrm flipV="1">
              <a:off x="8752265" y="4623768"/>
              <a:ext cx="0" cy="74579"/>
            </a:xfrm>
            <a:prstGeom prst="line">
              <a:avLst/>
            </a:prstGeom>
            <a:solidFill>
              <a:srgbClr val="D81919"/>
            </a:solidFill>
            <a:ln w="12700" cmpd="sng">
              <a:solidFill>
                <a:srgbClr val="82001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  <p:sp>
          <p:nvSpPr>
            <p:cNvPr id="108" name="Rounded Rectangle 107">
              <a:extLst>
                <a:ext uri="{FF2B5EF4-FFF2-40B4-BE49-F238E27FC236}">
                  <a16:creationId xmlns:a16="http://schemas.microsoft.com/office/drawing/2014/main" id="{21216A5C-C0B9-AC4A-97E2-17D654950E78}"/>
                </a:ext>
              </a:extLst>
            </p:cNvPr>
            <p:cNvSpPr/>
            <p:nvPr/>
          </p:nvSpPr>
          <p:spPr>
            <a:xfrm>
              <a:off x="5461591" y="5988745"/>
              <a:ext cx="1859203" cy="607272"/>
            </a:xfrm>
            <a:prstGeom prst="roundRect">
              <a:avLst/>
            </a:prstGeom>
            <a:solidFill>
              <a:srgbClr val="969696"/>
            </a:solidFill>
            <a:ln w="19050" cmpd="sng">
              <a:solidFill>
                <a:srgbClr val="4B4B4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2000" tIns="46800" rIns="0" bIns="46800" rtlCol="0" anchor="ctr"/>
            <a:lstStyle/>
            <a:p>
              <a:r>
                <a:rPr lang="en-GB" sz="900" dirty="0"/>
                <a:t>ACCT: AC current transformer</a:t>
              </a:r>
            </a:p>
            <a:p>
              <a:r>
                <a:rPr lang="en-GB" sz="900" dirty="0"/>
                <a:t>EMU: </a:t>
              </a:r>
              <a:r>
                <a:rPr lang="en-GB" sz="900" dirty="0" err="1"/>
                <a:t>Emittance</a:t>
              </a:r>
              <a:r>
                <a:rPr lang="en-GB" sz="900" dirty="0"/>
                <a:t> measurement unit</a:t>
              </a:r>
            </a:p>
            <a:p>
              <a:r>
                <a:rPr lang="en-GB" sz="900" dirty="0"/>
                <a:t>NPM: Non-invasive profile monitor</a:t>
              </a:r>
            </a:p>
            <a:p>
              <a:r>
                <a:rPr lang="en-GB" sz="900" dirty="0"/>
                <a:t>TMP: </a:t>
              </a:r>
              <a:r>
                <a:rPr lang="en-GB" sz="900" dirty="0" err="1"/>
                <a:t>Turbomolecular</a:t>
              </a:r>
              <a:r>
                <a:rPr lang="en-GB" sz="900" dirty="0"/>
                <a:t> pump</a:t>
              </a:r>
            </a:p>
          </p:txBody>
        </p: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F325C3ED-746D-544A-8861-C640B5AB1F0C}"/>
                </a:ext>
              </a:extLst>
            </p:cNvPr>
            <p:cNvCxnSpPr>
              <a:stCxn id="31" idx="2"/>
              <a:endCxn id="32" idx="0"/>
            </p:cNvCxnSpPr>
            <p:nvPr/>
          </p:nvCxnSpPr>
          <p:spPr>
            <a:xfrm>
              <a:off x="8036530" y="3622601"/>
              <a:ext cx="0" cy="76257"/>
            </a:xfrm>
            <a:prstGeom prst="line">
              <a:avLst/>
            </a:prstGeom>
            <a:solidFill>
              <a:srgbClr val="9BBE05"/>
            </a:solidFill>
            <a:ln w="12700" cmpd="sng">
              <a:solidFill>
                <a:srgbClr val="466E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1752934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Table of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/>
              <a:t>System Requirements (high level)</a:t>
            </a:r>
          </a:p>
          <a:p>
            <a:pPr algn="just"/>
            <a:r>
              <a:rPr lang="en-GB" dirty="0"/>
              <a:t>Specific safety systems (engineered control)</a:t>
            </a:r>
          </a:p>
          <a:p>
            <a:pPr algn="just"/>
            <a:r>
              <a:rPr lang="en-GB" dirty="0"/>
              <a:t>Operating &amp; safety procedures (administrative control)</a:t>
            </a:r>
          </a:p>
          <a:p>
            <a:pPr algn="just"/>
            <a:r>
              <a:rPr lang="en-GB" dirty="0"/>
              <a:t>Test &amp; Verification</a:t>
            </a:r>
          </a:p>
          <a:p>
            <a:pPr lvl="1" algn="just"/>
            <a:r>
              <a:rPr lang="en-GB" dirty="0"/>
              <a:t>Allowed testing Envelope</a:t>
            </a:r>
          </a:p>
          <a:p>
            <a:pPr algn="just"/>
            <a:r>
              <a:rPr lang="en-GB" dirty="0"/>
              <a:t>Open issues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System Requirements (high level)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1982A5-3139-A94E-ABDC-88D94E8BC1D3}"/>
              </a:ext>
            </a:extLst>
          </p:cNvPr>
          <p:cNvSpPr txBox="1"/>
          <p:nvPr/>
        </p:nvSpPr>
        <p:spPr>
          <a:xfrm>
            <a:off x="322620" y="4149080"/>
            <a:ext cx="8126627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/>
              <a:t>Leak Tightness</a:t>
            </a:r>
          </a:p>
          <a:p>
            <a:endParaRPr lang="en-GB" sz="2400" b="1" dirty="0"/>
          </a:p>
          <a:p>
            <a:pPr marL="285750" indent="-285750" algn="just">
              <a:buFontTx/>
              <a:buChar char="-"/>
            </a:pPr>
            <a:r>
              <a:rPr lang="en-GB" sz="2400" dirty="0"/>
              <a:t>2x10-10 mbar l/s for metal connections; </a:t>
            </a:r>
          </a:p>
          <a:p>
            <a:pPr marL="285750" indent="-285750" algn="just">
              <a:buFontTx/>
              <a:buChar char="-"/>
            </a:pPr>
            <a:r>
              <a:rPr lang="en-GB" sz="2400" dirty="0"/>
              <a:t>2E-8 mbar l/s for connections where polymeric gaskets are used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5A57BF-E50C-DA4B-9683-0FBB5BE7A713}"/>
              </a:ext>
            </a:extLst>
          </p:cNvPr>
          <p:cNvSpPr/>
          <p:nvPr/>
        </p:nvSpPr>
        <p:spPr>
          <a:xfrm>
            <a:off x="312343" y="1916832"/>
            <a:ext cx="8136904" cy="1477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 fontAlgn="t"/>
            <a:r>
              <a:rPr lang="en-GB" sz="2200" b="1" dirty="0"/>
              <a:t>Operational pressure</a:t>
            </a:r>
          </a:p>
          <a:p>
            <a:pPr algn="just" fontAlgn="t"/>
            <a:endParaRPr lang="sv-SE" sz="2200" dirty="0"/>
          </a:p>
          <a:p>
            <a:pPr algn="just" fontAlgn="t"/>
            <a:r>
              <a:rPr lang="sv-SE" sz="2200" dirty="0"/>
              <a:t>The gas </a:t>
            </a:r>
            <a:r>
              <a:rPr lang="sv-SE" sz="2200" dirty="0" err="1"/>
              <a:t>throughput</a:t>
            </a:r>
            <a:r>
              <a:rPr lang="sv-SE" sz="2200" dirty="0"/>
              <a:t> from the LEBT to the RFQ at the LEBT-RFQ </a:t>
            </a:r>
            <a:r>
              <a:rPr lang="sv-SE" sz="2200" dirty="0" err="1"/>
              <a:t>mechanical</a:t>
            </a:r>
            <a:r>
              <a:rPr lang="sv-SE" sz="2200" dirty="0"/>
              <a:t> interface </a:t>
            </a:r>
            <a:r>
              <a:rPr lang="sv-SE" sz="2200" dirty="0" err="1"/>
              <a:t>shall</a:t>
            </a:r>
            <a:r>
              <a:rPr lang="sv-SE" sz="2200" dirty="0"/>
              <a:t> not </a:t>
            </a:r>
            <a:r>
              <a:rPr lang="sv-SE" sz="2200" dirty="0" err="1"/>
              <a:t>exceed</a:t>
            </a:r>
            <a:r>
              <a:rPr lang="sv-SE" sz="2200" dirty="0"/>
              <a:t> 2x10</a:t>
            </a:r>
            <a:r>
              <a:rPr lang="sv-SE" sz="2200" baseline="30000" dirty="0"/>
              <a:t>-3</a:t>
            </a:r>
            <a:r>
              <a:rPr lang="sv-SE" sz="2200" dirty="0"/>
              <a:t> </a:t>
            </a:r>
            <a:r>
              <a:rPr lang="sv-SE" sz="2200" dirty="0" err="1"/>
              <a:t>mbar</a:t>
            </a:r>
            <a:r>
              <a:rPr lang="sv-SE" sz="2200" dirty="0"/>
              <a:t> l/s (P</a:t>
            </a:r>
            <a:r>
              <a:rPr lang="sv-SE" sz="2200" baseline="-25000" dirty="0"/>
              <a:t> </a:t>
            </a:r>
            <a:r>
              <a:rPr lang="sv-SE" sz="2200" dirty="0"/>
              <a:t>= 6E-5 </a:t>
            </a:r>
            <a:r>
              <a:rPr lang="sv-SE" sz="2200" dirty="0" err="1"/>
              <a:t>mbar</a:t>
            </a:r>
            <a:r>
              <a:rPr lang="sv-SE" sz="2200" dirty="0"/>
              <a:t>)</a:t>
            </a:r>
            <a:endParaRPr lang="sv-SE" sz="2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DA7CA-6DF1-9542-ADB2-5882CBE8A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Specific safety systems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78C32-8833-F742-B4E7-BFBB1E52F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5</a:t>
            </a:fld>
            <a:endParaRPr lang="en-GB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5AE9E8-1DE8-4E41-A57E-5FB2D5E457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2045" b="3455"/>
          <a:stretch/>
        </p:blipFill>
        <p:spPr>
          <a:xfrm>
            <a:off x="5508104" y="4077072"/>
            <a:ext cx="3168352" cy="257844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9068562-BCA3-5640-A298-74460DF50B78}"/>
              </a:ext>
            </a:extLst>
          </p:cNvPr>
          <p:cNvPicPr/>
          <p:nvPr/>
        </p:nvPicPr>
        <p:blipFill rotWithShape="1">
          <a:blip r:embed="rId3"/>
          <a:srcRect l="-1" r="-1"/>
          <a:stretch/>
        </p:blipFill>
        <p:spPr>
          <a:xfrm>
            <a:off x="323528" y="1570637"/>
            <a:ext cx="4968552" cy="309634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9D774A-FF74-B441-B6E2-D940A50F23F1}"/>
              </a:ext>
            </a:extLst>
          </p:cNvPr>
          <p:cNvSpPr txBox="1"/>
          <p:nvPr/>
        </p:nvSpPr>
        <p:spPr>
          <a:xfrm>
            <a:off x="5508104" y="1515873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/>
              <a:t>No ”on-line” leak monitoring system is envisaged in the design.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2FC375-C95E-5E4B-9150-5BFFBC4E6495}"/>
              </a:ext>
            </a:extLst>
          </p:cNvPr>
          <p:cNvSpPr txBox="1"/>
          <p:nvPr/>
        </p:nvSpPr>
        <p:spPr>
          <a:xfrm>
            <a:off x="5468099" y="2295056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/>
              <a:t>Leak Check of the delivery line will be executed at each bottle exchange according to </a:t>
            </a:r>
            <a:r>
              <a:rPr lang="sv-SE" sz="1600" dirty="0"/>
              <a:t>ESS-0012897 – ”ESS Vacuum </a:t>
            </a:r>
            <a:r>
              <a:rPr lang="sv-SE" sz="1600" dirty="0" err="1"/>
              <a:t>Handbook</a:t>
            </a:r>
            <a:r>
              <a:rPr lang="sv-SE" sz="1600" dirty="0"/>
              <a:t> Part 4 – Helium </a:t>
            </a:r>
            <a:r>
              <a:rPr lang="sv-SE" sz="1600" dirty="0" err="1"/>
              <a:t>Leak</a:t>
            </a:r>
            <a:r>
              <a:rPr lang="sv-SE" sz="1600" dirty="0"/>
              <a:t> Test”.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C33848-9E26-1347-986A-A338F9BFC39D}"/>
              </a:ext>
            </a:extLst>
          </p:cNvPr>
          <p:cNvSpPr txBox="1"/>
          <p:nvPr/>
        </p:nvSpPr>
        <p:spPr>
          <a:xfrm>
            <a:off x="278974" y="4819980"/>
            <a:ext cx="450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/>
              <a:t>Bottle exchange will be carried only by trained operator. </a:t>
            </a:r>
            <a:endParaRPr lang="en-GB" sz="16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AE5A82-AE46-F44E-B055-DD380B85BB1A}"/>
              </a:ext>
            </a:extLst>
          </p:cNvPr>
          <p:cNvSpPr txBox="1"/>
          <p:nvPr/>
        </p:nvSpPr>
        <p:spPr>
          <a:xfrm>
            <a:off x="278974" y="5662989"/>
            <a:ext cx="50131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dirty="0"/>
              <a:t>A self-venting regulator has been selected since the accidental release of the entire content of hydrogen is not considered hazardous. A 10 l, 100 bar bottle will be used.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3E13F1-050D-4744-92B9-4C2DC11E03C7}"/>
              </a:ext>
            </a:extLst>
          </p:cNvPr>
          <p:cNvSpPr/>
          <p:nvPr/>
        </p:nvSpPr>
        <p:spPr>
          <a:xfrm>
            <a:off x="457200" y="1772816"/>
            <a:ext cx="2602632" cy="201622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9ACECF5D-0B2A-574C-8A80-7FF6E1891C91}"/>
              </a:ext>
            </a:extLst>
          </p:cNvPr>
          <p:cNvCxnSpPr>
            <a:cxnSpLocks/>
            <a:endCxn id="5" idx="1"/>
          </p:cNvCxnSpPr>
          <p:nvPr/>
        </p:nvCxnSpPr>
        <p:spPr>
          <a:xfrm rot="16200000" flipH="1">
            <a:off x="3965657" y="3823846"/>
            <a:ext cx="2544837" cy="540058"/>
          </a:xfrm>
          <a:prstGeom prst="bentConnector2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017355-7794-4B42-8E17-BC17CF3C9619}"/>
              </a:ext>
            </a:extLst>
          </p:cNvPr>
          <p:cNvCxnSpPr>
            <a:endCxn id="11" idx="3"/>
          </p:cNvCxnSpPr>
          <p:nvPr/>
        </p:nvCxnSpPr>
        <p:spPr>
          <a:xfrm flipH="1">
            <a:off x="3059832" y="2763292"/>
            <a:ext cx="1908212" cy="1763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149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E34C-90AA-224C-B1ED-DB97B1985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Operation procedures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CDC8D-7676-5247-B869-85B100BE0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  <p:pic>
        <p:nvPicPr>
          <p:cNvPr id="6" name="Content Placeholder 9">
            <a:extLst>
              <a:ext uri="{FF2B5EF4-FFF2-40B4-BE49-F238E27FC236}">
                <a16:creationId xmlns:a16="http://schemas.microsoft.com/office/drawing/2014/main" id="{A785B463-9F28-5046-AA0C-4E3EB4DBA5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8" t="5660" r="29365" b="5660"/>
          <a:stretch/>
        </p:blipFill>
        <p:spPr>
          <a:xfrm rot="5400000">
            <a:off x="2512945" y="15448"/>
            <a:ext cx="4104457" cy="8771322"/>
          </a:xfrm>
          <a:ln w="6350">
            <a:solidFill>
              <a:schemeClr val="tx1"/>
            </a:solidFill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23A3EAAB-1A88-2F4D-A040-144EF264356C}"/>
              </a:ext>
            </a:extLst>
          </p:cNvPr>
          <p:cNvSpPr/>
          <p:nvPr/>
        </p:nvSpPr>
        <p:spPr>
          <a:xfrm>
            <a:off x="5607458" y="2364109"/>
            <a:ext cx="864096" cy="72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D025378-DD78-ED45-8009-325C5200C320}"/>
              </a:ext>
            </a:extLst>
          </p:cNvPr>
          <p:cNvGrpSpPr/>
          <p:nvPr/>
        </p:nvGrpSpPr>
        <p:grpSpPr>
          <a:xfrm>
            <a:off x="1900877" y="1492987"/>
            <a:ext cx="5328592" cy="780543"/>
            <a:chOff x="251520" y="1496329"/>
            <a:chExt cx="5328592" cy="78054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6058EBE-6491-8A46-A956-C1E9EC416FDF}"/>
                </a:ext>
              </a:extLst>
            </p:cNvPr>
            <p:cNvSpPr/>
            <p:nvPr/>
          </p:nvSpPr>
          <p:spPr>
            <a:xfrm>
              <a:off x="1187624" y="2204866"/>
              <a:ext cx="864096" cy="720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CA9DE16-0956-964B-BA80-77A287E32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100" y="1551679"/>
              <a:ext cx="194409" cy="13957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95741C6-1808-B449-B828-3321055CC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851" y="1867034"/>
              <a:ext cx="184354" cy="16759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E82E072-9177-6844-AB84-51CC3AB53C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63"/>
            <a:stretch/>
          </p:blipFill>
          <p:spPr>
            <a:xfrm>
              <a:off x="2195736" y="1496329"/>
              <a:ext cx="173608" cy="24765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08B4774-D3C4-4C4F-8C89-7C5875E6C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1325" y="1830177"/>
              <a:ext cx="209569" cy="21679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28D441E-E607-5E4C-89F9-CF7D91171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9649" y="1508573"/>
              <a:ext cx="190500" cy="20320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BC16D96-5547-6540-BA06-02F8F6DE2F31}"/>
                </a:ext>
              </a:extLst>
            </p:cNvPr>
            <p:cNvSpPr txBox="1"/>
            <p:nvPr/>
          </p:nvSpPr>
          <p:spPr>
            <a:xfrm>
              <a:off x="579991" y="1513745"/>
              <a:ext cx="86409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Primary pump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E29C7AA-DF3E-B64B-AF1C-3AFD8CB35080}"/>
                </a:ext>
              </a:extLst>
            </p:cNvPr>
            <p:cNvSpPr txBox="1"/>
            <p:nvPr/>
          </p:nvSpPr>
          <p:spPr>
            <a:xfrm>
              <a:off x="572186" y="1836884"/>
              <a:ext cx="11521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Turbomolecular pump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4147C69-6623-A847-84F1-42AD40875B4A}"/>
                </a:ext>
              </a:extLst>
            </p:cNvPr>
            <p:cNvSpPr txBox="1"/>
            <p:nvPr/>
          </p:nvSpPr>
          <p:spPr>
            <a:xfrm>
              <a:off x="2411760" y="1496329"/>
              <a:ext cx="11521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Pneumatic angle  valve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1DBFC63-F869-1C4B-9C2A-E3D573700EED}"/>
                </a:ext>
              </a:extLst>
            </p:cNvPr>
            <p:cNvSpPr txBox="1"/>
            <p:nvPr/>
          </p:nvSpPr>
          <p:spPr>
            <a:xfrm>
              <a:off x="2437212" y="1843789"/>
              <a:ext cx="91065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Sector gate valve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A19FD14-1658-7640-9007-273730B2FD18}"/>
                </a:ext>
              </a:extLst>
            </p:cNvPr>
            <p:cNvSpPr txBox="1"/>
            <p:nvPr/>
          </p:nvSpPr>
          <p:spPr>
            <a:xfrm>
              <a:off x="4427984" y="1496329"/>
              <a:ext cx="11521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Gauge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65944F58-C941-334C-AE34-53A517336C9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0965" y="1815783"/>
              <a:ext cx="216024" cy="250133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E2EC7E6-1FB8-254B-8178-E9441D306A96}"/>
                </a:ext>
              </a:extLst>
            </p:cNvPr>
            <p:cNvSpPr txBox="1"/>
            <p:nvPr/>
          </p:nvSpPr>
          <p:spPr>
            <a:xfrm>
              <a:off x="4427984" y="1830177"/>
              <a:ext cx="115212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Mass Flow controller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9F7408A-1958-FA45-AA61-C43D1084F89E}"/>
                </a:ext>
              </a:extLst>
            </p:cNvPr>
            <p:cNvSpPr/>
            <p:nvPr/>
          </p:nvSpPr>
          <p:spPr>
            <a:xfrm>
              <a:off x="251520" y="1496329"/>
              <a:ext cx="5256584" cy="636527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4F6068D0-0B8B-074B-A031-0EE8D064ACB4}"/>
              </a:ext>
            </a:extLst>
          </p:cNvPr>
          <p:cNvSpPr/>
          <p:nvPr/>
        </p:nvSpPr>
        <p:spPr>
          <a:xfrm>
            <a:off x="1221289" y="2364109"/>
            <a:ext cx="864096" cy="720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187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92CA6-6F56-8C42-BBC3-4CA0A1814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 &amp; Verification</a:t>
            </a:r>
            <a:endParaRPr lang="sv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4BE39-CFB3-284C-8F3E-E03E81BCD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200" b="1" dirty="0"/>
              <a:t>Vacuum Control System (ICS </a:t>
            </a:r>
            <a:r>
              <a:rPr lang="sv-SE" sz="2200" b="1" dirty="0" err="1"/>
              <a:t>scope</a:t>
            </a:r>
            <a:r>
              <a:rPr lang="sv-SE" sz="2200" b="1" dirty="0"/>
              <a:t>)</a:t>
            </a:r>
          </a:p>
          <a:p>
            <a:pPr marL="0" indent="0">
              <a:buNone/>
            </a:pPr>
            <a:r>
              <a:rPr lang="sv-SE" sz="1800" dirty="0"/>
              <a:t>Test and </a:t>
            </a:r>
            <a:r>
              <a:rPr lang="sv-SE" sz="1800" dirty="0" err="1"/>
              <a:t>Verification</a:t>
            </a:r>
            <a:r>
              <a:rPr lang="sv-SE" sz="1800" dirty="0"/>
              <a:t> is on going </a:t>
            </a:r>
            <a:r>
              <a:rPr lang="sv-SE" sz="1800" dirty="0" err="1"/>
              <a:t>according</a:t>
            </a:r>
            <a:r>
              <a:rPr lang="sv-SE" sz="1800" dirty="0"/>
              <a:t> to:</a:t>
            </a:r>
          </a:p>
          <a:p>
            <a:pPr algn="just"/>
            <a:r>
              <a:rPr lang="sv-SE" sz="1800" dirty="0"/>
              <a:t>ESS-0087031 - LEBT Vacuum Control System - System </a:t>
            </a:r>
            <a:r>
              <a:rPr lang="sv-SE" sz="1800" dirty="0" err="1"/>
              <a:t>Requirement</a:t>
            </a:r>
            <a:r>
              <a:rPr lang="sv-SE" sz="1800" dirty="0"/>
              <a:t> </a:t>
            </a:r>
            <a:r>
              <a:rPr lang="sv-SE" sz="1800" dirty="0" err="1"/>
              <a:t>Specification</a:t>
            </a:r>
            <a:endParaRPr lang="sv-SE" sz="1800" dirty="0"/>
          </a:p>
          <a:p>
            <a:r>
              <a:rPr lang="sv-SE" sz="1800" dirty="0"/>
              <a:t>ESS-0087038 - LEBT Vacuum Control System - </a:t>
            </a:r>
            <a:r>
              <a:rPr lang="sv-SE" sz="1800" dirty="0" err="1"/>
              <a:t>Verification</a:t>
            </a:r>
            <a:r>
              <a:rPr lang="sv-SE" sz="1800" dirty="0"/>
              <a:t> and </a:t>
            </a:r>
            <a:r>
              <a:rPr lang="sv-SE" sz="1800" dirty="0" err="1"/>
              <a:t>Validation</a:t>
            </a:r>
            <a:r>
              <a:rPr lang="sv-SE" sz="1800" dirty="0"/>
              <a:t> Plan</a:t>
            </a:r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r>
              <a:rPr lang="sv-SE" sz="2200" b="1" dirty="0" err="1"/>
              <a:t>Leak</a:t>
            </a:r>
            <a:r>
              <a:rPr lang="sv-SE" sz="2200" b="1" dirty="0"/>
              <a:t> Check</a:t>
            </a:r>
          </a:p>
          <a:p>
            <a:pPr algn="just"/>
            <a:r>
              <a:rPr lang="en-GB" sz="1800" dirty="0"/>
              <a:t>Leak Check according to </a:t>
            </a:r>
            <a:r>
              <a:rPr lang="sv-SE" sz="1800" dirty="0"/>
              <a:t>ESS-0012897 – ”ESS Vacuum </a:t>
            </a:r>
            <a:r>
              <a:rPr lang="sv-SE" sz="1800" dirty="0" err="1"/>
              <a:t>Handbook</a:t>
            </a:r>
            <a:r>
              <a:rPr lang="sv-SE" sz="1800" dirty="0"/>
              <a:t> Part 4 – Helium </a:t>
            </a:r>
            <a:r>
              <a:rPr lang="sv-SE" sz="1800" dirty="0" err="1"/>
              <a:t>Leak</a:t>
            </a:r>
            <a:r>
              <a:rPr lang="sv-SE" sz="1800" dirty="0"/>
              <a:t> Test”.</a:t>
            </a:r>
          </a:p>
          <a:p>
            <a:pPr algn="just"/>
            <a:r>
              <a:rPr lang="sv-SE" sz="1800" dirty="0"/>
              <a:t>All the </a:t>
            </a:r>
            <a:r>
              <a:rPr lang="sv-SE" sz="1800" dirty="0" err="1"/>
              <a:t>existing</a:t>
            </a:r>
            <a:r>
              <a:rPr lang="sv-SE" sz="1800" dirty="0"/>
              <a:t> </a:t>
            </a:r>
            <a:r>
              <a:rPr lang="sv-SE" sz="1800" dirty="0" err="1"/>
              <a:t>connection</a:t>
            </a:r>
            <a:r>
              <a:rPr lang="sv-SE" sz="1800" dirty="0"/>
              <a:t> </a:t>
            </a:r>
            <a:r>
              <a:rPr lang="sv-SE" sz="1800" dirty="0" err="1"/>
              <a:t>have</a:t>
            </a:r>
            <a:r>
              <a:rPr lang="sv-SE" sz="1800" dirty="0"/>
              <a:t> </a:t>
            </a:r>
            <a:r>
              <a:rPr lang="sv-SE" sz="1800" dirty="0" err="1"/>
              <a:t>been</a:t>
            </a:r>
            <a:r>
              <a:rPr lang="sv-SE" sz="1800" dirty="0"/>
              <a:t> </a:t>
            </a:r>
            <a:r>
              <a:rPr lang="sv-SE" sz="1800" dirty="0" err="1"/>
              <a:t>leck</a:t>
            </a:r>
            <a:r>
              <a:rPr lang="sv-SE" sz="1800" dirty="0"/>
              <a:t> </a:t>
            </a:r>
            <a:r>
              <a:rPr lang="sv-SE" sz="1800" dirty="0" err="1"/>
              <a:t>checked</a:t>
            </a:r>
            <a:r>
              <a:rPr lang="sv-SE" sz="1800" dirty="0"/>
              <a:t>. The </a:t>
            </a:r>
            <a:r>
              <a:rPr lang="sv-SE" sz="1800" dirty="0" err="1"/>
              <a:t>beam</a:t>
            </a:r>
            <a:r>
              <a:rPr lang="sv-SE" sz="1800" dirty="0"/>
              <a:t> stop </a:t>
            </a:r>
            <a:r>
              <a:rPr lang="sv-SE" sz="1800" dirty="0" err="1"/>
              <a:t>cooling</a:t>
            </a:r>
            <a:r>
              <a:rPr lang="sv-SE" sz="1800" dirty="0"/>
              <a:t> system presents a </a:t>
            </a:r>
            <a:r>
              <a:rPr lang="sv-SE" sz="1800" dirty="0" err="1"/>
              <a:t>water</a:t>
            </a:r>
            <a:r>
              <a:rPr lang="sv-SE" sz="1800" dirty="0"/>
              <a:t> </a:t>
            </a:r>
            <a:r>
              <a:rPr lang="sv-SE" sz="1800" dirty="0" err="1"/>
              <a:t>leak</a:t>
            </a:r>
            <a:r>
              <a:rPr lang="sv-SE" sz="1800" dirty="0"/>
              <a:t>.</a:t>
            </a:r>
          </a:p>
          <a:p>
            <a:pPr algn="just"/>
            <a:r>
              <a:rPr lang="sv-SE" sz="1800" dirty="0" err="1"/>
              <a:t>Leak</a:t>
            </a:r>
            <a:r>
              <a:rPr lang="sv-SE" sz="1800" dirty="0"/>
              <a:t> check on gas </a:t>
            </a:r>
            <a:r>
              <a:rPr lang="sv-SE" sz="1800" dirty="0" err="1"/>
              <a:t>delivery</a:t>
            </a:r>
            <a:r>
              <a:rPr lang="sv-SE" sz="1800" dirty="0"/>
              <a:t> systems to be </a:t>
            </a:r>
            <a:r>
              <a:rPr lang="sv-SE" sz="1800" dirty="0" err="1"/>
              <a:t>executed</a:t>
            </a:r>
            <a:r>
              <a:rPr lang="sv-SE" sz="1800" dirty="0"/>
              <a:t>.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BD15F-5B72-9B40-82AF-5F7DDEB1E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19683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C15CC-5E1C-8343-8ED0-343E29D62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Outstanding issues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59CDDC9-1607-F44F-A859-67DE6DB767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385053"/>
              </p:ext>
            </p:extLst>
          </p:nvPr>
        </p:nvGraphicFramePr>
        <p:xfrm>
          <a:off x="457200" y="1600200"/>
          <a:ext cx="8229600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384">
                  <a:extLst>
                    <a:ext uri="{9D8B030D-6E8A-4147-A177-3AD203B41FA5}">
                      <a16:colId xmlns:a16="http://schemas.microsoft.com/office/drawing/2014/main" val="2758453096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04013376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236717804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17057613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539880757"/>
                    </a:ext>
                  </a:extLst>
                </a:gridCol>
                <a:gridCol w="1954560">
                  <a:extLst>
                    <a:ext uri="{9D8B030D-6E8A-4147-A177-3AD203B41FA5}">
                      <a16:colId xmlns:a16="http://schemas.microsoft.com/office/drawing/2014/main" val="27706421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System/Comp.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Status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/>
                        <a:t>Due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noProof="0" dirty="0"/>
                        <a:t>Remark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33007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Iris cooling 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/>
                        <a:t>OK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/>
                        <a:t>Polymeric gaskets on cooling lines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Risk to run the IRIS with polymeric gasket when RFQ will be in place.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6062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/>
                        <a:t>Turbomolecular pump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/>
                        <a:t>Failure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/>
                        <a:t>The pump is not working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Not a stop for starting operations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32971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/>
                        <a:t>H2 and N2 delivery 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/>
                        <a:t>Not ready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/>
                        <a:t>Gas delivery systems have not been installed yet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/>
                        <a:t>End of July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/>
                        <a:t>All part have been already procured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4623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/>
                        <a:t>Beam stop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/>
                        <a:t>Leaking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/>
                        <a:t>A water leak has been found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/>
                        <a:t>On going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noProof="0" dirty="0"/>
                        <a:t>FC can be used; no issue for starting of operation. Beam stop will be substituted with a water cooled flange.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1994706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593291-4F91-B242-8260-916D96640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84163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FEF85-CA97-9F40-8AC7-74928A51A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AF2765-CEDB-EF48-918B-152497699D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54"/>
          <a:stretch/>
        </p:blipFill>
        <p:spPr>
          <a:xfrm>
            <a:off x="683568" y="2924944"/>
            <a:ext cx="7740352" cy="33458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DC26AE-E021-2A4D-A707-8F01877107C3}"/>
              </a:ext>
            </a:extLst>
          </p:cNvPr>
          <p:cNvSpPr txBox="1"/>
          <p:nvPr/>
        </p:nvSpPr>
        <p:spPr>
          <a:xfrm>
            <a:off x="2555776" y="1988840"/>
            <a:ext cx="4122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First ESS proton is in this bottle!</a:t>
            </a:r>
          </a:p>
        </p:txBody>
      </p:sp>
    </p:spTree>
    <p:extLst>
      <p:ext uri="{BB962C8B-B14F-4D97-AF65-F5344CB8AC3E}">
        <p14:creationId xmlns:p14="http://schemas.microsoft.com/office/powerpoint/2010/main" val="3072339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637</TotalTime>
  <Words>600</Words>
  <Application>Microsoft Macintosh PowerPoint</Application>
  <PresentationFormat>On-screen Show (4:3)</PresentationFormat>
  <Paragraphs>150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ISRC and LEBT Vacuum System Design</vt:lpstr>
      <vt:lpstr>System - Vacuum</vt:lpstr>
      <vt:lpstr>Table of content</vt:lpstr>
      <vt:lpstr>System Requirements (high level)</vt:lpstr>
      <vt:lpstr>Specific safety systems</vt:lpstr>
      <vt:lpstr>Operation procedures</vt:lpstr>
      <vt:lpstr>Test &amp; Verification</vt:lpstr>
      <vt:lpstr>Outstanding issues</vt:lpstr>
      <vt:lpstr>Questions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Peter Jacobsson</dc:creator>
  <cp:lastModifiedBy>Simone Scolari</cp:lastModifiedBy>
  <cp:revision>25</cp:revision>
  <dcterms:created xsi:type="dcterms:W3CDTF">2018-07-05T05:52:31Z</dcterms:created>
  <dcterms:modified xsi:type="dcterms:W3CDTF">2018-07-16T11:37:55Z</dcterms:modified>
</cp:coreProperties>
</file>