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502007" r:id="rId1"/>
  </p:sldMasterIdLst>
  <p:notesMasterIdLst>
    <p:notesMasterId r:id="rId20"/>
  </p:notesMasterIdLst>
  <p:handoutMasterIdLst>
    <p:handoutMasterId r:id="rId21"/>
  </p:handoutMasterIdLst>
  <p:sldIdLst>
    <p:sldId id="2340" r:id="rId2"/>
    <p:sldId id="2507" r:id="rId3"/>
    <p:sldId id="2514" r:id="rId4"/>
    <p:sldId id="2509" r:id="rId5"/>
    <p:sldId id="2510" r:id="rId6"/>
    <p:sldId id="2511" r:id="rId7"/>
    <p:sldId id="2512" r:id="rId8"/>
    <p:sldId id="2513" r:id="rId9"/>
    <p:sldId id="2515" r:id="rId10"/>
    <p:sldId id="2516" r:id="rId11"/>
    <p:sldId id="2517" r:id="rId12"/>
    <p:sldId id="2524" r:id="rId13"/>
    <p:sldId id="2518" r:id="rId14"/>
    <p:sldId id="2519" r:id="rId15"/>
    <p:sldId id="2521" r:id="rId16"/>
    <p:sldId id="2520" r:id="rId17"/>
    <p:sldId id="2522" r:id="rId18"/>
    <p:sldId id="2523" r:id="rId19"/>
  </p:sldIdLst>
  <p:sldSz cx="9144000" cy="6858000" type="screen4x3"/>
  <p:notesSz cx="6811963" cy="9942513"/>
  <p:defaultTextStyle>
    <a:defPPr>
      <a:defRPr lang="fr-FR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rd Bertrand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69E"/>
    <a:srgbClr val="CA9BCB"/>
    <a:srgbClr val="00823B"/>
    <a:srgbClr val="0000FF"/>
    <a:srgbClr val="CC0000"/>
    <a:srgbClr val="FF9966"/>
    <a:srgbClr val="0066FF"/>
    <a:srgbClr val="6BA6ED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5238" autoAdjust="0"/>
  </p:normalViewPr>
  <p:slideViewPr>
    <p:cSldViewPr snapToGrid="0">
      <p:cViewPr varScale="1">
        <p:scale>
          <a:sx n="63" d="100"/>
          <a:sy n="63" d="100"/>
        </p:scale>
        <p:origin x="1181" y="67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4852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490" y="12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576" y="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buNone/>
              <a:defRPr/>
            </a:pPr>
            <a:fld id="{D7381257-66DF-4C83-A00A-A00637A2B8FE}" type="datetimeFigureOut">
              <a:rPr lang="fr-FR"/>
              <a:pPr>
                <a:buNone/>
                <a:defRPr/>
              </a:pPr>
              <a:t>12/07/2018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32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576" y="944332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buNone/>
              <a:defRPr/>
            </a:pPr>
            <a:fld id="{E3655026-EC26-4D0C-B2BC-89811960C8F1}" type="slidenum">
              <a:rPr lang="fr-FR"/>
              <a:pPr>
                <a:buNone/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023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6" y="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4" y="4723254"/>
            <a:ext cx="5449895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6" y="944332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BDF97A-C648-401A-8383-DC0E87CEF8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82885" y="52752"/>
            <a:ext cx="655644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613" y="97280"/>
            <a:ext cx="6585626" cy="772298"/>
          </a:xfrm>
        </p:spPr>
        <p:txBody>
          <a:bodyPr>
            <a:noAutofit/>
          </a:bodyPr>
          <a:lstStyle>
            <a:lvl1pPr algn="ctr">
              <a:defRPr sz="24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970158"/>
            <a:ext cx="8619893" cy="5508703"/>
          </a:xfrm>
          <a:prstGeom prst="rect">
            <a:avLst/>
          </a:prstGeo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339725"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37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63431" y="52752"/>
            <a:ext cx="6566170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7010400" y="6614809"/>
            <a:ext cx="2133600" cy="248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36" y="233714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/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4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17" r:id="rId1"/>
    <p:sldLayoutId id="2147502012" r:id="rId2"/>
    <p:sldLayoutId id="2147502019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1" kern="1200" cap="small" baseline="0" dirty="0">
          <a:solidFill>
            <a:srgbClr val="002060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3454176" y="520792"/>
            <a:ext cx="5445984" cy="63372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None/>
              <a:defRPr lang="fr-FR" sz="2800" b="0" i="0" kern="1200" cap="all" baseline="0">
                <a:solidFill>
                  <a:srgbClr val="666666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endParaRPr lang="en-US" sz="1800" i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i="1" cap="none" dirty="0">
              <a:solidFill>
                <a:schemeClr val="tx1"/>
              </a:solidFill>
            </a:endParaRPr>
          </a:p>
          <a:p>
            <a:pPr algn="ctr"/>
            <a:r>
              <a:rPr lang="en-US" sz="1800" i="1" cap="none" dirty="0">
                <a:solidFill>
                  <a:schemeClr val="tx1"/>
                </a:solidFill>
              </a:rPr>
              <a:t> </a:t>
            </a:r>
            <a:r>
              <a:rPr lang="en-US" sz="1800" i="1" cap="none" dirty="0" smtClean="0">
                <a:solidFill>
                  <a:schemeClr val="tx1"/>
                </a:solidFill>
              </a:rPr>
              <a:t>ESS, </a:t>
            </a:r>
            <a:r>
              <a:rPr lang="en-US" sz="1600" i="1" cap="none" dirty="0" smtClean="0">
                <a:solidFill>
                  <a:schemeClr val="tx1"/>
                </a:solidFill>
              </a:rPr>
              <a:t>Lund, 12 July, </a:t>
            </a:r>
            <a:r>
              <a:rPr lang="en-US" sz="1600" i="1" cap="none" dirty="0">
                <a:solidFill>
                  <a:schemeClr val="tx1"/>
                </a:solidFill>
              </a:rPr>
              <a:t>2018</a:t>
            </a:r>
            <a:endParaRPr lang="en-US" sz="1800" i="1" cap="none" dirty="0">
              <a:solidFill>
                <a:schemeClr val="tx1"/>
              </a:solidFill>
            </a:endParaRPr>
          </a:p>
          <a:p>
            <a:pPr algn="ctr"/>
            <a:endParaRPr lang="fr-FR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cap="none" dirty="0" smtClean="0">
                <a:solidFill>
                  <a:schemeClr val="tx1"/>
                </a:solidFill>
              </a:rPr>
              <a:t>ESS nBLM: </a:t>
            </a:r>
            <a:r>
              <a:rPr lang="en-GB" sz="2400" cap="none" dirty="0" smtClean="0"/>
              <a:t>Detector design review</a:t>
            </a:r>
          </a:p>
          <a:p>
            <a:pPr algn="ctr"/>
            <a:endParaRPr lang="fr-FR" sz="2400" b="1" cap="none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cap="none" dirty="0" smtClean="0">
                <a:solidFill>
                  <a:schemeClr val="tx1"/>
                </a:solidFill>
              </a:rPr>
              <a:t/>
            </a:r>
            <a:br>
              <a:rPr lang="fr-FR" sz="2400" b="1" cap="none" dirty="0" smtClean="0">
                <a:solidFill>
                  <a:schemeClr val="tx1"/>
                </a:solidFill>
              </a:rPr>
            </a:br>
            <a:r>
              <a:rPr lang="fr-FR" sz="2000" b="1" cap="none" dirty="0" smtClean="0">
                <a:solidFill>
                  <a:schemeClr val="tx1"/>
                </a:solidFill>
              </a:rPr>
              <a:t>Thomas Papaevangelou</a:t>
            </a:r>
          </a:p>
          <a:p>
            <a:pPr algn="ctr"/>
            <a:r>
              <a:rPr lang="fr-FR" sz="2000" b="1" cap="none" dirty="0" smtClean="0">
                <a:solidFill>
                  <a:schemeClr val="tx1"/>
                </a:solidFill>
              </a:rPr>
              <a:t>IRFU,  CEA, Université Paris - Saclay</a:t>
            </a:r>
            <a:r>
              <a:rPr lang="fr-FR" sz="4400" b="1" cap="none" dirty="0" smtClean="0">
                <a:solidFill>
                  <a:schemeClr val="tx1"/>
                </a:solidFill>
              </a:rPr>
              <a:t/>
            </a:r>
            <a:br>
              <a:rPr lang="fr-FR" sz="4400" b="1" cap="none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854"/>
            <a:ext cx="9144000" cy="64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964469"/>
            <a:ext cx="5815013" cy="2945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3910370"/>
            <a:ext cx="5815013" cy="2841189"/>
          </a:xfrm>
          <a:prstGeom prst="rect">
            <a:avLst/>
          </a:prstGeom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76" y="2879092"/>
            <a:ext cx="2791777" cy="1570375"/>
          </a:xfrm>
          <a:prstGeom prst="rect">
            <a:avLst/>
          </a:prstGeom>
        </p:spPr>
      </p:pic>
      <p:pic>
        <p:nvPicPr>
          <p:cNvPr id="9" name="Image 2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63" b="14889"/>
          <a:stretch/>
        </p:blipFill>
        <p:spPr bwMode="auto">
          <a:xfrm>
            <a:off x="6042376" y="1049452"/>
            <a:ext cx="2800350" cy="1649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21329" r="26323" b="13659"/>
          <a:stretch/>
        </p:blipFill>
        <p:spPr bwMode="auto">
          <a:xfrm>
            <a:off x="6393535" y="4629341"/>
            <a:ext cx="1884704" cy="1677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26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moderator &amp; shielding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005"/>
            <a:ext cx="4347606" cy="471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84" y="5065918"/>
            <a:ext cx="1574374" cy="1329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1190859"/>
            <a:ext cx="2574798" cy="1881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347" y="3025374"/>
            <a:ext cx="1652149" cy="2363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157" y="5065918"/>
            <a:ext cx="2812505" cy="1648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259" y="2984255"/>
            <a:ext cx="1838088" cy="14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/>
          <p:nvPr/>
        </p:nvPicPr>
        <p:blipFill rotWithShape="1">
          <a:blip r:embed="rId2"/>
          <a:srcRect l="18885" t="17508" r="16324" b="1707"/>
          <a:stretch/>
        </p:blipFill>
        <p:spPr bwMode="auto">
          <a:xfrm>
            <a:off x="100647" y="1393825"/>
            <a:ext cx="7633653" cy="5351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Micromegas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05" y="1089025"/>
            <a:ext cx="5486400" cy="17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and HV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891"/>
            <a:ext cx="5886450" cy="507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737"/>
            <a:ext cx="5781675" cy="1361237"/>
          </a:xfrm>
          <a:prstGeom prst="rect">
            <a:avLst/>
          </a:prstGeom>
        </p:spPr>
      </p:pic>
      <p:pic>
        <p:nvPicPr>
          <p:cNvPr id="7" name="Image 33"/>
          <p:cNvPicPr/>
          <p:nvPr/>
        </p:nvPicPr>
        <p:blipFill rotWithShape="1">
          <a:blip r:embed="rId4"/>
          <a:srcRect l="37086" t="43391" r="24686" b="8918"/>
          <a:stretch/>
        </p:blipFill>
        <p:spPr bwMode="auto">
          <a:xfrm>
            <a:off x="6088695" y="977710"/>
            <a:ext cx="2719705" cy="1907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4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3995" r="15710" b="21093"/>
          <a:stretch/>
        </p:blipFill>
        <p:spPr bwMode="auto">
          <a:xfrm>
            <a:off x="6808784" y="2885250"/>
            <a:ext cx="1279525" cy="10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4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4459" r="5250" b="13556"/>
          <a:stretch/>
        </p:blipFill>
        <p:spPr bwMode="auto">
          <a:xfrm>
            <a:off x="6761794" y="3964750"/>
            <a:ext cx="1326515" cy="10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36"/>
          <p:cNvPicPr/>
          <p:nvPr/>
        </p:nvPicPr>
        <p:blipFill rotWithShape="1">
          <a:blip r:embed="rId7"/>
          <a:srcRect l="2568" t="16272" r="24051" b="38898"/>
          <a:stretch/>
        </p:blipFill>
        <p:spPr bwMode="auto">
          <a:xfrm>
            <a:off x="5868028" y="5296737"/>
            <a:ext cx="3220406" cy="1106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1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and HV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6" y="970158"/>
            <a:ext cx="8001000" cy="56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535" y="4406151"/>
            <a:ext cx="4076367" cy="1687711"/>
          </a:xfrm>
          <a:prstGeom prst="rect">
            <a:avLst/>
          </a:prstGeom>
        </p:spPr>
      </p:pic>
      <p:pic>
        <p:nvPicPr>
          <p:cNvPr id="4" name="Image 35"/>
          <p:cNvPicPr/>
          <p:nvPr/>
        </p:nvPicPr>
        <p:blipFill rotWithShape="1">
          <a:blip r:embed="rId3"/>
          <a:srcRect l="13644" t="16843" r="12993" b="5212"/>
          <a:stretch/>
        </p:blipFill>
        <p:spPr bwMode="auto">
          <a:xfrm>
            <a:off x="126380" y="3724509"/>
            <a:ext cx="4542155" cy="2713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37"/>
          <p:cNvPicPr/>
          <p:nvPr/>
        </p:nvPicPr>
        <p:blipFill rotWithShape="1">
          <a:blip r:embed="rId4"/>
          <a:srcRect l="2890" t="17128" r="24068" b="20053"/>
          <a:stretch/>
        </p:blipFill>
        <p:spPr bwMode="auto">
          <a:xfrm>
            <a:off x="4155742" y="1500103"/>
            <a:ext cx="4521200" cy="2186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6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gas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4422"/>
            <a:ext cx="5424488" cy="2054881"/>
          </a:xfrm>
          <a:prstGeom prst="rect">
            <a:avLst/>
          </a:prstGeom>
        </p:spPr>
      </p:pic>
      <p:pic>
        <p:nvPicPr>
          <p:cNvPr id="5" name="Image 77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05" y="1417002"/>
            <a:ext cx="1723390" cy="1223645"/>
          </a:xfrm>
          <a:prstGeom prst="rect">
            <a:avLst/>
          </a:prstGeom>
        </p:spPr>
      </p:pic>
      <p:pic>
        <p:nvPicPr>
          <p:cNvPr id="6" name="Image 77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07" y="2640647"/>
            <a:ext cx="1403985" cy="1403985"/>
          </a:xfrm>
          <a:prstGeom prst="rect">
            <a:avLst/>
          </a:prstGeom>
        </p:spPr>
      </p:pic>
      <p:pic>
        <p:nvPicPr>
          <p:cNvPr id="7" name="Imag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5507" y="4437380"/>
            <a:ext cx="1653540" cy="1907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0" y="624164"/>
            <a:ext cx="5354658" cy="433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90" y="5625537"/>
            <a:ext cx="1353312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93" y="4208266"/>
            <a:ext cx="1353312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clarify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HV connections through screws</a:t>
            </a:r>
          </a:p>
          <a:p>
            <a:pPr lvl="1"/>
            <a:r>
              <a:rPr lang="en-US" sz="2000" dirty="0" smtClean="0"/>
              <a:t>We will test them up to &gt; 2000 V. Operational voltage max 1000 V</a:t>
            </a:r>
            <a:endParaRPr lang="en-US" sz="2000" dirty="0"/>
          </a:p>
          <a:p>
            <a:r>
              <a:rPr lang="en-US" sz="2400" dirty="0" smtClean="0"/>
              <a:t>Gas tightness</a:t>
            </a:r>
          </a:p>
          <a:p>
            <a:pPr lvl="1"/>
            <a:r>
              <a:rPr lang="en-US" sz="2000" dirty="0" smtClean="0"/>
              <a:t>Fast connectors are specified as “leak tight”</a:t>
            </a:r>
          </a:p>
          <a:p>
            <a:pPr lvl="1"/>
            <a:r>
              <a:rPr lang="en-US" sz="2000" dirty="0" smtClean="0"/>
              <a:t>We have not observed leak &gt; 0.06 l/h (sensitivity limit). </a:t>
            </a:r>
            <a:br>
              <a:rPr lang="en-US" sz="2000" dirty="0" smtClean="0"/>
            </a:br>
            <a:r>
              <a:rPr lang="en-US" sz="2000" dirty="0" smtClean="0"/>
              <a:t>We will investigate further.</a:t>
            </a:r>
          </a:p>
          <a:p>
            <a:pPr lvl="1"/>
            <a:r>
              <a:rPr lang="en-US" sz="2000" dirty="0" smtClean="0"/>
              <a:t>Alternative: Swagelok vanes at detector exit</a:t>
            </a:r>
          </a:p>
          <a:p>
            <a:r>
              <a:rPr lang="en-US" sz="2400" dirty="0" err="1" smtClean="0"/>
              <a:t>Borflex</a:t>
            </a:r>
            <a:r>
              <a:rPr lang="en-US" sz="2400" dirty="0" smtClean="0"/>
              <a:t> as neutron absorber</a:t>
            </a:r>
          </a:p>
          <a:p>
            <a:r>
              <a:rPr lang="en-US" sz="2400" dirty="0" smtClean="0"/>
              <a:t>A </a:t>
            </a:r>
            <a:r>
              <a:rPr lang="en-US" sz="2400" dirty="0" smtClean="0"/>
              <a:t>“fabrication ID” document for each bulk detector</a:t>
            </a:r>
          </a:p>
          <a:p>
            <a:r>
              <a:rPr lang="en-US" sz="2400" dirty="0" smtClean="0"/>
              <a:t>A “fabrication &amp; test ID” document for each FEE &amp; HV card</a:t>
            </a:r>
          </a:p>
          <a:p>
            <a:r>
              <a:rPr lang="en-US" sz="2400" dirty="0" smtClean="0"/>
              <a:t>A “QA” document for each detector (mounting + testing)</a:t>
            </a:r>
          </a:p>
          <a:p>
            <a:r>
              <a:rPr lang="en-US" sz="2400" dirty="0" smtClean="0"/>
              <a:t>Specification documents for acquired components</a:t>
            </a:r>
          </a:p>
          <a:p>
            <a:r>
              <a:rPr lang="en-US" sz="2400" dirty="0" smtClean="0"/>
              <a:t>Long gas tubes (Plastic? Cooper?)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000484"/>
            <a:ext cx="20955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037" y="2806818"/>
            <a:ext cx="4908719" cy="3747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nBLM chambers</a:t>
            </a:r>
            <a:endParaRPr lang="en-US" dirty="0"/>
          </a:p>
        </p:txBody>
      </p:sp>
      <p:pic>
        <p:nvPicPr>
          <p:cNvPr id="2054" name="Picture 14" descr="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" y="1002526"/>
            <a:ext cx="2424268" cy="19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03729" y="1127928"/>
            <a:ext cx="2168941" cy="15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91448" y="3668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07402" y="470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0440" y="3665880"/>
            <a:ext cx="3216819" cy="2839459"/>
            <a:chOff x="761617" y="2974422"/>
            <a:chExt cx="3216819" cy="2839459"/>
          </a:xfrm>
        </p:grpSpPr>
        <p:grpSp>
          <p:nvGrpSpPr>
            <p:cNvPr id="17" name="Groupe 6"/>
            <p:cNvGrpSpPr/>
            <p:nvPr/>
          </p:nvGrpSpPr>
          <p:grpSpPr>
            <a:xfrm>
              <a:off x="761617" y="2974422"/>
              <a:ext cx="3167658" cy="2090095"/>
              <a:chOff x="4625762" y="2345336"/>
              <a:chExt cx="4234756" cy="3068167"/>
            </a:xfrm>
          </p:grpSpPr>
          <p:pic>
            <p:nvPicPr>
              <p:cNvPr id="18" name="Imag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991" b="100000" l="3472" r="100000">
                            <a14:backgroundMark x1="0" y1="0" x2="50521" y2="0"/>
                            <a14:backgroundMark x1="25347" y1="0" x2="18924" y2="12832"/>
                            <a14:backgroundMark x1="19097" y1="13053" x2="0" y2="311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641" y="2345336"/>
                <a:ext cx="3909877" cy="3068167"/>
              </a:xfrm>
              <a:prstGeom prst="rect">
                <a:avLst/>
              </a:prstGeom>
              <a:effectLst/>
            </p:spPr>
          </p:pic>
          <p:sp>
            <p:nvSpPr>
              <p:cNvPr id="19" name="ZoneTexte 33"/>
              <p:cNvSpPr txBox="1"/>
              <p:nvPr/>
            </p:nvSpPr>
            <p:spPr>
              <a:xfrm>
                <a:off x="6556813" y="2550302"/>
                <a:ext cx="1136976" cy="460838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>
                  <a:buNone/>
                </a:pPr>
                <a:r>
                  <a:rPr lang="fr-FR" dirty="0" smtClean="0">
                    <a:solidFill>
                      <a:schemeClr val="bg1"/>
                    </a:solidFill>
                  </a:rPr>
                  <a:t>FAST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ZoneTexte 36"/>
              <p:cNvSpPr txBox="1"/>
              <p:nvPr/>
            </p:nvSpPr>
            <p:spPr>
              <a:xfrm rot="16200000">
                <a:off x="4007006" y="3538071"/>
                <a:ext cx="1657199" cy="419687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>
                  <a:buNone/>
                </a:pPr>
                <a:r>
                  <a:rPr lang="fr-FR" dirty="0" smtClean="0"/>
                  <a:t>SLOW</a:t>
                </a:r>
                <a:endParaRPr lang="fr-FR" sz="1200" dirty="0"/>
              </a:p>
            </p:txBody>
          </p:sp>
          <p:sp>
            <p:nvSpPr>
              <p:cNvPr id="21" name="ZoneTexte 17"/>
              <p:cNvSpPr txBox="1"/>
              <p:nvPr/>
            </p:nvSpPr>
            <p:spPr>
              <a:xfrm rot="20700000">
                <a:off x="6411305" y="4658323"/>
                <a:ext cx="2392546" cy="388550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Moderator + absorber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ZoneTexte 22"/>
            <p:cNvSpPr txBox="1"/>
            <p:nvPr/>
          </p:nvSpPr>
          <p:spPr>
            <a:xfrm>
              <a:off x="864949" y="5333750"/>
              <a:ext cx="3113487" cy="48013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Assembly of a fast and a slow detector</a:t>
              </a:r>
            </a:p>
            <a:p>
              <a:pPr>
                <a:buNone/>
              </a:pPr>
              <a:r>
                <a:rPr lang="en-US" sz="1400" dirty="0" smtClean="0"/>
                <a:t>size ≈ </a:t>
              </a:r>
              <a:r>
                <a:rPr lang="en-US" sz="1400" dirty="0"/>
                <a:t>20 × </a:t>
              </a:r>
              <a:r>
                <a:rPr lang="en-US" sz="1400" dirty="0" smtClean="0"/>
                <a:t>25 × 25 cm</a:t>
              </a:r>
              <a:r>
                <a:rPr lang="en-US" sz="1400" baseline="30000" dirty="0" smtClean="0"/>
                <a:t>3 </a:t>
              </a:r>
              <a:r>
                <a:rPr lang="en-US" sz="1400" dirty="0" smtClean="0"/>
                <a:t>(~14 kg)</a:t>
              </a:r>
              <a:endParaRPr lang="en-US" sz="1400" dirty="0"/>
            </a:p>
          </p:txBody>
        </p:sp>
      </p:grpSp>
      <p:pic>
        <p:nvPicPr>
          <p:cNvPr id="29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26" y="1127928"/>
            <a:ext cx="2791777" cy="1570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44565" y="6183814"/>
            <a:ext cx="3004337" cy="355934"/>
          </a:xfrm>
          <a:prstGeom prst="rect">
            <a:avLst/>
          </a:prstGeom>
          <a:noFill/>
          <a:ln w="50800">
            <a:noFill/>
          </a:ln>
        </p:spPr>
        <p:txBody>
          <a:bodyPr wrap="non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</a:rPr>
              <a:t>Proposed integration at ESS DTLs</a:t>
            </a:r>
          </a:p>
        </p:txBody>
      </p:sp>
    </p:spTree>
    <p:extLst>
      <p:ext uri="{BB962C8B-B14F-4D97-AF65-F5344CB8AC3E}">
        <p14:creationId xmlns:p14="http://schemas.microsoft.com/office/powerpoint/2010/main" val="22991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994"/>
            <a:ext cx="9144000" cy="57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Components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495"/>
            <a:ext cx="6832262" cy="5753917"/>
          </a:xfrm>
          <a:prstGeom prst="rect">
            <a:avLst/>
          </a:prstGeom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75059" y="1480353"/>
            <a:ext cx="2168941" cy="15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24321"/>
            <a:ext cx="8039100" cy="56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1095446"/>
            <a:ext cx="7972425" cy="56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tightness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2" y="1524000"/>
            <a:ext cx="3339071" cy="478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99" y="1524001"/>
            <a:ext cx="3377190" cy="485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93" y="1981199"/>
            <a:ext cx="2003906" cy="1209675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Arial"/>
              </a:rPr>
              <a:t>Molded silicon joint (+vacuum grease?)</a:t>
            </a:r>
          </a:p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/>
            </a:endParaRPr>
          </a:p>
          <a:p>
            <a:pPr marL="2857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Arial"/>
              </a:rPr>
              <a:t>Threaded SS tube + Loctite</a:t>
            </a:r>
          </a:p>
        </p:txBody>
      </p:sp>
    </p:spTree>
    <p:extLst>
      <p:ext uri="{BB962C8B-B14F-4D97-AF65-F5344CB8AC3E}">
        <p14:creationId xmlns:p14="http://schemas.microsoft.com/office/powerpoint/2010/main" val="33517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components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4999"/>
            <a:ext cx="5753881" cy="5661076"/>
          </a:xfrm>
          <a:prstGeom prst="rect">
            <a:avLst/>
          </a:prstGeom>
        </p:spPr>
      </p:pic>
      <p:pic>
        <p:nvPicPr>
          <p:cNvPr id="6" name="Imag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21339"/>
          <a:stretch/>
        </p:blipFill>
        <p:spPr bwMode="auto">
          <a:xfrm>
            <a:off x="6906639" y="2733102"/>
            <a:ext cx="1476375" cy="86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28"/>
          <p:cNvPicPr/>
          <p:nvPr/>
        </p:nvPicPr>
        <p:blipFill rotWithShape="1">
          <a:blip r:embed="rId4"/>
          <a:srcRect l="13091" t="42885" r="45784" b="4910"/>
          <a:stretch/>
        </p:blipFill>
        <p:spPr bwMode="auto">
          <a:xfrm>
            <a:off x="6599283" y="992244"/>
            <a:ext cx="2398554" cy="1711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4" descr="Cha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15" y="5061896"/>
            <a:ext cx="2109160" cy="17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283" y="3738954"/>
            <a:ext cx="2362135" cy="13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65"/>
            <a:ext cx="9144000" cy="64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IPHI_C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C00000"/>
      </a:lt2>
      <a:accent1>
        <a:srgbClr val="FBDF53"/>
      </a:accent1>
      <a:accent2>
        <a:srgbClr val="FF9966"/>
      </a:accent2>
      <a:accent3>
        <a:srgbClr val="00009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50800">
          <a:solidFill>
            <a:srgbClr val="FF0000"/>
          </a:solidFill>
        </a:ln>
      </a:spPr>
      <a:bodyPr wrap="square" rtlCol="0">
        <a:noAutofit/>
      </a:bodyPr>
      <a:lstStyle>
        <a:defPPr algn="ctr" fontAlgn="auto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sz="1400" b="1" dirty="0" smtClean="0">
            <a:solidFill>
              <a:srgbClr val="FF0000"/>
            </a:solidFill>
            <a:latin typeface="Arial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141436</TotalTime>
  <Words>121</Words>
  <Application>Microsoft Office PowerPoint</Application>
  <PresentationFormat>On-screen Show (4:3)</PresentationFormat>
  <Paragraphs>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</vt:lpstr>
      <vt:lpstr>Times New Roman</vt:lpstr>
      <vt:lpstr>Wingdings</vt:lpstr>
      <vt:lpstr>6_IPHI_CP</vt:lpstr>
      <vt:lpstr>PowerPoint Presentation</vt:lpstr>
      <vt:lpstr>The nBLM chambers</vt:lpstr>
      <vt:lpstr>Detector Assembly</vt:lpstr>
      <vt:lpstr>Chamber Components</vt:lpstr>
      <vt:lpstr>Chamber</vt:lpstr>
      <vt:lpstr>Chamber</vt:lpstr>
      <vt:lpstr>Chamber tightness</vt:lpstr>
      <vt:lpstr>Chamber components</vt:lpstr>
      <vt:lpstr>PowerPoint Presentation</vt:lpstr>
      <vt:lpstr>PowerPoint Presentation</vt:lpstr>
      <vt:lpstr>Detector</vt:lpstr>
      <vt:lpstr>Neutron moderator &amp; shielding</vt:lpstr>
      <vt:lpstr>Micromegas board</vt:lpstr>
      <vt:lpstr>FEE and HV cards</vt:lpstr>
      <vt:lpstr>FEE and HV cards</vt:lpstr>
      <vt:lpstr>PowerPoint Presentation</vt:lpstr>
      <vt:lpstr>Connection to gas system</vt:lpstr>
      <vt:lpstr>Points to clarify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Av. Prog</dc:title>
  <dc:creator>PAPAEVANGELOU Thomas</dc:creator>
  <cp:lastModifiedBy>PAPAEVANGELOU Thomas</cp:lastModifiedBy>
  <cp:revision>4509</cp:revision>
  <cp:lastPrinted>2017-07-09T14:12:53Z</cp:lastPrinted>
  <dcterms:created xsi:type="dcterms:W3CDTF">2006-03-11T15:04:19Z</dcterms:created>
  <dcterms:modified xsi:type="dcterms:W3CDTF">2018-07-12T07:51:26Z</dcterms:modified>
</cp:coreProperties>
</file>