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77" r:id="rId4"/>
    <p:sldId id="273" r:id="rId5"/>
    <p:sldId id="274" r:id="rId6"/>
    <p:sldId id="275" r:id="rId7"/>
    <p:sldId id="276" r:id="rId8"/>
    <p:sldId id="280" r:id="rId9"/>
    <p:sldId id="281" r:id="rId10"/>
    <p:sldId id="282" r:id="rId11"/>
    <p:sldId id="283" r:id="rId12"/>
    <p:sldId id="284" r:id="rId13"/>
    <p:sldId id="279" r:id="rId1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65" autoAdjust="0"/>
    <p:restoredTop sz="94648" autoAdjust="0"/>
  </p:normalViewPr>
  <p:slideViewPr>
    <p:cSldViewPr>
      <p:cViewPr varScale="1">
        <p:scale>
          <a:sx n="107" d="100"/>
          <a:sy n="107" d="100"/>
        </p:scale>
        <p:origin x="1952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ohanbrisfors:Documents:ESS:Operations:Initial%20Operations:Initial%20Operations%20spend%202019-2025_140120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699245173538803E-2"/>
          <c:y val="1.29589632829374E-2"/>
          <c:w val="0.92807842458606704"/>
          <c:h val="0.65297392901481199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'with contingency '!$B$8</c:f>
              <c:strCache>
                <c:ptCount val="1"/>
                <c:pt idx="0">
                  <c:v> Steady State Operations </c:v>
                </c:pt>
              </c:strCache>
            </c:strRef>
          </c:tx>
          <c:invertIfNegative val="0"/>
          <c:cat>
            <c:strRef>
              <c:f>'with contingency '!$F$4:$Y$4</c:f>
              <c:strCache>
                <c:ptCount val="2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…</c:v>
                </c:pt>
                <c:pt idx="17">
                  <c:v>…</c:v>
                </c:pt>
                <c:pt idx="18">
                  <c:v>2064</c:v>
                </c:pt>
                <c:pt idx="19">
                  <c:v>2065</c:v>
                </c:pt>
              </c:strCache>
            </c:strRef>
          </c:cat>
          <c:val>
            <c:numRef>
              <c:f>'with contingency '!$F$8:$Y$8</c:f>
              <c:numCache>
                <c:formatCode>General</c:formatCode>
                <c:ptCount val="20"/>
                <c:pt idx="13" formatCode="#,##0">
                  <c:v>140</c:v>
                </c:pt>
                <c:pt idx="14" formatCode="#,##0">
                  <c:v>140</c:v>
                </c:pt>
                <c:pt idx="15" formatCode="#,##0">
                  <c:v>140</c:v>
                </c:pt>
                <c:pt idx="16" formatCode="#,##0">
                  <c:v>140</c:v>
                </c:pt>
                <c:pt idx="17" formatCode="#,##0">
                  <c:v>140</c:v>
                </c:pt>
                <c:pt idx="18" formatCode="#,##0">
                  <c:v>140</c:v>
                </c:pt>
                <c:pt idx="19" formatCode="#,##0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49-4544-807C-93B311D2BF07}"/>
            </c:ext>
          </c:extLst>
        </c:ser>
        <c:ser>
          <c:idx val="1"/>
          <c:order val="1"/>
          <c:tx>
            <c:strRef>
              <c:f>'with contingency '!$B$7</c:f>
              <c:strCache>
                <c:ptCount val="1"/>
                <c:pt idx="0">
                  <c:v>Initial Operations + ramp-up</c:v>
                </c:pt>
              </c:strCache>
            </c:strRef>
          </c:tx>
          <c:invertIfNegative val="0"/>
          <c:cat>
            <c:strRef>
              <c:f>'with contingency '!$F$4:$Y$4</c:f>
              <c:strCache>
                <c:ptCount val="2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…</c:v>
                </c:pt>
                <c:pt idx="17">
                  <c:v>…</c:v>
                </c:pt>
                <c:pt idx="18">
                  <c:v>2064</c:v>
                </c:pt>
                <c:pt idx="19">
                  <c:v>2065</c:v>
                </c:pt>
              </c:strCache>
            </c:strRef>
          </c:cat>
          <c:val>
            <c:numRef>
              <c:f>'with contingency '!$F$7:$Y$7</c:f>
              <c:numCache>
                <c:formatCode>General</c:formatCode>
                <c:ptCount val="20"/>
                <c:pt idx="6" formatCode="#,##0">
                  <c:v>60</c:v>
                </c:pt>
                <c:pt idx="7" formatCode="#,##0">
                  <c:v>90</c:v>
                </c:pt>
                <c:pt idx="8" formatCode="#,##0">
                  <c:v>110</c:v>
                </c:pt>
                <c:pt idx="9" formatCode="#,##0">
                  <c:v>130</c:v>
                </c:pt>
                <c:pt idx="10" formatCode="#,##0">
                  <c:v>140</c:v>
                </c:pt>
                <c:pt idx="11" formatCode="#,##0">
                  <c:v>140</c:v>
                </c:pt>
                <c:pt idx="12" formatCode="#,##0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49-4544-807C-93B311D2BF07}"/>
            </c:ext>
          </c:extLst>
        </c:ser>
        <c:ser>
          <c:idx val="0"/>
          <c:order val="2"/>
          <c:tx>
            <c:strRef>
              <c:f>'with contingency '!$B$6</c:f>
              <c:strCache>
                <c:ptCount val="1"/>
                <c:pt idx="0">
                  <c:v>Construction (1843 M€)</c:v>
                </c:pt>
              </c:strCache>
            </c:strRef>
          </c:tx>
          <c:invertIfNegative val="0"/>
          <c:cat>
            <c:strRef>
              <c:f>'with contingency '!$F$4:$Y$4</c:f>
              <c:strCache>
                <c:ptCount val="2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…</c:v>
                </c:pt>
                <c:pt idx="17">
                  <c:v>…</c:v>
                </c:pt>
                <c:pt idx="18">
                  <c:v>2064</c:v>
                </c:pt>
                <c:pt idx="19">
                  <c:v>2065</c:v>
                </c:pt>
              </c:strCache>
            </c:strRef>
          </c:cat>
          <c:val>
            <c:numRef>
              <c:f>'with contingency '!$F$6:$Y$6</c:f>
              <c:numCache>
                <c:formatCode>#,##0</c:formatCode>
                <c:ptCount val="20"/>
                <c:pt idx="0">
                  <c:v>64.8</c:v>
                </c:pt>
                <c:pt idx="1">
                  <c:v>157.38999999999999</c:v>
                </c:pt>
                <c:pt idx="2">
                  <c:v>297.74130222131652</c:v>
                </c:pt>
                <c:pt idx="3">
                  <c:v>363.16302017525982</c:v>
                </c:pt>
                <c:pt idx="4">
                  <c:v>372.77211738332983</c:v>
                </c:pt>
                <c:pt idx="5">
                  <c:v>268.50753209700412</c:v>
                </c:pt>
                <c:pt idx="6">
                  <c:v>152.28184634196049</c:v>
                </c:pt>
                <c:pt idx="7">
                  <c:v>62.486223761972703</c:v>
                </c:pt>
                <c:pt idx="8">
                  <c:v>48.347324230690823</c:v>
                </c:pt>
                <c:pt idx="9">
                  <c:v>38.558630527817392</c:v>
                </c:pt>
                <c:pt idx="10">
                  <c:v>10.78910535969024</c:v>
                </c:pt>
                <c:pt idx="11">
                  <c:v>4.9471734257183604</c:v>
                </c:pt>
                <c:pt idx="12">
                  <c:v>1.215724475239415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49-4544-807C-93B311D2BF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87604096"/>
        <c:axId val="1187735616"/>
      </c:barChart>
      <c:catAx>
        <c:axId val="1187604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87735616"/>
        <c:crosses val="autoZero"/>
        <c:auto val="1"/>
        <c:lblAlgn val="ctr"/>
        <c:lblOffset val="100"/>
        <c:noMultiLvlLbl val="0"/>
      </c:catAx>
      <c:valAx>
        <c:axId val="118773561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M€</a:t>
                </a:r>
              </a:p>
            </c:rich>
          </c:tx>
          <c:layout>
            <c:manualLayout>
              <c:xMode val="edge"/>
              <c:yMode val="edge"/>
              <c:x val="0.122818358112476"/>
              <c:y val="3.0237580993520399E-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876040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2018-08-29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2435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3769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587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190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1703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743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8039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4279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7218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0204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29/08/2018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29/08/2018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29/08/2018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29/08/2018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29/08/2018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eanspallationsource.se/procureme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eanspallationsource.se/procureme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European Spallation Source ERIC</a:t>
            </a:r>
            <a:br>
              <a:rPr lang="en-US" sz="3600" dirty="0"/>
            </a:br>
            <a:r>
              <a:rPr lang="en-US" sz="3600" dirty="0"/>
              <a:t>Procurement Processes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err="1">
                <a:solidFill>
                  <a:schemeClr val="bg1"/>
                </a:solidFill>
              </a:rPr>
              <a:t>Mirko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Menninga</a:t>
            </a:r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Head of Supply, Procurement &amp; Logistics Division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>
                <a:solidFill>
                  <a:srgbClr val="FFFFFF"/>
                </a:solidFill>
              </a:rPr>
              <a:t>www.europeanspallationsource.se</a:t>
            </a:r>
            <a:endParaRPr lang="en-GB" sz="1600" dirty="0">
              <a:solidFill>
                <a:srgbClr val="FFFFFF"/>
              </a:solidFill>
            </a:endParaRPr>
          </a:p>
          <a:p>
            <a:pPr algn="ctr"/>
            <a:r>
              <a:rPr lang="en-GB" sz="1400" dirty="0">
                <a:solidFill>
                  <a:srgbClr val="FFFFFF"/>
                </a:solidFill>
              </a:rPr>
              <a:t>29 August 2018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Estabalished</a:t>
            </a:r>
            <a:r>
              <a:rPr lang="en-US" sz="2800" dirty="0"/>
              <a:t> framework agreements - 2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9FE5657-CF67-AB41-BFFA-07143079B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984274"/>
              </p:ext>
            </p:extLst>
          </p:nvPr>
        </p:nvGraphicFramePr>
        <p:xfrm>
          <a:off x="0" y="1450608"/>
          <a:ext cx="9144001" cy="49057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3000">
                  <a:extLst>
                    <a:ext uri="{9D8B030D-6E8A-4147-A177-3AD203B41FA5}">
                      <a16:colId xmlns:a16="http://schemas.microsoft.com/office/drawing/2014/main" val="2177135418"/>
                    </a:ext>
                  </a:extLst>
                </a:gridCol>
                <a:gridCol w="3259667">
                  <a:extLst>
                    <a:ext uri="{9D8B030D-6E8A-4147-A177-3AD203B41FA5}">
                      <a16:colId xmlns:a16="http://schemas.microsoft.com/office/drawing/2014/main" val="4052139903"/>
                    </a:ext>
                  </a:extLst>
                </a:gridCol>
                <a:gridCol w="2201334">
                  <a:extLst>
                    <a:ext uri="{9D8B030D-6E8A-4147-A177-3AD203B41FA5}">
                      <a16:colId xmlns:a16="http://schemas.microsoft.com/office/drawing/2014/main" val="2064832303"/>
                    </a:ext>
                  </a:extLst>
                </a:gridCol>
              </a:tblGrid>
              <a:tr h="58868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FWA for Temporary Administrative staff (Concultancy)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Under new procurement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Perido AB, Proffice AB, Adecco AB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ctr"/>
                </a:tc>
                <a:extLst>
                  <a:ext uri="{0D108BD9-81ED-4DB2-BD59-A6C34878D82A}">
                    <a16:rowId xmlns:a16="http://schemas.microsoft.com/office/drawing/2014/main" val="4136391932"/>
                  </a:ext>
                </a:extLst>
              </a:tr>
              <a:tr h="1373608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FWA for Communication Services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From May 2016 (2+1+1 years):  Lot 1 and Lot 4;  From August 2016 (2+1+1 years): Lot 2  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Lot 1: Bysted AB, ID Kommunikation AB, Mannov A/S; Lot 2: Aspekta AB, Mannov A/S, AprilSix Proof; Lot 4: First Flight Eigth Wonderleap FEW AB, Odd Hill AB, Ottoboni Sweden AB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ctr"/>
                </a:tc>
                <a:extLst>
                  <a:ext uri="{0D108BD9-81ED-4DB2-BD59-A6C34878D82A}">
                    <a16:rowId xmlns:a16="http://schemas.microsoft.com/office/drawing/2014/main" val="4273100068"/>
                  </a:ext>
                </a:extLst>
              </a:tr>
              <a:tr h="196230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Office Furniture and Complements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From January 2018 (1+1+1+1+1 years) 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Kinnarps AB 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ctr"/>
                </a:tc>
                <a:extLst>
                  <a:ext uri="{0D108BD9-81ED-4DB2-BD59-A6C34878D82A}">
                    <a16:rowId xmlns:a16="http://schemas.microsoft.com/office/drawing/2014/main" val="2961244450"/>
                  </a:ext>
                </a:extLst>
              </a:tr>
              <a:tr h="58868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P&amp;ID and Piping Tool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From May 2016 (2+1+1+1 years)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Aveva Sverige AB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ctr"/>
                </a:tc>
                <a:extLst>
                  <a:ext uri="{0D108BD9-81ED-4DB2-BD59-A6C34878D82A}">
                    <a16:rowId xmlns:a16="http://schemas.microsoft.com/office/drawing/2014/main" val="2415920049"/>
                  </a:ext>
                </a:extLst>
              </a:tr>
              <a:tr h="2158527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FWA for the provision of Inspection Services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From July 2016 (2+1+1 years)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 dirty="0">
                          <a:effectLst/>
                        </a:rPr>
                        <a:t>Lot1: TUV NORD SWEDEN AB, INSPECTA NUCLEAR AB</a:t>
                      </a:r>
                      <a:br>
                        <a:rPr lang="sv-SE" sz="1100" u="none" strike="noStrike" dirty="0">
                          <a:effectLst/>
                        </a:rPr>
                      </a:br>
                      <a:r>
                        <a:rPr lang="sv-SE" sz="1100" u="none" strike="noStrike" dirty="0">
                          <a:effectLst/>
                        </a:rPr>
                        <a:t>Lot 2: DEKRA AB;INSPECTA NUCLEAR AB; FORCE TECHNOLOGY AB</a:t>
                      </a:r>
                      <a:br>
                        <a:rPr lang="sv-SE" sz="1100" u="none" strike="noStrike" dirty="0">
                          <a:effectLst/>
                        </a:rPr>
                      </a:br>
                      <a:r>
                        <a:rPr lang="sv-SE" sz="1100" u="none" strike="noStrike" dirty="0">
                          <a:effectLst/>
                        </a:rPr>
                        <a:t>Lot3: FORCE TECHNOLOGY AB; DEKRA AB; INSPECTA NUCLEAR AB   </a:t>
                      </a:r>
                      <a:br>
                        <a:rPr lang="sv-SE" sz="1100" u="none" strike="noStrike" dirty="0">
                          <a:effectLst/>
                        </a:rPr>
                      </a:br>
                      <a:r>
                        <a:rPr lang="sv-SE" sz="1100" u="none" strike="noStrike" dirty="0">
                          <a:effectLst/>
                        </a:rPr>
                        <a:t>Lot4: DEKRA AB;  INSPECTA NUCLEAR AB; FORCE TECHNOLOGY AB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6" marR="8486" marT="8486" marB="0" anchor="ctr"/>
                </a:tc>
                <a:extLst>
                  <a:ext uri="{0D108BD9-81ED-4DB2-BD59-A6C34878D82A}">
                    <a16:rowId xmlns:a16="http://schemas.microsoft.com/office/drawing/2014/main" val="1164754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075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Estabalished</a:t>
            </a:r>
            <a:r>
              <a:rPr lang="en-US" sz="2800" dirty="0"/>
              <a:t> framework agreements - 3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4C4DCAF-1BA9-3D44-840D-EDE5449806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523224"/>
              </p:ext>
            </p:extLst>
          </p:nvPr>
        </p:nvGraphicFramePr>
        <p:xfrm>
          <a:off x="534" y="1414226"/>
          <a:ext cx="9143465" cy="4942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2785">
                  <a:extLst>
                    <a:ext uri="{9D8B030D-6E8A-4147-A177-3AD203B41FA5}">
                      <a16:colId xmlns:a16="http://schemas.microsoft.com/office/drawing/2014/main" val="1052960851"/>
                    </a:ext>
                  </a:extLst>
                </a:gridCol>
                <a:gridCol w="3259476">
                  <a:extLst>
                    <a:ext uri="{9D8B030D-6E8A-4147-A177-3AD203B41FA5}">
                      <a16:colId xmlns:a16="http://schemas.microsoft.com/office/drawing/2014/main" val="3429519401"/>
                    </a:ext>
                  </a:extLst>
                </a:gridCol>
                <a:gridCol w="2201204">
                  <a:extLst>
                    <a:ext uri="{9D8B030D-6E8A-4147-A177-3AD203B41FA5}">
                      <a16:colId xmlns:a16="http://schemas.microsoft.com/office/drawing/2014/main" val="3694182474"/>
                    </a:ext>
                  </a:extLst>
                </a:gridCol>
              </a:tblGrid>
              <a:tr h="915208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u="none" strike="noStrike">
                          <a:effectLst/>
                        </a:rPr>
                        <a:t>FWA for consultacy support concerning provision of Software Development Services for ESS Integrated Control Systems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78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u="none" strike="noStrike">
                          <a:effectLst/>
                        </a:rPr>
                        <a:t>From August 2016 (2+1+1+1 years)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78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u="none" strike="noStrike">
                          <a:effectLst/>
                        </a:rPr>
                        <a:t>Lot 1: 10 suppliers</a:t>
                      </a:r>
                      <a:br>
                        <a:rPr lang="sv-SE" sz="1000" u="none" strike="noStrike">
                          <a:effectLst/>
                        </a:rPr>
                      </a:br>
                      <a:r>
                        <a:rPr lang="sv-SE" sz="1000" u="none" strike="noStrike">
                          <a:effectLst/>
                        </a:rPr>
                        <a:t>Lot 2: 9 suppliers</a:t>
                      </a:r>
                      <a:br>
                        <a:rPr lang="sv-SE" sz="1000" u="none" strike="noStrike">
                          <a:effectLst/>
                        </a:rPr>
                      </a:br>
                      <a:r>
                        <a:rPr lang="sv-SE" sz="1000" u="none" strike="noStrike">
                          <a:effectLst/>
                        </a:rPr>
                        <a:t>Lot 3: 5 suppliers </a:t>
                      </a:r>
                      <a:br>
                        <a:rPr lang="sv-SE" sz="1000" u="none" strike="noStrike">
                          <a:effectLst/>
                        </a:rPr>
                      </a:br>
                      <a:r>
                        <a:rPr lang="sv-SE" sz="1000" u="none" strike="noStrike">
                          <a:effectLst/>
                        </a:rPr>
                        <a:t>Lot 4: 5 suppliers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7858" marB="0" anchor="ctr"/>
                </a:tc>
                <a:extLst>
                  <a:ext uri="{0D108BD9-81ED-4DB2-BD59-A6C34878D82A}">
                    <a16:rowId xmlns:a16="http://schemas.microsoft.com/office/drawing/2014/main" val="581663821"/>
                  </a:ext>
                </a:extLst>
              </a:tr>
              <a:tr h="915208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u="none" strike="noStrike">
                          <a:effectLst/>
                        </a:rPr>
                        <a:t>FWA for vacuum components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78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u="none" strike="noStrike">
                          <a:effectLst/>
                        </a:rPr>
                        <a:t>From August 2017 (1+1+1+1 years)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78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u="none" strike="noStrike">
                          <a:effectLst/>
                        </a:rPr>
                        <a:t>Leybold GmbH; Pfeiffer Vacuum Scandinavia AB; Low2High Vacuum AB; MKS Instruments UK Ltd; SAES Getters SpA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7858" marB="0" anchor="ctr"/>
                </a:tc>
                <a:extLst>
                  <a:ext uri="{0D108BD9-81ED-4DB2-BD59-A6C34878D82A}">
                    <a16:rowId xmlns:a16="http://schemas.microsoft.com/office/drawing/2014/main" val="816054042"/>
                  </a:ext>
                </a:extLst>
              </a:tr>
              <a:tr h="915208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u="none" strike="noStrike">
                          <a:effectLst/>
                        </a:rPr>
                        <a:t>FWA for Data and Communication Cables 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78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u="none" strike="noStrike">
                          <a:effectLst/>
                        </a:rPr>
                        <a:t>From August 2017 (2+1+1 years)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78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u="none" strike="noStrike">
                          <a:effectLst/>
                        </a:rPr>
                        <a:t>Coromatic AB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7858" marB="0" anchor="ctr"/>
                </a:tc>
                <a:extLst>
                  <a:ext uri="{0D108BD9-81ED-4DB2-BD59-A6C34878D82A}">
                    <a16:rowId xmlns:a16="http://schemas.microsoft.com/office/drawing/2014/main" val="3827900415"/>
                  </a:ext>
                </a:extLst>
              </a:tr>
              <a:tr h="732167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u="none" strike="noStrike">
                          <a:effectLst/>
                        </a:rPr>
                        <a:t>FWA for moving of goods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78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u="none" strike="noStrike">
                          <a:effectLst/>
                        </a:rPr>
                        <a:t>From February 2018 (2+1+1 years)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78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u="none" strike="noStrike">
                          <a:effectLst/>
                        </a:rPr>
                        <a:t>1. Move4U</a:t>
                      </a:r>
                      <a:br>
                        <a:rPr lang="sv-SE" sz="1000" u="none" strike="noStrike">
                          <a:effectLst/>
                        </a:rPr>
                      </a:br>
                      <a:r>
                        <a:rPr lang="sv-SE" sz="1000" u="none" strike="noStrike">
                          <a:effectLst/>
                        </a:rPr>
                        <a:t>2. Freys Express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7858" marB="0" anchor="ctr"/>
                </a:tc>
                <a:extLst>
                  <a:ext uri="{0D108BD9-81ED-4DB2-BD59-A6C34878D82A}">
                    <a16:rowId xmlns:a16="http://schemas.microsoft.com/office/drawing/2014/main" val="3267726084"/>
                  </a:ext>
                </a:extLst>
              </a:tr>
              <a:tr h="732167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u="none" strike="noStrike">
                          <a:effectLst/>
                        </a:rPr>
                        <a:t>FWA for Industrial Cleaning Services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78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u="none" strike="noStrike">
                          <a:effectLst/>
                        </a:rPr>
                        <a:t>From January 2018 (1+1+1+1+1 years) 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78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u="none" strike="noStrike">
                          <a:effectLst/>
                        </a:rPr>
                        <a:t>Svedala Utemiljo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7858" marB="0" anchor="ctr"/>
                </a:tc>
                <a:extLst>
                  <a:ext uri="{0D108BD9-81ED-4DB2-BD59-A6C34878D82A}">
                    <a16:rowId xmlns:a16="http://schemas.microsoft.com/office/drawing/2014/main" val="410442756"/>
                  </a:ext>
                </a:extLst>
              </a:tr>
              <a:tr h="732167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u="none" strike="noStrike">
                          <a:effectLst/>
                        </a:rPr>
                        <a:t>Scaffolding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78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u="none" strike="noStrike">
                          <a:effectLst/>
                        </a:rPr>
                        <a:t>From January 2017 (2+1+1+1 years)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78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u="none" strike="noStrike" dirty="0" err="1">
                          <a:effectLst/>
                        </a:rPr>
                        <a:t>Heab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58" marR="7858" marT="7858" marB="0" anchor="ctr"/>
                </a:tc>
                <a:extLst>
                  <a:ext uri="{0D108BD9-81ED-4DB2-BD59-A6C34878D82A}">
                    <a16:rowId xmlns:a16="http://schemas.microsoft.com/office/drawing/2014/main" val="3844552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386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Estabalished</a:t>
            </a:r>
            <a:r>
              <a:rPr lang="en-US" sz="2800" dirty="0"/>
              <a:t> framework agreements - 4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A02FD75-1420-144F-8EB1-3A3B37CF19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469205"/>
              </p:ext>
            </p:extLst>
          </p:nvPr>
        </p:nvGraphicFramePr>
        <p:xfrm>
          <a:off x="0" y="1469614"/>
          <a:ext cx="9144000" cy="4886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3000">
                  <a:extLst>
                    <a:ext uri="{9D8B030D-6E8A-4147-A177-3AD203B41FA5}">
                      <a16:colId xmlns:a16="http://schemas.microsoft.com/office/drawing/2014/main" val="2615778081"/>
                    </a:ext>
                  </a:extLst>
                </a:gridCol>
                <a:gridCol w="3259667">
                  <a:extLst>
                    <a:ext uri="{9D8B030D-6E8A-4147-A177-3AD203B41FA5}">
                      <a16:colId xmlns:a16="http://schemas.microsoft.com/office/drawing/2014/main" val="2976119789"/>
                    </a:ext>
                  </a:extLst>
                </a:gridCol>
                <a:gridCol w="2201333">
                  <a:extLst>
                    <a:ext uri="{9D8B030D-6E8A-4147-A177-3AD203B41FA5}">
                      <a16:colId xmlns:a16="http://schemas.microsoft.com/office/drawing/2014/main" val="1060316405"/>
                    </a:ext>
                  </a:extLst>
                </a:gridCol>
              </a:tblGrid>
              <a:tr h="977348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Site Services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From February 2017 (2+1+1+1 years)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Skanska Maskin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4390094"/>
                  </a:ext>
                </a:extLst>
              </a:tr>
              <a:tr h="1221685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FWA for Consultancy support for provision of Integration Services for ESS Integrated Control Systems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From October 2017 (4+1 years)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15 suppliers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661906"/>
                  </a:ext>
                </a:extLst>
              </a:tr>
              <a:tr h="73301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FWA for Electrial components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From August 2017 (2+1+1 years)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Ahlsell, RS Components, Elfa Distrelec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643853"/>
                  </a:ext>
                </a:extLst>
              </a:tr>
              <a:tr h="488674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FWA for Lab equipment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From April 2017 (2+1+1 years)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VWR International, TH Geyer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6755969"/>
                  </a:ext>
                </a:extLst>
              </a:tr>
              <a:tr h="488674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FWA for Timing System Components and Related Technical Support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From November 2017 (1+1+1+1+1 years)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Micro Research Finland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4521147"/>
                  </a:ext>
                </a:extLst>
              </a:tr>
              <a:tr h="977348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FWA for Consultancy Support - PLM, PDM and CAD consultancy support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From June 2015 - 1 June 2019 (2+1+1 years)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effectLst/>
                        </a:rPr>
                        <a:t>Assistera, Combitech, </a:t>
                      </a:r>
                      <a:r>
                        <a:rPr lang="sv-SE" sz="1200" u="none" strike="noStrike" dirty="0" err="1">
                          <a:effectLst/>
                        </a:rPr>
                        <a:t>Infuseit</a:t>
                      </a:r>
                      <a:r>
                        <a:rPr lang="sv-SE" sz="1200" u="none" strike="noStrike" dirty="0">
                          <a:effectLst/>
                        </a:rPr>
                        <a:t>, </a:t>
                      </a:r>
                      <a:r>
                        <a:rPr lang="sv-SE" sz="1200" u="none" strike="noStrike" dirty="0" err="1">
                          <a:effectLst/>
                        </a:rPr>
                        <a:t>Nobletek</a:t>
                      </a:r>
                      <a:r>
                        <a:rPr lang="sv-SE" sz="1200" u="none" strike="noStrike" dirty="0">
                          <a:effectLst/>
                        </a:rPr>
                        <a:t>, </a:t>
                      </a:r>
                      <a:r>
                        <a:rPr lang="sv-SE" sz="1200" u="none" strike="noStrike" dirty="0" err="1">
                          <a:effectLst/>
                        </a:rPr>
                        <a:t>Qgroup</a:t>
                      </a:r>
                      <a:r>
                        <a:rPr lang="sv-SE" sz="1200" u="none" strike="noStrike" dirty="0">
                          <a:effectLst/>
                        </a:rPr>
                        <a:t>, Semcon, </a:t>
                      </a:r>
                      <a:r>
                        <a:rPr lang="sv-SE" sz="1200" u="none" strike="noStrike" dirty="0" err="1">
                          <a:effectLst/>
                        </a:rPr>
                        <a:t>Spectrum</a:t>
                      </a:r>
                      <a:r>
                        <a:rPr lang="sv-SE" sz="1200" u="none" strike="noStrike" dirty="0">
                          <a:effectLst/>
                        </a:rPr>
                        <a:t>, </a:t>
                      </a:r>
                      <a:r>
                        <a:rPr lang="sv-SE" sz="1200" u="none" strike="noStrike" dirty="0" err="1">
                          <a:effectLst/>
                        </a:rPr>
                        <a:t>Technia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5563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523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Thank you for your attention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13</a:t>
            </a:fld>
            <a:endParaRPr lang="sv-SE"/>
          </a:p>
        </p:txBody>
      </p:sp>
      <p:pic>
        <p:nvPicPr>
          <p:cNvPr id="6" name="Content Placeholder 5" descr="Macintosh HD:Users:luisortega:Documents:ESS:General:Pictures:hl_aerial_overview_01x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6" b="19156"/>
          <a:stretch/>
        </p:blipFill>
        <p:spPr bwMode="auto">
          <a:xfrm>
            <a:off x="0" y="1441532"/>
            <a:ext cx="9144000" cy="50001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4237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Opportunities for doing business with 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94" y="1736600"/>
            <a:ext cx="8193007" cy="443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</a:rPr>
              <a:t>Skanska for civil construction</a:t>
            </a:r>
          </a:p>
          <a:p>
            <a:pPr marL="800100" lvl="1" indent="-342900">
              <a:spcBef>
                <a:spcPts val="0"/>
              </a:spcBef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Contract in place with Skanska for conventional facilities, Skanska conducting procurement for sub-contractors for materials and works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</a:rPr>
              <a:t>ESS Procurement for goods and services from ESS budget</a:t>
            </a:r>
          </a:p>
          <a:p>
            <a:pPr marL="800100" lvl="1" indent="-342900">
              <a:spcBef>
                <a:spcPts val="0"/>
              </a:spcBef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European Spallation Source ERIC follows ERIC public procurement rules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</a:rPr>
              <a:t>In-kind contributions (IKCs) from partner institutions in ESS member countries</a:t>
            </a:r>
          </a:p>
          <a:p>
            <a:pPr marL="742869" lvl="1" indent="-285750">
              <a:spcBef>
                <a:spcPts val="0"/>
              </a:spcBef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Opportunities through IKCs from partner institutes in member countries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sp>
        <p:nvSpPr>
          <p:cNvPr id="5" name="Oval 4"/>
          <p:cNvSpPr/>
          <p:nvPr/>
        </p:nvSpPr>
        <p:spPr>
          <a:xfrm>
            <a:off x="539552" y="2492896"/>
            <a:ext cx="8147248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520" y="110026"/>
            <a:ext cx="7344816" cy="1143000"/>
          </a:xfrm>
        </p:spPr>
        <p:txBody>
          <a:bodyPr>
            <a:noAutofit/>
          </a:bodyPr>
          <a:lstStyle/>
          <a:p>
            <a:r>
              <a:rPr lang="en-US" sz="2400" dirty="0"/>
              <a:t>Construction and Operation Budget Profile – Business opportunities during construction (near-term) and operations (long-term)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179513" y="1772816"/>
          <a:ext cx="878497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182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European Spallation Source ERIC Procurement Rules</a:t>
            </a:r>
          </a:p>
        </p:txBody>
      </p:sp>
      <p:sp>
        <p:nvSpPr>
          <p:cNvPr id="2" name="Subtitle 1"/>
          <p:cNvSpPr>
            <a:spLocks noGrp="1"/>
          </p:cNvSpPr>
          <p:nvPr>
            <p:ph idx="1"/>
          </p:nvPr>
        </p:nvSpPr>
        <p:spPr>
          <a:xfrm>
            <a:off x="569993" y="1700809"/>
            <a:ext cx="8032140" cy="4038981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ESS procurement governed by the European Spallation Source ERIC procurement rules (as of 1 October 2015, revision as of 1 April 2017)</a:t>
            </a:r>
          </a:p>
          <a:p>
            <a:pPr marL="285750" indent="-285750">
              <a:buFont typeface="Arial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Purpose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To explain how ESS ERIC conducts procurement, providing transparency on tender procedures, rights and obligations of suppliers, including a review and appeal procedure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Applies to all contracts for pecuniary interest for the provision of goods, works and services between ESS and a 3</a:t>
            </a:r>
            <a:r>
              <a:rPr lang="en-US" sz="1600" baseline="30000" dirty="0">
                <a:solidFill>
                  <a:srgbClr val="000000"/>
                </a:solidFill>
              </a:rPr>
              <a:t>rd</a:t>
            </a:r>
            <a:r>
              <a:rPr lang="en-US" sz="1600" dirty="0">
                <a:solidFill>
                  <a:srgbClr val="000000"/>
                </a:solidFill>
              </a:rPr>
              <a:t> party [supplier]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Principles and objectives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Following the EU treaty principles of:</a:t>
            </a:r>
          </a:p>
          <a:p>
            <a:pPr marL="1200150" lvl="2" indent="-285750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Transparency, proportionality, mutual recognition, equal treatment and non-discrimination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Promoting the objectives of:</a:t>
            </a:r>
          </a:p>
          <a:p>
            <a:pPr marL="1200150" lvl="2" indent="-285750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Value for money, publicity, integrity, innovation, sustainability</a:t>
            </a:r>
          </a:p>
          <a:p>
            <a:pPr marL="1200150" lvl="2" indent="-285750">
              <a:buFont typeface="Arial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5715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Available at </a:t>
            </a:r>
            <a:r>
              <a:rPr lang="en-US" sz="1800" dirty="0">
                <a:hlinkClick r:id="rId3"/>
              </a:rPr>
              <a:t>https://europeanspallationsource.se/procurement</a:t>
            </a:r>
            <a:endParaRPr lang="en-US" sz="1800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fld id="{038C62C7-F79B-CD4A-A5DF-5683BBEC4A65}" type="slidenum">
              <a:rPr lang="sv-SE">
                <a:solidFill>
                  <a:schemeClr val="bg1">
                    <a:lumMod val="50000"/>
                  </a:schemeClr>
                </a:solidFill>
              </a:rPr>
              <a:pPr/>
              <a:t>4</a:t>
            </a:fld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1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European Spallation Source ERIC Procurement Rules – Overview of Procurement Procedures*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323529" y="62901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*Minimum procedure applicable by value</a:t>
            </a:r>
          </a:p>
          <a:p>
            <a:r>
              <a:rPr lang="en-US" sz="1400" dirty="0"/>
              <a:t>**Minimum timing does </a:t>
            </a:r>
            <a:r>
              <a:rPr lang="en-US" sz="1400" i="1" u="sng" dirty="0"/>
              <a:t>not</a:t>
            </a:r>
            <a:r>
              <a:rPr lang="en-US" sz="1400" dirty="0"/>
              <a:t> include time required for preparation and evaluation**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28" y="1510740"/>
            <a:ext cx="7884859" cy="472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05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1" y="1684866"/>
            <a:ext cx="46792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ESS Website</a:t>
            </a:r>
          </a:p>
          <a:p>
            <a:r>
              <a:rPr lang="en-US" sz="1200" dirty="0"/>
              <a:t>(</a:t>
            </a:r>
            <a:r>
              <a:rPr lang="en-US" sz="1200" dirty="0">
                <a:hlinkClick r:id="rId3"/>
              </a:rPr>
              <a:t>http://europeanspallationsource.se/procurement</a:t>
            </a:r>
            <a:r>
              <a:rPr lang="en-US" sz="1200" dirty="0"/>
              <a:t>)</a:t>
            </a:r>
          </a:p>
          <a:p>
            <a:endParaRPr lang="en-US" sz="1200" b="1" dirty="0"/>
          </a:p>
          <a:p>
            <a:r>
              <a:rPr lang="en-US" sz="1200" b="1" dirty="0"/>
              <a:t>Procurement Listings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Contract Notices &gt;50,000 EUR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Market Surveys / Requests for Information</a:t>
            </a:r>
          </a:p>
          <a:p>
            <a:endParaRPr lang="en-US" sz="1200" b="1" dirty="0"/>
          </a:p>
          <a:p>
            <a:r>
              <a:rPr lang="en-US" sz="1200" b="1" dirty="0"/>
              <a:t>Forthcoming Procurement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Indicative information published to give greater visibility to industry on ESS’ procurement plans.  </a:t>
            </a:r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r>
              <a:rPr lang="en-US" sz="1200" b="1" dirty="0"/>
              <a:t>Contract Award Notices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/>
              <a:t>For procurements published on the website, published by month of contract signature, updated quarterly</a:t>
            </a:r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r>
              <a:rPr lang="en-US" sz="1200" b="1" dirty="0"/>
              <a:t>Guidelines for Suppliers on ESS procurement</a:t>
            </a:r>
          </a:p>
          <a:p>
            <a:endParaRPr lang="en-US" sz="1200" dirty="0"/>
          </a:p>
          <a:p>
            <a:r>
              <a:rPr lang="en-US" sz="1200" b="1" u="sng" dirty="0"/>
              <a:t>Official Journal of the European Union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May be used for contract notices &gt;200,000 EUR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Pre-Commercial Procurements and/or Public Procurement of Innovation</a:t>
            </a:r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r>
              <a:rPr lang="en-US" sz="1200" b="1" u="sng" dirty="0"/>
              <a:t>Industrial Liaison Offices </a:t>
            </a:r>
            <a:r>
              <a:rPr lang="en-US" sz="1200" b="1" dirty="0"/>
              <a:t>(ILOs)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Via weekly email and notifications of new call for tenders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4" y="8469"/>
            <a:ext cx="6067426" cy="1441531"/>
          </a:xfrm>
        </p:spPr>
        <p:txBody>
          <a:bodyPr>
            <a:normAutofit/>
          </a:bodyPr>
          <a:lstStyle/>
          <a:p>
            <a:r>
              <a:rPr lang="en-US" sz="2800" dirty="0"/>
              <a:t>ESS procurement information </a:t>
            </a:r>
            <a:endParaRPr lang="en-US" sz="160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766" y="1684866"/>
            <a:ext cx="4037708" cy="451096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572000" y="1711653"/>
            <a:ext cx="1320800" cy="1244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29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E-Procurement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092" y="1417638"/>
            <a:ext cx="4037708" cy="451096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596336" y="3050820"/>
            <a:ext cx="1320800" cy="1244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68727" y="3376442"/>
            <a:ext cx="3175718" cy="335939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79512" y="1916832"/>
            <a:ext cx="3960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Rolled-out 1 October 2017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Used for publishing information, sharing documentation, managing communications and receiving proposals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Interested suppliers can register and maintain a business profile in the tool and configure notifications for new tenders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68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Upcoming tender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94" y="1736600"/>
            <a:ext cx="8193007" cy="44356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https://</a:t>
            </a:r>
            <a:r>
              <a:rPr lang="en-US" sz="2000" b="1" dirty="0" err="1"/>
              <a:t>europeanspallationsource.se</a:t>
            </a:r>
            <a:r>
              <a:rPr lang="en-US" sz="2000" b="1" dirty="0"/>
              <a:t>/procurement/</a:t>
            </a:r>
            <a:r>
              <a:rPr lang="en-US" sz="2000" b="1" dirty="0" err="1"/>
              <a:t>listings#forthcoming-procurements</a:t>
            </a:r>
            <a:r>
              <a:rPr lang="en-US" sz="2000" b="1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Examples:</a:t>
            </a:r>
          </a:p>
          <a:p>
            <a:pPr lvl="1">
              <a:spcBef>
                <a:spcPts val="0"/>
              </a:spcBef>
            </a:pPr>
            <a:endParaRPr lang="en-US" sz="14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Inner shielding (3 parts / tenders)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Material for inner shielding </a:t>
            </a:r>
            <a:r>
              <a:rPr lang="en-US" sz="2000" b="1" dirty="0"/>
              <a:t>(published)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Outer shielding </a:t>
            </a:r>
            <a:r>
              <a:rPr lang="en-US" sz="2000" b="1" dirty="0">
                <a:solidFill>
                  <a:schemeClr val="tx1"/>
                </a:solidFill>
              </a:rPr>
              <a:t>(published)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Installation related framework agreements (resources and/or material) – </a:t>
            </a:r>
            <a:r>
              <a:rPr lang="en-US" sz="2000" b="1" dirty="0"/>
              <a:t>2 about to be published this week!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Neutron Beam Extraction systems, tooling, beam guides, light shutters, plug, test stand and skids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Baseplates NBEX and Instruments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CUB server room implementation (based on existing design)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Bunker project </a:t>
            </a:r>
            <a:r>
              <a:rPr lang="en-US" sz="2000" b="1" dirty="0"/>
              <a:t>(published)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Klystrons High-Beta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Monolith Baseplate </a:t>
            </a:r>
            <a:r>
              <a:rPr lang="en-US" sz="2000" b="1" dirty="0">
                <a:solidFill>
                  <a:schemeClr val="tx1"/>
                </a:solidFill>
              </a:rPr>
              <a:t>(awarded, stand-still period ongoing)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2 Circulators and 4 Loads for RFQ and DTL section </a:t>
            </a:r>
            <a:r>
              <a:rPr lang="en-US" sz="2000" b="1" dirty="0">
                <a:solidFill>
                  <a:schemeClr val="tx1"/>
                </a:solidFill>
              </a:rPr>
              <a:t>(published)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9434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Estabalished</a:t>
            </a:r>
            <a:r>
              <a:rPr lang="en-US" sz="2800" dirty="0"/>
              <a:t> framework agreements - 1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08B106F-8B85-D948-BCB5-9AFB7F767A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99707"/>
              </p:ext>
            </p:extLst>
          </p:nvPr>
        </p:nvGraphicFramePr>
        <p:xfrm>
          <a:off x="1" y="1433988"/>
          <a:ext cx="9143999" cy="50193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2999">
                  <a:extLst>
                    <a:ext uri="{9D8B030D-6E8A-4147-A177-3AD203B41FA5}">
                      <a16:colId xmlns:a16="http://schemas.microsoft.com/office/drawing/2014/main" val="2386095198"/>
                    </a:ext>
                  </a:extLst>
                </a:gridCol>
                <a:gridCol w="3259666">
                  <a:extLst>
                    <a:ext uri="{9D8B030D-6E8A-4147-A177-3AD203B41FA5}">
                      <a16:colId xmlns:a16="http://schemas.microsoft.com/office/drawing/2014/main" val="1370044142"/>
                    </a:ext>
                  </a:extLst>
                </a:gridCol>
                <a:gridCol w="2201334">
                  <a:extLst>
                    <a:ext uri="{9D8B030D-6E8A-4147-A177-3AD203B41FA5}">
                      <a16:colId xmlns:a16="http://schemas.microsoft.com/office/drawing/2014/main" val="4246509471"/>
                    </a:ext>
                  </a:extLst>
                </a:gridCol>
              </a:tblGrid>
              <a:tr h="478033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Software Licenses and Services - CAD-Tool for Electrical Design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From July 2015 - 1 July 2017 (+1 +1 years)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EPLAN Software &amp; Service AB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6306872"/>
                  </a:ext>
                </a:extLst>
              </a:tr>
              <a:tr h="956066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FWA for Technical Consultants &amp; Services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From July 2016 - 30 June 2018 (+1 +1 +1 years)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31 Suppliers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4587814"/>
                  </a:ext>
                </a:extLst>
              </a:tr>
              <a:tr h="717050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FWA for Moving Services (for staff moving household upon recruitment)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From Februrary 2016 - 31 January 2018 (+1 +1 years)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Alfa Quality Moving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7570611"/>
                  </a:ext>
                </a:extLst>
              </a:tr>
              <a:tr h="956066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Catalogue IT Equipment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From December 2015 (2 + 2 years) 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Dustin AB / Atea Sverige AB / TDC AB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3967138"/>
                  </a:ext>
                </a:extLst>
              </a:tr>
              <a:tr h="717050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Catalogue Personal Safety Sytems 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From June 2015 (4 years)  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Siemens AB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7524646"/>
                  </a:ext>
                </a:extLst>
              </a:tr>
              <a:tr h="717050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Catalogue Automation Systems 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From September 2015 (2 + 2 years)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Siemens AB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6517439"/>
                  </a:ext>
                </a:extLst>
              </a:tr>
              <a:tr h="478033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Agreement for Provision of Relocation Services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From March 2016 (2+2 years)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effectLst/>
                        </a:rPr>
                        <a:t>Alfa </a:t>
                      </a:r>
                      <a:r>
                        <a:rPr lang="sv-SE" sz="1200" u="none" strike="noStrike" dirty="0" err="1">
                          <a:effectLst/>
                        </a:rPr>
                        <a:t>Quality</a:t>
                      </a:r>
                      <a:r>
                        <a:rPr lang="sv-SE" sz="1200" u="none" strike="noStrike" dirty="0">
                          <a:effectLst/>
                        </a:rPr>
                        <a:t> </a:t>
                      </a:r>
                      <a:r>
                        <a:rPr lang="sv-SE" sz="1200" u="none" strike="noStrike" dirty="0" err="1">
                          <a:effectLst/>
                        </a:rPr>
                        <a:t>Moving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8850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327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621</TotalTime>
  <Words>1102</Words>
  <Application>Microsoft Macintosh PowerPoint</Application>
  <PresentationFormat>On-screen Show (4:3)</PresentationFormat>
  <Paragraphs>176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European Spallation Source ERIC Procurement Processes</vt:lpstr>
      <vt:lpstr>Opportunities for doing business with ESS</vt:lpstr>
      <vt:lpstr>Construction and Operation Budget Profile – Business opportunities during construction (near-term) and operations (long-term)</vt:lpstr>
      <vt:lpstr>European Spallation Source ERIC Procurement Rules</vt:lpstr>
      <vt:lpstr>European Spallation Source ERIC Procurement Rules – Overview of Procurement Procedures*</vt:lpstr>
      <vt:lpstr>ESS procurement information </vt:lpstr>
      <vt:lpstr>E-Procurement Tool</vt:lpstr>
      <vt:lpstr>Upcoming tender opportunities</vt:lpstr>
      <vt:lpstr>Estabalished framework agreements - 1</vt:lpstr>
      <vt:lpstr>Estabalished framework agreements - 2</vt:lpstr>
      <vt:lpstr>Estabalished framework agreements - 3</vt:lpstr>
      <vt:lpstr>Estabalished framework agreements - 4</vt:lpstr>
      <vt:lpstr>Thank you for your attention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Microsoft Office User</dc:creator>
  <cp:lastModifiedBy>Microsoft Office User</cp:lastModifiedBy>
  <cp:revision>49</cp:revision>
  <dcterms:created xsi:type="dcterms:W3CDTF">2017-11-08T14:51:55Z</dcterms:created>
  <dcterms:modified xsi:type="dcterms:W3CDTF">2018-08-29T12:43:20Z</dcterms:modified>
</cp:coreProperties>
</file>