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256" r:id="rId2"/>
    <p:sldId id="263" r:id="rId3"/>
    <p:sldId id="260" r:id="rId4"/>
    <p:sldId id="262" r:id="rId5"/>
    <p:sldId id="258" r:id="rId6"/>
    <p:sldId id="264" r:id="rId7"/>
    <p:sldId id="265" r:id="rId8"/>
    <p:sldId id="261" r:id="rId9"/>
  </p:sldIdLst>
  <p:sldSz cx="9144000" cy="6858000" type="screen4x3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3353"/>
    <a:srgbClr val="0B1929"/>
    <a:srgbClr val="1C3D63"/>
    <a:srgbClr val="0094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8" autoAdjust="0"/>
    <p:restoredTop sz="96984" autoAdjust="0"/>
  </p:normalViewPr>
  <p:slideViewPr>
    <p:cSldViewPr>
      <p:cViewPr varScale="1">
        <p:scale>
          <a:sx n="126" d="100"/>
          <a:sy n="126" d="100"/>
        </p:scale>
        <p:origin x="1120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E09F57FC-B3FF-4DF2-9417-962901C07B3B}" type="datetimeFigureOut">
              <a:rPr lang="sv-SE" smtClean="0"/>
              <a:t>2018-08-30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33" tIns="45717" rIns="91433" bIns="4571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161A53A7-64CD-4D0E-AAE8-1AC9C79D708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84655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7AC81-318B-4D49-A602-9E30227C87EC}" type="datetime1">
              <a:rPr lang="sv-SE" smtClean="0"/>
              <a:t>2018-08-30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08304" y="260648"/>
            <a:ext cx="1656184" cy="886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88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Click to edit Master text styles</a:t>
            </a:r>
          </a:p>
          <a:p>
            <a:pPr lvl="1"/>
            <a:r>
              <a:rPr lang="sv-SE"/>
              <a:t>Second level</a:t>
            </a:r>
          </a:p>
          <a:p>
            <a:pPr lvl="2"/>
            <a:r>
              <a:rPr lang="sv-SE"/>
              <a:t>Third level</a:t>
            </a:r>
          </a:p>
          <a:p>
            <a:pPr lvl="3"/>
            <a:r>
              <a:rPr lang="sv-SE"/>
              <a:t>Fourth level</a:t>
            </a:r>
          </a:p>
          <a:p>
            <a:pPr lvl="4"/>
            <a:r>
              <a:rPr lang="sv-SE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99CB0-346B-43FA-9EE6-F90C3F3BC0BA}" type="datetime1">
              <a:rPr lang="sv-SE" smtClean="0"/>
              <a:t>2018-08-30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Bildobjekt 5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94008" y="319530"/>
            <a:ext cx="1370480" cy="733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099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Click to edit Master text styles</a:t>
            </a:r>
          </a:p>
          <a:p>
            <a:pPr lvl="1"/>
            <a:r>
              <a:rPr lang="sv-SE"/>
              <a:t>Second level</a:t>
            </a:r>
          </a:p>
          <a:p>
            <a:pPr lvl="2"/>
            <a:r>
              <a:rPr lang="sv-SE"/>
              <a:t>Third level</a:t>
            </a:r>
          </a:p>
          <a:p>
            <a:pPr lvl="3"/>
            <a:r>
              <a:rPr lang="sv-SE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Click to edit Master text styles</a:t>
            </a:r>
          </a:p>
          <a:p>
            <a:pPr lvl="1"/>
            <a:r>
              <a:rPr lang="sv-SE"/>
              <a:t>Second level</a:t>
            </a:r>
          </a:p>
          <a:p>
            <a:pPr lvl="2"/>
            <a:r>
              <a:rPr lang="sv-SE"/>
              <a:t>Third level</a:t>
            </a:r>
          </a:p>
          <a:p>
            <a:pPr lvl="3"/>
            <a:r>
              <a:rPr lang="sv-SE"/>
              <a:t>Fourth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66B7F-8271-49DA-A25A-F4BB9F476347}" type="datetime1">
              <a:rPr lang="sv-SE" smtClean="0"/>
              <a:t>2018-08-30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/>
          </a:p>
        </p:txBody>
      </p:sp>
      <p:pic>
        <p:nvPicPr>
          <p:cNvPr id="9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04662" y="260648"/>
            <a:ext cx="1359826" cy="727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8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Click to edit Master text styles</a:t>
            </a:r>
          </a:p>
          <a:p>
            <a:pPr lvl="1"/>
            <a:r>
              <a:rPr lang="sv-SE"/>
              <a:t>Second level</a:t>
            </a:r>
          </a:p>
          <a:p>
            <a:pPr lvl="2"/>
            <a:r>
              <a:rPr lang="sv-SE"/>
              <a:t>Third level</a:t>
            </a:r>
          </a:p>
          <a:p>
            <a:pPr lvl="3"/>
            <a:r>
              <a:rPr lang="sv-SE"/>
              <a:t>Fourth level</a:t>
            </a:r>
          </a:p>
          <a:p>
            <a:pPr lvl="4"/>
            <a:r>
              <a:rPr lang="sv-SE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Click to edit Master text styles</a:t>
            </a:r>
          </a:p>
          <a:p>
            <a:pPr lvl="1"/>
            <a:r>
              <a:rPr lang="sv-SE"/>
              <a:t>Second level</a:t>
            </a:r>
          </a:p>
          <a:p>
            <a:pPr lvl="2"/>
            <a:r>
              <a:rPr lang="sv-SE"/>
              <a:t>Third level</a:t>
            </a:r>
          </a:p>
          <a:p>
            <a:pPr lvl="3"/>
            <a:r>
              <a:rPr lang="sv-SE"/>
              <a:t>Fourth level</a:t>
            </a:r>
          </a:p>
          <a:p>
            <a:pPr lvl="4"/>
            <a:r>
              <a:rPr lang="sv-SE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D23FA-05C4-4CC1-B281-2F815585BC1C}" type="datetime1">
              <a:rPr lang="sv-SE" smtClean="0"/>
              <a:t>2018-08-30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/>
          </a:p>
        </p:txBody>
      </p:sp>
      <p:sp>
        <p:nvSpPr>
          <p:cNvPr id="10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0094C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740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391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Click to edit Master title style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3233B-D569-4A6E-878F-CDE152514C47}" type="datetime1">
              <a:rPr lang="sv-SE" smtClean="0"/>
              <a:t>2018-08-30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115BC-487E-4422-894C-CB7CD3E7922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06408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0808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br>
              <a:rPr lang="sv-SE" sz="4000" dirty="0"/>
            </a:br>
            <a:r>
              <a:rPr lang="sv-SE" sz="4000" dirty="0"/>
              <a:t>Installation</a:t>
            </a:r>
            <a:br>
              <a:rPr lang="sv-SE" sz="4000" dirty="0"/>
            </a:br>
            <a:r>
              <a:rPr lang="sv-SE" sz="4000" dirty="0"/>
              <a:t>Site </a:t>
            </a:r>
            <a:r>
              <a:rPr lang="sv-SE" sz="4000" dirty="0" err="1"/>
              <a:t>Organization</a:t>
            </a:r>
            <a:br>
              <a:rPr lang="sv-SE" sz="4000" dirty="0"/>
            </a:br>
            <a:r>
              <a:rPr lang="sv-SE" sz="4000" dirty="0"/>
              <a:t>Target Division	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sv-SE" sz="1400" dirty="0">
                <a:solidFill>
                  <a:schemeClr val="bg1"/>
                </a:solidFill>
              </a:rPr>
              <a:t>Tobias Lexholm</a:t>
            </a:r>
          </a:p>
          <a:p>
            <a:r>
              <a:rPr lang="sv-SE" sz="1400" dirty="0">
                <a:solidFill>
                  <a:schemeClr val="bg1"/>
                </a:solidFill>
              </a:rPr>
              <a:t>	Installation </a:t>
            </a:r>
            <a:r>
              <a:rPr lang="sv-SE" sz="1400" dirty="0" err="1">
                <a:solidFill>
                  <a:schemeClr val="bg1"/>
                </a:solidFill>
              </a:rPr>
              <a:t>Coordinator</a:t>
            </a:r>
            <a:r>
              <a:rPr lang="sv-SE" sz="1400" dirty="0">
                <a:solidFill>
                  <a:schemeClr val="bg1"/>
                </a:solidFill>
              </a:rPr>
              <a:t>, Target Division</a:t>
            </a:r>
            <a:r>
              <a:rPr lang="sv-SE" sz="2000" dirty="0">
                <a:solidFill>
                  <a:schemeClr val="bg1"/>
                </a:solidFill>
              </a:rPr>
              <a:t>	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0" y="5949280"/>
            <a:ext cx="4572000" cy="60324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GB" sz="1600" dirty="0">
                <a:solidFill>
                  <a:srgbClr val="FFFFFF"/>
                </a:solidFill>
              </a:rPr>
              <a:t>www.europeanspallationsource.se</a:t>
            </a:r>
          </a:p>
          <a:p>
            <a:pPr algn="ctr"/>
            <a:r>
              <a:rPr lang="en-GB" sz="1400" dirty="0">
                <a:solidFill>
                  <a:srgbClr val="FFFFFF"/>
                </a:solidFill>
              </a:rPr>
              <a:t>Aug 2018</a:t>
            </a:r>
          </a:p>
        </p:txBody>
      </p:sp>
    </p:spTree>
    <p:extLst>
      <p:ext uri="{BB962C8B-B14F-4D97-AF65-F5344CB8AC3E}">
        <p14:creationId xmlns:p14="http://schemas.microsoft.com/office/powerpoint/2010/main" val="1394613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-387424"/>
            <a:ext cx="7139136" cy="1143000"/>
          </a:xfrm>
        </p:spPr>
        <p:txBody>
          <a:bodyPr/>
          <a:lstStyle/>
          <a:p>
            <a:r>
              <a:rPr lang="sv-SE" dirty="0"/>
              <a:t>Site </a:t>
            </a:r>
            <a:r>
              <a:rPr lang="sv-SE" dirty="0" err="1"/>
              <a:t>Organization</a:t>
            </a:r>
            <a:endParaRPr lang="en-US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2</a:t>
            </a:fld>
            <a:endParaRPr lang="sv-SE"/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12" y="574721"/>
            <a:ext cx="9071992" cy="6283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91976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Organization</a:t>
            </a:r>
            <a:br>
              <a:rPr lang="en-GB" dirty="0"/>
            </a:br>
            <a:r>
              <a:rPr lang="en-GB" dirty="0"/>
              <a:t>Over all site organization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t>3</a:t>
            </a:fld>
            <a:endParaRPr lang="en-GB"/>
          </a:p>
        </p:txBody>
      </p:sp>
      <p:grpSp>
        <p:nvGrpSpPr>
          <p:cNvPr id="6" name="Group 85"/>
          <p:cNvGrpSpPr/>
          <p:nvPr/>
        </p:nvGrpSpPr>
        <p:grpSpPr>
          <a:xfrm>
            <a:off x="454406" y="1468409"/>
            <a:ext cx="7345939" cy="3297791"/>
            <a:chOff x="-349478" y="-127560"/>
            <a:chExt cx="7222482" cy="3116806"/>
          </a:xfrm>
        </p:grpSpPr>
        <p:sp>
          <p:nvSpPr>
            <p:cNvPr id="14" name="Freeform 14"/>
            <p:cNvSpPr/>
            <p:nvPr/>
          </p:nvSpPr>
          <p:spPr>
            <a:xfrm>
              <a:off x="3434963" y="1104278"/>
              <a:ext cx="2473366" cy="860360"/>
            </a:xfrm>
            <a:custGeom>
              <a:avLst/>
              <a:gdLst>
                <a:gd name="connsiteX0" fmla="*/ 0 w 3842325"/>
                <a:gd name="connsiteY0" fmla="*/ 0 h 1199051"/>
                <a:gd name="connsiteX1" fmla="*/ 3842325 w 3842325"/>
                <a:gd name="connsiteY1" fmla="*/ 0 h 1199051"/>
                <a:gd name="connsiteX2" fmla="*/ 3842325 w 3842325"/>
                <a:gd name="connsiteY2" fmla="*/ 1199051 h 1199051"/>
                <a:gd name="connsiteX3" fmla="*/ 0 w 3842325"/>
                <a:gd name="connsiteY3" fmla="*/ 1199051 h 1199051"/>
                <a:gd name="connsiteX4" fmla="*/ 0 w 3842325"/>
                <a:gd name="connsiteY4" fmla="*/ 0 h 11990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42325" h="1199051">
                  <a:moveTo>
                    <a:pt x="0" y="0"/>
                  </a:moveTo>
                  <a:lnTo>
                    <a:pt x="3842325" y="0"/>
                  </a:lnTo>
                  <a:lnTo>
                    <a:pt x="3842325" y="1199051"/>
                  </a:lnTo>
                  <a:lnTo>
                    <a:pt x="0" y="119905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19050"/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12700" tIns="12700" rIns="12700" bIns="127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2000" kern="1200" dirty="0"/>
                <a:t>ESS </a:t>
              </a:r>
              <a:r>
                <a:rPr lang="en-GB" sz="2000" dirty="0"/>
                <a:t>Installation Manager</a:t>
              </a:r>
              <a:endParaRPr lang="en-GB" sz="2000" kern="1200" dirty="0"/>
            </a:p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800" dirty="0"/>
                <a:t> 	Deputy ESS Installation Manager</a:t>
              </a:r>
              <a:endParaRPr lang="en-GB" sz="800" kern="1200" dirty="0"/>
            </a:p>
          </p:txBody>
        </p:sp>
        <p:sp>
          <p:nvSpPr>
            <p:cNvPr id="21" name="Freeform 22"/>
            <p:cNvSpPr/>
            <p:nvPr/>
          </p:nvSpPr>
          <p:spPr>
            <a:xfrm>
              <a:off x="-349478" y="-127560"/>
              <a:ext cx="1402213" cy="832150"/>
            </a:xfrm>
            <a:custGeom>
              <a:avLst/>
              <a:gdLst>
                <a:gd name="connsiteX0" fmla="*/ 0 w 1970527"/>
                <a:gd name="connsiteY0" fmla="*/ 0 h 1061051"/>
                <a:gd name="connsiteX1" fmla="*/ 1970527 w 1970527"/>
                <a:gd name="connsiteY1" fmla="*/ 0 h 1061051"/>
                <a:gd name="connsiteX2" fmla="*/ 1970527 w 1970527"/>
                <a:gd name="connsiteY2" fmla="*/ 1061051 h 1061051"/>
                <a:gd name="connsiteX3" fmla="*/ 0 w 1970527"/>
                <a:gd name="connsiteY3" fmla="*/ 1061051 h 1061051"/>
                <a:gd name="connsiteX4" fmla="*/ 0 w 1970527"/>
                <a:gd name="connsiteY4" fmla="*/ 0 h 10610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70527" h="1061051">
                  <a:moveTo>
                    <a:pt x="0" y="0"/>
                  </a:moveTo>
                  <a:lnTo>
                    <a:pt x="1970527" y="0"/>
                  </a:lnTo>
                  <a:lnTo>
                    <a:pt x="1970527" y="1061051"/>
                  </a:lnTo>
                  <a:lnTo>
                    <a:pt x="0" y="106105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2D050"/>
            </a:solidFill>
            <a:ln w="19050"/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en-GB" sz="1400" b="1" dirty="0"/>
                <a:t>Over all QC</a:t>
              </a: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en-GB" sz="800" kern="1200" dirty="0"/>
                <a:t>Installation Inspection</a:t>
              </a: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en-GB" sz="800" dirty="0" err="1"/>
                <a:t>Receival</a:t>
              </a:r>
              <a:r>
                <a:rPr lang="en-GB" sz="800" dirty="0"/>
                <a:t> inspection</a:t>
              </a:r>
              <a:endParaRPr lang="en-GB" sz="800" kern="1200" dirty="0"/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en-GB" sz="800" dirty="0"/>
                <a:t>NDT (X-ray, PT, UT etc.)</a:t>
              </a:r>
              <a:endParaRPr lang="en-GB" sz="800" kern="1200" dirty="0"/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en-GB" sz="800" dirty="0"/>
                <a:t>Accredited Inspection Body AIB </a:t>
              </a: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en-GB" sz="800" dirty="0"/>
                <a:t>Accredited Body AB </a:t>
              </a: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en-GB" sz="800" dirty="0"/>
                <a:t>Final quality documentation</a:t>
              </a:r>
            </a:p>
          </p:txBody>
        </p:sp>
        <p:sp>
          <p:nvSpPr>
            <p:cNvPr id="22" name="Freeform 23"/>
            <p:cNvSpPr/>
            <p:nvPr/>
          </p:nvSpPr>
          <p:spPr>
            <a:xfrm>
              <a:off x="4902478" y="2269881"/>
              <a:ext cx="1970526" cy="719365"/>
            </a:xfrm>
            <a:custGeom>
              <a:avLst/>
              <a:gdLst>
                <a:gd name="connsiteX0" fmla="*/ 0 w 1970527"/>
                <a:gd name="connsiteY0" fmla="*/ 0 h 1061051"/>
                <a:gd name="connsiteX1" fmla="*/ 1970527 w 1970527"/>
                <a:gd name="connsiteY1" fmla="*/ 0 h 1061051"/>
                <a:gd name="connsiteX2" fmla="*/ 1970527 w 1970527"/>
                <a:gd name="connsiteY2" fmla="*/ 1061051 h 1061051"/>
                <a:gd name="connsiteX3" fmla="*/ 0 w 1970527"/>
                <a:gd name="connsiteY3" fmla="*/ 1061051 h 1061051"/>
                <a:gd name="connsiteX4" fmla="*/ 0 w 1970527"/>
                <a:gd name="connsiteY4" fmla="*/ 0 h 10610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70527" h="1061051">
                  <a:moveTo>
                    <a:pt x="0" y="0"/>
                  </a:moveTo>
                  <a:lnTo>
                    <a:pt x="1970527" y="0"/>
                  </a:lnTo>
                  <a:lnTo>
                    <a:pt x="1970527" y="1061051"/>
                  </a:lnTo>
                  <a:lnTo>
                    <a:pt x="0" y="106105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19050"/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400" b="1" kern="1200" dirty="0"/>
                <a:t>Site Admin</a:t>
              </a:r>
            </a:p>
            <a:p>
              <a:pPr algn="ctr" defTabSz="622300">
                <a:lnSpc>
                  <a:spcPct val="90000"/>
                </a:lnSpc>
                <a:spcBef>
                  <a:spcPct val="0"/>
                </a:spcBef>
              </a:pPr>
              <a:r>
                <a:rPr lang="en-GB" sz="800" dirty="0"/>
                <a:t>Time Schedule</a:t>
              </a:r>
            </a:p>
            <a:p>
              <a:pPr algn="ctr" defTabSz="622300">
                <a:lnSpc>
                  <a:spcPct val="90000"/>
                </a:lnSpc>
                <a:spcBef>
                  <a:spcPct val="0"/>
                </a:spcBef>
              </a:pPr>
              <a:r>
                <a:rPr lang="en-GB" sz="800" dirty="0"/>
                <a:t>Financial control</a:t>
              </a:r>
            </a:p>
            <a:p>
              <a:pPr algn="ctr" defTabSz="622300">
                <a:lnSpc>
                  <a:spcPct val="90000"/>
                </a:lnSpc>
                <a:spcBef>
                  <a:spcPct val="0"/>
                </a:spcBef>
              </a:pPr>
              <a:r>
                <a:rPr lang="en-GB" sz="800" dirty="0"/>
                <a:t>Procurement inst. hardware/manpower</a:t>
              </a:r>
            </a:p>
            <a:p>
              <a:pPr algn="ctr" defTabSz="622300">
                <a:lnSpc>
                  <a:spcPct val="90000"/>
                </a:lnSpc>
                <a:spcBef>
                  <a:spcPct val="0"/>
                </a:spcBef>
              </a:pPr>
              <a:r>
                <a:rPr lang="en-GB" sz="800" dirty="0"/>
                <a:t>ESH</a:t>
              </a:r>
            </a:p>
          </p:txBody>
        </p:sp>
        <p:sp>
          <p:nvSpPr>
            <p:cNvPr id="24" name="Freeform 17"/>
            <p:cNvSpPr/>
            <p:nvPr/>
          </p:nvSpPr>
          <p:spPr>
            <a:xfrm>
              <a:off x="-342503" y="737444"/>
              <a:ext cx="1402213" cy="1949949"/>
            </a:xfrm>
            <a:custGeom>
              <a:avLst/>
              <a:gdLst>
                <a:gd name="connsiteX0" fmla="*/ 0 w 2037796"/>
                <a:gd name="connsiteY0" fmla="*/ 0 h 1072955"/>
                <a:gd name="connsiteX1" fmla="*/ 2037796 w 2037796"/>
                <a:gd name="connsiteY1" fmla="*/ 0 h 1072955"/>
                <a:gd name="connsiteX2" fmla="*/ 2037796 w 2037796"/>
                <a:gd name="connsiteY2" fmla="*/ 1072955 h 1072955"/>
                <a:gd name="connsiteX3" fmla="*/ 0 w 2037796"/>
                <a:gd name="connsiteY3" fmla="*/ 1072955 h 1072955"/>
                <a:gd name="connsiteX4" fmla="*/ 0 w 2037796"/>
                <a:gd name="connsiteY4" fmla="*/ 0 h 10729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37796" h="1072955">
                  <a:moveTo>
                    <a:pt x="0" y="0"/>
                  </a:moveTo>
                  <a:lnTo>
                    <a:pt x="2037796" y="0"/>
                  </a:lnTo>
                  <a:lnTo>
                    <a:pt x="2037796" y="1072955"/>
                  </a:lnTo>
                  <a:lnTo>
                    <a:pt x="0" y="10729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2D050"/>
            </a:solidFill>
            <a:ln w="19050"/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7620" tIns="7620" rIns="7620" bIns="76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200" b="1" dirty="0"/>
                <a:t>Available Temporary Services on ESS site </a:t>
              </a:r>
            </a:p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800" dirty="0"/>
                <a:t>Scaffolding</a:t>
              </a:r>
            </a:p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800" dirty="0"/>
                <a:t>Laydown Areas </a:t>
              </a:r>
            </a:p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800" kern="1200" dirty="0"/>
                <a:t>Crane Drivers</a:t>
              </a:r>
            </a:p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800" dirty="0"/>
                <a:t>Logistics/Transport</a:t>
              </a:r>
            </a:p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800" kern="1200" dirty="0"/>
                <a:t>Warehouse</a:t>
              </a:r>
            </a:p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800" dirty="0"/>
                <a:t>Heavy lifting</a:t>
              </a:r>
            </a:p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800" kern="1200" dirty="0"/>
                <a:t>Temporary Power &amp; Fluids</a:t>
              </a:r>
            </a:p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800" dirty="0"/>
                <a:t>Concrete Boring/Drilling</a:t>
              </a:r>
            </a:p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800" dirty="0"/>
                <a:t>Survey/Alignment </a:t>
              </a:r>
            </a:p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800" kern="1200" dirty="0"/>
                <a:t>Waste</a:t>
              </a:r>
            </a:p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800" dirty="0"/>
                <a:t>Workshop</a:t>
              </a:r>
              <a:endParaRPr lang="en-GB" sz="800" kern="1200" dirty="0"/>
            </a:p>
          </p:txBody>
        </p:sp>
      </p:grpSp>
      <p:cxnSp>
        <p:nvCxnSpPr>
          <p:cNvPr id="34" name="Rak 33"/>
          <p:cNvCxnSpPr/>
          <p:nvPr/>
        </p:nvCxnSpPr>
        <p:spPr>
          <a:xfrm>
            <a:off x="5538676" y="3682096"/>
            <a:ext cx="3352" cy="13301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Rak 42"/>
          <p:cNvCxnSpPr/>
          <p:nvPr/>
        </p:nvCxnSpPr>
        <p:spPr>
          <a:xfrm flipV="1">
            <a:off x="2499006" y="4365105"/>
            <a:ext cx="3043022" cy="205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Rak 46"/>
          <p:cNvCxnSpPr/>
          <p:nvPr/>
        </p:nvCxnSpPr>
        <p:spPr>
          <a:xfrm>
            <a:off x="3704370" y="5013177"/>
            <a:ext cx="48245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Rak 66"/>
          <p:cNvCxnSpPr/>
          <p:nvPr/>
        </p:nvCxnSpPr>
        <p:spPr>
          <a:xfrm>
            <a:off x="3704370" y="5013177"/>
            <a:ext cx="10523" cy="5301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Freeform 17"/>
          <p:cNvSpPr/>
          <p:nvPr/>
        </p:nvSpPr>
        <p:spPr>
          <a:xfrm>
            <a:off x="3178170" y="5550759"/>
            <a:ext cx="1052402" cy="614545"/>
          </a:xfrm>
          <a:custGeom>
            <a:avLst/>
            <a:gdLst>
              <a:gd name="connsiteX0" fmla="*/ 0 w 2037796"/>
              <a:gd name="connsiteY0" fmla="*/ 0 h 1072955"/>
              <a:gd name="connsiteX1" fmla="*/ 2037796 w 2037796"/>
              <a:gd name="connsiteY1" fmla="*/ 0 h 1072955"/>
              <a:gd name="connsiteX2" fmla="*/ 2037796 w 2037796"/>
              <a:gd name="connsiteY2" fmla="*/ 1072955 h 1072955"/>
              <a:gd name="connsiteX3" fmla="*/ 0 w 2037796"/>
              <a:gd name="connsiteY3" fmla="*/ 1072955 h 1072955"/>
              <a:gd name="connsiteX4" fmla="*/ 0 w 2037796"/>
              <a:gd name="connsiteY4" fmla="*/ 0 h 1072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37796" h="1072955">
                <a:moveTo>
                  <a:pt x="0" y="0"/>
                </a:moveTo>
                <a:lnTo>
                  <a:pt x="2037796" y="0"/>
                </a:lnTo>
                <a:lnTo>
                  <a:pt x="2037796" y="1072955"/>
                </a:lnTo>
                <a:lnTo>
                  <a:pt x="0" y="1072955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 w="19050"/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200" b="1" kern="1200" dirty="0"/>
              <a:t>TD </a:t>
            </a:r>
          </a:p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200" b="1" dirty="0"/>
              <a:t>Installation Coordinator</a:t>
            </a:r>
            <a:endParaRPr lang="en-GB" sz="1200" b="1" kern="1200" dirty="0"/>
          </a:p>
        </p:txBody>
      </p:sp>
      <p:sp>
        <p:nvSpPr>
          <p:cNvPr id="52" name="Freeform 17"/>
          <p:cNvSpPr/>
          <p:nvPr/>
        </p:nvSpPr>
        <p:spPr>
          <a:xfrm>
            <a:off x="4506981" y="5550758"/>
            <a:ext cx="994134" cy="614545"/>
          </a:xfrm>
          <a:custGeom>
            <a:avLst/>
            <a:gdLst>
              <a:gd name="connsiteX0" fmla="*/ 0 w 2037796"/>
              <a:gd name="connsiteY0" fmla="*/ 0 h 1072955"/>
              <a:gd name="connsiteX1" fmla="*/ 2037796 w 2037796"/>
              <a:gd name="connsiteY1" fmla="*/ 0 h 1072955"/>
              <a:gd name="connsiteX2" fmla="*/ 2037796 w 2037796"/>
              <a:gd name="connsiteY2" fmla="*/ 1072955 h 1072955"/>
              <a:gd name="connsiteX3" fmla="*/ 0 w 2037796"/>
              <a:gd name="connsiteY3" fmla="*/ 1072955 h 1072955"/>
              <a:gd name="connsiteX4" fmla="*/ 0 w 2037796"/>
              <a:gd name="connsiteY4" fmla="*/ 0 h 1072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37796" h="1072955">
                <a:moveTo>
                  <a:pt x="0" y="0"/>
                </a:moveTo>
                <a:lnTo>
                  <a:pt x="2037796" y="0"/>
                </a:lnTo>
                <a:lnTo>
                  <a:pt x="2037796" y="1072955"/>
                </a:lnTo>
                <a:lnTo>
                  <a:pt x="0" y="1072955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 w="19050"/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200" b="1" kern="1200" dirty="0"/>
              <a:t>ACC</a:t>
            </a:r>
          </a:p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200" b="1" dirty="0"/>
              <a:t>Installation Coordinator</a:t>
            </a:r>
          </a:p>
        </p:txBody>
      </p:sp>
      <p:sp>
        <p:nvSpPr>
          <p:cNvPr id="53" name="Freeform 17"/>
          <p:cNvSpPr/>
          <p:nvPr/>
        </p:nvSpPr>
        <p:spPr>
          <a:xfrm>
            <a:off x="5752090" y="5550759"/>
            <a:ext cx="966172" cy="614544"/>
          </a:xfrm>
          <a:custGeom>
            <a:avLst/>
            <a:gdLst>
              <a:gd name="connsiteX0" fmla="*/ 0 w 2037796"/>
              <a:gd name="connsiteY0" fmla="*/ 0 h 1072955"/>
              <a:gd name="connsiteX1" fmla="*/ 2037796 w 2037796"/>
              <a:gd name="connsiteY1" fmla="*/ 0 h 1072955"/>
              <a:gd name="connsiteX2" fmla="*/ 2037796 w 2037796"/>
              <a:gd name="connsiteY2" fmla="*/ 1072955 h 1072955"/>
              <a:gd name="connsiteX3" fmla="*/ 0 w 2037796"/>
              <a:gd name="connsiteY3" fmla="*/ 1072955 h 1072955"/>
              <a:gd name="connsiteX4" fmla="*/ 0 w 2037796"/>
              <a:gd name="connsiteY4" fmla="*/ 0 h 1072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37796" h="1072955">
                <a:moveTo>
                  <a:pt x="0" y="0"/>
                </a:moveTo>
                <a:lnTo>
                  <a:pt x="2037796" y="0"/>
                </a:lnTo>
                <a:lnTo>
                  <a:pt x="2037796" y="1072955"/>
                </a:lnTo>
                <a:lnTo>
                  <a:pt x="0" y="1072955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 w="19050"/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200" b="1" kern="1200" dirty="0"/>
              <a:t>NSS </a:t>
            </a:r>
          </a:p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200" b="1" dirty="0"/>
              <a:t>Installation Coordinator</a:t>
            </a:r>
          </a:p>
        </p:txBody>
      </p:sp>
      <p:sp>
        <p:nvSpPr>
          <p:cNvPr id="54" name="Freeform 17"/>
          <p:cNvSpPr/>
          <p:nvPr/>
        </p:nvSpPr>
        <p:spPr>
          <a:xfrm>
            <a:off x="6869267" y="5550759"/>
            <a:ext cx="1022090" cy="614544"/>
          </a:xfrm>
          <a:custGeom>
            <a:avLst/>
            <a:gdLst>
              <a:gd name="connsiteX0" fmla="*/ 0 w 2037796"/>
              <a:gd name="connsiteY0" fmla="*/ 0 h 1072955"/>
              <a:gd name="connsiteX1" fmla="*/ 2037796 w 2037796"/>
              <a:gd name="connsiteY1" fmla="*/ 0 h 1072955"/>
              <a:gd name="connsiteX2" fmla="*/ 2037796 w 2037796"/>
              <a:gd name="connsiteY2" fmla="*/ 1072955 h 1072955"/>
              <a:gd name="connsiteX3" fmla="*/ 0 w 2037796"/>
              <a:gd name="connsiteY3" fmla="*/ 1072955 h 1072955"/>
              <a:gd name="connsiteX4" fmla="*/ 0 w 2037796"/>
              <a:gd name="connsiteY4" fmla="*/ 0 h 1072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37796" h="1072955">
                <a:moveTo>
                  <a:pt x="0" y="0"/>
                </a:moveTo>
                <a:lnTo>
                  <a:pt x="2037796" y="0"/>
                </a:lnTo>
                <a:lnTo>
                  <a:pt x="2037796" y="1072955"/>
                </a:lnTo>
                <a:lnTo>
                  <a:pt x="0" y="1072955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 w="19050"/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200" b="1" dirty="0"/>
              <a:t>ICS</a:t>
            </a:r>
            <a:endParaRPr lang="en-GB" sz="1200" b="1" kern="1200" dirty="0"/>
          </a:p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200" b="1" dirty="0"/>
              <a:t>Installation Coordinator</a:t>
            </a:r>
          </a:p>
        </p:txBody>
      </p:sp>
      <p:sp>
        <p:nvSpPr>
          <p:cNvPr id="58" name="Freeform 17"/>
          <p:cNvSpPr/>
          <p:nvPr/>
        </p:nvSpPr>
        <p:spPr>
          <a:xfrm>
            <a:off x="8042362" y="5550759"/>
            <a:ext cx="994134" cy="614544"/>
          </a:xfrm>
          <a:custGeom>
            <a:avLst/>
            <a:gdLst>
              <a:gd name="connsiteX0" fmla="*/ 0 w 2037796"/>
              <a:gd name="connsiteY0" fmla="*/ 0 h 1072955"/>
              <a:gd name="connsiteX1" fmla="*/ 2037796 w 2037796"/>
              <a:gd name="connsiteY1" fmla="*/ 0 h 1072955"/>
              <a:gd name="connsiteX2" fmla="*/ 2037796 w 2037796"/>
              <a:gd name="connsiteY2" fmla="*/ 1072955 h 1072955"/>
              <a:gd name="connsiteX3" fmla="*/ 0 w 2037796"/>
              <a:gd name="connsiteY3" fmla="*/ 1072955 h 1072955"/>
              <a:gd name="connsiteX4" fmla="*/ 0 w 2037796"/>
              <a:gd name="connsiteY4" fmla="*/ 0 h 1072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37796" h="1072955">
                <a:moveTo>
                  <a:pt x="0" y="0"/>
                </a:moveTo>
                <a:lnTo>
                  <a:pt x="2037796" y="0"/>
                </a:lnTo>
                <a:lnTo>
                  <a:pt x="2037796" y="1072955"/>
                </a:lnTo>
                <a:lnTo>
                  <a:pt x="0" y="1072955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 w="19050"/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200" b="1" dirty="0"/>
              <a:t>CF</a:t>
            </a:r>
            <a:r>
              <a:rPr lang="en-GB" sz="1200" b="1" kern="1200" dirty="0"/>
              <a:t> </a:t>
            </a:r>
          </a:p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200" b="1" dirty="0"/>
              <a:t>Installation Coordinator</a:t>
            </a:r>
          </a:p>
        </p:txBody>
      </p:sp>
      <p:cxnSp>
        <p:nvCxnSpPr>
          <p:cNvPr id="60" name="Rak 59"/>
          <p:cNvCxnSpPr/>
          <p:nvPr/>
        </p:nvCxnSpPr>
        <p:spPr>
          <a:xfrm>
            <a:off x="5000514" y="5013177"/>
            <a:ext cx="10523" cy="5301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Rak 60"/>
          <p:cNvCxnSpPr/>
          <p:nvPr/>
        </p:nvCxnSpPr>
        <p:spPr>
          <a:xfrm>
            <a:off x="6235173" y="5013177"/>
            <a:ext cx="10523" cy="5301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Rak 61"/>
          <p:cNvCxnSpPr/>
          <p:nvPr/>
        </p:nvCxnSpPr>
        <p:spPr>
          <a:xfrm>
            <a:off x="7376778" y="5013177"/>
            <a:ext cx="10523" cy="5301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Rak 62"/>
          <p:cNvCxnSpPr/>
          <p:nvPr/>
        </p:nvCxnSpPr>
        <p:spPr>
          <a:xfrm>
            <a:off x="8528906" y="5013177"/>
            <a:ext cx="10523" cy="5301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Freeform 17"/>
          <p:cNvSpPr/>
          <p:nvPr/>
        </p:nvSpPr>
        <p:spPr>
          <a:xfrm>
            <a:off x="454406" y="5369563"/>
            <a:ext cx="1426181" cy="1419778"/>
          </a:xfrm>
          <a:custGeom>
            <a:avLst/>
            <a:gdLst>
              <a:gd name="connsiteX0" fmla="*/ 0 w 2037796"/>
              <a:gd name="connsiteY0" fmla="*/ 0 h 1072955"/>
              <a:gd name="connsiteX1" fmla="*/ 2037796 w 2037796"/>
              <a:gd name="connsiteY1" fmla="*/ 0 h 1072955"/>
              <a:gd name="connsiteX2" fmla="*/ 2037796 w 2037796"/>
              <a:gd name="connsiteY2" fmla="*/ 1072955 h 1072955"/>
              <a:gd name="connsiteX3" fmla="*/ 0 w 2037796"/>
              <a:gd name="connsiteY3" fmla="*/ 1072955 h 1072955"/>
              <a:gd name="connsiteX4" fmla="*/ 0 w 2037796"/>
              <a:gd name="connsiteY4" fmla="*/ 0 h 1072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37796" h="1072955">
                <a:moveTo>
                  <a:pt x="0" y="0"/>
                </a:moveTo>
                <a:lnTo>
                  <a:pt x="2037796" y="0"/>
                </a:lnTo>
                <a:lnTo>
                  <a:pt x="2037796" y="1072955"/>
                </a:lnTo>
                <a:lnTo>
                  <a:pt x="0" y="1072955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 w="19050"/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200" b="1" kern="1200" dirty="0"/>
              <a:t>ESS Framework Agreements</a:t>
            </a:r>
          </a:p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800" dirty="0"/>
              <a:t>Welders</a:t>
            </a:r>
          </a:p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800" dirty="0"/>
              <a:t>Fitters</a:t>
            </a:r>
          </a:p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800" dirty="0"/>
              <a:t>Electrical</a:t>
            </a:r>
          </a:p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800" dirty="0"/>
              <a:t>I&amp;C</a:t>
            </a:r>
          </a:p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800" dirty="0"/>
              <a:t>Technicians</a:t>
            </a:r>
          </a:p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800" kern="1200" dirty="0"/>
              <a:t>Etc.</a:t>
            </a:r>
          </a:p>
        </p:txBody>
      </p:sp>
      <p:cxnSp>
        <p:nvCxnSpPr>
          <p:cNvPr id="36" name="Rak 35"/>
          <p:cNvCxnSpPr/>
          <p:nvPr/>
        </p:nvCxnSpPr>
        <p:spPr>
          <a:xfrm flipH="1">
            <a:off x="1887281" y="6079452"/>
            <a:ext cx="6117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Freeform 17"/>
          <p:cNvSpPr/>
          <p:nvPr/>
        </p:nvSpPr>
        <p:spPr>
          <a:xfrm>
            <a:off x="458986" y="4484869"/>
            <a:ext cx="1437364" cy="235140"/>
          </a:xfrm>
          <a:custGeom>
            <a:avLst/>
            <a:gdLst>
              <a:gd name="connsiteX0" fmla="*/ 0 w 2037796"/>
              <a:gd name="connsiteY0" fmla="*/ 0 h 1072955"/>
              <a:gd name="connsiteX1" fmla="*/ 2037796 w 2037796"/>
              <a:gd name="connsiteY1" fmla="*/ 0 h 1072955"/>
              <a:gd name="connsiteX2" fmla="*/ 2037796 w 2037796"/>
              <a:gd name="connsiteY2" fmla="*/ 1072955 h 1072955"/>
              <a:gd name="connsiteX3" fmla="*/ 0 w 2037796"/>
              <a:gd name="connsiteY3" fmla="*/ 1072955 h 1072955"/>
              <a:gd name="connsiteX4" fmla="*/ 0 w 2037796"/>
              <a:gd name="connsiteY4" fmla="*/ 0 h 1072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37796" h="1072955">
                <a:moveTo>
                  <a:pt x="0" y="0"/>
                </a:moveTo>
                <a:lnTo>
                  <a:pt x="2037796" y="0"/>
                </a:lnTo>
                <a:lnTo>
                  <a:pt x="2037796" y="1072955"/>
                </a:lnTo>
                <a:lnTo>
                  <a:pt x="0" y="1072955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 w="19050"/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800" kern="1200" dirty="0"/>
              <a:t>Mechanical Installation support</a:t>
            </a:r>
          </a:p>
        </p:txBody>
      </p:sp>
      <p:sp>
        <p:nvSpPr>
          <p:cNvPr id="27" name="Freeform 17"/>
          <p:cNvSpPr/>
          <p:nvPr/>
        </p:nvSpPr>
        <p:spPr>
          <a:xfrm>
            <a:off x="453233" y="4766835"/>
            <a:ext cx="1437364" cy="235140"/>
          </a:xfrm>
          <a:custGeom>
            <a:avLst/>
            <a:gdLst>
              <a:gd name="connsiteX0" fmla="*/ 0 w 2037796"/>
              <a:gd name="connsiteY0" fmla="*/ 0 h 1072955"/>
              <a:gd name="connsiteX1" fmla="*/ 2037796 w 2037796"/>
              <a:gd name="connsiteY1" fmla="*/ 0 h 1072955"/>
              <a:gd name="connsiteX2" fmla="*/ 2037796 w 2037796"/>
              <a:gd name="connsiteY2" fmla="*/ 1072955 h 1072955"/>
              <a:gd name="connsiteX3" fmla="*/ 0 w 2037796"/>
              <a:gd name="connsiteY3" fmla="*/ 1072955 h 1072955"/>
              <a:gd name="connsiteX4" fmla="*/ 0 w 2037796"/>
              <a:gd name="connsiteY4" fmla="*/ 0 h 1072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37796" h="1072955">
                <a:moveTo>
                  <a:pt x="0" y="0"/>
                </a:moveTo>
                <a:lnTo>
                  <a:pt x="2037796" y="0"/>
                </a:lnTo>
                <a:lnTo>
                  <a:pt x="2037796" y="1072955"/>
                </a:lnTo>
                <a:lnTo>
                  <a:pt x="0" y="1072955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 w="19050"/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800" kern="1200" dirty="0"/>
              <a:t>Electrical Installation support</a:t>
            </a:r>
          </a:p>
        </p:txBody>
      </p:sp>
      <p:sp>
        <p:nvSpPr>
          <p:cNvPr id="28" name="Freeform 17"/>
          <p:cNvSpPr/>
          <p:nvPr/>
        </p:nvSpPr>
        <p:spPr>
          <a:xfrm>
            <a:off x="455133" y="5081337"/>
            <a:ext cx="1437364" cy="235140"/>
          </a:xfrm>
          <a:custGeom>
            <a:avLst/>
            <a:gdLst>
              <a:gd name="connsiteX0" fmla="*/ 0 w 2037796"/>
              <a:gd name="connsiteY0" fmla="*/ 0 h 1072955"/>
              <a:gd name="connsiteX1" fmla="*/ 2037796 w 2037796"/>
              <a:gd name="connsiteY1" fmla="*/ 0 h 1072955"/>
              <a:gd name="connsiteX2" fmla="*/ 2037796 w 2037796"/>
              <a:gd name="connsiteY2" fmla="*/ 1072955 h 1072955"/>
              <a:gd name="connsiteX3" fmla="*/ 0 w 2037796"/>
              <a:gd name="connsiteY3" fmla="*/ 1072955 h 1072955"/>
              <a:gd name="connsiteX4" fmla="*/ 0 w 2037796"/>
              <a:gd name="connsiteY4" fmla="*/ 0 h 1072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37796" h="1072955">
                <a:moveTo>
                  <a:pt x="0" y="0"/>
                </a:moveTo>
                <a:lnTo>
                  <a:pt x="2037796" y="0"/>
                </a:lnTo>
                <a:lnTo>
                  <a:pt x="2037796" y="1072955"/>
                </a:lnTo>
                <a:lnTo>
                  <a:pt x="0" y="1072955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 w="19050"/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800" kern="1200" dirty="0"/>
              <a:t>Rigging support</a:t>
            </a:r>
          </a:p>
        </p:txBody>
      </p:sp>
      <p:cxnSp>
        <p:nvCxnSpPr>
          <p:cNvPr id="37" name="Rak 36"/>
          <p:cNvCxnSpPr/>
          <p:nvPr/>
        </p:nvCxnSpPr>
        <p:spPr>
          <a:xfrm>
            <a:off x="5542028" y="4365105"/>
            <a:ext cx="2689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Rak 38"/>
          <p:cNvCxnSpPr/>
          <p:nvPr/>
        </p:nvCxnSpPr>
        <p:spPr>
          <a:xfrm>
            <a:off x="5501115" y="2448810"/>
            <a:ext cx="3352" cy="3169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Freeform 14"/>
          <p:cNvSpPr/>
          <p:nvPr/>
        </p:nvSpPr>
        <p:spPr>
          <a:xfrm>
            <a:off x="4303536" y="1538459"/>
            <a:ext cx="2515644" cy="910319"/>
          </a:xfrm>
          <a:custGeom>
            <a:avLst/>
            <a:gdLst>
              <a:gd name="connsiteX0" fmla="*/ 0 w 3842325"/>
              <a:gd name="connsiteY0" fmla="*/ 0 h 1199051"/>
              <a:gd name="connsiteX1" fmla="*/ 3842325 w 3842325"/>
              <a:gd name="connsiteY1" fmla="*/ 0 h 1199051"/>
              <a:gd name="connsiteX2" fmla="*/ 3842325 w 3842325"/>
              <a:gd name="connsiteY2" fmla="*/ 1199051 h 1199051"/>
              <a:gd name="connsiteX3" fmla="*/ 0 w 3842325"/>
              <a:gd name="connsiteY3" fmla="*/ 1199051 h 1199051"/>
              <a:gd name="connsiteX4" fmla="*/ 0 w 3842325"/>
              <a:gd name="connsiteY4" fmla="*/ 0 h 11990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42325" h="1199051">
                <a:moveTo>
                  <a:pt x="0" y="0"/>
                </a:moveTo>
                <a:lnTo>
                  <a:pt x="3842325" y="0"/>
                </a:lnTo>
                <a:lnTo>
                  <a:pt x="3842325" y="1199051"/>
                </a:lnTo>
                <a:lnTo>
                  <a:pt x="0" y="1199051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 w="19050"/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12700" tIns="12700" rIns="12700" bIns="12700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2000" kern="1200" dirty="0"/>
              <a:t>ESS Project Manager</a:t>
            </a:r>
          </a:p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800" dirty="0"/>
              <a:t> 	Deputy ESS Installation Coordinator</a:t>
            </a:r>
            <a:endParaRPr lang="en-GB" sz="800" kern="1200" dirty="0"/>
          </a:p>
        </p:txBody>
      </p:sp>
      <p:cxnSp>
        <p:nvCxnSpPr>
          <p:cNvPr id="44" name="Rak 43"/>
          <p:cNvCxnSpPr/>
          <p:nvPr/>
        </p:nvCxnSpPr>
        <p:spPr>
          <a:xfrm flipH="1">
            <a:off x="1872043" y="5229200"/>
            <a:ext cx="6117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Rak 44"/>
          <p:cNvCxnSpPr/>
          <p:nvPr/>
        </p:nvCxnSpPr>
        <p:spPr>
          <a:xfrm flipH="1">
            <a:off x="1907704" y="4869160"/>
            <a:ext cx="6117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Rak 45"/>
          <p:cNvCxnSpPr/>
          <p:nvPr/>
        </p:nvCxnSpPr>
        <p:spPr>
          <a:xfrm flipH="1">
            <a:off x="1907704" y="4581128"/>
            <a:ext cx="6117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Rak 47"/>
          <p:cNvCxnSpPr/>
          <p:nvPr/>
        </p:nvCxnSpPr>
        <p:spPr>
          <a:xfrm flipH="1">
            <a:off x="1907704" y="3501008"/>
            <a:ext cx="6117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Rak 48"/>
          <p:cNvCxnSpPr/>
          <p:nvPr/>
        </p:nvCxnSpPr>
        <p:spPr>
          <a:xfrm flipH="1">
            <a:off x="1907704" y="1916832"/>
            <a:ext cx="6117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Rak 49"/>
          <p:cNvCxnSpPr/>
          <p:nvPr/>
        </p:nvCxnSpPr>
        <p:spPr>
          <a:xfrm flipV="1">
            <a:off x="2491669" y="1908644"/>
            <a:ext cx="7338" cy="41708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2420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Organization</a:t>
            </a:r>
            <a:br>
              <a:rPr lang="en-GB" dirty="0"/>
            </a:br>
            <a:r>
              <a:rPr lang="en-GB" dirty="0"/>
              <a:t>Target project site organization</a:t>
            </a:r>
          </a:p>
        </p:txBody>
      </p:sp>
      <p:grpSp>
        <p:nvGrpSpPr>
          <p:cNvPr id="6" name="Group 85"/>
          <p:cNvGrpSpPr/>
          <p:nvPr/>
        </p:nvGrpSpPr>
        <p:grpSpPr>
          <a:xfrm>
            <a:off x="3203849" y="1484784"/>
            <a:ext cx="5533974" cy="1647814"/>
            <a:chOff x="3281002" y="-44027"/>
            <a:chExt cx="5440967" cy="1557380"/>
          </a:xfrm>
        </p:grpSpPr>
        <p:sp>
          <p:nvSpPr>
            <p:cNvPr id="14" name="Freeform 14"/>
            <p:cNvSpPr/>
            <p:nvPr/>
          </p:nvSpPr>
          <p:spPr>
            <a:xfrm>
              <a:off x="3281002" y="772645"/>
              <a:ext cx="2548720" cy="740708"/>
            </a:xfrm>
            <a:custGeom>
              <a:avLst/>
              <a:gdLst>
                <a:gd name="connsiteX0" fmla="*/ 0 w 3842325"/>
                <a:gd name="connsiteY0" fmla="*/ 0 h 1199051"/>
                <a:gd name="connsiteX1" fmla="*/ 3842325 w 3842325"/>
                <a:gd name="connsiteY1" fmla="*/ 0 h 1199051"/>
                <a:gd name="connsiteX2" fmla="*/ 3842325 w 3842325"/>
                <a:gd name="connsiteY2" fmla="*/ 1199051 h 1199051"/>
                <a:gd name="connsiteX3" fmla="*/ 0 w 3842325"/>
                <a:gd name="connsiteY3" fmla="*/ 1199051 h 1199051"/>
                <a:gd name="connsiteX4" fmla="*/ 0 w 3842325"/>
                <a:gd name="connsiteY4" fmla="*/ 0 h 11990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42325" h="1199051">
                  <a:moveTo>
                    <a:pt x="0" y="0"/>
                  </a:moveTo>
                  <a:lnTo>
                    <a:pt x="3842325" y="0"/>
                  </a:lnTo>
                  <a:lnTo>
                    <a:pt x="3842325" y="1199051"/>
                  </a:lnTo>
                  <a:lnTo>
                    <a:pt x="0" y="1199051"/>
                  </a:lnTo>
                  <a:lnTo>
                    <a:pt x="0" y="0"/>
                  </a:lnTo>
                  <a:close/>
                </a:path>
              </a:pathLst>
            </a:custGeom>
            <a:ln w="19050"/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12700" tIns="12700" rIns="12700" bIns="127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600" kern="1200" dirty="0"/>
                <a:t>Target Installation Coordinator </a:t>
              </a:r>
              <a:r>
                <a:rPr lang="en-GB" sz="800" dirty="0"/>
                <a:t>Tobias Lexholm</a:t>
              </a:r>
              <a:endParaRPr lang="en-GB" sz="800" kern="1200" dirty="0"/>
            </a:p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800" dirty="0"/>
                <a:t> Deputy Target Installation Coordinator </a:t>
              </a:r>
              <a:r>
                <a:rPr lang="en-GB" sz="800" i="1" dirty="0"/>
                <a:t>Sven Jönsson</a:t>
              </a:r>
              <a:endParaRPr lang="en-GB" sz="800" i="1" kern="1200" dirty="0"/>
            </a:p>
          </p:txBody>
        </p:sp>
        <p:sp>
          <p:nvSpPr>
            <p:cNvPr id="22" name="Freeform 23"/>
            <p:cNvSpPr/>
            <p:nvPr/>
          </p:nvSpPr>
          <p:spPr>
            <a:xfrm>
              <a:off x="6751443" y="-44027"/>
              <a:ext cx="1970526" cy="1116209"/>
            </a:xfrm>
            <a:custGeom>
              <a:avLst/>
              <a:gdLst>
                <a:gd name="connsiteX0" fmla="*/ 0 w 1970527"/>
                <a:gd name="connsiteY0" fmla="*/ 0 h 1061051"/>
                <a:gd name="connsiteX1" fmla="*/ 1970527 w 1970527"/>
                <a:gd name="connsiteY1" fmla="*/ 0 h 1061051"/>
                <a:gd name="connsiteX2" fmla="*/ 1970527 w 1970527"/>
                <a:gd name="connsiteY2" fmla="*/ 1061051 h 1061051"/>
                <a:gd name="connsiteX3" fmla="*/ 0 w 1970527"/>
                <a:gd name="connsiteY3" fmla="*/ 1061051 h 1061051"/>
                <a:gd name="connsiteX4" fmla="*/ 0 w 1970527"/>
                <a:gd name="connsiteY4" fmla="*/ 0 h 10610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70527" h="1061051">
                  <a:moveTo>
                    <a:pt x="0" y="0"/>
                  </a:moveTo>
                  <a:lnTo>
                    <a:pt x="1970527" y="0"/>
                  </a:lnTo>
                  <a:lnTo>
                    <a:pt x="1970527" y="1061051"/>
                  </a:lnTo>
                  <a:lnTo>
                    <a:pt x="0" y="1061051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hueOff val="0"/>
                    <a:satOff val="0"/>
                    <a:lumOff val="0"/>
                    <a:alphaOff val="0"/>
                    <a:tint val="50000"/>
                    <a:satMod val="300000"/>
                  </a:schemeClr>
                </a:gs>
                <a:gs pos="34000">
                  <a:schemeClr val="accent1">
                    <a:hueOff val="0"/>
                    <a:satOff val="0"/>
                    <a:lumOff val="0"/>
                    <a:alphaOff val="0"/>
                    <a:tint val="37000"/>
                    <a:satMod val="300000"/>
                  </a:schemeClr>
                </a:gs>
                <a:gs pos="100000">
                  <a:schemeClr val="accent1">
                    <a:hueOff val="0"/>
                    <a:satOff val="0"/>
                    <a:lumOff val="0"/>
                    <a:alphaOff val="0"/>
                    <a:tint val="15000"/>
                    <a:satMod val="350000"/>
                  </a:schemeClr>
                </a:gs>
              </a:gsLst>
            </a:gradFill>
            <a:ln w="19050"/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000" b="1" dirty="0"/>
                <a:t>Site Admin (2-3 </a:t>
              </a:r>
              <a:r>
                <a:rPr lang="en-GB" sz="1000" b="1" dirty="0" err="1"/>
                <a:t>pers</a:t>
              </a:r>
              <a:r>
                <a:rPr lang="en-GB" sz="1200" b="1" dirty="0"/>
                <a:t>)</a:t>
              </a: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800" dirty="0"/>
                <a:t>Document control</a:t>
              </a:r>
            </a:p>
            <a:p>
              <a:pPr algn="ctr" defTabSz="622300">
                <a:lnSpc>
                  <a:spcPct val="90000"/>
                </a:lnSpc>
                <a:spcBef>
                  <a:spcPct val="0"/>
                </a:spcBef>
              </a:pPr>
              <a:r>
                <a:rPr lang="en-GB" sz="800" dirty="0"/>
                <a:t>Time Schedule (Görel Hagermark)</a:t>
              </a:r>
            </a:p>
            <a:p>
              <a:pPr algn="ctr" defTabSz="622300">
                <a:lnSpc>
                  <a:spcPct val="90000"/>
                </a:lnSpc>
                <a:spcBef>
                  <a:spcPct val="0"/>
                </a:spcBef>
              </a:pPr>
              <a:r>
                <a:rPr lang="en-GB" sz="800" dirty="0"/>
                <a:t>ESH (</a:t>
              </a:r>
              <a:r>
                <a:rPr lang="en-GB" sz="800" dirty="0" err="1"/>
                <a:t>MrX</a:t>
              </a:r>
              <a:r>
                <a:rPr lang="en-GB" sz="800" dirty="0"/>
                <a:t>)</a:t>
              </a:r>
            </a:p>
            <a:p>
              <a:pPr algn="ctr" defTabSz="622300">
                <a:lnSpc>
                  <a:spcPct val="90000"/>
                </a:lnSpc>
                <a:spcBef>
                  <a:spcPct val="0"/>
                </a:spcBef>
              </a:pPr>
              <a:r>
                <a:rPr lang="en-GB" sz="800" dirty="0"/>
                <a:t>Work Permit</a:t>
              </a:r>
            </a:p>
            <a:p>
              <a:pPr algn="ctr" defTabSz="622300">
                <a:lnSpc>
                  <a:spcPct val="90000"/>
                </a:lnSpc>
                <a:spcBef>
                  <a:spcPct val="0"/>
                </a:spcBef>
              </a:pPr>
              <a:r>
                <a:rPr lang="en-GB" sz="800" dirty="0"/>
                <a:t>Accommodation (Site &amp; Hotel)</a:t>
              </a:r>
            </a:p>
            <a:p>
              <a:pPr algn="ctr" defTabSz="622300">
                <a:lnSpc>
                  <a:spcPct val="90000"/>
                </a:lnSpc>
                <a:spcBef>
                  <a:spcPct val="0"/>
                </a:spcBef>
              </a:pPr>
              <a:r>
                <a:rPr lang="en-GB" sz="800" dirty="0"/>
                <a:t>Financial control </a:t>
              </a:r>
            </a:p>
            <a:p>
              <a:pPr algn="ctr" defTabSz="622300">
                <a:lnSpc>
                  <a:spcPct val="90000"/>
                </a:lnSpc>
                <a:spcBef>
                  <a:spcPct val="0"/>
                </a:spcBef>
              </a:pPr>
              <a:r>
                <a:rPr lang="en-GB" sz="800" dirty="0"/>
                <a:t>Procurement inst. hardware/manpower</a:t>
              </a:r>
            </a:p>
            <a:p>
              <a:pPr algn="ctr" defTabSz="622300">
                <a:lnSpc>
                  <a:spcPct val="90000"/>
                </a:lnSpc>
                <a:spcBef>
                  <a:spcPct val="0"/>
                </a:spcBef>
              </a:pPr>
              <a:r>
                <a:rPr lang="en-GB" sz="800" dirty="0"/>
                <a:t>NCR (Non Conformity Report)</a:t>
              </a:r>
            </a:p>
          </p:txBody>
        </p:sp>
      </p:grpSp>
      <p:cxnSp>
        <p:nvCxnSpPr>
          <p:cNvPr id="34" name="Rak 33"/>
          <p:cNvCxnSpPr/>
          <p:nvPr/>
        </p:nvCxnSpPr>
        <p:spPr>
          <a:xfrm>
            <a:off x="4499992" y="3132598"/>
            <a:ext cx="0" cy="14485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Rak 42"/>
          <p:cNvCxnSpPr/>
          <p:nvPr/>
        </p:nvCxnSpPr>
        <p:spPr>
          <a:xfrm>
            <a:off x="1554628" y="3933056"/>
            <a:ext cx="46015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Rak 46"/>
          <p:cNvCxnSpPr/>
          <p:nvPr/>
        </p:nvCxnSpPr>
        <p:spPr>
          <a:xfrm>
            <a:off x="1467091" y="4587855"/>
            <a:ext cx="5993701" cy="51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Freeform 14"/>
          <p:cNvSpPr/>
          <p:nvPr/>
        </p:nvSpPr>
        <p:spPr>
          <a:xfrm>
            <a:off x="3208482" y="1484785"/>
            <a:ext cx="2587654" cy="720079"/>
          </a:xfrm>
          <a:custGeom>
            <a:avLst/>
            <a:gdLst>
              <a:gd name="connsiteX0" fmla="*/ 0 w 3842325"/>
              <a:gd name="connsiteY0" fmla="*/ 0 h 1199051"/>
              <a:gd name="connsiteX1" fmla="*/ 3842325 w 3842325"/>
              <a:gd name="connsiteY1" fmla="*/ 0 h 1199051"/>
              <a:gd name="connsiteX2" fmla="*/ 3842325 w 3842325"/>
              <a:gd name="connsiteY2" fmla="*/ 1199051 h 1199051"/>
              <a:gd name="connsiteX3" fmla="*/ 0 w 3842325"/>
              <a:gd name="connsiteY3" fmla="*/ 1199051 h 1199051"/>
              <a:gd name="connsiteX4" fmla="*/ 0 w 3842325"/>
              <a:gd name="connsiteY4" fmla="*/ 0 h 11990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42325" h="1199051">
                <a:moveTo>
                  <a:pt x="0" y="0"/>
                </a:moveTo>
                <a:lnTo>
                  <a:pt x="3842325" y="0"/>
                </a:lnTo>
                <a:lnTo>
                  <a:pt x="3842325" y="1199051"/>
                </a:lnTo>
                <a:lnTo>
                  <a:pt x="0" y="1199051"/>
                </a:lnTo>
                <a:lnTo>
                  <a:pt x="0" y="0"/>
                </a:lnTo>
                <a:close/>
              </a:path>
            </a:pathLst>
          </a:custGeom>
          <a:ln w="19050"/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12700" tIns="12700" rIns="12700" bIns="12700" numCol="1" spcCol="1270" anchor="ctr" anchorCtr="0">
            <a:noAutofit/>
          </a:bodyPr>
          <a:lstStyle/>
          <a:p>
            <a:pPr algn="ctr" defTabSz="889000">
              <a:spcBef>
                <a:spcPct val="0"/>
              </a:spcBef>
              <a:spcAft>
                <a:spcPct val="35000"/>
              </a:spcAft>
            </a:pPr>
            <a:r>
              <a:rPr lang="en-GB" sz="1600" kern="1200" dirty="0"/>
              <a:t>ESS Installation Manager </a:t>
            </a:r>
          </a:p>
          <a:p>
            <a:pPr algn="ctr" defTabSz="889000">
              <a:spcBef>
                <a:spcPct val="0"/>
              </a:spcBef>
              <a:spcAft>
                <a:spcPct val="35000"/>
              </a:spcAft>
            </a:pPr>
            <a:r>
              <a:rPr lang="en-GB" sz="800" i="1" dirty="0"/>
              <a:t>Mikael Jakobsson</a:t>
            </a:r>
            <a:endParaRPr lang="en-GB" sz="2000" i="1" kern="1200" dirty="0"/>
          </a:p>
        </p:txBody>
      </p:sp>
      <p:cxnSp>
        <p:nvCxnSpPr>
          <p:cNvPr id="99" name="Rak 98"/>
          <p:cNvCxnSpPr/>
          <p:nvPr/>
        </p:nvCxnSpPr>
        <p:spPr>
          <a:xfrm>
            <a:off x="4499992" y="2204864"/>
            <a:ext cx="0" cy="1440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Rak 40"/>
          <p:cNvCxnSpPr/>
          <p:nvPr/>
        </p:nvCxnSpPr>
        <p:spPr>
          <a:xfrm>
            <a:off x="1475656" y="4581128"/>
            <a:ext cx="0" cy="207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Rak 55"/>
          <p:cNvCxnSpPr/>
          <p:nvPr/>
        </p:nvCxnSpPr>
        <p:spPr>
          <a:xfrm>
            <a:off x="2483768" y="4581128"/>
            <a:ext cx="0" cy="207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Freeform 15"/>
          <p:cNvSpPr/>
          <p:nvPr/>
        </p:nvSpPr>
        <p:spPr>
          <a:xfrm>
            <a:off x="2031213" y="4782850"/>
            <a:ext cx="845752" cy="2001109"/>
          </a:xfrm>
          <a:custGeom>
            <a:avLst/>
            <a:gdLst>
              <a:gd name="connsiteX0" fmla="*/ 0 w 1861534"/>
              <a:gd name="connsiteY0" fmla="*/ 0 h 1069143"/>
              <a:gd name="connsiteX1" fmla="*/ 1861534 w 1861534"/>
              <a:gd name="connsiteY1" fmla="*/ 0 h 1069143"/>
              <a:gd name="connsiteX2" fmla="*/ 1861534 w 1861534"/>
              <a:gd name="connsiteY2" fmla="*/ 1069143 h 1069143"/>
              <a:gd name="connsiteX3" fmla="*/ 0 w 1861534"/>
              <a:gd name="connsiteY3" fmla="*/ 1069143 h 1069143"/>
              <a:gd name="connsiteX4" fmla="*/ 0 w 1861534"/>
              <a:gd name="connsiteY4" fmla="*/ 0 h 1069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61534" h="1069143">
                <a:moveTo>
                  <a:pt x="0" y="0"/>
                </a:moveTo>
                <a:lnTo>
                  <a:pt x="1861534" y="0"/>
                </a:lnTo>
                <a:lnTo>
                  <a:pt x="1861534" y="1069143"/>
                </a:lnTo>
                <a:lnTo>
                  <a:pt x="0" y="1069143"/>
                </a:lnTo>
                <a:lnTo>
                  <a:pt x="0" y="0"/>
                </a:lnTo>
                <a:close/>
              </a:path>
            </a:pathLst>
          </a:custGeom>
          <a:ln w="19050"/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1270" anchor="t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200" b="1" dirty="0"/>
              <a:t>Installation Package Leader </a:t>
            </a:r>
          </a:p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200" b="1" dirty="0"/>
              <a:t> </a:t>
            </a:r>
            <a:r>
              <a:rPr lang="en-GB" sz="1200" b="1" dirty="0">
                <a:solidFill>
                  <a:srgbClr val="FF0000"/>
                </a:solidFill>
              </a:rPr>
              <a:t>Process Systems</a:t>
            </a:r>
          </a:p>
          <a:p>
            <a:pPr lvl="0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800" b="1" dirty="0">
                <a:solidFill>
                  <a:schemeClr val="tx1"/>
                </a:solidFill>
              </a:rPr>
              <a:t>WP2-</a:t>
            </a:r>
            <a:r>
              <a:rPr lang="en-GB" sz="800" dirty="0">
                <a:solidFill>
                  <a:schemeClr val="tx1"/>
                </a:solidFill>
              </a:rPr>
              <a:t>Helium cooling</a:t>
            </a:r>
          </a:p>
          <a:p>
            <a:pPr lvl="0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800" dirty="0">
              <a:solidFill>
                <a:schemeClr val="tx1"/>
              </a:solidFill>
            </a:endParaRPr>
          </a:p>
          <a:p>
            <a:pPr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800" b="1" dirty="0">
                <a:solidFill>
                  <a:schemeClr val="tx1"/>
                </a:solidFill>
              </a:rPr>
              <a:t>WP4</a:t>
            </a:r>
            <a:r>
              <a:rPr lang="en-GB" sz="800" dirty="0">
                <a:solidFill>
                  <a:schemeClr val="tx1"/>
                </a:solidFill>
              </a:rPr>
              <a:t>-Monolith Atmosphere systems</a:t>
            </a:r>
          </a:p>
          <a:p>
            <a:pPr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800" dirty="0">
              <a:solidFill>
                <a:schemeClr val="tx1"/>
              </a:solidFill>
            </a:endParaRPr>
          </a:p>
          <a:p>
            <a:pPr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800" b="1" dirty="0">
                <a:solidFill>
                  <a:schemeClr val="tx1"/>
                </a:solidFill>
              </a:rPr>
              <a:t>WP5</a:t>
            </a:r>
            <a:r>
              <a:rPr lang="en-GB" sz="800" dirty="0">
                <a:solidFill>
                  <a:schemeClr val="tx1"/>
                </a:solidFill>
              </a:rPr>
              <a:t>-Fluid systems</a:t>
            </a:r>
          </a:p>
          <a:p>
            <a:pPr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800" dirty="0">
              <a:solidFill>
                <a:schemeClr val="tx1"/>
              </a:solidFill>
            </a:endParaRPr>
          </a:p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800" dirty="0">
              <a:solidFill>
                <a:srgbClr val="FF0000"/>
              </a:solidFill>
            </a:endParaRPr>
          </a:p>
        </p:txBody>
      </p:sp>
      <p:sp>
        <p:nvSpPr>
          <p:cNvPr id="30" name="Freeform 15"/>
          <p:cNvSpPr/>
          <p:nvPr/>
        </p:nvSpPr>
        <p:spPr>
          <a:xfrm>
            <a:off x="3023453" y="4791771"/>
            <a:ext cx="917760" cy="1992188"/>
          </a:xfrm>
          <a:custGeom>
            <a:avLst/>
            <a:gdLst>
              <a:gd name="connsiteX0" fmla="*/ 0 w 1861534"/>
              <a:gd name="connsiteY0" fmla="*/ 0 h 1069143"/>
              <a:gd name="connsiteX1" fmla="*/ 1861534 w 1861534"/>
              <a:gd name="connsiteY1" fmla="*/ 0 h 1069143"/>
              <a:gd name="connsiteX2" fmla="*/ 1861534 w 1861534"/>
              <a:gd name="connsiteY2" fmla="*/ 1069143 h 1069143"/>
              <a:gd name="connsiteX3" fmla="*/ 0 w 1861534"/>
              <a:gd name="connsiteY3" fmla="*/ 1069143 h 1069143"/>
              <a:gd name="connsiteX4" fmla="*/ 0 w 1861534"/>
              <a:gd name="connsiteY4" fmla="*/ 0 h 1069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61534" h="1069143">
                <a:moveTo>
                  <a:pt x="0" y="0"/>
                </a:moveTo>
                <a:lnTo>
                  <a:pt x="1861534" y="0"/>
                </a:lnTo>
                <a:lnTo>
                  <a:pt x="1861534" y="1069143"/>
                </a:lnTo>
                <a:lnTo>
                  <a:pt x="0" y="1069143"/>
                </a:lnTo>
                <a:lnTo>
                  <a:pt x="0" y="0"/>
                </a:lnTo>
                <a:close/>
              </a:path>
            </a:pathLst>
          </a:custGeom>
          <a:ln w="19050"/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1270" anchor="t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200" b="1" dirty="0"/>
              <a:t>Installation Package Leader </a:t>
            </a:r>
          </a:p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200" b="1" dirty="0"/>
              <a:t> </a:t>
            </a:r>
            <a:r>
              <a:rPr lang="en-GB" sz="1200" b="1" dirty="0">
                <a:solidFill>
                  <a:srgbClr val="FF0000"/>
                </a:solidFill>
              </a:rPr>
              <a:t>Target HVAC Systems</a:t>
            </a:r>
          </a:p>
          <a:p>
            <a:pPr lvl="0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800" b="1" dirty="0">
                <a:solidFill>
                  <a:schemeClr val="tx1"/>
                </a:solidFill>
              </a:rPr>
              <a:t>WP5- </a:t>
            </a:r>
            <a:r>
              <a:rPr lang="en-GB" sz="800" dirty="0">
                <a:solidFill>
                  <a:schemeClr val="tx1"/>
                </a:solidFill>
              </a:rPr>
              <a:t>Target HVAC</a:t>
            </a:r>
            <a:endParaRPr lang="en-GB" sz="800" dirty="0">
              <a:solidFill>
                <a:srgbClr val="FF0000"/>
              </a:solidFill>
            </a:endParaRPr>
          </a:p>
        </p:txBody>
      </p:sp>
      <p:cxnSp>
        <p:nvCxnSpPr>
          <p:cNvPr id="35" name="Rak 34"/>
          <p:cNvCxnSpPr/>
          <p:nvPr/>
        </p:nvCxnSpPr>
        <p:spPr>
          <a:xfrm>
            <a:off x="3491880" y="4590390"/>
            <a:ext cx="0" cy="207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Rak 35"/>
          <p:cNvCxnSpPr/>
          <p:nvPr/>
        </p:nvCxnSpPr>
        <p:spPr>
          <a:xfrm>
            <a:off x="4499992" y="4581470"/>
            <a:ext cx="0" cy="207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Rak 36"/>
          <p:cNvCxnSpPr/>
          <p:nvPr/>
        </p:nvCxnSpPr>
        <p:spPr>
          <a:xfrm>
            <a:off x="5508104" y="4581128"/>
            <a:ext cx="0" cy="207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Freeform 17"/>
          <p:cNvSpPr/>
          <p:nvPr/>
        </p:nvSpPr>
        <p:spPr>
          <a:xfrm>
            <a:off x="107505" y="3573016"/>
            <a:ext cx="1447124" cy="631605"/>
          </a:xfrm>
          <a:custGeom>
            <a:avLst/>
            <a:gdLst>
              <a:gd name="connsiteX0" fmla="*/ 0 w 2037796"/>
              <a:gd name="connsiteY0" fmla="*/ 0 h 1072955"/>
              <a:gd name="connsiteX1" fmla="*/ 2037796 w 2037796"/>
              <a:gd name="connsiteY1" fmla="*/ 0 h 1072955"/>
              <a:gd name="connsiteX2" fmla="*/ 2037796 w 2037796"/>
              <a:gd name="connsiteY2" fmla="*/ 1072955 h 1072955"/>
              <a:gd name="connsiteX3" fmla="*/ 0 w 2037796"/>
              <a:gd name="connsiteY3" fmla="*/ 1072955 h 1072955"/>
              <a:gd name="connsiteX4" fmla="*/ 0 w 2037796"/>
              <a:gd name="connsiteY4" fmla="*/ 0 h 1072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37796" h="1072955">
                <a:moveTo>
                  <a:pt x="0" y="0"/>
                </a:moveTo>
                <a:lnTo>
                  <a:pt x="2037796" y="0"/>
                </a:lnTo>
                <a:lnTo>
                  <a:pt x="2037796" y="1072955"/>
                </a:lnTo>
                <a:lnTo>
                  <a:pt x="0" y="1072955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 w="19050"/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1270" anchor="ctr" anchorCtr="0">
            <a:noAutofit/>
          </a:bodyPr>
          <a:lstStyle/>
          <a:p>
            <a:pPr lvl="0" algn="ctr" defTabSz="533400">
              <a:lnSpc>
                <a:spcPts val="1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800" b="1" kern="1200" dirty="0"/>
              <a:t>ESS Framework Agreements</a:t>
            </a:r>
          </a:p>
          <a:p>
            <a:pPr lvl="0" algn="ctr" defTabSz="533400">
              <a:lnSpc>
                <a:spcPts val="5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600" dirty="0"/>
              <a:t>Welders</a:t>
            </a:r>
          </a:p>
          <a:p>
            <a:pPr lvl="0" algn="ctr" defTabSz="533400">
              <a:lnSpc>
                <a:spcPts val="5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600" dirty="0"/>
              <a:t>Fitters</a:t>
            </a:r>
          </a:p>
          <a:p>
            <a:pPr lvl="0" algn="ctr" defTabSz="533400">
              <a:lnSpc>
                <a:spcPts val="5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600" dirty="0"/>
              <a:t>Electrical</a:t>
            </a:r>
          </a:p>
          <a:p>
            <a:pPr lvl="0" algn="ctr" defTabSz="533400">
              <a:lnSpc>
                <a:spcPts val="5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600" dirty="0"/>
              <a:t>I&amp;C</a:t>
            </a:r>
          </a:p>
          <a:p>
            <a:pPr lvl="0" algn="ctr" defTabSz="533400">
              <a:lnSpc>
                <a:spcPts val="5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600" dirty="0"/>
              <a:t>Technicians</a:t>
            </a:r>
          </a:p>
        </p:txBody>
      </p:sp>
      <p:cxnSp>
        <p:nvCxnSpPr>
          <p:cNvPr id="64" name="Rak 63"/>
          <p:cNvCxnSpPr/>
          <p:nvPr/>
        </p:nvCxnSpPr>
        <p:spPr>
          <a:xfrm flipH="1">
            <a:off x="1223286" y="2852936"/>
            <a:ext cx="59130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Rak 64"/>
          <p:cNvCxnSpPr/>
          <p:nvPr/>
        </p:nvCxnSpPr>
        <p:spPr>
          <a:xfrm flipH="1">
            <a:off x="1223286" y="1908644"/>
            <a:ext cx="591302" cy="81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Rak 65"/>
          <p:cNvCxnSpPr/>
          <p:nvPr/>
        </p:nvCxnSpPr>
        <p:spPr>
          <a:xfrm flipV="1">
            <a:off x="1814588" y="1908644"/>
            <a:ext cx="0" cy="20244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Freeform 22"/>
          <p:cNvSpPr/>
          <p:nvPr/>
        </p:nvSpPr>
        <p:spPr>
          <a:xfrm>
            <a:off x="107504" y="1458702"/>
            <a:ext cx="1426182" cy="631044"/>
          </a:xfrm>
          <a:custGeom>
            <a:avLst/>
            <a:gdLst>
              <a:gd name="connsiteX0" fmla="*/ 0 w 1970527"/>
              <a:gd name="connsiteY0" fmla="*/ 0 h 1061051"/>
              <a:gd name="connsiteX1" fmla="*/ 1970527 w 1970527"/>
              <a:gd name="connsiteY1" fmla="*/ 0 h 1061051"/>
              <a:gd name="connsiteX2" fmla="*/ 1970527 w 1970527"/>
              <a:gd name="connsiteY2" fmla="*/ 1061051 h 1061051"/>
              <a:gd name="connsiteX3" fmla="*/ 0 w 1970527"/>
              <a:gd name="connsiteY3" fmla="*/ 1061051 h 1061051"/>
              <a:gd name="connsiteX4" fmla="*/ 0 w 1970527"/>
              <a:gd name="connsiteY4" fmla="*/ 0 h 10610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70527" h="1061051">
                <a:moveTo>
                  <a:pt x="0" y="0"/>
                </a:moveTo>
                <a:lnTo>
                  <a:pt x="1970527" y="0"/>
                </a:lnTo>
                <a:lnTo>
                  <a:pt x="1970527" y="1061051"/>
                </a:lnTo>
                <a:lnTo>
                  <a:pt x="0" y="1061051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 w="19050"/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8890" tIns="8890" rIns="8890" bIns="8890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ts val="0"/>
              </a:spcAft>
            </a:pPr>
            <a:r>
              <a:rPr lang="en-GB" sz="1000" b="1" dirty="0"/>
              <a:t>Over all QC</a:t>
            </a:r>
          </a:p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ts val="0"/>
              </a:spcAft>
            </a:pPr>
            <a:r>
              <a:rPr lang="en-GB" sz="600" kern="1200" dirty="0"/>
              <a:t>Installation Inspection</a:t>
            </a:r>
          </a:p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ts val="0"/>
              </a:spcAft>
            </a:pPr>
            <a:r>
              <a:rPr lang="en-GB" sz="600" dirty="0" err="1"/>
              <a:t>Receival</a:t>
            </a:r>
            <a:r>
              <a:rPr lang="en-GB" sz="600" dirty="0"/>
              <a:t> inspection</a:t>
            </a:r>
            <a:endParaRPr lang="en-GB" sz="600" kern="1200" dirty="0"/>
          </a:p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ts val="0"/>
              </a:spcAft>
            </a:pPr>
            <a:r>
              <a:rPr lang="en-GB" sz="600" dirty="0"/>
              <a:t>NDT (X-ray, PT, UT etc.)</a:t>
            </a:r>
            <a:endParaRPr lang="en-GB" sz="600" kern="1200" dirty="0"/>
          </a:p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ts val="0"/>
              </a:spcAft>
            </a:pPr>
            <a:r>
              <a:rPr lang="en-GB" sz="600" dirty="0"/>
              <a:t>Accredited Inspection Body AIB </a:t>
            </a:r>
          </a:p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ts val="0"/>
              </a:spcAft>
            </a:pPr>
            <a:r>
              <a:rPr lang="en-GB" sz="600" dirty="0"/>
              <a:t>Accredited Body AB </a:t>
            </a:r>
          </a:p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ts val="0"/>
              </a:spcAft>
            </a:pPr>
            <a:r>
              <a:rPr lang="en-GB" sz="600" dirty="0"/>
              <a:t>Final quality documentation</a:t>
            </a:r>
          </a:p>
        </p:txBody>
      </p:sp>
      <p:sp>
        <p:nvSpPr>
          <p:cNvPr id="69" name="Freeform 17"/>
          <p:cNvSpPr/>
          <p:nvPr/>
        </p:nvSpPr>
        <p:spPr>
          <a:xfrm>
            <a:off x="114598" y="2132856"/>
            <a:ext cx="1426182" cy="1386837"/>
          </a:xfrm>
          <a:custGeom>
            <a:avLst/>
            <a:gdLst>
              <a:gd name="connsiteX0" fmla="*/ 0 w 2037796"/>
              <a:gd name="connsiteY0" fmla="*/ 0 h 1072955"/>
              <a:gd name="connsiteX1" fmla="*/ 2037796 w 2037796"/>
              <a:gd name="connsiteY1" fmla="*/ 0 h 1072955"/>
              <a:gd name="connsiteX2" fmla="*/ 2037796 w 2037796"/>
              <a:gd name="connsiteY2" fmla="*/ 1072955 h 1072955"/>
              <a:gd name="connsiteX3" fmla="*/ 0 w 2037796"/>
              <a:gd name="connsiteY3" fmla="*/ 1072955 h 1072955"/>
              <a:gd name="connsiteX4" fmla="*/ 0 w 2037796"/>
              <a:gd name="connsiteY4" fmla="*/ 0 h 1072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37796" h="1072955">
                <a:moveTo>
                  <a:pt x="0" y="0"/>
                </a:moveTo>
                <a:lnTo>
                  <a:pt x="2037796" y="0"/>
                </a:lnTo>
                <a:lnTo>
                  <a:pt x="2037796" y="1072955"/>
                </a:lnTo>
                <a:lnTo>
                  <a:pt x="0" y="1072955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 w="19050"/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1270" anchor="ctr" anchorCtr="0">
            <a:noAutofit/>
          </a:bodyPr>
          <a:lstStyle/>
          <a:p>
            <a:pPr lvl="0" algn="ctr" defTabSz="533400">
              <a:lnSpc>
                <a:spcPts val="1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800" b="1" dirty="0"/>
              <a:t>Available Temporary Services on ESS site </a:t>
            </a:r>
          </a:p>
          <a:p>
            <a:pPr lvl="0" algn="ctr" defTabSz="533400">
              <a:lnSpc>
                <a:spcPts val="5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600" dirty="0"/>
              <a:t>Scaffolding</a:t>
            </a:r>
          </a:p>
          <a:p>
            <a:pPr lvl="0" algn="ctr" defTabSz="533400">
              <a:lnSpc>
                <a:spcPts val="5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600" dirty="0"/>
              <a:t>Laydown Areas </a:t>
            </a:r>
          </a:p>
          <a:p>
            <a:pPr lvl="0" algn="ctr" defTabSz="533400">
              <a:lnSpc>
                <a:spcPts val="5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600" kern="1200" dirty="0"/>
              <a:t>Crane Drivers</a:t>
            </a:r>
          </a:p>
          <a:p>
            <a:pPr lvl="0" algn="ctr" defTabSz="533400">
              <a:lnSpc>
                <a:spcPts val="5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600" dirty="0"/>
              <a:t>Logistics/Transport</a:t>
            </a:r>
          </a:p>
          <a:p>
            <a:pPr lvl="0" algn="ctr" defTabSz="533400">
              <a:lnSpc>
                <a:spcPts val="5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600" kern="1200" dirty="0"/>
              <a:t>Warehouse</a:t>
            </a:r>
          </a:p>
          <a:p>
            <a:pPr lvl="0" algn="ctr" defTabSz="533400">
              <a:lnSpc>
                <a:spcPts val="5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600" dirty="0"/>
              <a:t>Heavy lifting</a:t>
            </a:r>
          </a:p>
          <a:p>
            <a:pPr lvl="0" algn="ctr" defTabSz="533400">
              <a:lnSpc>
                <a:spcPts val="5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600" kern="1200" dirty="0"/>
              <a:t>Temporary Power &amp; Fluids</a:t>
            </a:r>
          </a:p>
          <a:p>
            <a:pPr lvl="0" algn="ctr" defTabSz="533400">
              <a:lnSpc>
                <a:spcPts val="5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600" dirty="0"/>
              <a:t>Concrete Boring/Drilling</a:t>
            </a:r>
          </a:p>
          <a:p>
            <a:pPr lvl="0" algn="ctr" defTabSz="533400">
              <a:lnSpc>
                <a:spcPts val="5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600" dirty="0"/>
              <a:t>Survey/Alignment </a:t>
            </a:r>
          </a:p>
          <a:p>
            <a:pPr lvl="0" algn="ctr" defTabSz="533400">
              <a:lnSpc>
                <a:spcPts val="5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600" dirty="0"/>
              <a:t>Waste</a:t>
            </a:r>
          </a:p>
          <a:p>
            <a:pPr lvl="0" algn="ctr" defTabSz="533400">
              <a:lnSpc>
                <a:spcPts val="5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600" dirty="0"/>
              <a:t>Workshop</a:t>
            </a:r>
            <a:endParaRPr lang="en-GB" sz="600" kern="1200" dirty="0"/>
          </a:p>
        </p:txBody>
      </p:sp>
      <p:sp>
        <p:nvSpPr>
          <p:cNvPr id="39" name="Freeform 23"/>
          <p:cNvSpPr/>
          <p:nvPr/>
        </p:nvSpPr>
        <p:spPr>
          <a:xfrm>
            <a:off x="2195736" y="3429000"/>
            <a:ext cx="2004210" cy="1008112"/>
          </a:xfrm>
          <a:custGeom>
            <a:avLst/>
            <a:gdLst>
              <a:gd name="connsiteX0" fmla="*/ 0 w 1970527"/>
              <a:gd name="connsiteY0" fmla="*/ 0 h 1061051"/>
              <a:gd name="connsiteX1" fmla="*/ 1970527 w 1970527"/>
              <a:gd name="connsiteY1" fmla="*/ 0 h 1061051"/>
              <a:gd name="connsiteX2" fmla="*/ 1970527 w 1970527"/>
              <a:gd name="connsiteY2" fmla="*/ 1061051 h 1061051"/>
              <a:gd name="connsiteX3" fmla="*/ 0 w 1970527"/>
              <a:gd name="connsiteY3" fmla="*/ 1061051 h 1061051"/>
              <a:gd name="connsiteX4" fmla="*/ 0 w 1970527"/>
              <a:gd name="connsiteY4" fmla="*/ 0 h 10610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70527" h="1061051">
                <a:moveTo>
                  <a:pt x="0" y="0"/>
                </a:moveTo>
                <a:lnTo>
                  <a:pt x="1970527" y="0"/>
                </a:lnTo>
                <a:lnTo>
                  <a:pt x="1970527" y="1061051"/>
                </a:lnTo>
                <a:lnTo>
                  <a:pt x="0" y="1061051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>
                  <a:hueOff val="0"/>
                  <a:satOff val="0"/>
                  <a:lumOff val="0"/>
                  <a:alphaOff val="0"/>
                  <a:tint val="50000"/>
                  <a:satMod val="300000"/>
                </a:schemeClr>
              </a:gs>
              <a:gs pos="34000">
                <a:schemeClr val="accent1">
                  <a:hueOff val="0"/>
                  <a:satOff val="0"/>
                  <a:lumOff val="0"/>
                  <a:alphaOff val="0"/>
                  <a:tint val="37000"/>
                  <a:satMod val="300000"/>
                </a:schemeClr>
              </a:gs>
              <a:gs pos="100000">
                <a:schemeClr val="accent1">
                  <a:hueOff val="0"/>
                  <a:satOff val="0"/>
                  <a:lumOff val="0"/>
                  <a:alphaOff val="0"/>
                  <a:tint val="15000"/>
                  <a:satMod val="350000"/>
                </a:schemeClr>
              </a:gs>
            </a:gsLst>
          </a:gradFill>
          <a:ln w="19050"/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8890" tIns="8890" rIns="8890" bIns="8890" numCol="1" spcCol="1270" anchor="ctr" anchorCtr="0">
            <a:noAutofit/>
          </a:bodyPr>
          <a:lstStyle/>
          <a:p>
            <a:pPr algn="ctr" defTabSz="622300">
              <a:lnSpc>
                <a:spcPct val="90000"/>
              </a:lnSpc>
              <a:spcBef>
                <a:spcPct val="0"/>
              </a:spcBef>
            </a:pPr>
            <a:r>
              <a:rPr lang="en-GB" sz="1200" b="1" dirty="0"/>
              <a:t>Site Operatives</a:t>
            </a:r>
          </a:p>
          <a:p>
            <a:pPr algn="ctr" defTabSz="622300">
              <a:lnSpc>
                <a:spcPct val="90000"/>
              </a:lnSpc>
              <a:spcBef>
                <a:spcPct val="0"/>
              </a:spcBef>
            </a:pPr>
            <a:r>
              <a:rPr lang="en-GB" sz="800" dirty="0"/>
              <a:t>Area Coordinator D02, </a:t>
            </a:r>
            <a:r>
              <a:rPr lang="en-GB" sz="800" i="1" dirty="0"/>
              <a:t>Sven Jönsson</a:t>
            </a:r>
            <a:endParaRPr lang="en-GB" sz="800" dirty="0"/>
          </a:p>
          <a:p>
            <a:pPr algn="ctr" defTabSz="622300">
              <a:lnSpc>
                <a:spcPct val="90000"/>
              </a:lnSpc>
              <a:spcBef>
                <a:spcPct val="0"/>
              </a:spcBef>
            </a:pPr>
            <a:endParaRPr lang="en-GB" sz="800" dirty="0"/>
          </a:p>
          <a:p>
            <a:pPr algn="ctr" defTabSz="622300">
              <a:lnSpc>
                <a:spcPct val="90000"/>
              </a:lnSpc>
              <a:spcBef>
                <a:spcPct val="0"/>
              </a:spcBef>
            </a:pPr>
            <a:r>
              <a:rPr lang="en-GB" sz="1000" b="1" dirty="0"/>
              <a:t>Temporary services (2-3 </a:t>
            </a:r>
            <a:r>
              <a:rPr lang="en-GB" sz="1000" b="1" dirty="0" err="1"/>
              <a:t>pers</a:t>
            </a:r>
            <a:r>
              <a:rPr lang="en-GB" sz="1000" b="1" dirty="0"/>
              <a:t>)</a:t>
            </a:r>
          </a:p>
          <a:p>
            <a:pPr algn="ctr" defTabSz="622300">
              <a:lnSpc>
                <a:spcPct val="90000"/>
              </a:lnSpc>
              <a:spcBef>
                <a:spcPct val="0"/>
              </a:spcBef>
            </a:pPr>
            <a:r>
              <a:rPr lang="en-GB" sz="800" dirty="0"/>
              <a:t>Temporary Service</a:t>
            </a:r>
          </a:p>
          <a:p>
            <a:pPr algn="ctr" defTabSz="622300">
              <a:lnSpc>
                <a:spcPct val="90000"/>
              </a:lnSpc>
              <a:spcBef>
                <a:spcPct val="0"/>
              </a:spcBef>
            </a:pPr>
            <a:r>
              <a:rPr lang="en-GB" sz="800" dirty="0"/>
              <a:t> Logistic / Laydown Area</a:t>
            </a:r>
          </a:p>
          <a:p>
            <a:pPr algn="ctr" defTabSz="622300">
              <a:lnSpc>
                <a:spcPct val="90000"/>
              </a:lnSpc>
              <a:spcBef>
                <a:spcPct val="0"/>
              </a:spcBef>
            </a:pPr>
            <a:r>
              <a:rPr lang="en-GB" sz="800" dirty="0"/>
              <a:t>Rigging / Lifting</a:t>
            </a:r>
          </a:p>
        </p:txBody>
      </p:sp>
      <p:sp>
        <p:nvSpPr>
          <p:cNvPr id="40" name="Freeform 15"/>
          <p:cNvSpPr/>
          <p:nvPr/>
        </p:nvSpPr>
        <p:spPr>
          <a:xfrm>
            <a:off x="6732240" y="3479120"/>
            <a:ext cx="2005583" cy="432048"/>
          </a:xfrm>
          <a:custGeom>
            <a:avLst/>
            <a:gdLst>
              <a:gd name="connsiteX0" fmla="*/ 0 w 1861534"/>
              <a:gd name="connsiteY0" fmla="*/ 0 h 1069143"/>
              <a:gd name="connsiteX1" fmla="*/ 1861534 w 1861534"/>
              <a:gd name="connsiteY1" fmla="*/ 0 h 1069143"/>
              <a:gd name="connsiteX2" fmla="*/ 1861534 w 1861534"/>
              <a:gd name="connsiteY2" fmla="*/ 1069143 h 1069143"/>
              <a:gd name="connsiteX3" fmla="*/ 0 w 1861534"/>
              <a:gd name="connsiteY3" fmla="*/ 1069143 h 1069143"/>
              <a:gd name="connsiteX4" fmla="*/ 0 w 1861534"/>
              <a:gd name="connsiteY4" fmla="*/ 0 h 1069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61534" h="1069143">
                <a:moveTo>
                  <a:pt x="0" y="0"/>
                </a:moveTo>
                <a:lnTo>
                  <a:pt x="1861534" y="0"/>
                </a:lnTo>
                <a:lnTo>
                  <a:pt x="1861534" y="1069143"/>
                </a:lnTo>
                <a:lnTo>
                  <a:pt x="0" y="1069143"/>
                </a:lnTo>
                <a:lnTo>
                  <a:pt x="0" y="0"/>
                </a:lnTo>
                <a:close/>
              </a:path>
            </a:pathLst>
          </a:custGeom>
          <a:ln w="19050"/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/>
              <a:t>El and I&amp;C installation coordinator </a:t>
            </a:r>
          </a:p>
        </p:txBody>
      </p:sp>
      <p:sp>
        <p:nvSpPr>
          <p:cNvPr id="42" name="Freeform 15"/>
          <p:cNvSpPr/>
          <p:nvPr/>
        </p:nvSpPr>
        <p:spPr>
          <a:xfrm>
            <a:off x="4083167" y="4797152"/>
            <a:ext cx="845752" cy="1992188"/>
          </a:xfrm>
          <a:custGeom>
            <a:avLst/>
            <a:gdLst>
              <a:gd name="connsiteX0" fmla="*/ 0 w 1861534"/>
              <a:gd name="connsiteY0" fmla="*/ 0 h 1069143"/>
              <a:gd name="connsiteX1" fmla="*/ 1861534 w 1861534"/>
              <a:gd name="connsiteY1" fmla="*/ 0 h 1069143"/>
              <a:gd name="connsiteX2" fmla="*/ 1861534 w 1861534"/>
              <a:gd name="connsiteY2" fmla="*/ 1069143 h 1069143"/>
              <a:gd name="connsiteX3" fmla="*/ 0 w 1861534"/>
              <a:gd name="connsiteY3" fmla="*/ 1069143 h 1069143"/>
              <a:gd name="connsiteX4" fmla="*/ 0 w 1861534"/>
              <a:gd name="connsiteY4" fmla="*/ 0 h 1069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61534" h="1069143">
                <a:moveTo>
                  <a:pt x="0" y="0"/>
                </a:moveTo>
                <a:lnTo>
                  <a:pt x="1861534" y="0"/>
                </a:lnTo>
                <a:lnTo>
                  <a:pt x="1861534" y="1069143"/>
                </a:lnTo>
                <a:lnTo>
                  <a:pt x="0" y="1069143"/>
                </a:lnTo>
                <a:lnTo>
                  <a:pt x="0" y="0"/>
                </a:lnTo>
                <a:close/>
              </a:path>
            </a:pathLst>
          </a:custGeom>
          <a:ln w="19050"/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1270" anchor="t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200" b="1" dirty="0"/>
              <a:t>Installation Package Leader </a:t>
            </a:r>
          </a:p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200" b="1" dirty="0"/>
              <a:t> </a:t>
            </a:r>
            <a:r>
              <a:rPr lang="en-GB" sz="1200" b="1" dirty="0">
                <a:solidFill>
                  <a:srgbClr val="FF0000"/>
                </a:solidFill>
              </a:rPr>
              <a:t>Target </a:t>
            </a:r>
            <a:r>
              <a:rPr lang="en-GB" sz="1200" b="1" dirty="0" err="1">
                <a:solidFill>
                  <a:srgbClr val="FF0000"/>
                </a:solidFill>
              </a:rPr>
              <a:t>Cryo</a:t>
            </a:r>
            <a:r>
              <a:rPr lang="en-GB" sz="1200" b="1" dirty="0">
                <a:solidFill>
                  <a:srgbClr val="FF0000"/>
                </a:solidFill>
              </a:rPr>
              <a:t> Systems</a:t>
            </a:r>
          </a:p>
          <a:p>
            <a:pPr lvl="0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800" b="1" dirty="0">
                <a:solidFill>
                  <a:schemeClr val="tx1"/>
                </a:solidFill>
              </a:rPr>
              <a:t>WP3- </a:t>
            </a:r>
            <a:r>
              <a:rPr lang="en-GB" sz="800" dirty="0">
                <a:solidFill>
                  <a:schemeClr val="tx1"/>
                </a:solidFill>
              </a:rPr>
              <a:t>CMS Cryogenic Moderator System</a:t>
            </a:r>
            <a:endParaRPr lang="en-GB" sz="800" dirty="0">
              <a:solidFill>
                <a:srgbClr val="FF0000"/>
              </a:solidFill>
            </a:endParaRPr>
          </a:p>
        </p:txBody>
      </p:sp>
      <p:sp>
        <p:nvSpPr>
          <p:cNvPr id="44" name="Freeform 15"/>
          <p:cNvSpPr/>
          <p:nvPr/>
        </p:nvSpPr>
        <p:spPr>
          <a:xfrm>
            <a:off x="5070873" y="4805683"/>
            <a:ext cx="845752" cy="1992188"/>
          </a:xfrm>
          <a:custGeom>
            <a:avLst/>
            <a:gdLst>
              <a:gd name="connsiteX0" fmla="*/ 0 w 1861534"/>
              <a:gd name="connsiteY0" fmla="*/ 0 h 1069143"/>
              <a:gd name="connsiteX1" fmla="*/ 1861534 w 1861534"/>
              <a:gd name="connsiteY1" fmla="*/ 0 h 1069143"/>
              <a:gd name="connsiteX2" fmla="*/ 1861534 w 1861534"/>
              <a:gd name="connsiteY2" fmla="*/ 1069143 h 1069143"/>
              <a:gd name="connsiteX3" fmla="*/ 0 w 1861534"/>
              <a:gd name="connsiteY3" fmla="*/ 1069143 h 1069143"/>
              <a:gd name="connsiteX4" fmla="*/ 0 w 1861534"/>
              <a:gd name="connsiteY4" fmla="*/ 0 h 1069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61534" h="1069143">
                <a:moveTo>
                  <a:pt x="0" y="0"/>
                </a:moveTo>
                <a:lnTo>
                  <a:pt x="1861534" y="0"/>
                </a:lnTo>
                <a:lnTo>
                  <a:pt x="1861534" y="1069143"/>
                </a:lnTo>
                <a:lnTo>
                  <a:pt x="0" y="1069143"/>
                </a:lnTo>
                <a:lnTo>
                  <a:pt x="0" y="0"/>
                </a:lnTo>
                <a:close/>
              </a:path>
            </a:pathLst>
          </a:custGeom>
          <a:ln w="19050"/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1270" anchor="t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200" b="1" dirty="0"/>
              <a:t>Installation Package Leader </a:t>
            </a:r>
          </a:p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200" b="1" dirty="0"/>
              <a:t> </a:t>
            </a:r>
            <a:r>
              <a:rPr lang="en-GB" sz="1200" b="1" dirty="0">
                <a:solidFill>
                  <a:srgbClr val="FF0000"/>
                </a:solidFill>
              </a:rPr>
              <a:t>Instrument Bunker</a:t>
            </a:r>
          </a:p>
          <a:p>
            <a:pPr lvl="0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800" b="1" dirty="0">
                <a:solidFill>
                  <a:schemeClr val="tx1"/>
                </a:solidFill>
              </a:rPr>
              <a:t>WP4- </a:t>
            </a:r>
            <a:r>
              <a:rPr lang="en-GB" sz="800" dirty="0">
                <a:solidFill>
                  <a:schemeClr val="tx1"/>
                </a:solidFill>
              </a:rPr>
              <a:t>NBEX, Light shutter</a:t>
            </a:r>
            <a:endParaRPr lang="en-GB" sz="800" dirty="0">
              <a:solidFill>
                <a:srgbClr val="FF0000"/>
              </a:solidFill>
            </a:endParaRPr>
          </a:p>
        </p:txBody>
      </p:sp>
      <p:sp>
        <p:nvSpPr>
          <p:cNvPr id="45" name="Freeform 23"/>
          <p:cNvSpPr/>
          <p:nvPr/>
        </p:nvSpPr>
        <p:spPr>
          <a:xfrm>
            <a:off x="6738247" y="2738877"/>
            <a:ext cx="2004210" cy="676968"/>
          </a:xfrm>
          <a:custGeom>
            <a:avLst/>
            <a:gdLst>
              <a:gd name="connsiteX0" fmla="*/ 0 w 1970527"/>
              <a:gd name="connsiteY0" fmla="*/ 0 h 1061051"/>
              <a:gd name="connsiteX1" fmla="*/ 1970527 w 1970527"/>
              <a:gd name="connsiteY1" fmla="*/ 0 h 1061051"/>
              <a:gd name="connsiteX2" fmla="*/ 1970527 w 1970527"/>
              <a:gd name="connsiteY2" fmla="*/ 1061051 h 1061051"/>
              <a:gd name="connsiteX3" fmla="*/ 0 w 1970527"/>
              <a:gd name="connsiteY3" fmla="*/ 1061051 h 1061051"/>
              <a:gd name="connsiteX4" fmla="*/ 0 w 1970527"/>
              <a:gd name="connsiteY4" fmla="*/ 0 h 10610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70527" h="1061051">
                <a:moveTo>
                  <a:pt x="0" y="0"/>
                </a:moveTo>
                <a:lnTo>
                  <a:pt x="1970527" y="0"/>
                </a:lnTo>
                <a:lnTo>
                  <a:pt x="1970527" y="1061051"/>
                </a:lnTo>
                <a:lnTo>
                  <a:pt x="0" y="1061051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>
                  <a:hueOff val="0"/>
                  <a:satOff val="0"/>
                  <a:lumOff val="0"/>
                  <a:alphaOff val="0"/>
                  <a:tint val="50000"/>
                  <a:satMod val="300000"/>
                </a:schemeClr>
              </a:gs>
              <a:gs pos="34000">
                <a:schemeClr val="accent1">
                  <a:hueOff val="0"/>
                  <a:satOff val="0"/>
                  <a:lumOff val="0"/>
                  <a:alphaOff val="0"/>
                  <a:tint val="37000"/>
                  <a:satMod val="300000"/>
                </a:schemeClr>
              </a:gs>
              <a:gs pos="100000">
                <a:schemeClr val="accent1">
                  <a:hueOff val="0"/>
                  <a:satOff val="0"/>
                  <a:lumOff val="0"/>
                  <a:alphaOff val="0"/>
                  <a:tint val="15000"/>
                  <a:satMod val="350000"/>
                </a:schemeClr>
              </a:gs>
            </a:gsLst>
          </a:gradFill>
          <a:ln w="19050"/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8890" tIns="8890" rIns="8890" bIns="8890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/>
              <a:t>Commissioning</a:t>
            </a:r>
          </a:p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800" dirty="0"/>
              <a:t>Rikard Linander</a:t>
            </a:r>
          </a:p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800" dirty="0"/>
              <a:t>Jaime Arriagada</a:t>
            </a:r>
          </a:p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800" dirty="0"/>
              <a:t>Nils Jönsson</a:t>
            </a:r>
          </a:p>
        </p:txBody>
      </p:sp>
      <p:cxnSp>
        <p:nvCxnSpPr>
          <p:cNvPr id="46" name="Rak 45"/>
          <p:cNvCxnSpPr/>
          <p:nvPr/>
        </p:nvCxnSpPr>
        <p:spPr>
          <a:xfrm>
            <a:off x="6160474" y="2089746"/>
            <a:ext cx="5760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Rak 47"/>
          <p:cNvCxnSpPr/>
          <p:nvPr/>
        </p:nvCxnSpPr>
        <p:spPr>
          <a:xfrm>
            <a:off x="6160474" y="2089746"/>
            <a:ext cx="0" cy="20582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Freeform 15"/>
          <p:cNvSpPr/>
          <p:nvPr/>
        </p:nvSpPr>
        <p:spPr>
          <a:xfrm>
            <a:off x="6058579" y="4805683"/>
            <a:ext cx="845752" cy="1992188"/>
          </a:xfrm>
          <a:custGeom>
            <a:avLst/>
            <a:gdLst>
              <a:gd name="connsiteX0" fmla="*/ 0 w 1861534"/>
              <a:gd name="connsiteY0" fmla="*/ 0 h 1069143"/>
              <a:gd name="connsiteX1" fmla="*/ 1861534 w 1861534"/>
              <a:gd name="connsiteY1" fmla="*/ 0 h 1069143"/>
              <a:gd name="connsiteX2" fmla="*/ 1861534 w 1861534"/>
              <a:gd name="connsiteY2" fmla="*/ 1069143 h 1069143"/>
              <a:gd name="connsiteX3" fmla="*/ 0 w 1861534"/>
              <a:gd name="connsiteY3" fmla="*/ 1069143 h 1069143"/>
              <a:gd name="connsiteX4" fmla="*/ 0 w 1861534"/>
              <a:gd name="connsiteY4" fmla="*/ 0 h 1069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61534" h="1069143">
                <a:moveTo>
                  <a:pt x="0" y="0"/>
                </a:moveTo>
                <a:lnTo>
                  <a:pt x="1861534" y="0"/>
                </a:lnTo>
                <a:lnTo>
                  <a:pt x="1861534" y="1069143"/>
                </a:lnTo>
                <a:lnTo>
                  <a:pt x="0" y="1069143"/>
                </a:lnTo>
                <a:lnTo>
                  <a:pt x="0" y="0"/>
                </a:lnTo>
                <a:close/>
              </a:path>
            </a:pathLst>
          </a:custGeom>
          <a:ln w="19050"/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1270" anchor="t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200" b="1" dirty="0"/>
              <a:t>Installation Package Leader </a:t>
            </a:r>
          </a:p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200" b="1" dirty="0"/>
              <a:t> </a:t>
            </a:r>
            <a:r>
              <a:rPr lang="en-GB" sz="1200" b="1" dirty="0">
                <a:solidFill>
                  <a:srgbClr val="FF0000"/>
                </a:solidFill>
              </a:rPr>
              <a:t>Active Cells</a:t>
            </a:r>
          </a:p>
          <a:p>
            <a:pPr lvl="0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800" b="1" dirty="0">
                <a:solidFill>
                  <a:schemeClr val="tx1"/>
                </a:solidFill>
              </a:rPr>
              <a:t>WP6- </a:t>
            </a:r>
            <a:r>
              <a:rPr lang="en-GB" sz="800" dirty="0">
                <a:solidFill>
                  <a:schemeClr val="tx1"/>
                </a:solidFill>
              </a:rPr>
              <a:t>Race scope</a:t>
            </a:r>
            <a:endParaRPr lang="en-GB" sz="800" dirty="0">
              <a:solidFill>
                <a:srgbClr val="FF0000"/>
              </a:solidFill>
            </a:endParaRPr>
          </a:p>
        </p:txBody>
      </p:sp>
      <p:sp>
        <p:nvSpPr>
          <p:cNvPr id="53" name="Freeform 15"/>
          <p:cNvSpPr/>
          <p:nvPr/>
        </p:nvSpPr>
        <p:spPr>
          <a:xfrm>
            <a:off x="7046285" y="4797152"/>
            <a:ext cx="829014" cy="1992188"/>
          </a:xfrm>
          <a:custGeom>
            <a:avLst/>
            <a:gdLst>
              <a:gd name="connsiteX0" fmla="*/ 0 w 1861534"/>
              <a:gd name="connsiteY0" fmla="*/ 0 h 1069143"/>
              <a:gd name="connsiteX1" fmla="*/ 1861534 w 1861534"/>
              <a:gd name="connsiteY1" fmla="*/ 0 h 1069143"/>
              <a:gd name="connsiteX2" fmla="*/ 1861534 w 1861534"/>
              <a:gd name="connsiteY2" fmla="*/ 1069143 h 1069143"/>
              <a:gd name="connsiteX3" fmla="*/ 0 w 1861534"/>
              <a:gd name="connsiteY3" fmla="*/ 1069143 h 1069143"/>
              <a:gd name="connsiteX4" fmla="*/ 0 w 1861534"/>
              <a:gd name="connsiteY4" fmla="*/ 0 h 1069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61534" h="1069143">
                <a:moveTo>
                  <a:pt x="0" y="0"/>
                </a:moveTo>
                <a:lnTo>
                  <a:pt x="1861534" y="0"/>
                </a:lnTo>
                <a:lnTo>
                  <a:pt x="1861534" y="1069143"/>
                </a:lnTo>
                <a:lnTo>
                  <a:pt x="0" y="1069143"/>
                </a:lnTo>
                <a:lnTo>
                  <a:pt x="0" y="0"/>
                </a:lnTo>
                <a:close/>
              </a:path>
            </a:pathLst>
          </a:custGeom>
          <a:ln w="19050"/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1270" anchor="t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200" b="1" dirty="0"/>
              <a:t>Installation Package Leader </a:t>
            </a:r>
          </a:p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200" b="1" dirty="0"/>
              <a:t> </a:t>
            </a:r>
            <a:r>
              <a:rPr lang="en-GB" sz="1200" b="1" dirty="0">
                <a:solidFill>
                  <a:srgbClr val="FF0000"/>
                </a:solidFill>
              </a:rPr>
              <a:t>TSS</a:t>
            </a:r>
          </a:p>
          <a:p>
            <a:pPr lvl="0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800" b="1" dirty="0">
                <a:solidFill>
                  <a:schemeClr val="tx1"/>
                </a:solidFill>
              </a:rPr>
              <a:t>WP7- </a:t>
            </a:r>
            <a:r>
              <a:rPr lang="en-GB" sz="800" dirty="0">
                <a:solidFill>
                  <a:schemeClr val="tx1"/>
                </a:solidFill>
              </a:rPr>
              <a:t>Target Safety Systems</a:t>
            </a:r>
            <a:endParaRPr lang="en-GB" sz="800" dirty="0">
              <a:solidFill>
                <a:srgbClr val="FF0000"/>
              </a:solidFill>
            </a:endParaRPr>
          </a:p>
        </p:txBody>
      </p:sp>
      <p:sp>
        <p:nvSpPr>
          <p:cNvPr id="62" name="Freeform 15"/>
          <p:cNvSpPr/>
          <p:nvPr/>
        </p:nvSpPr>
        <p:spPr>
          <a:xfrm>
            <a:off x="6739187" y="3974443"/>
            <a:ext cx="1998636" cy="406777"/>
          </a:xfrm>
          <a:custGeom>
            <a:avLst/>
            <a:gdLst>
              <a:gd name="connsiteX0" fmla="*/ 0 w 1861534"/>
              <a:gd name="connsiteY0" fmla="*/ 0 h 1069143"/>
              <a:gd name="connsiteX1" fmla="*/ 1861534 w 1861534"/>
              <a:gd name="connsiteY1" fmla="*/ 0 h 1069143"/>
              <a:gd name="connsiteX2" fmla="*/ 1861534 w 1861534"/>
              <a:gd name="connsiteY2" fmla="*/ 1069143 h 1069143"/>
              <a:gd name="connsiteX3" fmla="*/ 0 w 1861534"/>
              <a:gd name="connsiteY3" fmla="*/ 1069143 h 1069143"/>
              <a:gd name="connsiteX4" fmla="*/ 0 w 1861534"/>
              <a:gd name="connsiteY4" fmla="*/ 0 h 1069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61534" h="1069143">
                <a:moveTo>
                  <a:pt x="0" y="0"/>
                </a:moveTo>
                <a:lnTo>
                  <a:pt x="1861534" y="0"/>
                </a:lnTo>
                <a:lnTo>
                  <a:pt x="1861534" y="1069143"/>
                </a:lnTo>
                <a:lnTo>
                  <a:pt x="0" y="1069143"/>
                </a:lnTo>
                <a:lnTo>
                  <a:pt x="0" y="0"/>
                </a:lnTo>
                <a:close/>
              </a:path>
            </a:pathLst>
          </a:custGeom>
          <a:ln w="19050"/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200" b="1" dirty="0"/>
              <a:t>ICS</a:t>
            </a:r>
          </a:p>
        </p:txBody>
      </p:sp>
      <p:sp>
        <p:nvSpPr>
          <p:cNvPr id="67" name="Freeform 15"/>
          <p:cNvSpPr/>
          <p:nvPr/>
        </p:nvSpPr>
        <p:spPr>
          <a:xfrm>
            <a:off x="1044215" y="4775810"/>
            <a:ext cx="845752" cy="2001109"/>
          </a:xfrm>
          <a:custGeom>
            <a:avLst/>
            <a:gdLst>
              <a:gd name="connsiteX0" fmla="*/ 0 w 1861534"/>
              <a:gd name="connsiteY0" fmla="*/ 0 h 1069143"/>
              <a:gd name="connsiteX1" fmla="*/ 1861534 w 1861534"/>
              <a:gd name="connsiteY1" fmla="*/ 0 h 1069143"/>
              <a:gd name="connsiteX2" fmla="*/ 1861534 w 1861534"/>
              <a:gd name="connsiteY2" fmla="*/ 1069143 h 1069143"/>
              <a:gd name="connsiteX3" fmla="*/ 0 w 1861534"/>
              <a:gd name="connsiteY3" fmla="*/ 1069143 h 1069143"/>
              <a:gd name="connsiteX4" fmla="*/ 0 w 1861534"/>
              <a:gd name="connsiteY4" fmla="*/ 0 h 1069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61534" h="1069143">
                <a:moveTo>
                  <a:pt x="0" y="0"/>
                </a:moveTo>
                <a:lnTo>
                  <a:pt x="1861534" y="0"/>
                </a:lnTo>
                <a:lnTo>
                  <a:pt x="1861534" y="1069143"/>
                </a:lnTo>
                <a:lnTo>
                  <a:pt x="0" y="1069143"/>
                </a:lnTo>
                <a:lnTo>
                  <a:pt x="0" y="0"/>
                </a:lnTo>
                <a:close/>
              </a:path>
            </a:pathLst>
          </a:custGeom>
          <a:ln w="19050"/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1270" anchor="t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200" b="1" dirty="0"/>
              <a:t>Installation Package Leader </a:t>
            </a:r>
          </a:p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200" b="1" dirty="0"/>
              <a:t> </a:t>
            </a:r>
            <a:r>
              <a:rPr lang="en-GB" sz="1200" b="1" dirty="0">
                <a:solidFill>
                  <a:srgbClr val="FF0000"/>
                </a:solidFill>
              </a:rPr>
              <a:t>Monolith Systems</a:t>
            </a:r>
          </a:p>
          <a:p>
            <a:pPr lvl="0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800" b="1" dirty="0">
                <a:solidFill>
                  <a:schemeClr val="tx1"/>
                </a:solidFill>
              </a:rPr>
              <a:t>WP2</a:t>
            </a:r>
            <a:r>
              <a:rPr lang="en-GB" sz="800" dirty="0">
                <a:solidFill>
                  <a:schemeClr val="tx1"/>
                </a:solidFill>
              </a:rPr>
              <a:t>-TW, Inner/outer shielding, TMP</a:t>
            </a:r>
          </a:p>
          <a:p>
            <a:pPr lvl="0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800" dirty="0">
              <a:solidFill>
                <a:schemeClr val="tx1"/>
              </a:solidFill>
            </a:endParaRPr>
          </a:p>
          <a:p>
            <a:pPr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800" b="1" dirty="0">
                <a:solidFill>
                  <a:schemeClr val="tx1"/>
                </a:solidFill>
              </a:rPr>
              <a:t>WP3</a:t>
            </a:r>
            <a:r>
              <a:rPr lang="en-GB" sz="800" dirty="0">
                <a:solidFill>
                  <a:schemeClr val="tx1"/>
                </a:solidFill>
              </a:rPr>
              <a:t>-M&amp;R</a:t>
            </a:r>
          </a:p>
          <a:p>
            <a:pPr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800" dirty="0">
              <a:solidFill>
                <a:schemeClr val="tx1"/>
              </a:solidFill>
            </a:endParaRPr>
          </a:p>
          <a:p>
            <a:pPr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800" b="1" dirty="0">
                <a:solidFill>
                  <a:schemeClr val="tx1"/>
                </a:solidFill>
              </a:rPr>
              <a:t>WP4</a:t>
            </a:r>
            <a:r>
              <a:rPr lang="en-GB" sz="800" dirty="0">
                <a:solidFill>
                  <a:schemeClr val="tx1"/>
                </a:solidFill>
              </a:rPr>
              <a:t>-Monolith vessel, PBW, </a:t>
            </a:r>
            <a:r>
              <a:rPr lang="en-GB" sz="800" dirty="0" err="1">
                <a:solidFill>
                  <a:schemeClr val="tx1"/>
                </a:solidFill>
              </a:rPr>
              <a:t>Portbl</a:t>
            </a:r>
            <a:r>
              <a:rPr lang="en-GB" sz="800" dirty="0">
                <a:solidFill>
                  <a:schemeClr val="tx1"/>
                </a:solidFill>
              </a:rPr>
              <a:t>.</a:t>
            </a:r>
          </a:p>
          <a:p>
            <a:pPr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800" dirty="0">
              <a:solidFill>
                <a:schemeClr val="tx1"/>
              </a:solidFill>
            </a:endParaRPr>
          </a:p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800" dirty="0">
              <a:solidFill>
                <a:srgbClr val="FF0000"/>
              </a:solidFill>
            </a:endParaRPr>
          </a:p>
        </p:txBody>
      </p:sp>
      <p:cxnSp>
        <p:nvCxnSpPr>
          <p:cNvPr id="72" name="Rak 71"/>
          <p:cNvCxnSpPr/>
          <p:nvPr/>
        </p:nvCxnSpPr>
        <p:spPr>
          <a:xfrm>
            <a:off x="6444208" y="4581128"/>
            <a:ext cx="0" cy="207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Rak 72"/>
          <p:cNvCxnSpPr/>
          <p:nvPr/>
        </p:nvCxnSpPr>
        <p:spPr>
          <a:xfrm>
            <a:off x="7452320" y="4581128"/>
            <a:ext cx="0" cy="207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Rak 74"/>
          <p:cNvCxnSpPr/>
          <p:nvPr/>
        </p:nvCxnSpPr>
        <p:spPr>
          <a:xfrm>
            <a:off x="6156176" y="3068960"/>
            <a:ext cx="5760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Rak 75"/>
          <p:cNvCxnSpPr/>
          <p:nvPr/>
        </p:nvCxnSpPr>
        <p:spPr>
          <a:xfrm>
            <a:off x="6156176" y="3717032"/>
            <a:ext cx="5760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Rak 76"/>
          <p:cNvCxnSpPr/>
          <p:nvPr/>
        </p:nvCxnSpPr>
        <p:spPr>
          <a:xfrm>
            <a:off x="6156176" y="4149080"/>
            <a:ext cx="5760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87558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Framework agreements with contractors</a:t>
            </a:r>
            <a:br>
              <a:rPr lang="en-GB" dirty="0"/>
            </a:br>
            <a:r>
              <a:rPr lang="en-GB" dirty="0"/>
              <a:t>El / Mech. / Controls / Heavy Lifting Etc.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t>5</a:t>
            </a:fld>
            <a:endParaRPr lang="en-GB"/>
          </a:p>
        </p:txBody>
      </p:sp>
      <p:sp>
        <p:nvSpPr>
          <p:cNvPr id="45" name="textruta 44"/>
          <p:cNvSpPr txBox="1"/>
          <p:nvPr/>
        </p:nvSpPr>
        <p:spPr>
          <a:xfrm>
            <a:off x="786408" y="1518384"/>
            <a:ext cx="64807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dirty="0" err="1"/>
              <a:t>Example</a:t>
            </a:r>
            <a:r>
              <a:rPr lang="sv-SE" sz="1600" dirty="0"/>
              <a:t>:</a:t>
            </a:r>
          </a:p>
          <a:p>
            <a:r>
              <a:rPr lang="sv-SE" sz="1600" dirty="0" err="1"/>
              <a:t>What</a:t>
            </a:r>
            <a:r>
              <a:rPr lang="sv-SE" sz="1600" dirty="0"/>
              <a:t> </a:t>
            </a:r>
            <a:r>
              <a:rPr lang="sv-SE" sz="1600" dirty="0" err="1"/>
              <a:t>if</a:t>
            </a:r>
            <a:r>
              <a:rPr lang="sv-SE" sz="1600" dirty="0"/>
              <a:t> all (IK and </a:t>
            </a:r>
            <a:r>
              <a:rPr lang="sv-SE" sz="1600" dirty="0" err="1"/>
              <a:t>contractors</a:t>
            </a:r>
            <a:r>
              <a:rPr lang="sv-SE" sz="1600" dirty="0"/>
              <a:t>) </a:t>
            </a:r>
            <a:r>
              <a:rPr lang="sv-SE" sz="1600" dirty="0" err="1"/>
              <a:t>use</a:t>
            </a:r>
            <a:r>
              <a:rPr lang="sv-SE" sz="1600" dirty="0"/>
              <a:t> the same </a:t>
            </a:r>
            <a:r>
              <a:rPr lang="sv-SE" sz="1600" dirty="0" err="1"/>
              <a:t>Electrical</a:t>
            </a:r>
            <a:r>
              <a:rPr lang="sv-SE" sz="1600" dirty="0"/>
              <a:t> </a:t>
            </a:r>
            <a:r>
              <a:rPr lang="sv-SE" sz="1600" dirty="0" err="1"/>
              <a:t>framework</a:t>
            </a:r>
            <a:r>
              <a:rPr lang="sv-SE" sz="1600" dirty="0"/>
              <a:t>? </a:t>
            </a:r>
            <a:endParaRPr lang="sv-SE" sz="1000" dirty="0"/>
          </a:p>
        </p:txBody>
      </p:sp>
      <p:sp>
        <p:nvSpPr>
          <p:cNvPr id="10" name="textruta 9"/>
          <p:cNvSpPr txBox="1"/>
          <p:nvPr/>
        </p:nvSpPr>
        <p:spPr>
          <a:xfrm>
            <a:off x="835968" y="2276872"/>
            <a:ext cx="3808040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dirty="0"/>
              <a:t>Positive: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 err="1"/>
              <a:t>Easier</a:t>
            </a:r>
            <a:r>
              <a:rPr lang="sv-SE" sz="1400" dirty="0"/>
              <a:t> to </a:t>
            </a:r>
            <a:r>
              <a:rPr lang="sv-SE" sz="1400" dirty="0" err="1"/>
              <a:t>coordinate</a:t>
            </a:r>
            <a:r>
              <a:rPr lang="sv-SE" sz="1400" dirty="0"/>
              <a:t> </a:t>
            </a:r>
            <a:r>
              <a:rPr lang="sv-SE" sz="1400" dirty="0" err="1"/>
              <a:t>work</a:t>
            </a:r>
            <a:r>
              <a:rPr lang="sv-SE" sz="1400" dirty="0"/>
              <a:t> on site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/>
              <a:t>Less </a:t>
            </a:r>
            <a:r>
              <a:rPr lang="sv-SE" sz="1400" dirty="0" err="1"/>
              <a:t>companies</a:t>
            </a:r>
            <a:r>
              <a:rPr lang="sv-SE" sz="1400" dirty="0"/>
              <a:t> on site -&gt; Less overhead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 err="1"/>
              <a:t>More</a:t>
            </a:r>
            <a:r>
              <a:rPr lang="sv-SE" sz="1400" dirty="0"/>
              <a:t> </a:t>
            </a:r>
            <a:r>
              <a:rPr lang="sv-SE" sz="1400" dirty="0" err="1"/>
              <a:t>cost</a:t>
            </a:r>
            <a:r>
              <a:rPr lang="sv-SE" sz="1400" dirty="0"/>
              <a:t> </a:t>
            </a:r>
            <a:r>
              <a:rPr lang="sv-SE" sz="1400" dirty="0" err="1"/>
              <a:t>efficient</a:t>
            </a:r>
            <a:r>
              <a:rPr lang="sv-SE" sz="1400" dirty="0"/>
              <a:t> </a:t>
            </a:r>
            <a:r>
              <a:rPr lang="sv-SE" sz="1400" dirty="0" err="1"/>
              <a:t>if</a:t>
            </a:r>
            <a:r>
              <a:rPr lang="sv-SE" sz="1400" dirty="0"/>
              <a:t> </a:t>
            </a:r>
            <a:r>
              <a:rPr lang="sv-SE" sz="1400" dirty="0" err="1"/>
              <a:t>planned</a:t>
            </a:r>
            <a:r>
              <a:rPr lang="sv-SE" sz="1400" dirty="0"/>
              <a:t> right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 err="1"/>
              <a:t>More</a:t>
            </a:r>
            <a:r>
              <a:rPr lang="sv-SE" sz="1400" dirty="0"/>
              <a:t> flexible (</a:t>
            </a:r>
            <a:r>
              <a:rPr lang="sv-SE" sz="1400" dirty="0" err="1"/>
              <a:t>move</a:t>
            </a:r>
            <a:r>
              <a:rPr lang="sv-SE" sz="1400" dirty="0"/>
              <a:t> </a:t>
            </a:r>
            <a:r>
              <a:rPr lang="sv-SE" sz="1400" dirty="0" err="1"/>
              <a:t>manpower</a:t>
            </a:r>
            <a:r>
              <a:rPr lang="sv-SE" sz="1400" dirty="0"/>
              <a:t> </a:t>
            </a:r>
            <a:r>
              <a:rPr lang="sv-SE" sz="1400"/>
              <a:t>to different </a:t>
            </a:r>
            <a:r>
              <a:rPr lang="sv-SE" sz="1400" dirty="0"/>
              <a:t>areas)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 err="1"/>
              <a:t>Easier</a:t>
            </a:r>
            <a:r>
              <a:rPr lang="sv-SE" sz="1400" dirty="0"/>
              <a:t> to </a:t>
            </a:r>
            <a:r>
              <a:rPr lang="sv-SE" sz="1400" dirty="0" err="1"/>
              <a:t>control</a:t>
            </a:r>
            <a:r>
              <a:rPr lang="sv-SE" sz="1400" dirty="0"/>
              <a:t>/</a:t>
            </a:r>
            <a:r>
              <a:rPr lang="sv-SE" sz="1400" dirty="0" err="1"/>
              <a:t>mitigate</a:t>
            </a:r>
            <a:r>
              <a:rPr lang="sv-SE" sz="1400" dirty="0"/>
              <a:t> </a:t>
            </a:r>
            <a:r>
              <a:rPr lang="sv-SE" sz="1400" dirty="0" err="1"/>
              <a:t>critical</a:t>
            </a:r>
            <a:r>
              <a:rPr lang="sv-SE" sz="1400" dirty="0"/>
              <a:t> </a:t>
            </a:r>
            <a:r>
              <a:rPr lang="sv-SE" sz="1400" dirty="0" err="1"/>
              <a:t>path</a:t>
            </a:r>
            <a:r>
              <a:rPr lang="sv-SE" sz="1400" dirty="0"/>
              <a:t> </a:t>
            </a:r>
            <a:r>
              <a:rPr lang="sv-SE" sz="1400" dirty="0" err="1"/>
              <a:t>activities</a:t>
            </a:r>
            <a:endParaRPr lang="sv-SE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 err="1"/>
              <a:t>Safer</a:t>
            </a:r>
            <a:r>
              <a:rPr lang="sv-SE" sz="1400" dirty="0"/>
              <a:t> </a:t>
            </a:r>
            <a:r>
              <a:rPr lang="sv-SE" sz="1400" dirty="0" err="1"/>
              <a:t>way</a:t>
            </a:r>
            <a:r>
              <a:rPr lang="sv-SE" sz="1400" dirty="0"/>
              <a:t> </a:t>
            </a:r>
            <a:r>
              <a:rPr lang="sv-SE" sz="1400" dirty="0" err="1"/>
              <a:t>of</a:t>
            </a:r>
            <a:r>
              <a:rPr lang="sv-SE" sz="1400" dirty="0"/>
              <a:t> </a:t>
            </a:r>
            <a:r>
              <a:rPr lang="sv-SE" sz="1400" dirty="0" err="1"/>
              <a:t>working</a:t>
            </a:r>
            <a:endParaRPr lang="sv-SE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1400" dirty="0"/>
          </a:p>
        </p:txBody>
      </p:sp>
      <p:sp>
        <p:nvSpPr>
          <p:cNvPr id="12" name="textruta 11"/>
          <p:cNvSpPr txBox="1"/>
          <p:nvPr/>
        </p:nvSpPr>
        <p:spPr>
          <a:xfrm>
            <a:off x="4860032" y="2276872"/>
            <a:ext cx="380804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dirty="0"/>
              <a:t>Negative: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 err="1"/>
              <a:t>Harder</a:t>
            </a:r>
            <a:r>
              <a:rPr lang="sv-SE" sz="1400" dirty="0"/>
              <a:t> to </a:t>
            </a:r>
            <a:r>
              <a:rPr lang="sv-SE" sz="1400" dirty="0" err="1"/>
              <a:t>keep</a:t>
            </a:r>
            <a:r>
              <a:rPr lang="sv-SE" sz="1400" dirty="0"/>
              <a:t> </a:t>
            </a:r>
            <a:r>
              <a:rPr lang="sv-SE" sz="1400" dirty="0" err="1"/>
              <a:t>control</a:t>
            </a:r>
            <a:r>
              <a:rPr lang="sv-SE" sz="1400" dirty="0"/>
              <a:t> </a:t>
            </a:r>
            <a:r>
              <a:rPr lang="sv-SE" sz="1400" dirty="0" err="1"/>
              <a:t>of</a:t>
            </a:r>
            <a:r>
              <a:rPr lang="sv-SE" sz="1400" dirty="0"/>
              <a:t> </a:t>
            </a:r>
            <a:r>
              <a:rPr lang="sv-SE" sz="1400" dirty="0" err="1"/>
              <a:t>cost</a:t>
            </a:r>
            <a:endParaRPr lang="sv-SE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/>
              <a:t>All </a:t>
            </a:r>
            <a:r>
              <a:rPr lang="sv-SE" sz="1400" dirty="0" err="1"/>
              <a:t>contracts</a:t>
            </a:r>
            <a:r>
              <a:rPr lang="sv-SE" sz="1400" dirty="0"/>
              <a:t> </a:t>
            </a:r>
            <a:r>
              <a:rPr lang="sv-SE" sz="1400" dirty="0" err="1"/>
              <a:t>preferred</a:t>
            </a:r>
            <a:r>
              <a:rPr lang="sv-SE" sz="1400" dirty="0"/>
              <a:t> to be ”</a:t>
            </a:r>
            <a:r>
              <a:rPr lang="sv-SE" sz="1400" dirty="0" err="1"/>
              <a:t>time</a:t>
            </a:r>
            <a:r>
              <a:rPr lang="sv-SE" sz="1400" dirty="0"/>
              <a:t> &amp; material”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 err="1"/>
              <a:t>Why</a:t>
            </a:r>
            <a:r>
              <a:rPr lang="sv-SE" sz="1400" dirty="0"/>
              <a:t> not </a:t>
            </a:r>
            <a:r>
              <a:rPr lang="sv-SE" sz="1400" dirty="0" err="1"/>
              <a:t>fixed</a:t>
            </a:r>
            <a:r>
              <a:rPr lang="sv-SE" sz="1400" dirty="0"/>
              <a:t> </a:t>
            </a:r>
            <a:r>
              <a:rPr lang="sv-SE" sz="1400" dirty="0" err="1"/>
              <a:t>price</a:t>
            </a:r>
            <a:r>
              <a:rPr lang="sv-SE" sz="1400" dirty="0"/>
              <a:t>? </a:t>
            </a:r>
            <a:r>
              <a:rPr lang="sv-SE" sz="1400" dirty="0" err="1"/>
              <a:t>Very</a:t>
            </a:r>
            <a:r>
              <a:rPr lang="sv-SE" sz="1400" dirty="0"/>
              <a:t> hard to </a:t>
            </a:r>
            <a:r>
              <a:rPr lang="sv-SE" sz="1400" dirty="0" err="1"/>
              <a:t>control</a:t>
            </a:r>
            <a:r>
              <a:rPr lang="sv-SE" sz="1400" dirty="0"/>
              <a:t> </a:t>
            </a:r>
            <a:r>
              <a:rPr lang="sv-SE" sz="1400" dirty="0" err="1"/>
              <a:t>if</a:t>
            </a:r>
            <a:r>
              <a:rPr lang="sv-SE" sz="1400" dirty="0"/>
              <a:t> at the same </a:t>
            </a:r>
            <a:r>
              <a:rPr lang="sv-SE" sz="1400" dirty="0" err="1"/>
              <a:t>time</a:t>
            </a:r>
            <a:r>
              <a:rPr lang="sv-SE" sz="1400" dirty="0"/>
              <a:t> ”</a:t>
            </a:r>
            <a:r>
              <a:rPr lang="sv-SE" sz="1400" dirty="0" err="1"/>
              <a:t>time</a:t>
            </a:r>
            <a:r>
              <a:rPr lang="sv-SE" sz="1400" dirty="0"/>
              <a:t> and material”.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 err="1"/>
              <a:t>More</a:t>
            </a:r>
            <a:r>
              <a:rPr lang="sv-SE" sz="1400" dirty="0"/>
              <a:t> Administration - </a:t>
            </a:r>
            <a:r>
              <a:rPr lang="sv-SE" sz="1400" dirty="0" err="1"/>
              <a:t>financial</a:t>
            </a:r>
            <a:r>
              <a:rPr lang="sv-SE" sz="1400" dirty="0"/>
              <a:t> </a:t>
            </a:r>
            <a:r>
              <a:rPr lang="sv-SE" sz="1400" dirty="0" err="1"/>
              <a:t>control</a:t>
            </a:r>
            <a:r>
              <a:rPr lang="sv-SE" sz="1400" dirty="0"/>
              <a:t> (</a:t>
            </a:r>
            <a:r>
              <a:rPr lang="sv-SE" sz="1400" dirty="0" err="1"/>
              <a:t>cost</a:t>
            </a:r>
            <a:r>
              <a:rPr lang="sv-SE" sz="1400" dirty="0"/>
              <a:t> </a:t>
            </a:r>
            <a:r>
              <a:rPr lang="sv-SE" sz="1400" dirty="0" err="1"/>
              <a:t>follow-up</a:t>
            </a:r>
            <a:r>
              <a:rPr lang="sv-SE" sz="1400" dirty="0"/>
              <a:t> on </a:t>
            </a:r>
            <a:r>
              <a:rPr lang="sv-SE" sz="1400" dirty="0" err="1"/>
              <a:t>PCC’s</a:t>
            </a:r>
            <a:r>
              <a:rPr lang="sv-SE" sz="1400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/>
              <a:t>Is it </a:t>
            </a:r>
            <a:r>
              <a:rPr lang="sv-SE" sz="1400" dirty="0" err="1"/>
              <a:t>posible</a:t>
            </a:r>
            <a:r>
              <a:rPr lang="sv-SE" sz="1400" dirty="0"/>
              <a:t> in </a:t>
            </a:r>
            <a:r>
              <a:rPr lang="sv-SE" sz="1400" dirty="0" err="1"/>
              <a:t>reallity</a:t>
            </a:r>
            <a:r>
              <a:rPr lang="sv-SE" sz="1400" dirty="0"/>
              <a:t> for IK to do </a:t>
            </a:r>
            <a:r>
              <a:rPr lang="sv-SE" sz="1400" dirty="0" err="1"/>
              <a:t>this</a:t>
            </a:r>
            <a:r>
              <a:rPr lang="sv-SE" sz="1400" dirty="0"/>
              <a:t> kind </a:t>
            </a:r>
            <a:r>
              <a:rPr lang="sv-SE" sz="1400" dirty="0" err="1"/>
              <a:t>of</a:t>
            </a:r>
            <a:r>
              <a:rPr lang="sv-SE" sz="1400" dirty="0"/>
              <a:t> </a:t>
            </a:r>
            <a:r>
              <a:rPr lang="sv-SE" sz="1400" dirty="0" err="1"/>
              <a:t>procurements</a:t>
            </a:r>
            <a:r>
              <a:rPr lang="sv-SE" sz="1400" dirty="0"/>
              <a:t> ”</a:t>
            </a:r>
            <a:r>
              <a:rPr lang="sv-SE" sz="1400" dirty="0" err="1"/>
              <a:t>time</a:t>
            </a:r>
            <a:r>
              <a:rPr lang="sv-SE" sz="1400" dirty="0"/>
              <a:t> and material”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/>
              <a:t>VAT?</a:t>
            </a:r>
          </a:p>
          <a:p>
            <a:endParaRPr lang="sv-SE" sz="1400" dirty="0"/>
          </a:p>
        </p:txBody>
      </p:sp>
    </p:spTree>
    <p:extLst>
      <p:ext uri="{BB962C8B-B14F-4D97-AF65-F5344CB8AC3E}">
        <p14:creationId xmlns:p14="http://schemas.microsoft.com/office/powerpoint/2010/main" val="9240796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7139136" cy="1143000"/>
          </a:xfrm>
        </p:spPr>
        <p:txBody>
          <a:bodyPr>
            <a:normAutofit/>
          </a:bodyPr>
          <a:lstStyle/>
          <a:p>
            <a:r>
              <a:rPr lang="en-US" sz="2400" dirty="0" err="1"/>
              <a:t>Inkind</a:t>
            </a:r>
            <a:r>
              <a:rPr lang="en-US" sz="2400" dirty="0"/>
              <a:t> use of ESS Installation </a:t>
            </a:r>
            <a:br>
              <a:rPr lang="en-US" sz="2400" dirty="0"/>
            </a:br>
            <a:r>
              <a:rPr lang="en-US" sz="2400" dirty="0"/>
              <a:t>Services &amp; FWA Contracts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508" y="1600200"/>
            <a:ext cx="8229600" cy="4525963"/>
          </a:xfrm>
        </p:spPr>
        <p:txBody>
          <a:bodyPr>
            <a:normAutofit fontScale="92500"/>
          </a:bodyPr>
          <a:lstStyle/>
          <a:p>
            <a:pPr marL="457200" lvl="1" indent="0">
              <a:buNone/>
            </a:pPr>
            <a:r>
              <a:rPr lang="en-US" b="1" dirty="0"/>
              <a:t>Services – </a:t>
            </a:r>
            <a:r>
              <a:rPr lang="en-US" dirty="0" err="1"/>
              <a:t>eg</a:t>
            </a:r>
            <a:r>
              <a:rPr lang="en-US" dirty="0"/>
              <a:t> Rigging, Lifting, Tool hiring, NDE </a:t>
            </a:r>
            <a:r>
              <a:rPr lang="en-US" dirty="0" err="1"/>
              <a:t>etc</a:t>
            </a:r>
            <a:endParaRPr lang="en-US" dirty="0"/>
          </a:p>
          <a:p>
            <a:pPr marL="457200" lvl="1" indent="0">
              <a:buNone/>
            </a:pPr>
            <a:r>
              <a:rPr lang="en-US" b="1" dirty="0"/>
              <a:t>Framework Contracts – </a:t>
            </a:r>
            <a:r>
              <a:rPr lang="en-US" dirty="0"/>
              <a:t>Electrical work, Mechanical work etc.</a:t>
            </a:r>
          </a:p>
          <a:p>
            <a:pPr marL="457200" lvl="1" indent="0">
              <a:buNone/>
            </a:pPr>
            <a:endParaRPr lang="en-US" b="1" dirty="0"/>
          </a:p>
          <a:p>
            <a:pPr marL="457200" lvl="1" indent="0">
              <a:buNone/>
            </a:pPr>
            <a:endParaRPr lang="en-US" b="1" dirty="0"/>
          </a:p>
          <a:p>
            <a:pPr marL="457200" lvl="1" indent="0">
              <a:buNone/>
            </a:pPr>
            <a:r>
              <a:rPr lang="en-US" sz="3000" b="1" dirty="0"/>
              <a:t>Services</a:t>
            </a:r>
            <a:r>
              <a:rPr lang="en-US" dirty="0"/>
              <a:t> - </a:t>
            </a:r>
            <a:r>
              <a:rPr lang="en-US" i="1" dirty="0"/>
              <a:t>Recommendation</a:t>
            </a:r>
          </a:p>
          <a:p>
            <a:pPr marL="914400" lvl="1" indent="-457200">
              <a:buAutoNum type="arabicPeriod"/>
            </a:pPr>
            <a:r>
              <a:rPr lang="en-US" dirty="0"/>
              <a:t>Can use ESS existing (established) services (via ESS Contracts)</a:t>
            </a:r>
          </a:p>
          <a:p>
            <a:pPr marL="914400" lvl="1" indent="-457200">
              <a:buAutoNum type="arabicPeriod"/>
            </a:pPr>
            <a:r>
              <a:rPr lang="en-US" dirty="0"/>
              <a:t>Installation Package leads arranges for services during installation (signoff when used)</a:t>
            </a:r>
          </a:p>
          <a:p>
            <a:pPr marL="914400" lvl="1" indent="-457200">
              <a:buAutoNum type="arabicPeriod"/>
            </a:pPr>
            <a:r>
              <a:rPr lang="en-US" dirty="0"/>
              <a:t>Cost  transactions are identified and tracked during use </a:t>
            </a:r>
          </a:p>
          <a:p>
            <a:pPr marL="914400" lvl="1" indent="-457200">
              <a:buAutoNum type="arabicPeriod"/>
            </a:pPr>
            <a:r>
              <a:rPr lang="en-US" dirty="0"/>
              <a:t>ESS continuously pays for service</a:t>
            </a:r>
          </a:p>
          <a:p>
            <a:pPr marL="914400" lvl="1" indent="-457200">
              <a:buAutoNum type="arabicPeriod"/>
            </a:pPr>
            <a:r>
              <a:rPr lang="en-US" dirty="0"/>
              <a:t>Cost book value is adjusted once installations complete</a:t>
            </a:r>
          </a:p>
          <a:p>
            <a:pPr marL="914400" lvl="1" indent="-457200"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98948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7139136" cy="1143000"/>
          </a:xfrm>
        </p:spPr>
        <p:txBody>
          <a:bodyPr>
            <a:normAutofit/>
          </a:bodyPr>
          <a:lstStyle/>
          <a:p>
            <a:r>
              <a:rPr lang="en-US" sz="2400" dirty="0" err="1"/>
              <a:t>Inkind</a:t>
            </a:r>
            <a:r>
              <a:rPr lang="en-US" sz="2400" dirty="0"/>
              <a:t> use of ESS Installation </a:t>
            </a:r>
            <a:br>
              <a:rPr lang="en-US" sz="2400" dirty="0"/>
            </a:br>
            <a:r>
              <a:rPr lang="en-US" sz="2400" dirty="0"/>
              <a:t>Services &amp; FWA Contracts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496" y="1600200"/>
            <a:ext cx="8543292" cy="4525963"/>
          </a:xfrm>
        </p:spPr>
        <p:txBody>
          <a:bodyPr/>
          <a:lstStyle/>
          <a:p>
            <a:pPr marL="457200" lvl="1" indent="0">
              <a:buNone/>
            </a:pPr>
            <a:r>
              <a:rPr lang="en-US" sz="2800" b="1" dirty="0"/>
              <a:t>Framework Contracts</a:t>
            </a:r>
            <a:r>
              <a:rPr lang="en-US" sz="2800" dirty="0"/>
              <a:t> </a:t>
            </a:r>
            <a:r>
              <a:rPr lang="en-US" dirty="0"/>
              <a:t>- </a:t>
            </a:r>
            <a:r>
              <a:rPr lang="en-US" i="1" dirty="0"/>
              <a:t>Recommendation</a:t>
            </a:r>
          </a:p>
          <a:p>
            <a:pPr marL="914400" lvl="1" indent="-457200">
              <a:buAutoNum type="arabicPeriod"/>
            </a:pPr>
            <a:r>
              <a:rPr lang="en-US" dirty="0"/>
              <a:t>Partners can use ESS existing FWA Contract</a:t>
            </a:r>
          </a:p>
          <a:p>
            <a:pPr marL="914400" lvl="1" indent="-457200">
              <a:buAutoNum type="arabicPeriod"/>
            </a:pPr>
            <a:r>
              <a:rPr lang="en-US" dirty="0"/>
              <a:t>Appointed </a:t>
            </a:r>
            <a:r>
              <a:rPr lang="en-US" dirty="0" err="1"/>
              <a:t>Inkind</a:t>
            </a:r>
            <a:r>
              <a:rPr lang="en-US" dirty="0"/>
              <a:t> person is responsible for setting up and running project towards contractor (time material or fixed) </a:t>
            </a:r>
          </a:p>
          <a:p>
            <a:pPr marL="914400" lvl="1" indent="-457200">
              <a:buAutoNum type="arabicPeriod"/>
            </a:pPr>
            <a:r>
              <a:rPr lang="en-US" dirty="0"/>
              <a:t>Cost transactions (for project) are tracked and aggregated</a:t>
            </a:r>
          </a:p>
          <a:p>
            <a:pPr marL="914400" lvl="1" indent="-457200">
              <a:buAutoNum type="arabicPeriod"/>
            </a:pPr>
            <a:r>
              <a:rPr lang="en-US" dirty="0" err="1"/>
              <a:t>Inkind</a:t>
            </a:r>
            <a:r>
              <a:rPr lang="en-US" dirty="0"/>
              <a:t> approves invoices and ESS pays</a:t>
            </a:r>
          </a:p>
          <a:p>
            <a:pPr marL="914400" lvl="1" indent="-457200">
              <a:buAutoNum type="arabicPeriod"/>
            </a:pPr>
            <a:r>
              <a:rPr lang="en-US" dirty="0"/>
              <a:t>Cost book value is adjusted once installations complete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10245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Agenda </a:t>
            </a:r>
            <a:r>
              <a:rPr lang="sv-SE" dirty="0" err="1"/>
              <a:t>topics</a:t>
            </a:r>
            <a:r>
              <a:rPr lang="sv-SE" dirty="0"/>
              <a:t> from </a:t>
            </a:r>
            <a:r>
              <a:rPr lang="sv-SE" dirty="0" err="1"/>
              <a:t>procurement</a:t>
            </a:r>
            <a:endParaRPr lang="en-US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ESS </a:t>
            </a:r>
            <a:r>
              <a:rPr lang="sv-SE" dirty="0" err="1"/>
              <a:t>Frameworks</a:t>
            </a:r>
            <a:endParaRPr lang="sv-SE" dirty="0"/>
          </a:p>
          <a:p>
            <a:r>
              <a:rPr lang="sv-SE" dirty="0" err="1"/>
              <a:t>Execution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frameworks</a:t>
            </a:r>
            <a:r>
              <a:rPr lang="sv-SE" dirty="0"/>
              <a:t> from </a:t>
            </a:r>
            <a:r>
              <a:rPr lang="sv-SE" dirty="0" err="1"/>
              <a:t>projects</a:t>
            </a:r>
            <a:endParaRPr lang="sv-SE" dirty="0"/>
          </a:p>
          <a:p>
            <a:r>
              <a:rPr lang="sv-SE" dirty="0" err="1"/>
              <a:t>Can</a:t>
            </a:r>
            <a:r>
              <a:rPr lang="sv-SE" dirty="0"/>
              <a:t> the IK </a:t>
            </a:r>
            <a:r>
              <a:rPr lang="sv-SE" dirty="0" err="1"/>
              <a:t>use</a:t>
            </a:r>
            <a:r>
              <a:rPr lang="sv-SE" dirty="0"/>
              <a:t> the </a:t>
            </a:r>
            <a:r>
              <a:rPr lang="sv-SE" dirty="0" err="1"/>
              <a:t>Framework</a:t>
            </a:r>
            <a:r>
              <a:rPr lang="sv-SE" dirty="0"/>
              <a:t> (</a:t>
            </a:r>
            <a:r>
              <a:rPr lang="sv-SE" dirty="0" err="1"/>
              <a:t>due</a:t>
            </a:r>
            <a:r>
              <a:rPr lang="sv-SE" dirty="0"/>
              <a:t> to IK </a:t>
            </a:r>
            <a:r>
              <a:rPr lang="sv-SE" dirty="0" err="1"/>
              <a:t>procurement</a:t>
            </a:r>
            <a:r>
              <a:rPr lang="sv-SE" dirty="0"/>
              <a:t> </a:t>
            </a:r>
            <a:r>
              <a:rPr lang="sv-SE" dirty="0" err="1"/>
              <a:t>rules</a:t>
            </a:r>
            <a:r>
              <a:rPr lang="sv-SE" dirty="0"/>
              <a:t>)</a:t>
            </a:r>
          </a:p>
          <a:p>
            <a:r>
              <a:rPr lang="sv-SE" dirty="0"/>
              <a:t>Fast </a:t>
            </a:r>
            <a:r>
              <a:rPr lang="sv-SE" dirty="0" err="1"/>
              <a:t>procurements</a:t>
            </a:r>
            <a:r>
              <a:rPr lang="sv-SE" dirty="0"/>
              <a:t> Skanska /Ahlsell/</a:t>
            </a:r>
            <a:r>
              <a:rPr lang="sv-SE" dirty="0" err="1"/>
              <a:t>Heab</a:t>
            </a:r>
            <a:endParaRPr lang="sv-SE" dirty="0"/>
          </a:p>
          <a:p>
            <a:r>
              <a:rPr lang="sv-SE" dirty="0" err="1"/>
              <a:t>Map</a:t>
            </a:r>
            <a:r>
              <a:rPr lang="sv-SE" dirty="0"/>
              <a:t> over </a:t>
            </a:r>
            <a:r>
              <a:rPr lang="sv-SE" dirty="0" err="1"/>
              <a:t>local</a:t>
            </a:r>
            <a:r>
              <a:rPr lang="sv-SE" dirty="0"/>
              <a:t> </a:t>
            </a:r>
            <a:r>
              <a:rPr lang="sv-SE" dirty="0" err="1"/>
              <a:t>suppliers</a:t>
            </a:r>
            <a:endParaRPr lang="sv-SE" dirty="0"/>
          </a:p>
          <a:p>
            <a:r>
              <a:rPr lang="sv-SE" dirty="0" err="1"/>
              <a:t>Scope</a:t>
            </a:r>
            <a:r>
              <a:rPr lang="sv-SE" dirty="0"/>
              <a:t> transfer to </a:t>
            </a:r>
            <a:r>
              <a:rPr lang="sv-SE" dirty="0" err="1"/>
              <a:t>skanska</a:t>
            </a:r>
            <a:r>
              <a:rPr lang="sv-SE" dirty="0"/>
              <a:t> - </a:t>
            </a:r>
            <a:r>
              <a:rPr lang="sv-SE" dirty="0" err="1"/>
              <a:t>lower</a:t>
            </a:r>
            <a:r>
              <a:rPr lang="sv-SE" dirty="0"/>
              <a:t> IK </a:t>
            </a:r>
            <a:r>
              <a:rPr lang="sv-SE" dirty="0" err="1"/>
              <a:t>value</a:t>
            </a:r>
            <a:r>
              <a:rPr lang="sv-SE" dirty="0"/>
              <a:t> (T-Lex)</a:t>
            </a:r>
          </a:p>
          <a:p>
            <a:r>
              <a:rPr lang="sv-SE" dirty="0" err="1"/>
              <a:t>Maybe</a:t>
            </a:r>
            <a:r>
              <a:rPr lang="sv-SE" dirty="0"/>
              <a:t> CF </a:t>
            </a:r>
            <a:r>
              <a:rPr lang="sv-SE" dirty="0" err="1"/>
              <a:t>shall</a:t>
            </a:r>
            <a:r>
              <a:rPr lang="sv-SE" dirty="0"/>
              <a:t> </a:t>
            </a:r>
            <a:r>
              <a:rPr lang="sv-SE" dirty="0" err="1"/>
              <a:t>attend</a:t>
            </a:r>
            <a:r>
              <a:rPr lang="sv-SE" dirty="0"/>
              <a:t> (T-Lex)</a:t>
            </a:r>
          </a:p>
          <a:p>
            <a:endParaRPr lang="en-US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07902210"/>
      </p:ext>
    </p:extLst>
  </p:cSld>
  <p:clrMapOvr>
    <a:masterClrMapping/>
  </p:clrMapOvr>
</p:sld>
</file>

<file path=ppt/theme/theme1.xml><?xml version="1.0" encoding="utf-8"?>
<a:theme xmlns:a="http://schemas.openxmlformats.org/drawingml/2006/main" name="ESS Core Powerpoin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 Core Powerpoint template.potx</Template>
  <TotalTime>21260</TotalTime>
  <Words>700</Words>
  <Application>Microsoft Macintosh PowerPoint</Application>
  <PresentationFormat>On-screen Show (4:3)</PresentationFormat>
  <Paragraphs>185</Paragraphs>
  <Slides>8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ESS Core Powerpoint template</vt:lpstr>
      <vt:lpstr> Installation Site Organization Target Division </vt:lpstr>
      <vt:lpstr>Site Organization</vt:lpstr>
      <vt:lpstr>Organization Over all site organization</vt:lpstr>
      <vt:lpstr>Organization Target project site organization</vt:lpstr>
      <vt:lpstr>Framework agreements with contractors El / Mech. / Controls / Heavy Lifting Etc.</vt:lpstr>
      <vt:lpstr>Inkind use of ESS Installation  Services &amp; FWA Contracts</vt:lpstr>
      <vt:lpstr>Inkind use of ESS Installation  Services &amp; FWA Contracts</vt:lpstr>
      <vt:lpstr>Agenda topics from procurement</vt:lpstr>
    </vt:vector>
  </TitlesOfParts>
  <Company>ESS</Company>
  <LinksUpToDate>false</LinksUpToDate>
  <SharedDoc>false</SharedDoc>
  <HyperlinksChanged>false</HyperlinksChanged>
  <AppVersion>16.0014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Heléne Björkman</dc:creator>
  <cp:lastModifiedBy>Microsoft Office User</cp:lastModifiedBy>
  <cp:revision>254</cp:revision>
  <cp:lastPrinted>2018-08-27T09:19:51Z</cp:lastPrinted>
  <dcterms:created xsi:type="dcterms:W3CDTF">2013-10-29T16:05:10Z</dcterms:created>
  <dcterms:modified xsi:type="dcterms:W3CDTF">2018-08-30T08:31:39Z</dcterms:modified>
</cp:coreProperties>
</file>