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0" r:id="rId3"/>
    <p:sldId id="261" r:id="rId4"/>
    <p:sldId id="259" r:id="rId5"/>
    <p:sldId id="257" r:id="rId6"/>
    <p:sldId id="258"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6" autoAdjust="0"/>
    <p:restoredTop sz="94682" autoAdjust="0"/>
  </p:normalViewPr>
  <p:slideViewPr>
    <p:cSldViewPr>
      <p:cViewPr varScale="1">
        <p:scale>
          <a:sx n="120" d="100"/>
          <a:sy n="120" d="100"/>
        </p:scale>
        <p:origin x="93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2018-08-29</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4190682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1532630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2625516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29/08/2018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29/08/2018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29/08/2018</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29/08/2018</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29/08/2018</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tiff"/><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sz="4000" dirty="0"/>
              <a:t>Target Helium Cooling System</a:t>
            </a:r>
            <a:br>
              <a:rPr lang="en-GB" sz="4000" dirty="0"/>
            </a:br>
            <a:r>
              <a:rPr lang="en-GB" sz="4000" dirty="0"/>
              <a:t>Design Code</a:t>
            </a:r>
            <a:br>
              <a:rPr lang="en-GB" sz="4000" dirty="0"/>
            </a:br>
            <a:r>
              <a:rPr lang="en-GB" sz="4000" dirty="0"/>
              <a:t>10</a:t>
            </a:r>
            <a:r>
              <a:rPr lang="en-GB" sz="4000" baseline="30000" dirty="0"/>
              <a:t>th</a:t>
            </a:r>
            <a:r>
              <a:rPr lang="en-GB" sz="4000" dirty="0"/>
              <a:t> Target Technical Board Meeting</a:t>
            </a:r>
          </a:p>
        </p:txBody>
      </p:sp>
      <p:sp>
        <p:nvSpPr>
          <p:cNvPr id="3" name="Subtitle 2"/>
          <p:cNvSpPr>
            <a:spLocks noGrp="1"/>
          </p:cNvSpPr>
          <p:nvPr>
            <p:ph type="subTitle" idx="1"/>
          </p:nvPr>
        </p:nvSpPr>
        <p:spPr/>
        <p:txBody>
          <a:bodyPr>
            <a:noAutofit/>
          </a:bodyPr>
          <a:lstStyle/>
          <a:p>
            <a:r>
              <a:rPr lang="en-GB" sz="2000" dirty="0">
                <a:solidFill>
                  <a:schemeClr val="bg1"/>
                </a:solidFill>
              </a:rPr>
              <a:t>Ulf Od</a:t>
            </a:r>
            <a:r>
              <a:rPr lang="sv-SE" sz="2000" dirty="0" err="1">
                <a:solidFill>
                  <a:schemeClr val="bg1"/>
                </a:solidFill>
              </a:rPr>
              <a:t>én</a:t>
            </a:r>
            <a:endParaRPr lang="en-GB" sz="2000" dirty="0">
              <a:solidFill>
                <a:schemeClr val="bg1"/>
              </a:solidFill>
            </a:endParaRPr>
          </a:p>
          <a:p>
            <a:r>
              <a:rPr lang="en-GB" sz="2000" dirty="0">
                <a:solidFill>
                  <a:schemeClr val="bg1"/>
                </a:solidFill>
              </a:rPr>
              <a:t>WP2 Manager</a:t>
            </a: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a:solidFill>
                  <a:srgbClr val="FFFFFF"/>
                </a:solidFill>
              </a:rPr>
              <a:t>www.europeanspallationsource.se</a:t>
            </a:r>
          </a:p>
          <a:p>
            <a:pPr algn="ctr"/>
            <a:fld id="{656E358F-28A8-D04A-99E6-206C49444CD4}" type="datetime3">
              <a:rPr lang="en-GB" sz="1400" smtClean="0">
                <a:solidFill>
                  <a:srgbClr val="FFFFFF"/>
                </a:solidFill>
              </a:rPr>
              <a:t>29 August, 2018</a:t>
            </a:fld>
            <a:endParaRPr lang="en-GB" sz="1400">
              <a:solidFill>
                <a:srgbClr val="FFFFFF"/>
              </a:solidFill>
            </a:endParaRPr>
          </a:p>
        </p:txBody>
      </p:sp>
    </p:spTree>
    <p:extLst>
      <p:ext uri="{BB962C8B-B14F-4D97-AF65-F5344CB8AC3E}">
        <p14:creationId xmlns:p14="http://schemas.microsoft.com/office/powerpoint/2010/main" val="13946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751" t="8286" r="3538" b="40349"/>
          <a:stretch/>
        </p:blipFill>
        <p:spPr>
          <a:xfrm>
            <a:off x="-1791" y="4077072"/>
            <a:ext cx="9135039" cy="2554840"/>
          </a:xfrm>
          <a:prstGeom prst="rect">
            <a:avLst/>
          </a:prstGeom>
        </p:spPr>
      </p:pic>
      <p:sp>
        <p:nvSpPr>
          <p:cNvPr id="2" name="Title 1"/>
          <p:cNvSpPr>
            <a:spLocks noGrp="1"/>
          </p:cNvSpPr>
          <p:nvPr>
            <p:ph type="title"/>
          </p:nvPr>
        </p:nvSpPr>
        <p:spPr/>
        <p:txBody>
          <a:bodyPr/>
          <a:lstStyle/>
          <a:p>
            <a:r>
              <a:rPr lang="en-US" dirty="0"/>
              <a:t>Target Systems</a:t>
            </a:r>
          </a:p>
        </p:txBody>
      </p:sp>
      <p:sp>
        <p:nvSpPr>
          <p:cNvPr id="3" name="Content Placeholder 2"/>
          <p:cNvSpPr>
            <a:spLocks noGrp="1"/>
          </p:cNvSpPr>
          <p:nvPr>
            <p:ph idx="1"/>
          </p:nvPr>
        </p:nvSpPr>
        <p:spPr>
          <a:xfrm>
            <a:off x="849062" y="1556792"/>
            <a:ext cx="5930670" cy="2980925"/>
          </a:xfrm>
        </p:spPr>
        <p:txBody>
          <a:bodyPr>
            <a:normAutofit fontScale="62500" lnSpcReduction="20000"/>
          </a:bodyPr>
          <a:lstStyle/>
          <a:p>
            <a:r>
              <a:rPr lang="en-US" dirty="0">
                <a:latin typeface="Calibri" charset="0"/>
              </a:rPr>
              <a:t>Target wheel and drive unit</a:t>
            </a:r>
          </a:p>
          <a:p>
            <a:pPr lvl="1"/>
            <a:r>
              <a:rPr lang="en-US" dirty="0">
                <a:latin typeface="Calibri" charset="0"/>
              </a:rPr>
              <a:t>Manufacturing of cassettes and spallation material is finalized </a:t>
            </a:r>
          </a:p>
          <a:p>
            <a:pPr lvl="1"/>
            <a:r>
              <a:rPr lang="en-US" dirty="0">
                <a:latin typeface="Calibri" charset="0"/>
              </a:rPr>
              <a:t>Manufacturing of prototype is on-going</a:t>
            </a:r>
          </a:p>
          <a:p>
            <a:pPr lvl="1"/>
            <a:r>
              <a:rPr lang="en-US" dirty="0">
                <a:latin typeface="Calibri" charset="0"/>
              </a:rPr>
              <a:t>CDR for Target Wheel and Shaft planned in November 2017</a:t>
            </a:r>
          </a:p>
          <a:p>
            <a:pPr lvl="1"/>
            <a:endParaRPr lang="en-US" dirty="0">
              <a:latin typeface="Calibri" charset="0"/>
            </a:endParaRPr>
          </a:p>
          <a:p>
            <a:r>
              <a:rPr lang="en-GB" dirty="0">
                <a:solidFill>
                  <a:schemeClr val="tx1"/>
                </a:solidFill>
              </a:rPr>
              <a:t>Progress on Target Helium Cooling System</a:t>
            </a:r>
          </a:p>
          <a:p>
            <a:pPr lvl="1"/>
            <a:r>
              <a:rPr lang="en-GB" dirty="0"/>
              <a:t>Preparation for manufacturing of the helium circulators</a:t>
            </a:r>
          </a:p>
          <a:p>
            <a:pPr lvl="1"/>
            <a:r>
              <a:rPr lang="en-GB" dirty="0"/>
              <a:t>Detailed design and procurement is on-going for the rest of the cooling loop</a:t>
            </a:r>
          </a:p>
          <a:p>
            <a:endParaRPr lang="en-GB" dirty="0"/>
          </a:p>
          <a:p>
            <a:r>
              <a:rPr lang="en-GB" dirty="0"/>
              <a:t>Target monitoring</a:t>
            </a:r>
          </a:p>
          <a:p>
            <a:pPr lvl="1"/>
            <a:r>
              <a:rPr lang="en-GB" dirty="0"/>
              <a:t>Final Design started</a:t>
            </a:r>
          </a:p>
        </p:txBody>
      </p:sp>
      <p:sp>
        <p:nvSpPr>
          <p:cNvPr id="4" name="Slide Number Placeholder 3"/>
          <p:cNvSpPr>
            <a:spLocks noGrp="1"/>
          </p:cNvSpPr>
          <p:nvPr>
            <p:ph type="sldNum" sz="quarter" idx="12"/>
          </p:nvPr>
        </p:nvSpPr>
        <p:spPr/>
        <p:txBody>
          <a:bodyPr/>
          <a:lstStyle/>
          <a:p>
            <a:fld id="{551115BC-487E-4422-894C-CB7CD3E79223}" type="slidenum">
              <a:rPr lang="sv-SE" smtClean="0"/>
              <a:pPr/>
              <a:t>2</a:t>
            </a:fld>
            <a:endParaRPr lang="sv-SE"/>
          </a:p>
        </p:txBody>
      </p:sp>
      <p:pic>
        <p:nvPicPr>
          <p:cNvPr id="11" name="Pictur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4613" y="1484784"/>
            <a:ext cx="2232248" cy="2408123"/>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TextBox 8"/>
          <p:cNvSpPr txBox="1">
            <a:spLocks noChangeArrowheads="1"/>
          </p:cNvSpPr>
          <p:nvPr/>
        </p:nvSpPr>
        <p:spPr bwMode="auto">
          <a:xfrm>
            <a:off x="6853543" y="3739018"/>
            <a:ext cx="2014398" cy="2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300" dirty="0"/>
              <a:t>Tungsten Bricks in Cassette</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205" y="1556792"/>
            <a:ext cx="783724" cy="311542"/>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0861" y="2371262"/>
            <a:ext cx="313166" cy="594679"/>
          </a:xfrm>
          <a:prstGeom prst="rect">
            <a:avLst/>
          </a:prstGeom>
        </p:spPr>
      </p:pic>
      <p:pic>
        <p:nvPicPr>
          <p:cNvPr id="17" name="Picture 16"/>
          <p:cNvPicPr>
            <a:picLocks noChangeAspect="1"/>
          </p:cNvPicPr>
          <p:nvPr/>
        </p:nvPicPr>
        <p:blipFill rotWithShape="1">
          <a:blip r:embed="rId6" cstate="print">
            <a:extLst>
              <a:ext uri="{28A0092B-C50C-407E-A947-70E740481C1C}">
                <a14:useLocalDpi xmlns:a14="http://schemas.microsoft.com/office/drawing/2010/main" val="0"/>
              </a:ext>
            </a:extLst>
          </a:blip>
          <a:srcRect t="-12064" r="73646" b="1"/>
          <a:stretch/>
        </p:blipFill>
        <p:spPr>
          <a:xfrm>
            <a:off x="550262" y="2711187"/>
            <a:ext cx="298800" cy="320181"/>
          </a:xfrm>
          <a:prstGeom prst="rect">
            <a:avLst/>
          </a:prstGeom>
        </p:spPr>
      </p:pic>
      <p:pic>
        <p:nvPicPr>
          <p:cNvPr id="6" name="Picture 5">
            <a:extLst>
              <a:ext uri="{FF2B5EF4-FFF2-40B4-BE49-F238E27FC236}">
                <a16:creationId xmlns:a16="http://schemas.microsoft.com/office/drawing/2014/main" id="{3EC08191-E80D-D046-A1AA-0FFAE141DB50}"/>
              </a:ext>
            </a:extLst>
          </p:cNvPr>
          <p:cNvPicPr>
            <a:picLocks noChangeAspect="1"/>
          </p:cNvPicPr>
          <p:nvPr/>
        </p:nvPicPr>
        <p:blipFill>
          <a:blip r:embed="rId7"/>
          <a:stretch>
            <a:fillRect/>
          </a:stretch>
        </p:blipFill>
        <p:spPr>
          <a:xfrm>
            <a:off x="75566" y="3895341"/>
            <a:ext cx="854060" cy="325747"/>
          </a:xfrm>
          <a:prstGeom prst="rect">
            <a:avLst/>
          </a:prstGeom>
        </p:spPr>
      </p:pic>
    </p:spTree>
    <p:extLst>
      <p:ext uri="{BB962C8B-B14F-4D97-AF65-F5344CB8AC3E}">
        <p14:creationId xmlns:p14="http://schemas.microsoft.com/office/powerpoint/2010/main" val="307972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7E79-A951-B144-8DD1-14DB6DA98214}"/>
              </a:ext>
            </a:extLst>
          </p:cNvPr>
          <p:cNvSpPr>
            <a:spLocks noGrp="1"/>
          </p:cNvSpPr>
          <p:nvPr>
            <p:ph type="title"/>
          </p:nvPr>
        </p:nvSpPr>
        <p:spPr/>
        <p:txBody>
          <a:bodyPr/>
          <a:lstStyle/>
          <a:p>
            <a:r>
              <a:rPr lang="en-GB" dirty="0"/>
              <a:t>System Classification</a:t>
            </a:r>
          </a:p>
        </p:txBody>
      </p:sp>
      <p:sp>
        <p:nvSpPr>
          <p:cNvPr id="3" name="Content Placeholder 2">
            <a:extLst>
              <a:ext uri="{FF2B5EF4-FFF2-40B4-BE49-F238E27FC236}">
                <a16:creationId xmlns:a16="http://schemas.microsoft.com/office/drawing/2014/main" id="{CACB3CBD-08A0-AD4B-A082-9B0B163AC893}"/>
              </a:ext>
            </a:extLst>
          </p:cNvPr>
          <p:cNvSpPr>
            <a:spLocks noGrp="1"/>
          </p:cNvSpPr>
          <p:nvPr>
            <p:ph idx="1"/>
          </p:nvPr>
        </p:nvSpPr>
        <p:spPr/>
        <p:txBody>
          <a:bodyPr>
            <a:normAutofit lnSpcReduction="10000"/>
          </a:bodyPr>
          <a:lstStyle/>
          <a:p>
            <a:r>
              <a:rPr lang="en-GB" dirty="0"/>
              <a:t>TIK 2.2 design code based on early assumptions regarding results from the safety analysis. </a:t>
            </a:r>
            <a:br>
              <a:rPr lang="en-GB" dirty="0"/>
            </a:br>
            <a:r>
              <a:rPr lang="en-GB" dirty="0"/>
              <a:t>-&gt; </a:t>
            </a:r>
            <a:r>
              <a:rPr lang="en-US" dirty="0"/>
              <a:t>RCC </a:t>
            </a:r>
            <a:r>
              <a:rPr lang="en-US" dirty="0" err="1"/>
              <a:t>MRx</a:t>
            </a:r>
            <a:r>
              <a:rPr lang="en-US" dirty="0"/>
              <a:t> N3</a:t>
            </a:r>
            <a:r>
              <a:rPr lang="en-US" baseline="-25000" dirty="0"/>
              <a:t>RX</a:t>
            </a:r>
          </a:p>
          <a:p>
            <a:r>
              <a:rPr lang="en-US" dirty="0"/>
              <a:t>Design code to fulfil formal safety requirements </a:t>
            </a:r>
            <a:r>
              <a:rPr lang="en-US" b="1" u="sng" dirty="0"/>
              <a:t>AND</a:t>
            </a:r>
            <a:r>
              <a:rPr lang="en-US" dirty="0"/>
              <a:t> general quality requirements</a:t>
            </a:r>
          </a:p>
          <a:p>
            <a:r>
              <a:rPr lang="en-US" dirty="0"/>
              <a:t>ESS safety guidelines revisited and refined. Impact on the formal classification requirement. Dose calculations and requirements for public/</a:t>
            </a:r>
            <a:r>
              <a:rPr lang="en-US"/>
              <a:t>workers safety</a:t>
            </a:r>
            <a:endParaRPr lang="en-US" dirty="0"/>
          </a:p>
          <a:p>
            <a:r>
              <a:rPr lang="en-US" dirty="0"/>
              <a:t>Requirements in signed TIK:s still valid</a:t>
            </a:r>
          </a:p>
          <a:p>
            <a:endParaRPr lang="en-GB" dirty="0"/>
          </a:p>
        </p:txBody>
      </p:sp>
      <p:sp>
        <p:nvSpPr>
          <p:cNvPr id="4" name="Slide Number Placeholder 3">
            <a:extLst>
              <a:ext uri="{FF2B5EF4-FFF2-40B4-BE49-F238E27FC236}">
                <a16:creationId xmlns:a16="http://schemas.microsoft.com/office/drawing/2014/main" id="{5B40242D-6751-3A43-B2D0-071CD7D2E639}"/>
              </a:ext>
            </a:extLst>
          </p:cNvPr>
          <p:cNvSpPr>
            <a:spLocks noGrp="1"/>
          </p:cNvSpPr>
          <p:nvPr>
            <p:ph type="sldNum" sz="quarter" idx="12"/>
          </p:nvPr>
        </p:nvSpPr>
        <p:spPr/>
        <p:txBody>
          <a:bodyPr/>
          <a:lstStyle/>
          <a:p>
            <a:fld id="{551115BC-487E-4422-894C-CB7CD3E79223}" type="slidenum">
              <a:rPr lang="en-GB" noProof="0" smtClean="0"/>
              <a:t>3</a:t>
            </a:fld>
            <a:endParaRPr lang="en-GB" noProof="0"/>
          </a:p>
        </p:txBody>
      </p:sp>
    </p:spTree>
    <p:extLst>
      <p:ext uri="{BB962C8B-B14F-4D97-AF65-F5344CB8AC3E}">
        <p14:creationId xmlns:p14="http://schemas.microsoft.com/office/powerpoint/2010/main" val="289161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Target He Cooling System cost book value</a:t>
            </a:r>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a:p>
        </p:txBody>
      </p:sp>
      <p:pic>
        <p:nvPicPr>
          <p:cNvPr id="10" name="Picture 9">
            <a:extLst>
              <a:ext uri="{FF2B5EF4-FFF2-40B4-BE49-F238E27FC236}">
                <a16:creationId xmlns:a16="http://schemas.microsoft.com/office/drawing/2014/main" id="{ABB82216-420F-C84F-AE8C-CDB57A89055A}"/>
              </a:ext>
            </a:extLst>
          </p:cNvPr>
          <p:cNvPicPr/>
          <p:nvPr/>
        </p:nvPicPr>
        <p:blipFill>
          <a:blip r:embed="rId3"/>
          <a:stretch>
            <a:fillRect/>
          </a:stretch>
        </p:blipFill>
        <p:spPr>
          <a:xfrm>
            <a:off x="611560" y="1772816"/>
            <a:ext cx="7944522" cy="4392488"/>
          </a:xfrm>
          <a:prstGeom prst="rect">
            <a:avLst/>
          </a:prstGeom>
          <a:noFill/>
          <a:ln w="25400">
            <a:noFill/>
            <a:prstDash val="sysDot"/>
          </a:ln>
        </p:spPr>
      </p:pic>
      <p:sp>
        <p:nvSpPr>
          <p:cNvPr id="3" name="TextBox 2">
            <a:extLst>
              <a:ext uri="{FF2B5EF4-FFF2-40B4-BE49-F238E27FC236}">
                <a16:creationId xmlns:a16="http://schemas.microsoft.com/office/drawing/2014/main" id="{17DDF014-478C-5D46-8E02-F6862C731D15}"/>
              </a:ext>
            </a:extLst>
          </p:cNvPr>
          <p:cNvSpPr txBox="1"/>
          <p:nvPr/>
        </p:nvSpPr>
        <p:spPr>
          <a:xfrm>
            <a:off x="4785360" y="1524000"/>
            <a:ext cx="3770969" cy="646331"/>
          </a:xfrm>
          <a:prstGeom prst="rect">
            <a:avLst/>
          </a:prstGeom>
          <a:noFill/>
        </p:spPr>
        <p:txBody>
          <a:bodyPr wrap="none" rtlCol="0">
            <a:spAutoFit/>
          </a:bodyPr>
          <a:lstStyle/>
          <a:p>
            <a:r>
              <a:rPr lang="en-GB" b="1" dirty="0"/>
              <a:t>Design code TIK 2.2 -&gt; </a:t>
            </a:r>
            <a:r>
              <a:rPr lang="en-US" b="1" dirty="0"/>
              <a:t>RCC </a:t>
            </a:r>
            <a:r>
              <a:rPr lang="en-US" b="1" dirty="0" err="1"/>
              <a:t>MRx</a:t>
            </a:r>
            <a:r>
              <a:rPr lang="en-US" b="1" dirty="0"/>
              <a:t> N3RX</a:t>
            </a:r>
          </a:p>
          <a:p>
            <a:r>
              <a:rPr lang="en-US" dirty="0"/>
              <a:t>AIB and Certificate of compliance</a:t>
            </a:r>
            <a:r>
              <a:rPr lang="sv-SE" b="1" dirty="0"/>
              <a:t> </a:t>
            </a:r>
            <a:endParaRPr lang="en-GB" b="1" dirty="0"/>
          </a:p>
        </p:txBody>
      </p:sp>
      <p:sp>
        <p:nvSpPr>
          <p:cNvPr id="5" name="Oval 4">
            <a:extLst>
              <a:ext uri="{FF2B5EF4-FFF2-40B4-BE49-F238E27FC236}">
                <a16:creationId xmlns:a16="http://schemas.microsoft.com/office/drawing/2014/main" id="{36F8A18A-B3EB-F34B-8363-8057D7A4840E}"/>
              </a:ext>
            </a:extLst>
          </p:cNvPr>
          <p:cNvSpPr/>
          <p:nvPr/>
        </p:nvSpPr>
        <p:spPr>
          <a:xfrm>
            <a:off x="683568" y="4437112"/>
            <a:ext cx="2016224" cy="792088"/>
          </a:xfrm>
          <a:prstGeom prst="ellipse">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6CCCB238-7C3F-134E-A3F0-B19D470A1D15}"/>
              </a:ext>
            </a:extLst>
          </p:cNvPr>
          <p:cNvSpPr/>
          <p:nvPr/>
        </p:nvSpPr>
        <p:spPr>
          <a:xfrm>
            <a:off x="3995936" y="4437112"/>
            <a:ext cx="789424" cy="792088"/>
          </a:xfrm>
          <a:prstGeom prst="ellipse">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a:extLst>
              <a:ext uri="{FF2B5EF4-FFF2-40B4-BE49-F238E27FC236}">
                <a16:creationId xmlns:a16="http://schemas.microsoft.com/office/drawing/2014/main" id="{F823898E-55D5-964E-AE2C-348C86C79500}"/>
              </a:ext>
            </a:extLst>
          </p:cNvPr>
          <p:cNvSpPr/>
          <p:nvPr/>
        </p:nvSpPr>
        <p:spPr>
          <a:xfrm>
            <a:off x="6732240" y="2348880"/>
            <a:ext cx="504056" cy="1080120"/>
          </a:xfrm>
          <a:prstGeom prst="ellipse">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953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Design Code</a:t>
            </a:r>
          </a:p>
        </p:txBody>
      </p:sp>
      <p:sp>
        <p:nvSpPr>
          <p:cNvPr id="3" name="Content Placeholder 2"/>
          <p:cNvSpPr>
            <a:spLocks noGrp="1"/>
          </p:cNvSpPr>
          <p:nvPr>
            <p:ph idx="1"/>
          </p:nvPr>
        </p:nvSpPr>
        <p:spPr/>
        <p:txBody>
          <a:bodyPr/>
          <a:lstStyle/>
          <a:p>
            <a:r>
              <a:rPr lang="en-GB" dirty="0"/>
              <a:t>Documented in ESS-0338157</a:t>
            </a:r>
          </a:p>
          <a:p>
            <a:r>
              <a:rPr lang="en-US" dirty="0"/>
              <a:t>CONCLUSION</a:t>
            </a:r>
            <a:br>
              <a:rPr lang="en-US" dirty="0"/>
            </a:br>
            <a:r>
              <a:rPr lang="en-US" dirty="0"/>
              <a:t>“To mitigate the increased costs for the heat exchangers and valves due to fulfilling the RCC </a:t>
            </a:r>
            <a:r>
              <a:rPr lang="en-US" dirty="0" err="1"/>
              <a:t>MRx</a:t>
            </a:r>
            <a:r>
              <a:rPr lang="en-US" dirty="0"/>
              <a:t> N3</a:t>
            </a:r>
            <a:r>
              <a:rPr lang="en-US" baseline="-25000" dirty="0"/>
              <a:t>RX</a:t>
            </a:r>
            <a:r>
              <a:rPr lang="en-US" dirty="0"/>
              <a:t> , the mechanical classification is changed from MQC3 to MQC4. The design code for MQC4 is the PED and EN standards. For all other components in TIK 2.2 the selection, design, manufacturing and installation, the RCC </a:t>
            </a:r>
            <a:r>
              <a:rPr lang="en-US" dirty="0" err="1"/>
              <a:t>MRx</a:t>
            </a:r>
            <a:r>
              <a:rPr lang="en-US" dirty="0"/>
              <a:t> N3</a:t>
            </a:r>
            <a:r>
              <a:rPr lang="en-US" baseline="-25000" dirty="0"/>
              <a:t>RX</a:t>
            </a:r>
            <a:r>
              <a:rPr lang="en-US" dirty="0"/>
              <a:t> shall be used.”</a:t>
            </a:r>
            <a:endParaRPr lang="sv-SE" dirty="0"/>
          </a:p>
          <a:p>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5</a:t>
            </a:fld>
            <a:endParaRPr lang="en-GB"/>
          </a:p>
        </p:txBody>
      </p:sp>
    </p:spTree>
    <p:extLst>
      <p:ext uri="{BB962C8B-B14F-4D97-AF65-F5344CB8AC3E}">
        <p14:creationId xmlns:p14="http://schemas.microsoft.com/office/powerpoint/2010/main" val="148902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a:p>
        </p:txBody>
      </p:sp>
    </p:spTree>
    <p:extLst>
      <p:ext uri="{BB962C8B-B14F-4D97-AF65-F5344CB8AC3E}">
        <p14:creationId xmlns:p14="http://schemas.microsoft.com/office/powerpoint/2010/main" val="2024815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73</TotalTime>
  <Words>130</Words>
  <Application>Microsoft Office PowerPoint</Application>
  <PresentationFormat>On-screen Show (4:3)</PresentationFormat>
  <Paragraphs>38</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Calibri</vt:lpstr>
      <vt:lpstr>Office Theme</vt:lpstr>
      <vt:lpstr>Target Helium Cooling System Design Code 10th Target Technical Board Meeting</vt:lpstr>
      <vt:lpstr>Target Systems</vt:lpstr>
      <vt:lpstr>System Classification</vt:lpstr>
      <vt:lpstr>Target He Cooling System cost book value</vt:lpstr>
      <vt:lpstr>Change in Design Code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 Helium Cooling System 10th Target Technical Board Meeting</dc:title>
  <dc:creator>Microsoft Office User</dc:creator>
  <cp:lastModifiedBy>Roland Garoby</cp:lastModifiedBy>
  <cp:revision>7</cp:revision>
  <dcterms:created xsi:type="dcterms:W3CDTF">2018-08-29T06:37:15Z</dcterms:created>
  <dcterms:modified xsi:type="dcterms:W3CDTF">2018-08-29T10:25:32Z</dcterms:modified>
</cp:coreProperties>
</file>