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48" r:id="rId2"/>
  </p:sldMasterIdLst>
  <p:sldIdLst>
    <p:sldId id="257" r:id="rId3"/>
    <p:sldId id="258" r:id="rId4"/>
    <p:sldId id="259" r:id="rId5"/>
    <p:sldId id="261" r:id="rId6"/>
    <p:sldId id="817" r:id="rId7"/>
    <p:sldId id="260" r:id="rId8"/>
    <p:sldId id="818" r:id="rId9"/>
    <p:sldId id="820" r:id="rId10"/>
    <p:sldId id="277" r:id="rId11"/>
    <p:sldId id="309" r:id="rId12"/>
    <p:sldId id="822" r:id="rId13"/>
    <p:sldId id="326" r:id="rId14"/>
    <p:sldId id="823" r:id="rId15"/>
    <p:sldId id="821" r:id="rId16"/>
    <p:sldId id="824" r:id="rId17"/>
    <p:sldId id="825" r:id="rId18"/>
    <p:sldId id="827" r:id="rId19"/>
    <p:sldId id="82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0F6FA20-0D0D-4CB4-A90D-A365D2FD34B1}" v="268" dt="2018-08-29T08:03:26.6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3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tif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tif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844" y="-1"/>
            <a:ext cx="11518016" cy="6427053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8296" y="2346953"/>
            <a:ext cx="12205524" cy="4511047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523" h="4511047">
                <a:moveTo>
                  <a:pt x="0" y="0"/>
                </a:moveTo>
                <a:lnTo>
                  <a:pt x="12205523" y="3470299"/>
                </a:lnTo>
                <a:cubicBezTo>
                  <a:pt x="12202292" y="3812982"/>
                  <a:pt x="12205410" y="4168364"/>
                  <a:pt x="12202179" y="4511047"/>
                </a:cubicBezTo>
                <a:lnTo>
                  <a:pt x="6841" y="4506836"/>
                </a:lnTo>
                <a:cubicBezTo>
                  <a:pt x="4139" y="2751922"/>
                  <a:pt x="2702" y="1754914"/>
                  <a:pt x="0" y="0"/>
                </a:cubicBezTo>
                <a:close/>
              </a:path>
            </a:pathLst>
          </a:custGeom>
          <a:solidFill>
            <a:srgbClr val="B0B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662" y="4594103"/>
            <a:ext cx="7539971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321244"/>
          </a:xfrm>
        </p:spPr>
        <p:txBody>
          <a:bodyPr lIns="0" tIns="0" rIns="0" bIns="0">
            <a:normAutofit/>
          </a:bodyPr>
          <a:lstStyle>
            <a:lvl1pPr>
              <a:defRPr sz="24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DD/MM/YYYY - Name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" t="-2081" r="-2090" b="15336"/>
          <a:stretch/>
        </p:blipFill>
        <p:spPr>
          <a:xfrm>
            <a:off x="10652295" y="5893104"/>
            <a:ext cx="1222285" cy="793704"/>
          </a:xfrm>
          <a:prstGeom prst="rect">
            <a:avLst/>
          </a:prstGeom>
        </p:spPr>
      </p:pic>
      <p:pic>
        <p:nvPicPr>
          <p:cNvPr id="12" name="Picture 7" descr="ESS_Logo_Frugal_Blue_cmyk.png">
            <a:extLst>
              <a:ext uri="{FF2B5EF4-FFF2-40B4-BE49-F238E27FC236}">
                <a16:creationId xmlns:a16="http://schemas.microsoft.com/office/drawing/2014/main" id="{D0741A50-7D99-4F40-894B-49B2722B40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05" y="6009875"/>
            <a:ext cx="10414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029CD3A-4E7D-406B-AE1F-E874D2C34BD1}"/>
              </a:ext>
            </a:extLst>
          </p:cNvPr>
          <p:cNvSpPr txBox="1">
            <a:spLocks/>
          </p:cNvSpPr>
          <p:nvPr userDrawn="1"/>
        </p:nvSpPr>
        <p:spPr>
          <a:xfrm>
            <a:off x="8298889" y="6190577"/>
            <a:ext cx="25971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rgbClr val="132B4E"/>
                </a:solidFill>
              </a:rPr>
              <a:t>COMMERCIAL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AC969-892E-4AD5-94C7-79B9ABC071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40691" y="6025857"/>
            <a:ext cx="1951200" cy="4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328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76DB7-BEA5-442E-B2EF-8A04853ED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34177-EF93-4928-A767-21C66DE282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405F8-FDB5-408F-AA30-7F1FD0898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D2C89-3E2D-428B-B299-A494A96BB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6C558-48EA-4759-8AB5-46346500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753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47745-D504-4154-A77B-40C01693B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45546-0E13-4EEC-A95D-7ACDC36FD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4209F-659B-49BB-A478-67D4A9075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931F2-EDDF-47C6-A92F-80488361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F1591-D9C4-4E46-BD6C-30244D299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604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8CC74-7904-4A44-BA33-03EFAEC3D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6DAC7-9980-4ECA-9366-A1CCDF2D5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09E68-54C8-40B1-ADC2-91694707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23C6F-3F53-4B12-AD4F-9F63C13D9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9B86E-2B9E-41CE-9630-D75733C59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48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F116-874C-420E-9AF7-088C2A94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2C7CB3-FEE3-46B0-8C9C-6E1FF74A4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0CA064-1C33-43C6-BBAB-AD89022FB0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5EE8F-123B-4E22-B0C0-50AC5925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ECC14F-5D47-46C3-B3FB-0322C74F8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6A548D-CD88-42EC-9D8F-4E4205ED3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7804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A6C0-4E07-4139-8BFD-E05E9E704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A78DC-DC5F-4642-9E42-F3E6F0C59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E668E-3DD5-4EC2-B99E-ECFC4D995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B92A9-5259-41F3-BE25-B833414602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B4F1BB-98C0-4252-B878-4454A61661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EB2789-5B47-411C-9906-FCCA1B314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A5A4B0-E225-4995-B4B7-07C34C44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3DAFD4-B06B-4F2F-ADBB-022085FC4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397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4519B-47E6-4AB8-9E7C-2B2116ED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702CAB-82EA-4D5B-A1F0-FD5A99F83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F2A00E-6F56-46A6-AA03-CFA41A40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FB8A7E-CC2E-413B-9973-7FA75454D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16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2BDC4F-BA7B-4D7A-A2D2-98F71F407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41ED52-C0FA-4904-997C-C96647CD7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ECBC6-781B-4B5A-AA68-F36E05C2F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067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4990-6760-459D-B6B4-2F97312ED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A8F33-F3ED-4EFE-959C-C326DE602A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D8906-7E4C-4774-9FC0-955273DF8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C79FB-57C0-42B9-AC90-6656A7A5C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31FF9B-D47B-400C-9CFF-FE8E10EA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FDC0C-2D6E-4B21-A79D-A909E9F8B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3174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E155-DF84-4E11-BF9A-FE3DFB705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56218-2CE3-44A0-A21B-C6A117EC81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90721D-E4C4-42AC-8ED6-785A9BB5C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1F445-DEC3-439D-B0E4-76987D4BF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AA927-8558-48AC-B151-897028619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15B9D8-E7AB-41AD-B74D-52D4955C5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63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AB89F-68BB-4078-9D69-C9B9A5257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F5AA73-E7DC-44F5-A1BB-9FBEC4FF9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54F15-F926-45AB-994D-2E67D8189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60150-3C73-4094-A68E-53F839E74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E10A8-4B43-4B77-A664-AD3826B9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3220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844" y="-1"/>
            <a:ext cx="11518016" cy="642705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8296" y="2346953"/>
            <a:ext cx="12205524" cy="4511047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523" h="4511047">
                <a:moveTo>
                  <a:pt x="0" y="0"/>
                </a:moveTo>
                <a:lnTo>
                  <a:pt x="12205523" y="3470299"/>
                </a:lnTo>
                <a:cubicBezTo>
                  <a:pt x="12202292" y="3812982"/>
                  <a:pt x="12205410" y="4168364"/>
                  <a:pt x="12202179" y="4511047"/>
                </a:cubicBezTo>
                <a:lnTo>
                  <a:pt x="6841" y="4506836"/>
                </a:lnTo>
                <a:cubicBezTo>
                  <a:pt x="4139" y="2751922"/>
                  <a:pt x="2702" y="1754914"/>
                  <a:pt x="0" y="0"/>
                </a:cubicBezTo>
                <a:close/>
              </a:path>
            </a:pathLst>
          </a:custGeom>
          <a:solidFill>
            <a:srgbClr val="B0B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662" y="4594103"/>
            <a:ext cx="7539971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321244"/>
          </a:xfrm>
        </p:spPr>
        <p:txBody>
          <a:bodyPr lIns="0" tIns="0" rIns="0" bIns="0">
            <a:normAutofit/>
          </a:bodyPr>
          <a:lstStyle>
            <a:lvl1pPr>
              <a:defRPr sz="24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DD/MM/YYYY - Name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" t="-2081" r="-2090" b="15336"/>
          <a:stretch/>
        </p:blipFill>
        <p:spPr>
          <a:xfrm>
            <a:off x="10652295" y="5893104"/>
            <a:ext cx="1222285" cy="793704"/>
          </a:xfrm>
          <a:prstGeom prst="rect">
            <a:avLst/>
          </a:prstGeom>
        </p:spPr>
      </p:pic>
      <p:pic>
        <p:nvPicPr>
          <p:cNvPr id="12" name="Picture 7" descr="ESS_Logo_Frugal_Blue_cmyk.png">
            <a:extLst>
              <a:ext uri="{FF2B5EF4-FFF2-40B4-BE49-F238E27FC236}">
                <a16:creationId xmlns:a16="http://schemas.microsoft.com/office/drawing/2014/main" id="{D0741A50-7D99-4F40-894B-49B2722B40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05" y="6009875"/>
            <a:ext cx="10414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029CD3A-4E7D-406B-AE1F-E874D2C34BD1}"/>
              </a:ext>
            </a:extLst>
          </p:cNvPr>
          <p:cNvSpPr txBox="1">
            <a:spLocks/>
          </p:cNvSpPr>
          <p:nvPr userDrawn="1"/>
        </p:nvSpPr>
        <p:spPr>
          <a:xfrm>
            <a:off x="8298889" y="6190577"/>
            <a:ext cx="25971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rgbClr val="132B4E"/>
                </a:solidFill>
              </a:rPr>
              <a:t>COMMERCIAL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AC969-892E-4AD5-94C7-79B9ABC071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40691" y="6025857"/>
            <a:ext cx="1951200" cy="4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703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2EEABB-A903-4399-B9C6-2DD57CCDD8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49C2E9-8BAC-4C51-991E-9C91EFF3D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2A2CC5-79FE-4518-BE7F-459256001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AD653-BE28-4276-8281-DEA7E9E5E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936E6-76C1-46E0-A53D-913DA20F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429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96" y="-10448"/>
            <a:ext cx="12205870" cy="597631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8296" y="2355204"/>
            <a:ext cx="12205524" cy="4511047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523" h="4511047">
                <a:moveTo>
                  <a:pt x="0" y="0"/>
                </a:moveTo>
                <a:lnTo>
                  <a:pt x="12205523" y="3470299"/>
                </a:lnTo>
                <a:cubicBezTo>
                  <a:pt x="12202292" y="3812982"/>
                  <a:pt x="12205410" y="4168364"/>
                  <a:pt x="12202179" y="4511047"/>
                </a:cubicBezTo>
                <a:lnTo>
                  <a:pt x="6841" y="4506836"/>
                </a:lnTo>
                <a:cubicBezTo>
                  <a:pt x="4139" y="2751922"/>
                  <a:pt x="2702" y="1754914"/>
                  <a:pt x="0" y="0"/>
                </a:cubicBezTo>
                <a:close/>
              </a:path>
            </a:pathLst>
          </a:custGeom>
          <a:solidFill>
            <a:srgbClr val="B0B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RACE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662" y="4594103"/>
            <a:ext cx="7539971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321244"/>
          </a:xfrm>
        </p:spPr>
        <p:txBody>
          <a:bodyPr lIns="0" tIns="0" rIns="0" bIns="0">
            <a:normAutofit/>
          </a:bodyPr>
          <a:lstStyle>
            <a:lvl1pPr>
              <a:defRPr sz="24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DD/MM/YYYY - Name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" t="-2081" r="-2090" b="15336"/>
          <a:stretch/>
        </p:blipFill>
        <p:spPr>
          <a:xfrm>
            <a:off x="10652295" y="5893104"/>
            <a:ext cx="1222285" cy="793704"/>
          </a:xfrm>
          <a:prstGeom prst="rect">
            <a:avLst/>
          </a:prstGeom>
        </p:spPr>
      </p:pic>
      <p:pic>
        <p:nvPicPr>
          <p:cNvPr id="14" name="Picture 7" descr="ESS_Logo_Frugal_Blue_cmyk.png">
            <a:extLst>
              <a:ext uri="{FF2B5EF4-FFF2-40B4-BE49-F238E27FC236}">
                <a16:creationId xmlns:a16="http://schemas.microsoft.com/office/drawing/2014/main" id="{52AABEF0-E82F-4904-8470-A3A814031E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05" y="6009875"/>
            <a:ext cx="10414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4C1E51C-526F-4158-B676-773F2D280ACB}"/>
              </a:ext>
            </a:extLst>
          </p:cNvPr>
          <p:cNvSpPr txBox="1">
            <a:spLocks/>
          </p:cNvSpPr>
          <p:nvPr userDrawn="1"/>
        </p:nvSpPr>
        <p:spPr>
          <a:xfrm>
            <a:off x="8298889" y="6190577"/>
            <a:ext cx="25971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rgbClr val="132B4E"/>
                </a:solidFill>
              </a:rPr>
              <a:t>COMMERCIAL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9C3CD9-1421-4287-A985-ED4CCE69AC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40691" y="6025857"/>
            <a:ext cx="1951200" cy="4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1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845" y="-1"/>
            <a:ext cx="11518014" cy="642705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8296" y="2346953"/>
            <a:ext cx="12205524" cy="4511047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523" h="4511047">
                <a:moveTo>
                  <a:pt x="0" y="0"/>
                </a:moveTo>
                <a:lnTo>
                  <a:pt x="12205523" y="3470299"/>
                </a:lnTo>
                <a:cubicBezTo>
                  <a:pt x="12202292" y="3812982"/>
                  <a:pt x="12205410" y="4168364"/>
                  <a:pt x="12202179" y="4511047"/>
                </a:cubicBezTo>
                <a:lnTo>
                  <a:pt x="6841" y="4506836"/>
                </a:lnTo>
                <a:cubicBezTo>
                  <a:pt x="4139" y="2751922"/>
                  <a:pt x="2702" y="1754914"/>
                  <a:pt x="0" y="0"/>
                </a:cubicBezTo>
                <a:close/>
              </a:path>
            </a:pathLst>
          </a:custGeom>
          <a:solidFill>
            <a:srgbClr val="B0B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662" y="4594103"/>
            <a:ext cx="7539971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321244"/>
          </a:xfrm>
        </p:spPr>
        <p:txBody>
          <a:bodyPr lIns="0" tIns="0" rIns="0" bIns="0">
            <a:normAutofit/>
          </a:bodyPr>
          <a:lstStyle>
            <a:lvl1pPr>
              <a:defRPr sz="24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DD/MM/YYYY - Name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" t="-2081" r="-2090" b="15336"/>
          <a:stretch/>
        </p:blipFill>
        <p:spPr>
          <a:xfrm>
            <a:off x="10652295" y="5893104"/>
            <a:ext cx="1222285" cy="793704"/>
          </a:xfrm>
          <a:prstGeom prst="rect">
            <a:avLst/>
          </a:prstGeom>
        </p:spPr>
      </p:pic>
      <p:pic>
        <p:nvPicPr>
          <p:cNvPr id="12" name="Picture 7" descr="ESS_Logo_Frugal_Blue_cmyk.png">
            <a:extLst>
              <a:ext uri="{FF2B5EF4-FFF2-40B4-BE49-F238E27FC236}">
                <a16:creationId xmlns:a16="http://schemas.microsoft.com/office/drawing/2014/main" id="{D0741A50-7D99-4F40-894B-49B2722B40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05" y="6009875"/>
            <a:ext cx="10414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029CD3A-4E7D-406B-AE1F-E874D2C34BD1}"/>
              </a:ext>
            </a:extLst>
          </p:cNvPr>
          <p:cNvSpPr txBox="1">
            <a:spLocks/>
          </p:cNvSpPr>
          <p:nvPr userDrawn="1"/>
        </p:nvSpPr>
        <p:spPr>
          <a:xfrm>
            <a:off x="8298889" y="6190577"/>
            <a:ext cx="25971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rgbClr val="132B4E"/>
                </a:solidFill>
              </a:rPr>
              <a:t>COMMERCIAL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AC969-892E-4AD5-94C7-79B9ABC071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40691" y="6025857"/>
            <a:ext cx="1951200" cy="4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37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-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2845" y="-1"/>
            <a:ext cx="11518014" cy="6427051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8296" y="2346953"/>
            <a:ext cx="12205524" cy="4511047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523" h="4511047">
                <a:moveTo>
                  <a:pt x="0" y="0"/>
                </a:moveTo>
                <a:lnTo>
                  <a:pt x="12205523" y="3470299"/>
                </a:lnTo>
                <a:cubicBezTo>
                  <a:pt x="12202292" y="3812982"/>
                  <a:pt x="12205410" y="4168364"/>
                  <a:pt x="12202179" y="4511047"/>
                </a:cubicBezTo>
                <a:lnTo>
                  <a:pt x="6841" y="4506836"/>
                </a:lnTo>
                <a:cubicBezTo>
                  <a:pt x="4139" y="2751922"/>
                  <a:pt x="2702" y="1754914"/>
                  <a:pt x="0" y="0"/>
                </a:cubicBezTo>
                <a:close/>
              </a:path>
            </a:pathLst>
          </a:custGeom>
          <a:solidFill>
            <a:srgbClr val="B0B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UKAEA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662" y="4594103"/>
            <a:ext cx="7539971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321244"/>
          </a:xfrm>
        </p:spPr>
        <p:txBody>
          <a:bodyPr lIns="0" tIns="0" rIns="0" bIns="0">
            <a:normAutofit/>
          </a:bodyPr>
          <a:lstStyle>
            <a:lvl1pPr>
              <a:defRPr sz="24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DD/MM/YYYY - Name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" t="-2081" r="-2090" b="15336"/>
          <a:stretch/>
        </p:blipFill>
        <p:spPr>
          <a:xfrm>
            <a:off x="10652295" y="5893104"/>
            <a:ext cx="1222285" cy="793704"/>
          </a:xfrm>
          <a:prstGeom prst="rect">
            <a:avLst/>
          </a:prstGeom>
        </p:spPr>
      </p:pic>
      <p:pic>
        <p:nvPicPr>
          <p:cNvPr id="12" name="Picture 7" descr="ESS_Logo_Frugal_Blue_cmyk.png">
            <a:extLst>
              <a:ext uri="{FF2B5EF4-FFF2-40B4-BE49-F238E27FC236}">
                <a16:creationId xmlns:a16="http://schemas.microsoft.com/office/drawing/2014/main" id="{D0741A50-7D99-4F40-894B-49B2722B40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05" y="6009875"/>
            <a:ext cx="10414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029CD3A-4E7D-406B-AE1F-E874D2C34BD1}"/>
              </a:ext>
            </a:extLst>
          </p:cNvPr>
          <p:cNvSpPr txBox="1">
            <a:spLocks/>
          </p:cNvSpPr>
          <p:nvPr userDrawn="1"/>
        </p:nvSpPr>
        <p:spPr>
          <a:xfrm>
            <a:off x="8298889" y="6190577"/>
            <a:ext cx="25971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rgbClr val="132B4E"/>
                </a:solidFill>
              </a:rPr>
              <a:t>COMMERCIAL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AC969-892E-4AD5-94C7-79B9ABC071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40691" y="6025857"/>
            <a:ext cx="1951200" cy="4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6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166867" y="1530994"/>
            <a:ext cx="11465690" cy="449198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66868" y="205430"/>
            <a:ext cx="10018853" cy="132556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233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F8971D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86855" y="63877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05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0B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0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666479" y="1308009"/>
            <a:ext cx="8853467" cy="3968772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lnSpc>
                <a:spcPct val="100000"/>
              </a:lnSpc>
              <a:defRPr sz="3600" spc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INSERT QUOTE HERE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074122" y="5407638"/>
            <a:ext cx="8413078" cy="487362"/>
          </a:xfrm>
        </p:spPr>
        <p:txBody>
          <a:bodyPr>
            <a:noAutofit/>
          </a:bodyPr>
          <a:lstStyle>
            <a:lvl1pPr algn="ctr">
              <a:defRPr sz="2000" b="1">
                <a:solidFill>
                  <a:srgbClr val="132B4E"/>
                </a:solidFill>
              </a:defRPr>
            </a:lvl1pPr>
          </a:lstStyle>
          <a:p>
            <a:pPr lvl="0"/>
            <a:r>
              <a:rPr lang="en-US" dirty="0"/>
              <a:t>NAME / DATE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731458" y="1034180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rPr>
              <a:t>“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0573850" y="4825641"/>
            <a:ext cx="1342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i="0" dirty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rPr>
              <a:t>”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" t="-2081" r="-2090" b="15336"/>
          <a:stretch/>
        </p:blipFill>
        <p:spPr>
          <a:xfrm>
            <a:off x="10652295" y="5893104"/>
            <a:ext cx="1222285" cy="793704"/>
          </a:xfrm>
          <a:prstGeom prst="rect">
            <a:avLst/>
          </a:prstGeom>
        </p:spPr>
      </p:pic>
      <p:sp>
        <p:nvSpPr>
          <p:cNvPr id="2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233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86855" y="63877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RACE</a:t>
            </a:r>
            <a:endParaRPr lang="en-US" dirty="0"/>
          </a:p>
        </p:txBody>
      </p:sp>
      <p:sp>
        <p:nvSpPr>
          <p:cNvPr id="29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pic>
        <p:nvPicPr>
          <p:cNvPr id="19" name="Picture 7" descr="ESS_Logo_Frugal_Blue_cmyk.png">
            <a:extLst>
              <a:ext uri="{FF2B5EF4-FFF2-40B4-BE49-F238E27FC236}">
                <a16:creationId xmlns:a16="http://schemas.microsoft.com/office/drawing/2014/main" id="{EC30CE92-85DB-43B1-BE3F-5443E2D9E1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05" y="6009875"/>
            <a:ext cx="10414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C412B1C-C0CD-48BC-B184-1BEB033280FC}"/>
              </a:ext>
            </a:extLst>
          </p:cNvPr>
          <p:cNvSpPr txBox="1">
            <a:spLocks/>
          </p:cNvSpPr>
          <p:nvPr userDrawn="1"/>
        </p:nvSpPr>
        <p:spPr>
          <a:xfrm>
            <a:off x="8298889" y="6190577"/>
            <a:ext cx="25971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rgbClr val="132B4E"/>
                </a:solidFill>
              </a:rPr>
              <a:t>COMMERCIAL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50E9EAC-0528-40E3-BFAF-107604C2CA9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940691" y="6025857"/>
            <a:ext cx="1951200" cy="4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1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233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F8971D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86855" y="63877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126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96" y="-10448"/>
            <a:ext cx="12205870" cy="5976312"/>
          </a:xfrm>
          <a:prstGeom prst="rect">
            <a:avLst/>
          </a:prstGeom>
        </p:spPr>
      </p:pic>
      <p:sp>
        <p:nvSpPr>
          <p:cNvPr id="10" name="Freeform 9"/>
          <p:cNvSpPr/>
          <p:nvPr userDrawn="1"/>
        </p:nvSpPr>
        <p:spPr>
          <a:xfrm>
            <a:off x="-8296" y="2355204"/>
            <a:ext cx="12205524" cy="4511047"/>
          </a:xfrm>
          <a:custGeom>
            <a:avLst/>
            <a:gdLst>
              <a:gd name="connsiteX0" fmla="*/ 0 w 12260826"/>
              <a:gd name="connsiteY0" fmla="*/ 0 h 5270090"/>
              <a:gd name="connsiteX1" fmla="*/ 12260826 w 12260826"/>
              <a:gd name="connsiteY1" fmla="*/ 4817806 h 5270090"/>
              <a:gd name="connsiteX2" fmla="*/ 12260826 w 12260826"/>
              <a:gd name="connsiteY2" fmla="*/ 5270090 h 5270090"/>
              <a:gd name="connsiteX3" fmla="*/ 29497 w 12260826"/>
              <a:gd name="connsiteY3" fmla="*/ 5270090 h 5270090"/>
              <a:gd name="connsiteX4" fmla="*/ 0 w 12260826"/>
              <a:gd name="connsiteY4" fmla="*/ 0 h 5270090"/>
              <a:gd name="connsiteX0" fmla="*/ 7935 w 12231329"/>
              <a:gd name="connsiteY0" fmla="*/ 0 h 5254048"/>
              <a:gd name="connsiteX1" fmla="*/ 12231329 w 12231329"/>
              <a:gd name="connsiteY1" fmla="*/ 4801764 h 5254048"/>
              <a:gd name="connsiteX2" fmla="*/ 12231329 w 12231329"/>
              <a:gd name="connsiteY2" fmla="*/ 5254048 h 5254048"/>
              <a:gd name="connsiteX3" fmla="*/ 0 w 12231329"/>
              <a:gd name="connsiteY3" fmla="*/ 5254048 h 5254048"/>
              <a:gd name="connsiteX4" fmla="*/ 7935 w 12231329"/>
              <a:gd name="connsiteY4" fmla="*/ 0 h 5254048"/>
              <a:gd name="connsiteX0" fmla="*/ 0 w 12223394"/>
              <a:gd name="connsiteY0" fmla="*/ 0 h 5259395"/>
              <a:gd name="connsiteX1" fmla="*/ 12223394 w 12223394"/>
              <a:gd name="connsiteY1" fmla="*/ 4801764 h 5259395"/>
              <a:gd name="connsiteX2" fmla="*/ 12223394 w 12223394"/>
              <a:gd name="connsiteY2" fmla="*/ 5254048 h 5259395"/>
              <a:gd name="connsiteX3" fmla="*/ 72276 w 12223394"/>
              <a:gd name="connsiteY3" fmla="*/ 5259395 h 5259395"/>
              <a:gd name="connsiteX4" fmla="*/ 0 w 12223394"/>
              <a:gd name="connsiteY4" fmla="*/ 0 h 5259395"/>
              <a:gd name="connsiteX0" fmla="*/ 0 w 12223394"/>
              <a:gd name="connsiteY0" fmla="*/ 0 h 5264743"/>
              <a:gd name="connsiteX1" fmla="*/ 12223394 w 12223394"/>
              <a:gd name="connsiteY1" fmla="*/ 4801764 h 5264743"/>
              <a:gd name="connsiteX2" fmla="*/ 12223394 w 12223394"/>
              <a:gd name="connsiteY2" fmla="*/ 5254048 h 5264743"/>
              <a:gd name="connsiteX3" fmla="*/ 8107 w 12223394"/>
              <a:gd name="connsiteY3" fmla="*/ 5264743 h 5264743"/>
              <a:gd name="connsiteX4" fmla="*/ 0 w 12223394"/>
              <a:gd name="connsiteY4" fmla="*/ 0 h 5264743"/>
              <a:gd name="connsiteX0" fmla="*/ 0 w 12223394"/>
              <a:gd name="connsiteY0" fmla="*/ 0 h 5254048"/>
              <a:gd name="connsiteX1" fmla="*/ 12223394 w 12223394"/>
              <a:gd name="connsiteY1" fmla="*/ 4801764 h 5254048"/>
              <a:gd name="connsiteX2" fmla="*/ 12223394 w 12223394"/>
              <a:gd name="connsiteY2" fmla="*/ 5254048 h 5254048"/>
              <a:gd name="connsiteX3" fmla="*/ 8107 w 12223394"/>
              <a:gd name="connsiteY3" fmla="*/ 5238006 h 5254048"/>
              <a:gd name="connsiteX4" fmla="*/ 0 w 12223394"/>
              <a:gd name="connsiteY4" fmla="*/ 0 h 5254048"/>
              <a:gd name="connsiteX0" fmla="*/ 0 w 12223394"/>
              <a:gd name="connsiteY0" fmla="*/ 0 h 4841452"/>
              <a:gd name="connsiteX1" fmla="*/ 12223394 w 12223394"/>
              <a:gd name="connsiteY1" fmla="*/ 4389168 h 4841452"/>
              <a:gd name="connsiteX2" fmla="*/ 12223394 w 12223394"/>
              <a:gd name="connsiteY2" fmla="*/ 4841452 h 4841452"/>
              <a:gd name="connsiteX3" fmla="*/ 8107 w 12223394"/>
              <a:gd name="connsiteY3" fmla="*/ 4825410 h 4841452"/>
              <a:gd name="connsiteX4" fmla="*/ 0 w 12223394"/>
              <a:gd name="connsiteY4" fmla="*/ 0 h 4841452"/>
              <a:gd name="connsiteX0" fmla="*/ 3585 w 12215828"/>
              <a:gd name="connsiteY0" fmla="*/ 0 h 4629579"/>
              <a:gd name="connsiteX1" fmla="*/ 12215828 w 12215828"/>
              <a:gd name="connsiteY1" fmla="*/ 4177295 h 4629579"/>
              <a:gd name="connsiteX2" fmla="*/ 12215828 w 12215828"/>
              <a:gd name="connsiteY2" fmla="*/ 4629579 h 4629579"/>
              <a:gd name="connsiteX3" fmla="*/ 541 w 12215828"/>
              <a:gd name="connsiteY3" fmla="*/ 4613537 h 4629579"/>
              <a:gd name="connsiteX4" fmla="*/ 3585 w 12215828"/>
              <a:gd name="connsiteY4" fmla="*/ 0 h 4629579"/>
              <a:gd name="connsiteX0" fmla="*/ 3585 w 12215828"/>
              <a:gd name="connsiteY0" fmla="*/ 0 h 4685336"/>
              <a:gd name="connsiteX1" fmla="*/ 12215828 w 12215828"/>
              <a:gd name="connsiteY1" fmla="*/ 4233052 h 4685336"/>
              <a:gd name="connsiteX2" fmla="*/ 12215828 w 12215828"/>
              <a:gd name="connsiteY2" fmla="*/ 4685336 h 4685336"/>
              <a:gd name="connsiteX3" fmla="*/ 541 w 12215828"/>
              <a:gd name="connsiteY3" fmla="*/ 4669294 h 4685336"/>
              <a:gd name="connsiteX4" fmla="*/ 3585 w 12215828"/>
              <a:gd name="connsiteY4" fmla="*/ 0 h 4685336"/>
              <a:gd name="connsiteX0" fmla="*/ 3585 w 12249282"/>
              <a:gd name="connsiteY0" fmla="*/ 0 h 4685336"/>
              <a:gd name="connsiteX1" fmla="*/ 12249282 w 12249282"/>
              <a:gd name="connsiteY1" fmla="*/ 3842759 h 4685336"/>
              <a:gd name="connsiteX2" fmla="*/ 12215828 w 12249282"/>
              <a:gd name="connsiteY2" fmla="*/ 4685336 h 4685336"/>
              <a:gd name="connsiteX3" fmla="*/ 541 w 12249282"/>
              <a:gd name="connsiteY3" fmla="*/ 4669294 h 4685336"/>
              <a:gd name="connsiteX4" fmla="*/ 3585 w 12249282"/>
              <a:gd name="connsiteY4" fmla="*/ 0 h 4685336"/>
              <a:gd name="connsiteX0" fmla="*/ 0 w 12279151"/>
              <a:gd name="connsiteY0" fmla="*/ 0 h 4573823"/>
              <a:gd name="connsiteX1" fmla="*/ 12279151 w 12279151"/>
              <a:gd name="connsiteY1" fmla="*/ 3731246 h 4573823"/>
              <a:gd name="connsiteX2" fmla="*/ 12245697 w 12279151"/>
              <a:gd name="connsiteY2" fmla="*/ 4573823 h 4573823"/>
              <a:gd name="connsiteX3" fmla="*/ 30410 w 12279151"/>
              <a:gd name="connsiteY3" fmla="*/ 4557781 h 4573823"/>
              <a:gd name="connsiteX4" fmla="*/ 0 w 12279151"/>
              <a:gd name="connsiteY4" fmla="*/ 0 h 4573823"/>
              <a:gd name="connsiteX0" fmla="*/ 0 w 12346058"/>
              <a:gd name="connsiteY0" fmla="*/ 0 h 4573823"/>
              <a:gd name="connsiteX1" fmla="*/ 12346058 w 12346058"/>
              <a:gd name="connsiteY1" fmla="*/ 3541675 h 4573823"/>
              <a:gd name="connsiteX2" fmla="*/ 12245697 w 12346058"/>
              <a:gd name="connsiteY2" fmla="*/ 4573823 h 4573823"/>
              <a:gd name="connsiteX3" fmla="*/ 30410 w 12346058"/>
              <a:gd name="connsiteY3" fmla="*/ 4557781 h 4573823"/>
              <a:gd name="connsiteX4" fmla="*/ 0 w 12346058"/>
              <a:gd name="connsiteY4" fmla="*/ 0 h 4573823"/>
              <a:gd name="connsiteX0" fmla="*/ 0 w 12245697"/>
              <a:gd name="connsiteY0" fmla="*/ 0 h 4573823"/>
              <a:gd name="connsiteX1" fmla="*/ 12211379 w 12245697"/>
              <a:gd name="connsiteY1" fmla="*/ 3492056 h 4573823"/>
              <a:gd name="connsiteX2" fmla="*/ 12245697 w 12245697"/>
              <a:gd name="connsiteY2" fmla="*/ 4573823 h 4573823"/>
              <a:gd name="connsiteX3" fmla="*/ 30410 w 12245697"/>
              <a:gd name="connsiteY3" fmla="*/ 4557781 h 4573823"/>
              <a:gd name="connsiteX4" fmla="*/ 0 w 12245697"/>
              <a:gd name="connsiteY4" fmla="*/ 0 h 4573823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756600 w 12211379"/>
              <a:gd name="connsiteY2" fmla="*/ 4020930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1827484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31293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11379"/>
              <a:gd name="connsiteY0" fmla="*/ 0 h 4557781"/>
              <a:gd name="connsiteX1" fmla="*/ 12211379 w 12211379"/>
              <a:gd name="connsiteY1" fmla="*/ 3492056 h 4557781"/>
              <a:gd name="connsiteX2" fmla="*/ 12210257 w 12211379"/>
              <a:gd name="connsiteY2" fmla="*/ 4541341 h 4557781"/>
              <a:gd name="connsiteX3" fmla="*/ 30410 w 12211379"/>
              <a:gd name="connsiteY3" fmla="*/ 4557781 h 4557781"/>
              <a:gd name="connsiteX4" fmla="*/ 0 w 12211379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0257 w 12221427"/>
              <a:gd name="connsiteY2" fmla="*/ 4541341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30410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25696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57781"/>
              <a:gd name="connsiteX1" fmla="*/ 12221427 w 12221427"/>
              <a:gd name="connsiteY1" fmla="*/ 3502104 h 4557781"/>
              <a:gd name="connsiteX2" fmla="*/ 12219684 w 12221427"/>
              <a:gd name="connsiteY2" fmla="*/ 4546055 h 4557781"/>
              <a:gd name="connsiteX3" fmla="*/ 16269 w 12221427"/>
              <a:gd name="connsiteY3" fmla="*/ 4557781 h 4557781"/>
              <a:gd name="connsiteX4" fmla="*/ 0 w 12221427"/>
              <a:gd name="connsiteY4" fmla="*/ 0 h 4557781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9684 w 12221427"/>
              <a:gd name="connsiteY2" fmla="*/ 4546055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1599482 w 12221427"/>
              <a:gd name="connsiteY2" fmla="*/ 4021269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0 w 12221427"/>
              <a:gd name="connsiteY0" fmla="*/ 0 h 4562495"/>
              <a:gd name="connsiteX1" fmla="*/ 12221427 w 12221427"/>
              <a:gd name="connsiteY1" fmla="*/ 3502104 h 4562495"/>
              <a:gd name="connsiteX2" fmla="*/ 12211733 w 12221427"/>
              <a:gd name="connsiteY2" fmla="*/ 4530152 h 4562495"/>
              <a:gd name="connsiteX3" fmla="*/ 6842 w 12221427"/>
              <a:gd name="connsiteY3" fmla="*/ 4562495 h 4562495"/>
              <a:gd name="connsiteX4" fmla="*/ 0 w 12221427"/>
              <a:gd name="connsiteY4" fmla="*/ 0 h 4562495"/>
              <a:gd name="connsiteX0" fmla="*/ 33052 w 12214722"/>
              <a:gd name="connsiteY0" fmla="*/ 0 h 4546593"/>
              <a:gd name="connsiteX1" fmla="*/ 12214722 w 12214722"/>
              <a:gd name="connsiteY1" fmla="*/ 3486202 h 4546593"/>
              <a:gd name="connsiteX2" fmla="*/ 12205028 w 12214722"/>
              <a:gd name="connsiteY2" fmla="*/ 4514250 h 4546593"/>
              <a:gd name="connsiteX3" fmla="*/ 137 w 12214722"/>
              <a:gd name="connsiteY3" fmla="*/ 4546593 h 4546593"/>
              <a:gd name="connsiteX4" fmla="*/ 33052 w 12214722"/>
              <a:gd name="connsiteY4" fmla="*/ 0 h 4546593"/>
              <a:gd name="connsiteX0" fmla="*/ 25134 w 12214755"/>
              <a:gd name="connsiteY0" fmla="*/ 0 h 4538641"/>
              <a:gd name="connsiteX1" fmla="*/ 12214755 w 12214755"/>
              <a:gd name="connsiteY1" fmla="*/ 3478250 h 4538641"/>
              <a:gd name="connsiteX2" fmla="*/ 12205061 w 12214755"/>
              <a:gd name="connsiteY2" fmla="*/ 4506298 h 4538641"/>
              <a:gd name="connsiteX3" fmla="*/ 170 w 12214755"/>
              <a:gd name="connsiteY3" fmla="*/ 4538641 h 4538641"/>
              <a:gd name="connsiteX4" fmla="*/ 25134 w 12214755"/>
              <a:gd name="connsiteY4" fmla="*/ 0 h 4538641"/>
              <a:gd name="connsiteX0" fmla="*/ 9400 w 12214923"/>
              <a:gd name="connsiteY0" fmla="*/ 0 h 4530690"/>
              <a:gd name="connsiteX1" fmla="*/ 12214923 w 12214923"/>
              <a:gd name="connsiteY1" fmla="*/ 3470299 h 4530690"/>
              <a:gd name="connsiteX2" fmla="*/ 12205229 w 12214923"/>
              <a:gd name="connsiteY2" fmla="*/ 4498347 h 4530690"/>
              <a:gd name="connsiteX3" fmla="*/ 338 w 12214923"/>
              <a:gd name="connsiteY3" fmla="*/ 4530690 h 4530690"/>
              <a:gd name="connsiteX4" fmla="*/ 9400 w 12214923"/>
              <a:gd name="connsiteY4" fmla="*/ 0 h 4530690"/>
              <a:gd name="connsiteX0" fmla="*/ 0 w 12205523"/>
              <a:gd name="connsiteY0" fmla="*/ 0 h 4498347"/>
              <a:gd name="connsiteX1" fmla="*/ 12205523 w 12205523"/>
              <a:gd name="connsiteY1" fmla="*/ 3470299 h 4498347"/>
              <a:gd name="connsiteX2" fmla="*/ 12195829 w 12205523"/>
              <a:gd name="connsiteY2" fmla="*/ 4498347 h 4498347"/>
              <a:gd name="connsiteX3" fmla="*/ 285136 w 12205523"/>
              <a:gd name="connsiteY3" fmla="*/ 4268297 h 4498347"/>
              <a:gd name="connsiteX4" fmla="*/ 0 w 12205523"/>
              <a:gd name="connsiteY4" fmla="*/ 0 h 4498347"/>
              <a:gd name="connsiteX0" fmla="*/ 0 w 12205523"/>
              <a:gd name="connsiteY0" fmla="*/ 0 h 4506836"/>
              <a:gd name="connsiteX1" fmla="*/ 12205523 w 12205523"/>
              <a:gd name="connsiteY1" fmla="*/ 3470299 h 4506836"/>
              <a:gd name="connsiteX2" fmla="*/ 12195829 w 12205523"/>
              <a:gd name="connsiteY2" fmla="*/ 4498347 h 4506836"/>
              <a:gd name="connsiteX3" fmla="*/ 6841 w 12205523"/>
              <a:gd name="connsiteY3" fmla="*/ 4506836 h 4506836"/>
              <a:gd name="connsiteX4" fmla="*/ 0 w 12205523"/>
              <a:gd name="connsiteY4" fmla="*/ 0 h 4506836"/>
              <a:gd name="connsiteX0" fmla="*/ 0 w 12205523"/>
              <a:gd name="connsiteY0" fmla="*/ 0 h 4511047"/>
              <a:gd name="connsiteX1" fmla="*/ 12205523 w 12205523"/>
              <a:gd name="connsiteY1" fmla="*/ 3470299 h 4511047"/>
              <a:gd name="connsiteX2" fmla="*/ 12202179 w 12205523"/>
              <a:gd name="connsiteY2" fmla="*/ 4511047 h 4511047"/>
              <a:gd name="connsiteX3" fmla="*/ 6841 w 12205523"/>
              <a:gd name="connsiteY3" fmla="*/ 4506836 h 4511047"/>
              <a:gd name="connsiteX4" fmla="*/ 0 w 12205523"/>
              <a:gd name="connsiteY4" fmla="*/ 0 h 4511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5523" h="4511047">
                <a:moveTo>
                  <a:pt x="0" y="0"/>
                </a:moveTo>
                <a:lnTo>
                  <a:pt x="12205523" y="3470299"/>
                </a:lnTo>
                <a:cubicBezTo>
                  <a:pt x="12202292" y="3812982"/>
                  <a:pt x="12205410" y="4168364"/>
                  <a:pt x="12202179" y="4511047"/>
                </a:cubicBezTo>
                <a:lnTo>
                  <a:pt x="6841" y="4506836"/>
                </a:lnTo>
                <a:cubicBezTo>
                  <a:pt x="4139" y="2751922"/>
                  <a:pt x="2702" y="1754914"/>
                  <a:pt x="0" y="0"/>
                </a:cubicBezTo>
                <a:close/>
              </a:path>
            </a:pathLst>
          </a:custGeom>
          <a:solidFill>
            <a:srgbClr val="B0B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7663" y="3785082"/>
            <a:ext cx="4527320" cy="738664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1" i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r>
              <a:rPr lang="en-US" dirty="0"/>
              <a:t>RACE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7662" y="4594103"/>
            <a:ext cx="7539971" cy="1287122"/>
          </a:xfr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ts val="4800"/>
              </a:lnSpc>
              <a:spcBef>
                <a:spcPts val="0"/>
              </a:spcBef>
              <a:buNone/>
              <a:defRPr sz="4800" b="1" i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07714" y="6050503"/>
            <a:ext cx="7324725" cy="321244"/>
          </a:xfrm>
        </p:spPr>
        <p:txBody>
          <a:bodyPr lIns="0" tIns="0" rIns="0" bIns="0">
            <a:normAutofit/>
          </a:bodyPr>
          <a:lstStyle>
            <a:lvl1pPr>
              <a:defRPr sz="2400" b="1" i="0" baseline="0">
                <a:solidFill>
                  <a:srgbClr val="132B4E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lvl="0"/>
            <a:r>
              <a:rPr lang="en-US" dirty="0"/>
              <a:t>DD/MM/YYYY - Name</a:t>
            </a:r>
          </a:p>
        </p:txBody>
      </p:sp>
      <p:sp>
        <p:nvSpPr>
          <p:cNvPr id="1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8" t="-2081" r="-2090" b="15336"/>
          <a:stretch/>
        </p:blipFill>
        <p:spPr>
          <a:xfrm>
            <a:off x="10652295" y="5893104"/>
            <a:ext cx="1222285" cy="793704"/>
          </a:xfrm>
          <a:prstGeom prst="rect">
            <a:avLst/>
          </a:prstGeom>
        </p:spPr>
      </p:pic>
      <p:pic>
        <p:nvPicPr>
          <p:cNvPr id="14" name="Picture 7" descr="ESS_Logo_Frugal_Blue_cmyk.png">
            <a:extLst>
              <a:ext uri="{FF2B5EF4-FFF2-40B4-BE49-F238E27FC236}">
                <a16:creationId xmlns:a16="http://schemas.microsoft.com/office/drawing/2014/main" id="{52AABEF0-E82F-4904-8470-A3A814031E8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05" y="6009875"/>
            <a:ext cx="10414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4C1E51C-526F-4158-B676-773F2D280ACB}"/>
              </a:ext>
            </a:extLst>
          </p:cNvPr>
          <p:cNvSpPr txBox="1">
            <a:spLocks/>
          </p:cNvSpPr>
          <p:nvPr userDrawn="1"/>
        </p:nvSpPr>
        <p:spPr>
          <a:xfrm>
            <a:off x="8298889" y="6190577"/>
            <a:ext cx="25971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rgbClr val="132B4E"/>
                </a:solidFill>
              </a:rPr>
              <a:t>COMMERCIAL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09C3CD9-1421-4287-A985-ED4CCE69AC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940691" y="6025857"/>
            <a:ext cx="1951200" cy="4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91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206C6-2FC7-44AC-9B5F-CB103A4644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6287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t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295" y="5907719"/>
            <a:ext cx="1232057" cy="764473"/>
          </a:xfrm>
          <a:prstGeom prst="rect">
            <a:avLst/>
          </a:prstGeom>
        </p:spPr>
      </p:pic>
      <p:sp>
        <p:nvSpPr>
          <p:cNvPr id="7" name="Triangle 6"/>
          <p:cNvSpPr/>
          <p:nvPr userDrawn="1"/>
        </p:nvSpPr>
        <p:spPr>
          <a:xfrm rot="10800000">
            <a:off x="10205791" y="-12651"/>
            <a:ext cx="1991783" cy="1991922"/>
          </a:xfrm>
          <a:custGeom>
            <a:avLst/>
            <a:gdLst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91922 h 1991922"/>
              <a:gd name="connsiteX3" fmla="*/ 0 w 1991783"/>
              <a:gd name="connsiteY3" fmla="*/ 1991922 h 1991922"/>
              <a:gd name="connsiteX0" fmla="*/ 0 w 1991783"/>
              <a:gd name="connsiteY0" fmla="*/ 1991922 h 1991922"/>
              <a:gd name="connsiteX1" fmla="*/ 0 w 1991783"/>
              <a:gd name="connsiteY1" fmla="*/ 0 h 1991922"/>
              <a:gd name="connsiteX2" fmla="*/ 1991783 w 1991783"/>
              <a:gd name="connsiteY2" fmla="*/ 1979222 h 1991922"/>
              <a:gd name="connsiteX3" fmla="*/ 0 w 1991783"/>
              <a:gd name="connsiteY3" fmla="*/ 1991922 h 199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91783" h="1991922">
                <a:moveTo>
                  <a:pt x="0" y="1991922"/>
                </a:moveTo>
                <a:lnTo>
                  <a:pt x="0" y="0"/>
                </a:lnTo>
                <a:lnTo>
                  <a:pt x="1991783" y="1979222"/>
                </a:lnTo>
                <a:lnTo>
                  <a:pt x="0" y="1991922"/>
                </a:lnTo>
                <a:close/>
              </a:path>
            </a:pathLst>
          </a:custGeom>
          <a:solidFill>
            <a:srgbClr val="132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877" y="190096"/>
            <a:ext cx="691844" cy="69050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79271"/>
            <a:ext cx="10515600" cy="41976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itle Placeholder 23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233" y="6387702"/>
            <a:ext cx="6634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 i="0">
                <a:solidFill>
                  <a:srgbClr val="F8971D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fld id="{35482B25-261F-464E-BDD8-63296DE4D8A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886855" y="63877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RACE</a:t>
            </a:r>
            <a:endParaRPr lang="en-US" dirty="0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 flipH="1">
            <a:off x="775684" y="6357413"/>
            <a:ext cx="457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b="1" i="0" kern="1200">
                <a:solidFill>
                  <a:srgbClr val="90919C"/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i="0" dirty="0">
                <a:solidFill>
                  <a:srgbClr val="132B4E"/>
                </a:solidFill>
                <a:latin typeface="Arial" charset="0"/>
                <a:ea typeface="Arial" charset="0"/>
                <a:cs typeface="Arial" charset="0"/>
              </a:rPr>
              <a:t>|</a:t>
            </a:r>
          </a:p>
        </p:txBody>
      </p:sp>
      <p:pic>
        <p:nvPicPr>
          <p:cNvPr id="10" name="Picture 7" descr="ESS_Logo_Frugal_Blue_cmyk.png">
            <a:extLst>
              <a:ext uri="{FF2B5EF4-FFF2-40B4-BE49-F238E27FC236}">
                <a16:creationId xmlns:a16="http://schemas.microsoft.com/office/drawing/2014/main" id="{6980F25D-1537-461D-A834-3EE11CD4AE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05" y="6009875"/>
            <a:ext cx="104140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3D7D9C9-ECAB-434C-92FF-8EA50D13F3AB}"/>
              </a:ext>
            </a:extLst>
          </p:cNvPr>
          <p:cNvSpPr txBox="1">
            <a:spLocks/>
          </p:cNvSpPr>
          <p:nvPr userDrawn="1"/>
        </p:nvSpPr>
        <p:spPr>
          <a:xfrm>
            <a:off x="8238595" y="6172501"/>
            <a:ext cx="2597150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COMMERCIAL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96197AB-20C9-4886-B26A-54A15051C5F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940691" y="6025857"/>
            <a:ext cx="1951200" cy="42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31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132B4E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377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1pPr>
      <a:lvl2pPr marL="457189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2pPr>
      <a:lvl3pPr marL="914377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3pPr>
      <a:lvl4pPr marL="1371566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4pPr>
      <a:lvl5pPr marL="1828754" indent="0" algn="l" defTabSz="914377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rgbClr val="132B4E"/>
          </a:solidFill>
          <a:latin typeface="Arial" charset="0"/>
          <a:ea typeface="Arial" charset="0"/>
          <a:cs typeface="Arial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27EA2E-C850-4214-BF41-95CE52B72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1A10F6-0E59-4F46-93FE-E4AEBB002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A223B-96E8-406C-813C-D10D6C83A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55572-6755-42A9-A595-B2B87CC1D811}" type="datetimeFigureOut">
              <a:rPr lang="en-GB" smtClean="0"/>
              <a:t>29/08/2018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35147-5352-49BB-B99D-A7C58E6D0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ABC00-A34A-489E-BF2A-3D311D1248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3043A-558A-4B5A-AA8B-FD41C19EF6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319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cid:image010.jpg@01D3DD3C.374F8190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6C8A8-BA41-4C35-9D5A-CF6BCAD797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ESS Active Cells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B4DAA9-CE1C-44DD-8155-3551E4336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662" y="4665666"/>
            <a:ext cx="7539971" cy="1287122"/>
          </a:xfrm>
        </p:spPr>
        <p:txBody>
          <a:bodyPr>
            <a:normAutofit/>
          </a:bodyPr>
          <a:lstStyle/>
          <a:p>
            <a:r>
              <a:rPr lang="en-GB" sz="3600" dirty="0"/>
              <a:t>Target Technical Board Meeting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791E30-8489-4E69-B386-A132E12D5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7715" y="6050503"/>
            <a:ext cx="4960972" cy="32124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29</a:t>
            </a:r>
            <a:r>
              <a:rPr lang="en-GB" baseline="30000" dirty="0"/>
              <a:t>th</a:t>
            </a:r>
            <a:r>
              <a:rPr lang="en-GB" dirty="0"/>
              <a:t> August2018</a:t>
            </a:r>
          </a:p>
        </p:txBody>
      </p:sp>
    </p:spTree>
    <p:extLst>
      <p:ext uri="{BB962C8B-B14F-4D97-AF65-F5344CB8AC3E}">
        <p14:creationId xmlns:p14="http://schemas.microsoft.com/office/powerpoint/2010/main" val="3892411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 testing">
            <a:hlinkClick r:id="" action="ppaction://media"/>
            <a:extLst>
              <a:ext uri="{FF2B5EF4-FFF2-40B4-BE49-F238E27FC236}">
                <a16:creationId xmlns:a16="http://schemas.microsoft.com/office/drawing/2014/main" id="{ED953ECA-D982-4595-95F9-B30D20CD520A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2802"/>
          <a:stretch/>
        </p:blipFill>
        <p:spPr>
          <a:xfrm rot="5400000">
            <a:off x="5807845" y="2375634"/>
            <a:ext cx="3609177" cy="232826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34A69D5-2556-47AC-99B9-B224883F6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Remote Junction Box</a:t>
            </a:r>
            <a:br>
              <a:rPr lang="en-GB" dirty="0"/>
            </a:br>
            <a:r>
              <a:rPr lang="en-GB" dirty="0"/>
              <a:t>designed, built and tested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D8E09A-8050-46C2-B6BA-0809BB48CA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86D2C-2BA3-4C02-B684-CAD33F7E4C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E89DBE-1B8E-41BD-9AA2-E5736D4C185F}"/>
              </a:ext>
            </a:extLst>
          </p:cNvPr>
          <p:cNvSpPr txBox="1"/>
          <p:nvPr/>
        </p:nvSpPr>
        <p:spPr>
          <a:xfrm>
            <a:off x="674703" y="1735180"/>
            <a:ext cx="51579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Prototype Junction Box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Successfully assembled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Confinement weld tested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Repeated opening  closure trials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No damage to electrical connection pins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Seal repeatedly made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Opportunities to improve design identified</a:t>
            </a:r>
          </a:p>
        </p:txBody>
      </p:sp>
    </p:spTree>
    <p:extLst>
      <p:ext uri="{BB962C8B-B14F-4D97-AF65-F5344CB8AC3E}">
        <p14:creationId xmlns:p14="http://schemas.microsoft.com/office/powerpoint/2010/main" val="97631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AF1F45-5DA0-4206-A7C9-121F04DECE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E4DAB1-1B17-42A9-A51E-D835DF78F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Electrical Layout Designed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CB938-5D2B-4230-971B-2F6F64691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D1FE-D97B-4DD9-AFD4-76CB0B351F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A38D1D-92CD-4437-8D41-E5F2B2F6B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755" y="1447195"/>
            <a:ext cx="4940491" cy="396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76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82C720-98AD-4AFE-8985-590175805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Level Control System</a:t>
            </a:r>
            <a:br>
              <a:rPr lang="en-GB" dirty="0"/>
            </a:br>
            <a:r>
              <a:rPr lang="en-GB" dirty="0"/>
              <a:t>progressing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C29E5-F3BD-4AED-A03E-EF07E8954E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E74B2-11EE-4A98-A1E1-0B2C26D977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  <p:pic>
        <p:nvPicPr>
          <p:cNvPr id="1026" name="Picture 1" descr="image002">
            <a:extLst>
              <a:ext uri="{FF2B5EF4-FFF2-40B4-BE49-F238E27FC236}">
                <a16:creationId xmlns:a16="http://schemas.microsoft.com/office/drawing/2014/main" id="{70107EA0-4D5A-49B0-BB94-A29622352A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00"/>
          <a:stretch/>
        </p:blipFill>
        <p:spPr bwMode="auto">
          <a:xfrm>
            <a:off x="7793031" y="1243242"/>
            <a:ext cx="3037726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868C5187-E89F-40FC-ADDC-DC29B2BF4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89245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7" name="Picture 7" descr="cid:image010.jpg@01D3DD3C.374F8190">
            <a:extLst>
              <a:ext uri="{FF2B5EF4-FFF2-40B4-BE49-F238E27FC236}">
                <a16:creationId xmlns:a16="http://schemas.microsoft.com/office/drawing/2014/main" id="{950793E6-911C-45CD-89FB-0708DC491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12" y="3384951"/>
            <a:ext cx="4457503" cy="2352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state-highlight" descr="image012">
            <a:extLst>
              <a:ext uri="{FF2B5EF4-FFF2-40B4-BE49-F238E27FC236}">
                <a16:creationId xmlns:a16="http://schemas.microsoft.com/office/drawing/2014/main" id="{802B1440-70D8-4A2F-9488-A4FA8F1D4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207" y="3384951"/>
            <a:ext cx="4071281" cy="24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3F63E1-6948-40DA-84DC-F2F5CD4B47F0}"/>
              </a:ext>
            </a:extLst>
          </p:cNvPr>
          <p:cNvSpPr txBox="1"/>
          <p:nvPr/>
        </p:nvSpPr>
        <p:spPr>
          <a:xfrm>
            <a:off x="886855" y="1606858"/>
            <a:ext cx="5691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Cortex operating test actuators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Viewing system producing accurate camera view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New version of HLCS and HMI released</a:t>
            </a:r>
          </a:p>
        </p:txBody>
      </p:sp>
    </p:spTree>
    <p:extLst>
      <p:ext uri="{BB962C8B-B14F-4D97-AF65-F5344CB8AC3E}">
        <p14:creationId xmlns:p14="http://schemas.microsoft.com/office/powerpoint/2010/main" val="4218260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3DAC9B4-9711-491F-A2E7-35337C7F3FF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3124994" y="1581150"/>
          <a:ext cx="5549899" cy="43910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42078">
                  <a:extLst>
                    <a:ext uri="{9D8B030D-6E8A-4147-A177-3AD203B41FA5}">
                      <a16:colId xmlns:a16="http://schemas.microsoft.com/office/drawing/2014/main" val="4061269621"/>
                    </a:ext>
                  </a:extLst>
                </a:gridCol>
                <a:gridCol w="1104268">
                  <a:extLst>
                    <a:ext uri="{9D8B030D-6E8A-4147-A177-3AD203B41FA5}">
                      <a16:colId xmlns:a16="http://schemas.microsoft.com/office/drawing/2014/main" val="573290404"/>
                    </a:ext>
                  </a:extLst>
                </a:gridCol>
                <a:gridCol w="2703553">
                  <a:extLst>
                    <a:ext uri="{9D8B030D-6E8A-4147-A177-3AD203B41FA5}">
                      <a16:colId xmlns:a16="http://schemas.microsoft.com/office/drawing/2014/main" val="74777743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Handling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Robotic Handling System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0946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Confinement and Shielding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Shield Doors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6402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Size Reduction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Milling Station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46761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Size Reduction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Bandsaw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13393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Confinement and Shielding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Storage Pit Lids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93278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Control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Control System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9729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Electrical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Electrical distribution and signalling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7371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Handling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Waste Transfer System and Skirt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819969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Size Reduction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Component lifting adaptors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10033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Control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Viewing System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0373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Handling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Remote maintenance tooling and tooling stillages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900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Confinement and Shielding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Confinement penetration blanking plugs and media couplings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3395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Fire Suppression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Fire Suppression System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97071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Electrical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Installation of electrical distribution and signalling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7044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Size Reduction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Misc. size reduction tooling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39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Electrical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In-cell lighting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9074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Size Reduction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Receiving fixtures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069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Handling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Decontamination equipment (vacuum system)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68091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Safety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Safety Systems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4685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Size Reduction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Prototype waste storage basket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02701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Test Components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Cold Test Components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9586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Electrical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Operational environmental sensors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63986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>
                          <a:effectLst/>
                        </a:rPr>
                        <a:t>Confinement and Shielding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GB" sz="1100" u="none" strike="noStrike" dirty="0">
                          <a:effectLst/>
                        </a:rPr>
                        <a:t>Process Cell Access System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306705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B2DC059D-B40A-42FF-BDFC-A8A371550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Learnt - Procurements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33BE1A-7D06-48DA-94D1-8D11ACD37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BB161-E9EE-4797-BE00-0092BAE489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361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1A092F-BFA2-4389-BDC7-86D578571F6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Under Resourced 1</a:t>
            </a:r>
            <a:r>
              <a:rPr lang="en-GB" baseline="30000" dirty="0"/>
              <a:t>st</a:t>
            </a:r>
            <a:r>
              <a:rPr lang="en-GB" dirty="0"/>
              <a:t> Time Around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Promote Participation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Supporting Partnering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/>
              <a:t>Understand Market – Market Understands Project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796949-5A7F-46E5-9E0C-554E748E2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Learnt – Market Engagement Key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0C5166-1529-4E41-87F0-6EC15A36F0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95011-2443-49D7-BDB2-0744154FE1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D4C488-7FED-4D29-BDC0-722A6AE70D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0" t="39352" r="15799" b="24751"/>
          <a:stretch/>
        </p:blipFill>
        <p:spPr>
          <a:xfrm>
            <a:off x="284085" y="3561207"/>
            <a:ext cx="10093911" cy="246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802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0CFF3B-FB7F-4D44-B1BF-F4F0A0C0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Flexible Procurement Approach Helpful for First of a Kind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1784F-1520-408E-8131-7088C51FE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1B68D-8380-43CB-81CB-C9B495718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634D4FD-D120-4706-8566-DEC84C357D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846048"/>
              </p:ext>
            </p:extLst>
          </p:nvPr>
        </p:nvGraphicFramePr>
        <p:xfrm>
          <a:off x="3571587" y="2642200"/>
          <a:ext cx="8115300" cy="3268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81700">
                  <a:extLst>
                    <a:ext uri="{9D8B030D-6E8A-4147-A177-3AD203B41FA5}">
                      <a16:colId xmlns:a16="http://schemas.microsoft.com/office/drawing/2014/main" val="3703634679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9977370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>
                          <a:effectLst/>
                        </a:rPr>
                        <a:t>Event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kern="1200">
                          <a:effectLst/>
                        </a:rPr>
                        <a:t>Indicative Date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45959717"/>
                  </a:ext>
                </a:extLst>
              </a:tr>
              <a:tr h="121412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>
                          <a:effectLst/>
                        </a:rPr>
                        <a:t>OJEU Notice published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30 April 2018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551042444"/>
                  </a:ext>
                </a:extLst>
              </a:tr>
              <a:tr h="121412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>
                          <a:effectLst/>
                        </a:rPr>
                        <a:t>PQQ Publication 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07 May 2018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04353444"/>
                  </a:ext>
                </a:extLst>
              </a:tr>
              <a:tr h="121412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>
                          <a:effectLst/>
                        </a:rPr>
                        <a:t>PQQ Assessment Complete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25 June 2018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66952100"/>
                  </a:ext>
                </a:extLst>
              </a:tr>
              <a:tr h="494792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>
                          <a:effectLst/>
                        </a:rPr>
                        <a:t>Tender/Negotiate (Award) Stage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 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62366394"/>
                  </a:ext>
                </a:extLst>
              </a:tr>
              <a:tr h="185039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>
                          <a:effectLst/>
                        </a:rPr>
                        <a:t>Negotiation of Pricing, Scope and Risk, etc.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29 October 2018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299167769"/>
                  </a:ext>
                </a:extLst>
              </a:tr>
              <a:tr h="202311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>
                          <a:effectLst/>
                        </a:rPr>
                        <a:t>Update works information and reissue for Best and Final Offer (BAFO)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29 October 2018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34751014"/>
                  </a:ext>
                </a:extLst>
              </a:tr>
              <a:tr h="121412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>
                          <a:effectLst/>
                        </a:rPr>
                        <a:t>Submit BAFO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16 November 2018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84058963"/>
                  </a:ext>
                </a:extLst>
              </a:tr>
              <a:tr h="121412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>
                          <a:effectLst/>
                        </a:rPr>
                        <a:t>Assess BAFO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10 December 2018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10709240"/>
                  </a:ext>
                </a:extLst>
              </a:tr>
              <a:tr h="121412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>
                          <a:effectLst/>
                        </a:rPr>
                        <a:t>Select Preferred Bidder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>
                          <a:effectLst/>
                        </a:rPr>
                        <a:t>24 December 2018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5302680"/>
                  </a:ext>
                </a:extLst>
              </a:tr>
              <a:tr h="121412">
                <a:tc>
                  <a:txBody>
                    <a:bodyPr/>
                    <a:lstStyle/>
                    <a:p>
                      <a:pPr marL="0" algn="l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kern="1200">
                          <a:effectLst/>
                        </a:rPr>
                        <a:t>Contract Award</a:t>
                      </a:r>
                      <a:endParaRPr lang="en-GB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kern="1200" dirty="0">
                          <a:effectLst/>
                        </a:rPr>
                        <a:t>10 January 2019</a:t>
                      </a:r>
                      <a:endParaRPr lang="en-GB" dirty="0">
                        <a:effectLst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0792154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2A39A42-1DCD-45C5-97A5-0ACC6045BA6E}"/>
              </a:ext>
            </a:extLst>
          </p:cNvPr>
          <p:cNvSpPr txBox="1"/>
          <p:nvPr/>
        </p:nvSpPr>
        <p:spPr>
          <a:xfrm>
            <a:off x="166868" y="2491409"/>
            <a:ext cx="3026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OJEU negotiated procedure allows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Process is lengthy</a:t>
            </a:r>
          </a:p>
        </p:txBody>
      </p:sp>
    </p:spTree>
    <p:extLst>
      <p:ext uri="{BB962C8B-B14F-4D97-AF65-F5344CB8AC3E}">
        <p14:creationId xmlns:p14="http://schemas.microsoft.com/office/powerpoint/2010/main" val="3212106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2C54C13-E902-4BB6-A8F3-3E4F171DF8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b="1" dirty="0"/>
              <a:t>As Built Measurement Critical</a:t>
            </a:r>
          </a:p>
          <a:p>
            <a:pPr marL="342900" indent="-342900">
              <a:buChar char="•"/>
            </a:pPr>
            <a:r>
              <a:rPr lang="en-GB" dirty="0"/>
              <a:t>Tight and challenging tolerances are common</a:t>
            </a:r>
          </a:p>
          <a:p>
            <a:pPr marL="342900" indent="-342900">
              <a:buChar char="•"/>
            </a:pPr>
            <a:r>
              <a:rPr lang="en-GB" dirty="0"/>
              <a:t>CF not always able meet tolerances</a:t>
            </a:r>
          </a:p>
          <a:p>
            <a:pPr marL="342900" indent="-342900">
              <a:buChar char="•"/>
            </a:pPr>
            <a:r>
              <a:rPr lang="en-GB" dirty="0"/>
              <a:t>No established process of incorporating into DMU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65E71E-0037-41D7-9C10-6416DBE3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Lessons Learnt </a:t>
            </a:r>
            <a:r>
              <a:rPr lang="en-GB"/>
              <a:t>– Storage Pit </a:t>
            </a:r>
            <a:r>
              <a:rPr lang="en-GB" dirty="0"/>
              <a:t>Installation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48C909-A931-486D-97FE-BCDBD3DB0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A21DB-661F-4FFA-8323-38F7F35020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64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C114D2-07FE-45FD-8618-BB565944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C0062-D766-4E53-863A-BFE883FC2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3A7DA-B9CA-49B8-9C39-C3881E23A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04735E8-6630-42FC-A756-325A1756A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7697192"/>
              </p:ext>
            </p:extLst>
          </p:nvPr>
        </p:nvGraphicFramePr>
        <p:xfrm>
          <a:off x="443957" y="1119945"/>
          <a:ext cx="11152295" cy="47644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814">
                  <a:extLst>
                    <a:ext uri="{9D8B030D-6E8A-4147-A177-3AD203B41FA5}">
                      <a16:colId xmlns:a16="http://schemas.microsoft.com/office/drawing/2014/main" val="2793437060"/>
                    </a:ext>
                  </a:extLst>
                </a:gridCol>
                <a:gridCol w="2374689">
                  <a:extLst>
                    <a:ext uri="{9D8B030D-6E8A-4147-A177-3AD203B41FA5}">
                      <a16:colId xmlns:a16="http://schemas.microsoft.com/office/drawing/2014/main" val="1390486774"/>
                    </a:ext>
                  </a:extLst>
                </a:gridCol>
                <a:gridCol w="1342500">
                  <a:extLst>
                    <a:ext uri="{9D8B030D-6E8A-4147-A177-3AD203B41FA5}">
                      <a16:colId xmlns:a16="http://schemas.microsoft.com/office/drawing/2014/main" val="1058918952"/>
                    </a:ext>
                  </a:extLst>
                </a:gridCol>
                <a:gridCol w="723333">
                  <a:extLst>
                    <a:ext uri="{9D8B030D-6E8A-4147-A177-3AD203B41FA5}">
                      <a16:colId xmlns:a16="http://schemas.microsoft.com/office/drawing/2014/main" val="2363936043"/>
                    </a:ext>
                  </a:extLst>
                </a:gridCol>
                <a:gridCol w="826770">
                  <a:extLst>
                    <a:ext uri="{9D8B030D-6E8A-4147-A177-3AD203B41FA5}">
                      <a16:colId xmlns:a16="http://schemas.microsoft.com/office/drawing/2014/main" val="3036011743"/>
                    </a:ext>
                  </a:extLst>
                </a:gridCol>
                <a:gridCol w="2270523">
                  <a:extLst>
                    <a:ext uri="{9D8B030D-6E8A-4147-A177-3AD203B41FA5}">
                      <a16:colId xmlns:a16="http://schemas.microsoft.com/office/drawing/2014/main" val="1111367041"/>
                    </a:ext>
                  </a:extLst>
                </a:gridCol>
                <a:gridCol w="723333">
                  <a:extLst>
                    <a:ext uri="{9D8B030D-6E8A-4147-A177-3AD203B41FA5}">
                      <a16:colId xmlns:a16="http://schemas.microsoft.com/office/drawing/2014/main" val="2893776392"/>
                    </a:ext>
                  </a:extLst>
                </a:gridCol>
                <a:gridCol w="723333">
                  <a:extLst>
                    <a:ext uri="{9D8B030D-6E8A-4147-A177-3AD203B41FA5}">
                      <a16:colId xmlns:a16="http://schemas.microsoft.com/office/drawing/2014/main" val="2104565659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algn="ctr"/>
                      <a:r>
                        <a:rPr lang="en-GB" sz="1100">
                          <a:effectLst/>
                        </a:rPr>
                        <a:t>Project Issues/Active Risks (Top 5)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460799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Identification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Disposition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Rating post mitigation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7898733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“As a result of….”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“There is a risk that….”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“Resulting in….”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Level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Treatment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Handling strategy / mitigation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Status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Level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8129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Unreliable basis for budgetary estimates</a:t>
                      </a:r>
                      <a:endParaRPr lang="en-GB" sz="2400">
                        <a:effectLst/>
                      </a:endParaRPr>
                    </a:p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Unforeseen complexity to meet requirements</a:t>
                      </a:r>
                      <a:endParaRPr lang="en-GB" sz="2400">
                        <a:effectLst/>
                      </a:endParaRPr>
                    </a:p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Unreliable industry estimates</a:t>
                      </a:r>
                      <a:endParaRPr lang="en-GB" sz="2400">
                        <a:effectLst/>
                      </a:endParaRPr>
                    </a:p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Effects of high steel price cost rises and detrimental exchange rate changes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Tenders exceed budget for procured items:</a:t>
                      </a:r>
                      <a:endParaRPr lang="en-GB" sz="2400">
                        <a:effectLst/>
                      </a:endParaRPr>
                    </a:p>
                    <a:p>
                      <a:r>
                        <a:rPr lang="en-GB" sz="1000">
                          <a:effectLst/>
                        </a:rPr>
                        <a:t> 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Contract not awarded, engagement with stakeholders, re-tender exercises must be undertaken. 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VERY HIGH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Reducing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Specific Scope reviews completed</a:t>
                      </a:r>
                      <a:endParaRPr lang="en-GB" sz="2400">
                        <a:effectLst/>
                      </a:endParaRPr>
                    </a:p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Budget estimates reviewed new lows side hide EAC published</a:t>
                      </a:r>
                      <a:endParaRPr lang="en-GB" sz="2400">
                        <a:effectLst/>
                      </a:endParaRPr>
                    </a:p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Ensure value for money (industry engagement, use of more flexible procurement process)</a:t>
                      </a:r>
                      <a:endParaRPr lang="en-GB" sz="2400">
                        <a:effectLst/>
                      </a:endParaRPr>
                    </a:p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Benchmarking activities to validate costing </a:t>
                      </a:r>
                      <a:endParaRPr lang="en-GB" sz="2400">
                        <a:effectLst/>
                      </a:endParaRPr>
                    </a:p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Initiate drafting of change order with team at ESS target division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In Progress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VERY HIGH</a:t>
                      </a:r>
                      <a:endParaRPr lang="en-GB" sz="2400">
                        <a:effectLst/>
                      </a:endParaRPr>
                    </a:p>
                    <a:p>
                      <a:pPr algn="ctr"/>
                      <a:r>
                        <a:rPr lang="en-GB" sz="1000">
                          <a:effectLst/>
                        </a:rPr>
                        <a:t> 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8502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Context CAD data we receive from ESS is not version controlled or configured. Data comes from multiple sources. There is no clear process of transmitting as-built data. Some data is duplicated.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Cannot determine if the correct model is being used. Incorrect or out-of-date information is used in the design of the Active Cells equipment.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Equipment is made to fit differing dimensions than those of its building interfaces and does not fit or function correctly when installed.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VERY HIGH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Reducing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ESS working group developing improved systems of configuration management.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In progress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HIGH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04882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Delays to the procurement process for the confinement shielding doors.</a:t>
                      </a:r>
                      <a:endParaRPr lang="en-GB" sz="2400">
                        <a:effectLst/>
                      </a:endParaRPr>
                    </a:p>
                    <a:p>
                      <a:r>
                        <a:rPr lang="en-GB" sz="1000">
                          <a:effectLst/>
                        </a:rPr>
                        <a:t> </a:t>
                      </a:r>
                      <a:endParaRPr lang="en-GB" sz="2400">
                        <a:effectLst/>
                      </a:endParaRPr>
                    </a:p>
                    <a:p>
                      <a:r>
                        <a:rPr lang="en-GB" sz="1000">
                          <a:effectLst/>
                        </a:rPr>
                        <a:t> </a:t>
                      </a:r>
                      <a:endParaRPr lang="en-GB" sz="2400">
                        <a:effectLst/>
                      </a:endParaRPr>
                    </a:p>
                    <a:p>
                      <a:r>
                        <a:rPr lang="en-GB" sz="1000">
                          <a:effectLst/>
                        </a:rPr>
                        <a:t> </a:t>
                      </a:r>
                      <a:endParaRPr lang="en-GB" sz="2400">
                        <a:effectLst/>
                      </a:endParaRPr>
                    </a:p>
                    <a:p>
                      <a:pPr algn="r"/>
                      <a:r>
                        <a:rPr lang="en-GB" sz="1000">
                          <a:effectLst/>
                        </a:rPr>
                        <a:t> 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The doors will  not be available for the defined installation window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Delays to the installation programme and knock-on impacts or 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VERY HIGH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000">
                          <a:effectLst/>
                        </a:rPr>
                        <a:t>Reducing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Aggressive procurement plan to minimise schedule</a:t>
                      </a:r>
                      <a:endParaRPr lang="en-GB" sz="2400">
                        <a:effectLst/>
                      </a:endParaRPr>
                    </a:p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Active preparation and engagement of stakeholders involved in the revised budget approval</a:t>
                      </a:r>
                      <a:endParaRPr lang="en-GB" sz="2400">
                        <a:effectLst/>
                      </a:endParaRPr>
                    </a:p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Discussion of shorter lead times with supplier</a:t>
                      </a:r>
                      <a:endParaRPr lang="en-GB" sz="2400">
                        <a:effectLst/>
                      </a:endParaRPr>
                    </a:p>
                    <a:p>
                      <a:pPr indent="-228600"/>
                      <a:r>
                        <a:rPr lang="en-GB" sz="1000">
                          <a:effectLst/>
                        </a:rPr>
                        <a:t>·</a:t>
                      </a:r>
                      <a:r>
                        <a:rPr lang="en-GB" sz="900">
                          <a:effectLst/>
                        </a:rPr>
                        <a:t>          </a:t>
                      </a:r>
                      <a:r>
                        <a:rPr lang="en-GB" sz="1000">
                          <a:effectLst/>
                        </a:rPr>
                        <a:t>Consideration of staggered deliveries permitting installation to commence.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>
                          <a:effectLst/>
                        </a:rPr>
                        <a:t>In Progress</a:t>
                      </a:r>
                      <a:endParaRPr lang="en-GB" sz="24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00" dirty="0">
                          <a:effectLst/>
                        </a:rPr>
                        <a:t>HIGH</a:t>
                      </a:r>
                      <a:endParaRPr lang="en-GB" sz="24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6621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03710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9C114D2-07FE-45FD-8618-BB565944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Risks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5C0062-D766-4E53-863A-BFE883FC2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3A7DA-B9CA-49B8-9C39-C3881E23A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04735E8-6630-42FC-A756-325A1756AD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429900"/>
              </p:ext>
            </p:extLst>
          </p:nvPr>
        </p:nvGraphicFramePr>
        <p:xfrm>
          <a:off x="298959" y="1541234"/>
          <a:ext cx="11521980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850">
                  <a:extLst>
                    <a:ext uri="{9D8B030D-6E8A-4147-A177-3AD203B41FA5}">
                      <a16:colId xmlns:a16="http://schemas.microsoft.com/office/drawing/2014/main" val="2793437060"/>
                    </a:ext>
                  </a:extLst>
                </a:gridCol>
                <a:gridCol w="2385683">
                  <a:extLst>
                    <a:ext uri="{9D8B030D-6E8A-4147-A177-3AD203B41FA5}">
                      <a16:colId xmlns:a16="http://schemas.microsoft.com/office/drawing/2014/main" val="1390486774"/>
                    </a:ext>
                  </a:extLst>
                </a:gridCol>
                <a:gridCol w="1348716">
                  <a:extLst>
                    <a:ext uri="{9D8B030D-6E8A-4147-A177-3AD203B41FA5}">
                      <a16:colId xmlns:a16="http://schemas.microsoft.com/office/drawing/2014/main" val="1058918952"/>
                    </a:ext>
                  </a:extLst>
                </a:gridCol>
                <a:gridCol w="726682">
                  <a:extLst>
                    <a:ext uri="{9D8B030D-6E8A-4147-A177-3AD203B41FA5}">
                      <a16:colId xmlns:a16="http://schemas.microsoft.com/office/drawing/2014/main" val="2363936043"/>
                    </a:ext>
                  </a:extLst>
                </a:gridCol>
                <a:gridCol w="830598">
                  <a:extLst>
                    <a:ext uri="{9D8B030D-6E8A-4147-A177-3AD203B41FA5}">
                      <a16:colId xmlns:a16="http://schemas.microsoft.com/office/drawing/2014/main" val="3036011743"/>
                    </a:ext>
                  </a:extLst>
                </a:gridCol>
                <a:gridCol w="2281034">
                  <a:extLst>
                    <a:ext uri="{9D8B030D-6E8A-4147-A177-3AD203B41FA5}">
                      <a16:colId xmlns:a16="http://schemas.microsoft.com/office/drawing/2014/main" val="1111367041"/>
                    </a:ext>
                  </a:extLst>
                </a:gridCol>
                <a:gridCol w="777504">
                  <a:extLst>
                    <a:ext uri="{9D8B030D-6E8A-4147-A177-3AD203B41FA5}">
                      <a16:colId xmlns:a16="http://schemas.microsoft.com/office/drawing/2014/main" val="2893776392"/>
                    </a:ext>
                  </a:extLst>
                </a:gridCol>
                <a:gridCol w="993913">
                  <a:extLst>
                    <a:ext uri="{9D8B030D-6E8A-4147-A177-3AD203B41FA5}">
                      <a16:colId xmlns:a16="http://schemas.microsoft.com/office/drawing/2014/main" val="2104565659"/>
                    </a:ext>
                  </a:extLst>
                </a:gridCol>
              </a:tblGrid>
              <a:tr h="0">
                <a:tc gridSpan="8">
                  <a:txBody>
                    <a:bodyPr/>
                    <a:lstStyle/>
                    <a:p>
                      <a:pPr algn="ctr"/>
                      <a:r>
                        <a:rPr lang="en-GB" sz="1600">
                          <a:effectLst/>
                        </a:rPr>
                        <a:t>Project Issues/Active Risks (Top 5)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8460799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Identification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Disposition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Rating post mitigation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7898733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“As a result of….”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“There is a risk that….”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“Resulting in….”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Level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Treatment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Handling strategy / mitigation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Status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Level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781294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Ongoing processes to finalise the accident analysis and safety cases around the ACF, presentation and agreement around from the regulator and finalisation and communication of the documentation. 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The ESS ACF safety systems may require a high SIL level than currently designed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Increased design time and costs (there are no proprietary SIL3 controls)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HIGH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Reducing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28600"/>
                      <a:r>
                        <a:rPr lang="en-GB" sz="1200">
                          <a:effectLst/>
                        </a:rPr>
                        <a:t>·</a:t>
                      </a:r>
                      <a:r>
                        <a:rPr lang="en-GB" sz="1100">
                          <a:effectLst/>
                        </a:rPr>
                        <a:t>          </a:t>
                      </a:r>
                      <a:r>
                        <a:rPr lang="en-GB" sz="1200">
                          <a:effectLst/>
                        </a:rPr>
                        <a:t>UKAEA have been engaged with the safety team to review safety case.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 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 </a:t>
                      </a:r>
                      <a:endParaRPr lang="en-GB" sz="36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816328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Delays to the ESS Construction programme 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Delays to the ACF, high bay and technical gallery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Create delays to the programme and RBOT and additional storage costs and additional costs of retained staff from UKAEA and subcontractors to complete commissioning activities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HIGH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200">
                          <a:effectLst/>
                        </a:rPr>
                        <a:t>Reducing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-228600"/>
                      <a:r>
                        <a:rPr lang="en-GB" sz="1200">
                          <a:effectLst/>
                        </a:rPr>
                        <a:t>·</a:t>
                      </a:r>
                      <a:r>
                        <a:rPr lang="en-GB" sz="1100">
                          <a:effectLst/>
                        </a:rPr>
                        <a:t>          </a:t>
                      </a:r>
                      <a:r>
                        <a:rPr lang="en-GB" sz="1200">
                          <a:effectLst/>
                        </a:rPr>
                        <a:t>Revised plan created to match the revised access dates.</a:t>
                      </a:r>
                      <a:endParaRPr lang="en-GB" sz="3600">
                        <a:effectLst/>
                      </a:endParaRPr>
                    </a:p>
                    <a:p>
                      <a:pPr indent="-228600"/>
                      <a:r>
                        <a:rPr lang="en-GB" sz="1200">
                          <a:effectLst/>
                        </a:rPr>
                        <a:t>·</a:t>
                      </a:r>
                      <a:r>
                        <a:rPr lang="en-GB" sz="1100">
                          <a:effectLst/>
                        </a:rPr>
                        <a:t>          </a:t>
                      </a:r>
                      <a:r>
                        <a:rPr lang="en-GB" sz="1200">
                          <a:effectLst/>
                        </a:rPr>
                        <a:t>Flexibility in the supply contract to permit flexible installation dates.</a:t>
                      </a:r>
                      <a:endParaRPr lang="en-GB" sz="3600">
                        <a:effectLst/>
                      </a:endParaRPr>
                    </a:p>
                    <a:p>
                      <a:pPr indent="-228600"/>
                      <a:r>
                        <a:rPr lang="en-GB" sz="1200">
                          <a:effectLst/>
                        </a:rPr>
                        <a:t>·</a:t>
                      </a:r>
                      <a:r>
                        <a:rPr lang="en-GB" sz="1100">
                          <a:effectLst/>
                        </a:rPr>
                        <a:t>          </a:t>
                      </a:r>
                      <a:r>
                        <a:rPr lang="en-GB" sz="1200">
                          <a:effectLst/>
                        </a:rPr>
                        <a:t>Regular communication meetings and installation preparation meetings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>
                          <a:effectLst/>
                        </a:rPr>
                        <a:t>In Progress</a:t>
                      </a:r>
                      <a:endParaRPr lang="en-GB" sz="36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effectLst/>
                        </a:rPr>
                        <a:t>HIGH</a:t>
                      </a:r>
                      <a:endParaRPr lang="en-GB" sz="3600" dirty="0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784691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44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246ADA1-DEE3-4B11-9CA4-15E6AB9531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Progress Highlights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Lessons Learnt/ Issues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Procurement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GB" dirty="0"/>
              <a:t>Installation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Project Risks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901016-649C-4EFE-9F1E-F716B8EF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Active Cell Facility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14D46-EC78-4953-82ED-FF64C1BA1E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5764F-BDC5-4190-903C-0926833DA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997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oy, LEGO&#10;&#10;Description generated with high confidence">
            <a:extLst>
              <a:ext uri="{FF2B5EF4-FFF2-40B4-BE49-F238E27FC236}">
                <a16:creationId xmlns:a16="http://schemas.microsoft.com/office/drawing/2014/main" id="{0FBCA0DC-7914-4653-82DD-62DCECC3E9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66" y="1530350"/>
            <a:ext cx="7146356" cy="44926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D9B726-EB05-43DD-B286-26BCF81C1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Progress in all areas of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8CB34-4DBE-422A-9C37-DFE3F5BEB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7F6BD-9CB1-4506-8F3B-FB0D3A3BE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12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30CE4D-B004-42CE-9A69-3CAF586F539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0EBB8E-9C08-4353-8895-24C4921EC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Shield Doors in Final Stage of </a:t>
            </a:r>
            <a:r>
              <a:rPr lang="en-GB" dirty="0" err="1"/>
              <a:t>procuremnet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27E94-E951-4430-B367-1D9B98908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ADA00-2996-4BE8-A092-A78A9D308D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  <p:pic>
        <p:nvPicPr>
          <p:cNvPr id="6" name="Content Placeholder 2">
            <a:extLst>
              <a:ext uri="{FF2B5EF4-FFF2-40B4-BE49-F238E27FC236}">
                <a16:creationId xmlns:a16="http://schemas.microsoft.com/office/drawing/2014/main" id="{39C84BB9-3822-459F-BAA6-4D5E7C87EB98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>
            <a:clrChange>
              <a:clrFrom>
                <a:srgbClr val="353365"/>
              </a:clrFrom>
              <a:clrTo>
                <a:srgbClr val="35336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9" t="27427" r="28687" b="21412"/>
          <a:stretch/>
        </p:blipFill>
        <p:spPr>
          <a:xfrm>
            <a:off x="2101241" y="1530995"/>
            <a:ext cx="6532321" cy="44919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6674E0-1627-4C7D-993A-5A145D732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353365"/>
              </a:clrFrom>
              <a:clrTo>
                <a:srgbClr val="35336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2" t="23048" r="30295" b="23050"/>
          <a:stretch/>
        </p:blipFill>
        <p:spPr>
          <a:xfrm>
            <a:off x="6251916" y="1726560"/>
            <a:ext cx="5508222" cy="4296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DB1743-FFEA-4672-A868-700CC213C2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353365"/>
              </a:clrFrom>
              <a:clrTo>
                <a:srgbClr val="35336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8" t="16425" r="29627" b="23403"/>
          <a:stretch/>
        </p:blipFill>
        <p:spPr>
          <a:xfrm>
            <a:off x="112233" y="3713693"/>
            <a:ext cx="2546015" cy="230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48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B1930-93DB-488A-8C0D-75FF791A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Storage Pit Lids Checking as Built Dimensions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AA897-225F-430B-B802-779369491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863" y="1883582"/>
            <a:ext cx="5891212" cy="3300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A53ACA-5924-4F32-84E0-E0558966F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475" y="3543170"/>
            <a:ext cx="3638550" cy="2438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AB276D-F981-432D-87EB-8143502FB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8076" y="1054906"/>
            <a:ext cx="2486025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56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1FD677-7963-4F5C-8744-8ECEF2150D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4EF78-20B3-4C91-8250-334A7F869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Design of Penetration Plugs ready for manufacture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C37C4-3A8E-4144-8B56-4AD883152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303F1-F4FC-4B56-990A-B41A7DFDDB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6CA80-10E4-4AE8-AF36-A281ED02DFA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2294824"/>
            <a:ext cx="6471805" cy="319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3268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oy, LEGO&#10;&#10;Description generated with high confidence">
            <a:extLst>
              <a:ext uri="{FF2B5EF4-FFF2-40B4-BE49-F238E27FC236}">
                <a16:creationId xmlns:a16="http://schemas.microsoft.com/office/drawing/2014/main" id="{0FBCA0DC-7914-4653-82DD-62DCECC3E9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766" y="1530350"/>
            <a:ext cx="7146356" cy="449262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D9B726-EB05-43DD-B286-26BCF81C1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Remote Handling System in Procurement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8CB34-4DBE-422A-9C37-DFE3F5BEB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7F6BD-9CB1-4506-8F3B-FB0D3A3BE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61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C6BCF5-14E0-4914-B176-CDA484C60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Shaft Cutting Station in final stages of procurement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944C5-E619-445A-B124-A8AE5CA9CE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5482B25-261F-464E-BDD8-63296DE4D8A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6BA9F-7C29-48E7-A7E4-D854340C16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RACE</a:t>
            </a:r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909A570-D8E9-48FB-8256-C4A7A3AA0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774" y="204083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Picture 1">
            <a:extLst>
              <a:ext uri="{FF2B5EF4-FFF2-40B4-BE49-F238E27FC236}">
                <a16:creationId xmlns:a16="http://schemas.microsoft.com/office/drawing/2014/main" id="{16B1E947-B796-4C8E-BB95-4ECCA80E6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3774" y="2040835"/>
            <a:ext cx="4352925" cy="32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06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3BD531-DD44-4C72-9BE4-B9EAAD9D7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914" y="1524000"/>
            <a:ext cx="4934172" cy="381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AF1BE1-E328-4AB0-97D4-A3B4C1FCC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Equipment in the Supplier’s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0C396-C27B-4D4C-A611-8A465227FA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92206C6-2FC7-44AC-9B5F-CB103A4644D0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731EC8-B8AB-464B-97AB-F44370BBC93E}"/>
              </a:ext>
            </a:extLst>
          </p:cNvPr>
          <p:cNvSpPr txBox="1"/>
          <p:nvPr/>
        </p:nvSpPr>
        <p:spPr>
          <a:xfrm>
            <a:off x="4613189" y="0"/>
            <a:ext cx="2965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Procurement Strategy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F2B0E6-9D4F-4CAE-ADDE-AD20386464DA}"/>
              </a:ext>
            </a:extLst>
          </p:cNvPr>
          <p:cNvSpPr/>
          <p:nvPr/>
        </p:nvSpPr>
        <p:spPr>
          <a:xfrm>
            <a:off x="1949427" y="2916968"/>
            <a:ext cx="1524000" cy="82141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Cutting Element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9C1F70B-3C0F-4779-95B6-CA7AC8D5296C}"/>
              </a:ext>
            </a:extLst>
          </p:cNvPr>
          <p:cNvSpPr/>
          <p:nvPr/>
        </p:nvSpPr>
        <p:spPr>
          <a:xfrm>
            <a:off x="1938071" y="4110103"/>
            <a:ext cx="1524000" cy="743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Actuation Systems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AF8BBD4-1F28-456F-BF71-4701642C88AC}"/>
              </a:ext>
            </a:extLst>
          </p:cNvPr>
          <p:cNvSpPr/>
          <p:nvPr/>
        </p:nvSpPr>
        <p:spPr>
          <a:xfrm>
            <a:off x="1938071" y="1794816"/>
            <a:ext cx="1524000" cy="8486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Swarf and dust extraction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5B47A4-AC69-409F-927A-54529A8A0F36}"/>
              </a:ext>
            </a:extLst>
          </p:cNvPr>
          <p:cNvSpPr/>
          <p:nvPr/>
        </p:nvSpPr>
        <p:spPr>
          <a:xfrm>
            <a:off x="8573667" y="3750604"/>
            <a:ext cx="1735591" cy="84863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Control and Power Supply Racking. (Not shown)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2D407E3-37FC-4558-95A5-D4B582316ABF}"/>
              </a:ext>
            </a:extLst>
          </p:cNvPr>
          <p:cNvCxnSpPr>
            <a:cxnSpLocks/>
          </p:cNvCxnSpPr>
          <p:nvPr/>
        </p:nvCxnSpPr>
        <p:spPr>
          <a:xfrm>
            <a:off x="3447769" y="2217873"/>
            <a:ext cx="2903604" cy="911351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74E31FF-3B1D-4EDA-9C92-DCDC9CEE54A2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3473427" y="3282241"/>
            <a:ext cx="2795568" cy="45434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B20A8B0-57E2-43DE-BB69-0FC3D2B5A1BE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462072" y="4481814"/>
            <a:ext cx="1727767" cy="196828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17575D9-AF2F-41CC-9721-5B87FBB0B929}"/>
              </a:ext>
            </a:extLst>
          </p:cNvPr>
          <p:cNvSpPr/>
          <p:nvPr/>
        </p:nvSpPr>
        <p:spPr>
          <a:xfrm>
            <a:off x="8400274" y="2397855"/>
            <a:ext cx="2082375" cy="10382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Lifting Adaptors to manoeuvre the components to be cut. (Not shown)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DC7E409-B056-4DA5-AFF6-4386E53D4E6A}"/>
              </a:ext>
            </a:extLst>
          </p:cNvPr>
          <p:cNvSpPr/>
          <p:nvPr/>
        </p:nvSpPr>
        <p:spPr>
          <a:xfrm>
            <a:off x="2660823" y="5076353"/>
            <a:ext cx="2183027" cy="7434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Interface adaptors for MRP and Target Wheel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923A48D-9DCF-4334-BCDB-CDE1DB06894A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4843849" y="3738382"/>
            <a:ext cx="1425146" cy="1709682"/>
          </a:xfrm>
          <a:prstGeom prst="straightConnector1">
            <a:avLst/>
          </a:prstGeom>
          <a:ln w="34925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875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</TotalTime>
  <Words>799</Words>
  <Application>Microsoft Office PowerPoint</Application>
  <PresentationFormat>Widescreen</PresentationFormat>
  <Paragraphs>234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1_Office Theme</vt:lpstr>
      <vt:lpstr>Office Theme</vt:lpstr>
      <vt:lpstr>ESS Active Cells Project</vt:lpstr>
      <vt:lpstr>Active Cell Facility</vt:lpstr>
      <vt:lpstr>Progress in all areas of design</vt:lpstr>
      <vt:lpstr>Shield Doors in Final Stage of procuremnet</vt:lpstr>
      <vt:lpstr>Storage Pit Lids Checking as Built Dimensions</vt:lpstr>
      <vt:lpstr>Design of Penetration Plugs ready for manufacture</vt:lpstr>
      <vt:lpstr>Remote Handling System in Procurement</vt:lpstr>
      <vt:lpstr>Shaft Cutting Station in final stages of procurement</vt:lpstr>
      <vt:lpstr>Equipment in the Supplier’s Scope</vt:lpstr>
      <vt:lpstr>Remote Junction Box designed, built and tested</vt:lpstr>
      <vt:lpstr>Electrical Layout Designed</vt:lpstr>
      <vt:lpstr>High Level Control System progressing well</vt:lpstr>
      <vt:lpstr>Lessons Learnt - Procurements</vt:lpstr>
      <vt:lpstr>Lessons Learnt – Market Engagement Key</vt:lpstr>
      <vt:lpstr>Flexible Procurement Approach Helpful for First of a Kind</vt:lpstr>
      <vt:lpstr>Lessons Learnt – Storage Pit Installation</vt:lpstr>
      <vt:lpstr>Key Risks</vt:lpstr>
      <vt:lpstr>Key Risks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ESS Active Cells Project</dc:title>
  <dc:creator>Sykes, Nick</dc:creator>
  <cp:lastModifiedBy>Roland Garoby</cp:lastModifiedBy>
  <cp:revision>33</cp:revision>
  <dcterms:created xsi:type="dcterms:W3CDTF">2018-08-28T19:46:05Z</dcterms:created>
  <dcterms:modified xsi:type="dcterms:W3CDTF">2018-08-29T10:59:20Z</dcterms:modified>
</cp:coreProperties>
</file>