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3" r:id="rId2"/>
    <p:sldId id="554" r:id="rId3"/>
    <p:sldId id="556" r:id="rId4"/>
    <p:sldId id="555" r:id="rId5"/>
    <p:sldId id="549" r:id="rId6"/>
    <p:sldId id="557" r:id="rId7"/>
    <p:sldId id="558" r:id="rId8"/>
    <p:sldId id="559" r:id="rId9"/>
    <p:sldId id="560" r:id="rId10"/>
    <p:sldId id="550" r:id="rId11"/>
    <p:sldId id="551" r:id="rId12"/>
    <p:sldId id="552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EB258"/>
    <a:srgbClr val="E2AC00"/>
    <a:srgbClr val="FF6600"/>
    <a:srgbClr val="669900"/>
    <a:srgbClr val="005426"/>
    <a:srgbClr val="5F2987"/>
    <a:srgbClr val="FF9933"/>
    <a:srgbClr val="9900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63" autoAdjust="0"/>
    <p:restoredTop sz="94576" autoAdjust="0"/>
  </p:normalViewPr>
  <p:slideViewPr>
    <p:cSldViewPr>
      <p:cViewPr varScale="1">
        <p:scale>
          <a:sx n="88" d="100"/>
          <a:sy n="88" d="100"/>
        </p:scale>
        <p:origin x="-105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DE326-1EA9-49D5-8A07-C5148100D198}" type="datetimeFigureOut">
              <a:rPr lang="en-GB" smtClean="0"/>
              <a:t>27/08/2018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3E28A-CFA6-42FB-A6B1-A31513AD2B4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2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27/08/2018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6B8C7-DC86-449B-86D2-DEFE53A388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15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835696" y="620688"/>
            <a:ext cx="5616624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 userDrawn="1"/>
        </p:nvSpPr>
        <p:spPr>
          <a:xfrm>
            <a:off x="2339752" y="6578322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i="1" dirty="0" smtClean="0">
                <a:solidFill>
                  <a:srgbClr val="7030A0"/>
                </a:solidFill>
                <a:latin typeface="+mn-lt"/>
              </a:rPr>
              <a:t>CNRS/IN2P3/IPNO - ESS </a:t>
            </a:r>
            <a:r>
              <a:rPr lang="fr-FR" sz="1100" b="1" i="1" dirty="0" smtClean="0">
                <a:solidFill>
                  <a:srgbClr val="7030A0"/>
                </a:solidFill>
                <a:latin typeface="+mn-lt"/>
              </a:rPr>
              <a:t>Collaboration Meeting – 27 August 2018</a:t>
            </a:r>
            <a:r>
              <a:rPr lang="fr-FR" sz="1100" b="1" i="1" baseline="0" dirty="0" smtClean="0">
                <a:solidFill>
                  <a:srgbClr val="7030A0"/>
                </a:solidFill>
                <a:latin typeface="+mn-lt"/>
              </a:rPr>
              <a:t> - Lund</a:t>
            </a:r>
            <a:endParaRPr lang="fr-FR" sz="1100" b="1" i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4005"/>
            <a:ext cx="1224136" cy="6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 userDrawn="1"/>
        </p:nvGrpSpPr>
        <p:grpSpPr>
          <a:xfrm>
            <a:off x="111863" y="26595"/>
            <a:ext cx="1386594" cy="890679"/>
            <a:chOff x="467544" y="2170570"/>
            <a:chExt cx="1699728" cy="1091821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 t="10599"/>
            <a:stretch>
              <a:fillRect/>
            </a:stretch>
          </p:blipFill>
          <p:spPr bwMode="auto">
            <a:xfrm>
              <a:off x="467544" y="2204864"/>
              <a:ext cx="1656184" cy="1057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Image 10" descr="IPN_gif64trans_L200px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39180" y="2170570"/>
              <a:ext cx="828092" cy="48443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937300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POWERPOINTfond_suite (2)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25"/>
            <a:ext cx="9144000" cy="6857999"/>
          </a:xfrm>
          <a:prstGeom prst="rect">
            <a:avLst/>
          </a:prstGeom>
        </p:spPr>
      </p:pic>
      <p:sp>
        <p:nvSpPr>
          <p:cNvPr id="7" name="Espace réservé du numéro de diapositive 4"/>
          <p:cNvSpPr txBox="1">
            <a:spLocks/>
          </p:cNvSpPr>
          <p:nvPr userDrawn="1"/>
        </p:nvSpPr>
        <p:spPr>
          <a:xfrm>
            <a:off x="8172400" y="6500834"/>
            <a:ext cx="899624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 </a:t>
            </a:r>
            <a:fld id="{827C2CF4-5274-451A-B5B2-DDFF816FA3BB}" type="slidenum">
              <a:rPr kumimoji="0" lang="fr-FR" sz="1400" b="1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-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763688" y="620688"/>
            <a:ext cx="5904656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 descr="IPN_gif64trans_L200px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70" y="42806"/>
            <a:ext cx="1252403" cy="732656"/>
          </a:xfrm>
          <a:prstGeom prst="rect">
            <a:avLst/>
          </a:prstGeom>
        </p:spPr>
      </p:pic>
      <p:pic>
        <p:nvPicPr>
          <p:cNvPr id="8" name="Picture 2" descr="Résultat de recherche d'images pour &quot;logo european spallation source&quot;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830"/>
            <a:ext cx="1130073" cy="6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000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2847975" y="128588"/>
            <a:ext cx="624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fr-FR" b="1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 descr="POWERPOINTfond_suite (2)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11" name="Espace réservé du texte 23"/>
          <p:cNvSpPr txBox="1">
            <a:spLocks/>
          </p:cNvSpPr>
          <p:nvPr/>
        </p:nvSpPr>
        <p:spPr>
          <a:xfrm>
            <a:off x="251520" y="6165304"/>
            <a:ext cx="8712968" cy="664986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lvl="0" algn="ctr" eaLnBrk="0" hangingPunct="0">
              <a:spcBef>
                <a:spcPct val="20000"/>
              </a:spcBef>
              <a:defRPr/>
            </a:pPr>
            <a:r>
              <a:rPr lang="en-US" kern="0" dirty="0">
                <a:latin typeface="Calibri" pitchFamily="34" charset="0"/>
                <a:cs typeface="Calibri" pitchFamily="34" charset="0"/>
              </a:rPr>
              <a:t>CNRS/IN2P3/IPNO - ESS Collaboration Meeting – 27 August 2018 - Lund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u texte 23"/>
          <p:cNvSpPr txBox="1">
            <a:spLocks/>
          </p:cNvSpPr>
          <p:nvPr/>
        </p:nvSpPr>
        <p:spPr>
          <a:xfrm>
            <a:off x="179512" y="4132166"/>
            <a:ext cx="8784976" cy="1817114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en-US" sz="32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On behalf of the IPN Orsay Team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51520" y="2060848"/>
            <a:ext cx="84969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5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Status</a:t>
            </a: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of the </a:t>
            </a: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CNRS Contribution to the ESS Accelerator</a:t>
            </a:r>
            <a:endParaRPr lang="fr-FR" sz="5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4" name="Image 13" descr="IPN_gif64trans_L200p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2219" y="511420"/>
            <a:ext cx="1576165" cy="922058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 t="10599"/>
          <a:stretch>
            <a:fillRect/>
          </a:stretch>
        </p:blipFill>
        <p:spPr bwMode="auto">
          <a:xfrm>
            <a:off x="1051619" y="443686"/>
            <a:ext cx="1656184" cy="10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91" y="404664"/>
            <a:ext cx="2160000" cy="113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219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939263"/>
            <a:ext cx="9036496" cy="55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On-going tenders</a:t>
            </a: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Cryomodule vacuum vessels (x13): </a:t>
            </a:r>
            <a:endParaRPr lang="en-US" dirty="0" smtClean="0">
              <a:latin typeface="Calibri" pitchFamily="34" charset="0"/>
            </a:endParaRP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first call for tender published in June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All 5 offers non-conformed (mainly due to the first milestone in the planning)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Republished in July (within a dedicated “</a:t>
            </a:r>
            <a:r>
              <a:rPr lang="en-US" dirty="0" err="1" smtClean="0">
                <a:latin typeface="Calibri" pitchFamily="34" charset="0"/>
              </a:rPr>
              <a:t>negociated</a:t>
            </a:r>
            <a:r>
              <a:rPr lang="en-US" dirty="0" smtClean="0">
                <a:latin typeface="Calibri" pitchFamily="34" charset="0"/>
              </a:rPr>
              <a:t> tender”)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Offers received on the 21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August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Tx/>
              <a:buChar char="-"/>
              <a:defRPr/>
            </a:pPr>
            <a:r>
              <a:rPr lang="en-US" dirty="0" smtClean="0">
                <a:latin typeface="Calibri" pitchFamily="34" charset="0"/>
              </a:rPr>
              <a:t>Offers analysis is being performed</a:t>
            </a:r>
            <a:endParaRPr lang="en-US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Magnetic </a:t>
            </a:r>
            <a:r>
              <a:rPr lang="en-US" dirty="0" smtClean="0">
                <a:latin typeface="Calibri" pitchFamily="34" charset="0"/>
              </a:rPr>
              <a:t>shielding: kick-off to come in the following weeks</a:t>
            </a:r>
            <a:endParaRPr lang="en-US" dirty="0" smtClean="0">
              <a:latin typeface="Calibri" pitchFamily="34" charset="0"/>
            </a:endParaRPr>
          </a:p>
          <a:p>
            <a:pPr marL="0" lvl="2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dirty="0">
                <a:latin typeface="Calibri" pitchFamily="34" charset="0"/>
              </a:rPr>
              <a:t>	</a:t>
            </a:r>
          </a:p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Remaining tenders: only 2…</a:t>
            </a:r>
            <a:endParaRPr lang="en-US" sz="2000" b="1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Power coupler doorknobs (x26): June 2019 (kick-off)</a:t>
            </a:r>
            <a:endParaRPr lang="en-US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Spoke </a:t>
            </a:r>
            <a:r>
              <a:rPr lang="en-US" dirty="0" err="1" smtClean="0">
                <a:latin typeface="Calibri" pitchFamily="34" charset="0"/>
              </a:rPr>
              <a:t>cryodistribution</a:t>
            </a:r>
            <a:r>
              <a:rPr lang="en-US" dirty="0" smtClean="0">
                <a:latin typeface="Calibri" pitchFamily="34" charset="0"/>
              </a:rPr>
              <a:t> installation on site: March 2019 (kick-off)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Tendering</a:t>
            </a:r>
          </a:p>
        </p:txBody>
      </p:sp>
    </p:spTree>
    <p:extLst>
      <p:ext uri="{BB962C8B-B14F-4D97-AF65-F5344CB8AC3E}">
        <p14:creationId xmlns:p14="http://schemas.microsoft.com/office/powerpoint/2010/main" val="3453530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836712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Actions defined at the last meeting (7</a:t>
            </a:r>
            <a:r>
              <a:rPr lang="en-US" sz="2000" b="1" baseline="30000" dirty="0" smtClean="0">
                <a:latin typeface="Calibri" pitchFamily="34" charset="0"/>
              </a:rPr>
              <a:t>th</a:t>
            </a:r>
            <a:r>
              <a:rPr lang="en-US" sz="2000" b="1" dirty="0" smtClean="0">
                <a:latin typeface="Calibri" pitchFamily="34" charset="0"/>
              </a:rPr>
              <a:t> May 2018)</a:t>
            </a: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#1: Inform about the schedule of remaining ESS public tenders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The detailed status of the ongoing and planned tenders are communicated to ESS  at each bi-weekly meeting.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We are now at a stage where we have 1 tender ongoing (cryomodule vacuum vessels) and only 2 are remaining : coupler doorknob (June 2019) and SPK-CDS installation (February 2019)</a:t>
            </a: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#2: IN2P3 will alert CNRS financial department (DSFIM) on the present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tender issues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and follow closely their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evolution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IN2P3 (JL. Biarrotte) is in charge of this follow-up.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#3: A person at IPNO should be dedicated to the daily follow-up of these tenders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V. </a:t>
            </a:r>
            <a:r>
              <a:rPr lang="en-US" sz="1600" dirty="0" err="1" smtClean="0">
                <a:latin typeface="Calibri" pitchFamily="34" charset="0"/>
              </a:rPr>
              <a:t>Quipourt</a:t>
            </a:r>
            <a:r>
              <a:rPr lang="en-US" sz="1600" dirty="0" smtClean="0">
                <a:latin typeface="Calibri" pitchFamily="34" charset="0"/>
              </a:rPr>
              <a:t> (IPNO/DA) was assigned to this specific task, but each tender is also very closely followed by the WU or WP leader in charge</a:t>
            </a:r>
            <a:endParaRPr lang="en-US" sz="1600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#4: Further strengthened the IPN Team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2018: large increase of recruitment (temporary) dedicated to ESS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LAL to join for </a:t>
            </a:r>
            <a:r>
              <a:rPr lang="en-US" sz="1600" dirty="0">
                <a:latin typeface="Calibri" pitchFamily="34" charset="0"/>
              </a:rPr>
              <a:t>power coupler </a:t>
            </a:r>
            <a:r>
              <a:rPr lang="en-US" sz="1600" dirty="0" smtClean="0">
                <a:latin typeface="Calibri" pitchFamily="34" charset="0"/>
              </a:rPr>
              <a:t>fabrication follow-up and preparation </a:t>
            </a:r>
            <a:endParaRPr lang="en-US" sz="1600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5: IN2P3 to follow the project evolution more closely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IN2P3 is now informed of the bi-weekly meeting dates and has (most of the time) the presented </a:t>
            </a:r>
            <a:r>
              <a:rPr lang="en-US" sz="1600" dirty="0" err="1" smtClean="0">
                <a:latin typeface="Calibri" pitchFamily="34" charset="0"/>
              </a:rPr>
              <a:t>ppt</a:t>
            </a:r>
            <a:r>
              <a:rPr lang="en-US" sz="1600" dirty="0" smtClean="0">
                <a:latin typeface="Calibri" pitchFamily="34" charset="0"/>
              </a:rPr>
              <a:t> files</a:t>
            </a:r>
            <a:r>
              <a:rPr lang="en-US" sz="1600" dirty="0" smtClean="0">
                <a:latin typeface="Calibri" pitchFamily="34" charset="0"/>
              </a:rPr>
              <a:t>.</a:t>
            </a:r>
            <a:endParaRPr lang="en-US" sz="1600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Calibri" pitchFamily="34" charset="0"/>
            </a:endParaRPr>
          </a:p>
          <a:p>
            <a:pPr marL="0" lvl="2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dirty="0">
                <a:latin typeface="Calibri" pitchFamily="34" charset="0"/>
              </a:rPr>
              <a:t>	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Actions follow-up (1/2)</a:t>
            </a:r>
          </a:p>
        </p:txBody>
      </p:sp>
    </p:spTree>
    <p:extLst>
      <p:ext uri="{BB962C8B-B14F-4D97-AF65-F5344CB8AC3E}">
        <p14:creationId xmlns:p14="http://schemas.microsoft.com/office/powerpoint/2010/main" val="2766194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836712"/>
            <a:ext cx="903649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Actions defined at the last meeting (7</a:t>
            </a:r>
            <a:r>
              <a:rPr lang="en-US" sz="2000" b="1" baseline="30000" dirty="0" smtClean="0">
                <a:latin typeface="Calibri" pitchFamily="34" charset="0"/>
              </a:rPr>
              <a:t>th</a:t>
            </a:r>
            <a:r>
              <a:rPr lang="en-US" sz="2000" b="1" dirty="0" smtClean="0">
                <a:latin typeface="Calibri" pitchFamily="34" charset="0"/>
              </a:rPr>
              <a:t> May 2018)</a:t>
            </a: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#6: IPNO Human Resources to help for cryomodule installation and test at UU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Partially taken into account</a:t>
            </a:r>
            <a:endParaRPr lang="en-US" sz="1600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7: Study the feasibility and evaluate the cost of building a full spare cryomodule</a:t>
            </a: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On-going.</a:t>
            </a:r>
            <a:endParaRPr lang="en-US" sz="1600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#8: Closing the IK contribution to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cryo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C&amp;C: check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french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ministry agreement and evaluate and archive the already  invested MP and hardware by IPNO</a:t>
            </a:r>
            <a:endParaRPr lang="en-US" b="1" dirty="0">
              <a:solidFill>
                <a:srgbClr val="7030A0"/>
              </a:solidFill>
              <a:latin typeface="Calibri" pitchFamily="34" charset="0"/>
            </a:endParaRPr>
          </a:p>
          <a:p>
            <a:pPr marL="742950" lvl="3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latin typeface="Calibri" pitchFamily="34" charset="0"/>
              </a:rPr>
              <a:t>Done.</a:t>
            </a:r>
            <a:endParaRPr lang="en-US" sz="1600" dirty="0">
              <a:latin typeface="Calibri" pitchFamily="34" charset="0"/>
            </a:endParaRPr>
          </a:p>
          <a:p>
            <a:pPr marL="457200" lvl="3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sz="1600" dirty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Calibri" pitchFamily="34" charset="0"/>
            </a:endParaRPr>
          </a:p>
          <a:p>
            <a:pPr marL="0" lvl="2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dirty="0">
                <a:latin typeface="Calibri" pitchFamily="34" charset="0"/>
              </a:rPr>
              <a:t>	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Actions follow-up (2/2)</a:t>
            </a:r>
          </a:p>
        </p:txBody>
      </p:sp>
    </p:spTree>
    <p:extLst>
      <p:ext uri="{BB962C8B-B14F-4D97-AF65-F5344CB8AC3E}">
        <p14:creationId xmlns:p14="http://schemas.microsoft.com/office/powerpoint/2010/main" val="16204167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CNRS/IN2P3/IPNO Contributions to ESS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07504" y="2780928"/>
            <a:ext cx="4392488" cy="3672408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latin typeface="Calibri" pitchFamily="34" charset="0"/>
              </a:rPr>
              <a:t>The 13 </a:t>
            </a:r>
            <a:r>
              <a:rPr lang="fr-FR" sz="2000" b="1" dirty="0" err="1" smtClean="0">
                <a:latin typeface="Calibri" pitchFamily="34" charset="0"/>
              </a:rPr>
              <a:t>spoke</a:t>
            </a:r>
            <a:r>
              <a:rPr lang="fr-FR" sz="2000" b="1" dirty="0" smtClean="0">
                <a:latin typeface="Calibri" pitchFamily="34" charset="0"/>
              </a:rPr>
              <a:t> cryomodule </a:t>
            </a:r>
            <a:r>
              <a:rPr lang="fr-FR" sz="2000" b="1" dirty="0" err="1" smtClean="0">
                <a:latin typeface="Calibri" pitchFamily="34" charset="0"/>
              </a:rPr>
              <a:t>composing</a:t>
            </a:r>
            <a:r>
              <a:rPr lang="fr-FR" sz="2000" b="1" dirty="0" smtClean="0">
                <a:latin typeface="Calibri" pitchFamily="34" charset="0"/>
              </a:rPr>
              <a:t> the first </a:t>
            </a:r>
            <a:r>
              <a:rPr lang="fr-FR" sz="2000" b="1" dirty="0" err="1" smtClean="0">
                <a:latin typeface="Calibri" pitchFamily="34" charset="0"/>
              </a:rPr>
              <a:t>superconducting</a:t>
            </a: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b="1" dirty="0" err="1" smtClean="0">
                <a:latin typeface="Calibri" pitchFamily="34" charset="0"/>
              </a:rPr>
              <a:t>acceleration</a:t>
            </a:r>
            <a:r>
              <a:rPr lang="fr-FR" sz="2000" b="1" dirty="0" smtClean="0">
                <a:latin typeface="Calibri" pitchFamily="34" charset="0"/>
              </a:rPr>
              <a:t> stage.</a:t>
            </a:r>
          </a:p>
        </p:txBody>
      </p:sp>
      <p:grpSp>
        <p:nvGrpSpPr>
          <p:cNvPr id="22" name="Groupe 9"/>
          <p:cNvGrpSpPr/>
          <p:nvPr/>
        </p:nvGrpSpPr>
        <p:grpSpPr>
          <a:xfrm>
            <a:off x="108520" y="692696"/>
            <a:ext cx="9144000" cy="1765544"/>
            <a:chOff x="35496" y="3697287"/>
            <a:chExt cx="9144000" cy="176554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27" name="Rectangle à coins arrondis 26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r>
                  <a:rPr lang="fr-FR" sz="1400" b="1" smtClean="0">
                    <a:solidFill>
                      <a:srgbClr val="0000FF"/>
                    </a:solidFill>
                  </a:rPr>
                  <a:t> (T=2K)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5" name="Rectangle à coins arrondis 24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2303748" y="1052736"/>
            <a:ext cx="4500500" cy="1728192"/>
            <a:chOff x="2303748" y="1052736"/>
            <a:chExt cx="4500500" cy="1728192"/>
          </a:xfrm>
        </p:grpSpPr>
        <p:sp>
          <p:nvSpPr>
            <p:cNvPr id="30" name="Ellipse 29"/>
            <p:cNvSpPr/>
            <p:nvPr/>
          </p:nvSpPr>
          <p:spPr>
            <a:xfrm>
              <a:off x="3779912" y="1052736"/>
              <a:ext cx="1368152" cy="1368152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>
              <a:stCxn id="30" idx="4"/>
              <a:endCxn id="21" idx="0"/>
            </p:cNvCxnSpPr>
            <p:nvPr/>
          </p:nvCxnSpPr>
          <p:spPr>
            <a:xfrm flipH="1">
              <a:off x="2303748" y="2420888"/>
              <a:ext cx="216024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>
              <a:stCxn id="30" idx="4"/>
              <a:endCxn id="33" idx="0"/>
            </p:cNvCxnSpPr>
            <p:nvPr/>
          </p:nvCxnSpPr>
          <p:spPr>
            <a:xfrm>
              <a:off x="4463988" y="2420888"/>
              <a:ext cx="2340260" cy="36004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4644008" y="2780928"/>
            <a:ext cx="4320480" cy="3672408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latin typeface="Calibri" pitchFamily="34" charset="0"/>
              </a:rPr>
              <a:t>All the </a:t>
            </a:r>
            <a:r>
              <a:rPr lang="fr-FR" sz="2000" b="1" dirty="0" err="1" smtClean="0">
                <a:latin typeface="Calibri" pitchFamily="34" charset="0"/>
              </a:rPr>
              <a:t>cryogenic</a:t>
            </a:r>
            <a:r>
              <a:rPr lang="fr-FR" sz="2000" b="1" dirty="0" smtClean="0">
                <a:latin typeface="Calibri" pitchFamily="34" charset="0"/>
              </a:rPr>
              <a:t> distribution system for the </a:t>
            </a:r>
            <a:r>
              <a:rPr lang="en-US" sz="2000" b="1" dirty="0" smtClean="0">
                <a:latin typeface="Calibri" pitchFamily="34" charset="0"/>
              </a:rPr>
              <a:t>spoke</a:t>
            </a: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b="1" dirty="0" smtClean="0">
                <a:latin typeface="Calibri" pitchFamily="34" charset="0"/>
              </a:rPr>
              <a:t>section (valve boxes, </a:t>
            </a:r>
            <a:r>
              <a:rPr lang="fr-FR" sz="2000" b="1" dirty="0" err="1" smtClean="0">
                <a:latin typeface="Calibri" pitchFamily="34" charset="0"/>
              </a:rPr>
              <a:t>cryolines</a:t>
            </a:r>
            <a:r>
              <a:rPr lang="fr-FR" sz="2000" b="1" dirty="0" smtClean="0">
                <a:latin typeface="Calibri" pitchFamily="34" charset="0"/>
              </a:rPr>
              <a:t>, </a:t>
            </a:r>
            <a:r>
              <a:rPr lang="fr-FR" sz="2000" b="1" dirty="0" err="1" smtClean="0">
                <a:latin typeface="Calibri" pitchFamily="34" charset="0"/>
              </a:rPr>
              <a:t>cryo</a:t>
            </a:r>
            <a:r>
              <a:rPr lang="fr-FR" sz="2000" b="1" dirty="0" smtClean="0">
                <a:latin typeface="Calibri" pitchFamily="34" charset="0"/>
              </a:rPr>
              <a:t> end box)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548" y="3573016"/>
            <a:ext cx="256534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244777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Ellipse 36"/>
          <p:cNvSpPr/>
          <p:nvPr/>
        </p:nvSpPr>
        <p:spPr>
          <a:xfrm>
            <a:off x="323528" y="5877272"/>
            <a:ext cx="936104" cy="504056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WP4</a:t>
            </a:r>
            <a:endParaRPr lang="fr-FR" b="1" dirty="0"/>
          </a:p>
        </p:txBody>
      </p:sp>
      <p:sp>
        <p:nvSpPr>
          <p:cNvPr id="38" name="Ellipse 37"/>
          <p:cNvSpPr/>
          <p:nvPr/>
        </p:nvSpPr>
        <p:spPr>
          <a:xfrm>
            <a:off x="7740352" y="5832209"/>
            <a:ext cx="1080120" cy="504056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WP11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09067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oupe 9"/>
          <p:cNvGrpSpPr/>
          <p:nvPr/>
        </p:nvGrpSpPr>
        <p:grpSpPr>
          <a:xfrm>
            <a:off x="108520" y="692696"/>
            <a:ext cx="9144000" cy="1765544"/>
            <a:chOff x="35496" y="3697287"/>
            <a:chExt cx="9144000" cy="176554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r>
                  <a:rPr lang="fr-FR" sz="1400" b="1" smtClean="0">
                    <a:solidFill>
                      <a:srgbClr val="0000FF"/>
                    </a:solidFill>
                  </a:rPr>
                  <a:t> (T=2K)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4" name="Rectangle à coins arrondis 23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e 37"/>
          <p:cNvGrpSpPr/>
          <p:nvPr/>
        </p:nvGrpSpPr>
        <p:grpSpPr>
          <a:xfrm>
            <a:off x="251520" y="1556792"/>
            <a:ext cx="8712968" cy="4968551"/>
            <a:chOff x="251520" y="1507132"/>
            <a:chExt cx="8712968" cy="4841278"/>
          </a:xfrm>
        </p:grpSpPr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251520" y="2629747"/>
              <a:ext cx="8712968" cy="3718663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ct val="30000"/>
                </a:spcAft>
                <a:tabLst>
                  <a:tab pos="806450" algn="l"/>
                </a:tabLst>
                <a:defRPr/>
              </a:pPr>
              <a:r>
                <a:rPr lang="fr-FR" sz="2000" b="1" dirty="0" smtClean="0">
                  <a:latin typeface="Calibri" pitchFamily="34" charset="0"/>
                </a:rPr>
                <a:t>Design of the </a:t>
              </a:r>
              <a:r>
                <a:rPr lang="fr-FR" sz="2000" b="1" dirty="0" err="1" smtClean="0">
                  <a:latin typeface="Calibri" pitchFamily="34" charset="0"/>
                </a:rPr>
                <a:t>elliptical</a:t>
              </a:r>
              <a:r>
                <a:rPr lang="fr-FR" sz="2000" b="1" dirty="0" smtClean="0">
                  <a:latin typeface="Calibri" pitchFamily="34" charset="0"/>
                </a:rPr>
                <a:t> cryomodules (medium </a:t>
              </a:r>
              <a:r>
                <a:rPr lang="fr-FR" sz="2000" b="1" dirty="0" smtClean="0">
                  <a:latin typeface="Symbol" pitchFamily="18" charset="2"/>
                </a:rPr>
                <a:t>b</a:t>
              </a:r>
              <a:r>
                <a:rPr lang="fr-FR" sz="2000" b="1" dirty="0" smtClean="0">
                  <a:latin typeface="Calibri" pitchFamily="34" charset="0"/>
                </a:rPr>
                <a:t> and </a:t>
              </a:r>
              <a:r>
                <a:rPr lang="fr-FR" sz="2000" b="1" dirty="0" err="1" smtClean="0">
                  <a:latin typeface="Calibri" pitchFamily="34" charset="0"/>
                </a:rPr>
                <a:t>high</a:t>
              </a:r>
              <a:r>
                <a:rPr lang="fr-FR" sz="2000" b="1" dirty="0" smtClean="0">
                  <a:latin typeface="Calibri" pitchFamily="34" charset="0"/>
                </a:rPr>
                <a:t> </a:t>
              </a:r>
              <a:r>
                <a:rPr lang="fr-FR" sz="2000" b="1" dirty="0" smtClean="0">
                  <a:latin typeface="Symbol" pitchFamily="18" charset="2"/>
                </a:rPr>
                <a:t>b) &amp; </a:t>
              </a:r>
              <a:r>
                <a:rPr lang="fr-FR" sz="2000" b="1" dirty="0" err="1" smtClean="0">
                  <a:latin typeface="Calibri" pitchFamily="34" charset="0"/>
                  <a:cs typeface="Calibri" pitchFamily="34" charset="0"/>
                </a:rPr>
                <a:t>med</a:t>
              </a:r>
              <a:r>
                <a:rPr lang="fr-FR" sz="2000" b="1" dirty="0" err="1" smtClean="0">
                  <a:latin typeface="Symbol" pitchFamily="18" charset="2"/>
                </a:rPr>
                <a:t>b</a:t>
              </a:r>
              <a:r>
                <a:rPr lang="fr-FR" sz="2000" b="1" dirty="0" smtClean="0">
                  <a:latin typeface="Symbol" pitchFamily="18" charset="2"/>
                </a:rPr>
                <a:t> </a:t>
              </a:r>
              <a:r>
                <a:rPr lang="fr-FR" sz="2000" b="1" dirty="0" err="1" smtClean="0">
                  <a:latin typeface="Calibri" pitchFamily="34" charset="0"/>
                  <a:cs typeface="Calibri" pitchFamily="34" charset="0"/>
                </a:rPr>
                <a:t>prototyping</a:t>
              </a:r>
              <a:endParaRPr lang="fr-FR" sz="2000" b="1" dirty="0" smtClean="0">
                <a:latin typeface="Calibri" pitchFamily="34" charset="0"/>
              </a:endParaRPr>
            </a:p>
          </p:txBody>
        </p:sp>
        <p:cxnSp>
          <p:nvCxnSpPr>
            <p:cNvPr id="40" name="Connecteur droit avec flèche 39"/>
            <p:cNvCxnSpPr>
              <a:stCxn id="41" idx="4"/>
              <a:endCxn id="39" idx="0"/>
            </p:cNvCxnSpPr>
            <p:nvPr/>
          </p:nvCxnSpPr>
          <p:spPr>
            <a:xfrm flipH="1">
              <a:off x="4608004" y="1998773"/>
              <a:ext cx="1260140" cy="63097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4716016" y="1507132"/>
              <a:ext cx="2304256" cy="491641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CNRS/IN2P3/IPNO Contributions to ESS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2259695" y="3068960"/>
            <a:ext cx="4544553" cy="3312368"/>
            <a:chOff x="2051720" y="3212976"/>
            <a:chExt cx="4536503" cy="3306501"/>
          </a:xfrm>
        </p:grpSpPr>
        <p:pic>
          <p:nvPicPr>
            <p:cNvPr id="18" name="Picture 2" descr="C:\D\Projets\ESS\CALHI\Project3&amp;8\images\images ECCTD 20150529\Cryomodule ESS 05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212976"/>
              <a:ext cx="4536503" cy="330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2195736" y="3284984"/>
              <a:ext cx="309634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llipse 21"/>
          <p:cNvSpPr/>
          <p:nvPr/>
        </p:nvSpPr>
        <p:spPr>
          <a:xfrm>
            <a:off x="7740352" y="5832209"/>
            <a:ext cx="1080120" cy="504056"/>
          </a:xfrm>
          <a:prstGeom prst="ellips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WP5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93377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9" name="Groupe 9"/>
          <p:cNvGrpSpPr/>
          <p:nvPr/>
        </p:nvGrpSpPr>
        <p:grpSpPr>
          <a:xfrm>
            <a:off x="108520" y="692696"/>
            <a:ext cx="9144000" cy="1765544"/>
            <a:chOff x="35496" y="3697287"/>
            <a:chExt cx="9144000" cy="1765544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2" name="Groupe 8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36" name="Rectangle à coins arrondis 35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3851920" y="4205844"/>
                <a:ext cx="4536504" cy="333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r>
                  <a:rPr lang="fr-FR" sz="1400" b="1" smtClean="0">
                    <a:solidFill>
                      <a:srgbClr val="0000FF"/>
                    </a:solidFill>
                  </a:rPr>
                  <a:t> (T=2K)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24" name="Rectangle à coins arrondis 23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259632" y="1916832"/>
            <a:ext cx="6624736" cy="4172100"/>
            <a:chOff x="1259632" y="1916832"/>
            <a:chExt cx="6624736" cy="4747562"/>
          </a:xfrm>
        </p:grpSpPr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>
              <a:off x="1259632" y="3145934"/>
              <a:ext cx="6624736" cy="3518460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ct val="30000"/>
                </a:spcAft>
                <a:tabLst>
                  <a:tab pos="806450" algn="l"/>
                </a:tabLst>
                <a:defRPr/>
              </a:pPr>
              <a:r>
                <a:rPr lang="fr-FR" sz="2000" b="1" dirty="0" smtClean="0">
                  <a:latin typeface="Calibri" pitchFamily="34" charset="0"/>
                </a:rPr>
                <a:t>The control &amp; command system for all </a:t>
              </a:r>
              <a:r>
                <a:rPr lang="fr-FR" sz="2000" b="1" dirty="0" err="1" smtClean="0">
                  <a:latin typeface="Calibri" pitchFamily="34" charset="0"/>
                </a:rPr>
                <a:t>superconducting</a:t>
              </a:r>
              <a:r>
                <a:rPr lang="fr-FR" sz="2000" b="1" dirty="0" smtClean="0">
                  <a:latin typeface="Calibri" pitchFamily="34" charset="0"/>
                </a:rPr>
                <a:t> cryomodules (</a:t>
              </a:r>
              <a:r>
                <a:rPr lang="fr-FR" sz="2000" b="1" dirty="0" err="1" smtClean="0">
                  <a:latin typeface="Calibri" pitchFamily="34" charset="0"/>
                </a:rPr>
                <a:t>spoke</a:t>
              </a:r>
              <a:r>
                <a:rPr lang="fr-FR" sz="2000" b="1" dirty="0" smtClean="0">
                  <a:latin typeface="Calibri" pitchFamily="34" charset="0"/>
                </a:rPr>
                <a:t>, medium </a:t>
              </a:r>
              <a:r>
                <a:rPr lang="fr-FR" sz="2000" b="1" dirty="0" smtClean="0">
                  <a:latin typeface="Symbol" pitchFamily="18" charset="2"/>
                </a:rPr>
                <a:t>b</a:t>
              </a:r>
              <a:r>
                <a:rPr lang="fr-FR" sz="2000" b="1" dirty="0" smtClean="0">
                  <a:latin typeface="Calibri" pitchFamily="34" charset="0"/>
                </a:rPr>
                <a:t> and </a:t>
              </a:r>
              <a:r>
                <a:rPr lang="fr-FR" sz="2000" b="1" dirty="0" err="1" smtClean="0">
                  <a:latin typeface="Calibri" pitchFamily="34" charset="0"/>
                </a:rPr>
                <a:t>high</a:t>
              </a:r>
              <a:r>
                <a:rPr lang="fr-FR" sz="2000" b="1" dirty="0" smtClean="0">
                  <a:latin typeface="Calibri" pitchFamily="34" charset="0"/>
                </a:rPr>
                <a:t> </a:t>
              </a:r>
              <a:r>
                <a:rPr lang="fr-FR" sz="2000" b="1" dirty="0" smtClean="0">
                  <a:latin typeface="Symbol" pitchFamily="18" charset="2"/>
                </a:rPr>
                <a:t>b</a:t>
              </a:r>
              <a:r>
                <a:rPr lang="fr-FR" sz="2000" b="1" dirty="0" smtClean="0">
                  <a:latin typeface="Calibri" pitchFamily="34" charset="0"/>
                </a:rPr>
                <a:t>).</a:t>
              </a:r>
            </a:p>
          </p:txBody>
        </p:sp>
        <p:cxnSp>
          <p:nvCxnSpPr>
            <p:cNvPr id="40" name="Connecteur droit avec flèche 39"/>
            <p:cNvCxnSpPr>
              <a:stCxn id="41" idx="4"/>
              <a:endCxn id="39" idx="0"/>
            </p:cNvCxnSpPr>
            <p:nvPr/>
          </p:nvCxnSpPr>
          <p:spPr>
            <a:xfrm flipH="1">
              <a:off x="4572000" y="2204864"/>
              <a:ext cx="1044116" cy="94107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40"/>
            <p:cNvSpPr/>
            <p:nvPr/>
          </p:nvSpPr>
          <p:spPr>
            <a:xfrm>
              <a:off x="3995936" y="1916832"/>
              <a:ext cx="3240360" cy="288032"/>
            </a:xfrm>
            <a:prstGeom prst="ellipse">
              <a:avLst/>
            </a:prstGeom>
            <a:solidFill>
              <a:srgbClr val="00B050">
                <a:alpha val="4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2" name="Picture 2" descr="http://plcbangladesh.com/wp-content/uploads/2014/04/PL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861048"/>
            <a:ext cx="1656184" cy="1009320"/>
          </a:xfrm>
          <a:prstGeom prst="rect">
            <a:avLst/>
          </a:prstGeom>
          <a:noFill/>
        </p:spPr>
      </p:pic>
      <p:pic>
        <p:nvPicPr>
          <p:cNvPr id="43" name="Picture 6" descr="http://www.sdelcc.com/wp-content/uploads/2015/05/d%E2%80%99armoires-d%E2%80%99interface-et-d%E2%80%99automate.jpg"/>
          <p:cNvPicPr>
            <a:picLocks noChangeAspect="1" noChangeArrowheads="1"/>
          </p:cNvPicPr>
          <p:nvPr/>
        </p:nvPicPr>
        <p:blipFill>
          <a:blip r:embed="rId4" cstate="print"/>
          <a:srcRect l="15314" t="2288" r="20372" b="10787"/>
          <a:stretch>
            <a:fillRect/>
          </a:stretch>
        </p:blipFill>
        <p:spPr bwMode="auto">
          <a:xfrm>
            <a:off x="5292080" y="3933056"/>
            <a:ext cx="1034641" cy="1872208"/>
          </a:xfrm>
          <a:prstGeom prst="rect">
            <a:avLst/>
          </a:prstGeom>
          <a:noFill/>
        </p:spPr>
      </p:pic>
      <p:pic>
        <p:nvPicPr>
          <p:cNvPr id="44" name="Picture 8" descr="http://irfu.cea.fr/Images/astImg/823_1.jpg"/>
          <p:cNvPicPr>
            <a:picLocks noChangeAspect="1" noChangeArrowheads="1"/>
          </p:cNvPicPr>
          <p:nvPr/>
        </p:nvPicPr>
        <p:blipFill>
          <a:blip r:embed="rId5" cstate="print"/>
          <a:srcRect t="5813" r="4658" b="18611"/>
          <a:stretch>
            <a:fillRect/>
          </a:stretch>
        </p:blipFill>
        <p:spPr bwMode="auto">
          <a:xfrm>
            <a:off x="3275856" y="4941168"/>
            <a:ext cx="1728192" cy="898660"/>
          </a:xfrm>
          <a:prstGeom prst="rect">
            <a:avLst/>
          </a:prstGeom>
          <a:noFill/>
        </p:spPr>
      </p:pic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1403648" y="1"/>
            <a:ext cx="640871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CNRS/IN2P3/IPNO Contributions to ESS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79512" y="846584"/>
            <a:ext cx="8712968" cy="5678760"/>
            <a:chOff x="179512" y="846584"/>
            <a:chExt cx="8712968" cy="5678760"/>
          </a:xfrm>
        </p:grpSpPr>
        <p:cxnSp>
          <p:nvCxnSpPr>
            <p:cNvPr id="3" name="Connecteur droit 2"/>
            <p:cNvCxnSpPr/>
            <p:nvPr/>
          </p:nvCxnSpPr>
          <p:spPr>
            <a:xfrm>
              <a:off x="179512" y="870339"/>
              <a:ext cx="8640960" cy="5655005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/>
            <p:cNvCxnSpPr/>
            <p:nvPr/>
          </p:nvCxnSpPr>
          <p:spPr>
            <a:xfrm flipH="1">
              <a:off x="323528" y="846584"/>
              <a:ext cx="8568952" cy="5678760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55889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Project organization</a:t>
            </a:r>
            <a:endParaRPr lang="en-US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9120"/>
          <a:stretch/>
        </p:blipFill>
        <p:spPr bwMode="auto">
          <a:xfrm>
            <a:off x="107504" y="980728"/>
            <a:ext cx="569394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687616" y="939263"/>
            <a:ext cx="3456384" cy="55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latin typeface="Calibri" pitchFamily="34" charset="0"/>
              </a:rPr>
              <a:t>Human resources :</a:t>
            </a:r>
            <a:endParaRPr lang="en-US" sz="2000" b="1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At IPNO Accelerator Division, </a:t>
            </a:r>
            <a:r>
              <a:rPr lang="en-US" b="1" dirty="0" smtClean="0">
                <a:latin typeface="Calibri" pitchFamily="34" charset="0"/>
              </a:rPr>
              <a:t>34 people</a:t>
            </a:r>
            <a:r>
              <a:rPr lang="en-US" dirty="0" smtClean="0">
                <a:latin typeface="Calibri" pitchFamily="34" charset="0"/>
              </a:rPr>
              <a:t> are working on the CNRS contribution to ESS</a:t>
            </a: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And </a:t>
            </a:r>
            <a:r>
              <a:rPr lang="en-US" b="1" dirty="0" smtClean="0">
                <a:latin typeface="Calibri" pitchFamily="34" charset="0"/>
              </a:rPr>
              <a:t>more in the CNRS, IN2P3 and IPNO general services </a:t>
            </a:r>
            <a:r>
              <a:rPr lang="en-US" dirty="0" smtClean="0">
                <a:latin typeface="Calibri" pitchFamily="34" charset="0"/>
              </a:rPr>
              <a:t>(procurement, financing, project management and follow-up)</a:t>
            </a:r>
            <a:endParaRPr lang="en-US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Calibri" pitchFamily="34" charset="0"/>
              </a:rPr>
              <a:t>At IPNO</a:t>
            </a:r>
            <a:r>
              <a:rPr lang="en-US" dirty="0" smtClean="0">
                <a:latin typeface="Calibri" pitchFamily="34" charset="0"/>
              </a:rPr>
              <a:t>, on the first 6 months of 2018 (1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January – 31</a:t>
            </a:r>
            <a:r>
              <a:rPr lang="en-US" baseline="30000" dirty="0" smtClean="0">
                <a:latin typeface="Calibri" pitchFamily="34" charset="0"/>
              </a:rPr>
              <a:t>st</a:t>
            </a:r>
            <a:r>
              <a:rPr lang="en-US" dirty="0" smtClean="0">
                <a:latin typeface="Calibri" pitchFamily="34" charset="0"/>
              </a:rPr>
              <a:t> June): </a:t>
            </a:r>
            <a:r>
              <a:rPr lang="en-US" b="1" dirty="0" smtClean="0">
                <a:latin typeface="Calibri" pitchFamily="34" charset="0"/>
              </a:rPr>
              <a:t>15.2 FTE on ESS</a:t>
            </a:r>
          </a:p>
          <a:p>
            <a:pPr marL="0" lvl="2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b="1" dirty="0" smtClean="0">
              <a:latin typeface="Calibri" pitchFamily="34" charset="0"/>
            </a:endParaRPr>
          </a:p>
          <a:p>
            <a:pPr marL="0" lvl="2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dirty="0"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572631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107504" y="764704"/>
            <a:ext cx="9036496" cy="55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2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sz="2000" b="1" dirty="0" smtClean="0">
                <a:solidFill>
                  <a:srgbClr val="7030A0"/>
                </a:solidFill>
                <a:latin typeface="Calibri" pitchFamily="34" charset="0"/>
              </a:rPr>
              <a:t>No change in the planning since many months now both for WP4 &amp; WP11</a:t>
            </a:r>
            <a:endParaRPr lang="en-US" sz="600" b="1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First cryomodule ready for test : April 2019</a:t>
            </a:r>
            <a:endParaRPr lang="en-US" dirty="0" smtClean="0">
              <a:latin typeface="Calibri" pitchFamily="34" charset="0"/>
            </a:endParaRPr>
          </a:p>
          <a:p>
            <a:pPr marL="285750" lvl="2" indent="-285750" algn="just">
              <a:spcAft>
                <a:spcPts val="600"/>
              </a:spcAft>
              <a:buClr>
                <a:srgbClr val="4A206A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Calibri" pitchFamily="34" charset="0"/>
              </a:rPr>
              <a:t>Last cryomodule shipped to Uppsala: May 2020</a:t>
            </a:r>
            <a:endParaRPr lang="en-US" dirty="0" smtClean="0">
              <a:latin typeface="Calibri" pitchFamily="34" charset="0"/>
            </a:endParaRPr>
          </a:p>
          <a:p>
            <a:pPr marL="25400" lvl="3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r>
              <a:rPr lang="en-US" dirty="0">
                <a:latin typeface="Calibri" pitchFamily="34" charset="0"/>
              </a:rPr>
              <a:t>	</a:t>
            </a:r>
            <a:endParaRPr lang="en-US" dirty="0" smtClean="0">
              <a:latin typeface="Calibri" pitchFamily="34" charset="0"/>
            </a:endParaRPr>
          </a:p>
          <a:p>
            <a:pPr marL="25400" lvl="3" algn="just">
              <a:spcAft>
                <a:spcPts val="600"/>
              </a:spcAft>
              <a:buClr>
                <a:srgbClr val="4A206A"/>
              </a:buClr>
              <a:buSzPct val="80000"/>
              <a:defRPr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403648" y="1"/>
            <a:ext cx="727280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Overall Planning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539552" y="1844824"/>
            <a:ext cx="7995371" cy="4032448"/>
            <a:chOff x="107504" y="2548086"/>
            <a:chExt cx="7811853" cy="3905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6"/>
            <a:stretch/>
          </p:blipFill>
          <p:spPr bwMode="auto">
            <a:xfrm>
              <a:off x="566057" y="2548086"/>
              <a:ext cx="7353300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5823"/>
            <a:stretch/>
          </p:blipFill>
          <p:spPr bwMode="auto">
            <a:xfrm>
              <a:off x="107504" y="2548086"/>
              <a:ext cx="469439" cy="390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21670" y="5949280"/>
            <a:ext cx="8454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lvl="2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sym typeface="Symbol"/>
              </a:rPr>
              <a:t> WP11: Updated </a:t>
            </a:r>
            <a:r>
              <a:rPr lang="en-US" dirty="0">
                <a:latin typeface="+mn-lt"/>
                <a:sym typeface="Symbol"/>
              </a:rPr>
              <a:t>schedule sent to ESS on 08/20</a:t>
            </a:r>
            <a:r>
              <a:rPr lang="en-US" baseline="30000" dirty="0">
                <a:latin typeface="+mn-lt"/>
                <a:sym typeface="Symbol"/>
              </a:rPr>
              <a:t>th</a:t>
            </a:r>
            <a:r>
              <a:rPr lang="en-US" dirty="0">
                <a:latin typeface="+mn-lt"/>
                <a:sym typeface="Symbol"/>
              </a:rPr>
              <a:t>/2018 (there is no change in the delivery date of the CDS-SL </a:t>
            </a:r>
            <a:r>
              <a:rPr lang="en-US" dirty="0" err="1">
                <a:latin typeface="+mn-lt"/>
                <a:sym typeface="Symbol"/>
              </a:rPr>
              <a:t>wrt</a:t>
            </a:r>
            <a:r>
              <a:rPr lang="en-US" dirty="0">
                <a:latin typeface="+mn-lt"/>
                <a:sym typeface="Symbol"/>
              </a:rPr>
              <a:t> the last schedule sent to ESS on 07/05</a:t>
            </a:r>
            <a:r>
              <a:rPr lang="en-US" baseline="30000" dirty="0">
                <a:latin typeface="+mn-lt"/>
                <a:sym typeface="Symbol"/>
              </a:rPr>
              <a:t>th</a:t>
            </a:r>
            <a:r>
              <a:rPr lang="en-US" dirty="0">
                <a:latin typeface="+mn-lt"/>
                <a:sym typeface="Symbol"/>
              </a:rPr>
              <a:t>/201</a:t>
            </a:r>
            <a:r>
              <a:rPr lang="en-US" u="sng" dirty="0">
                <a:latin typeface="+mn-lt"/>
                <a:sym typeface="Symbol"/>
              </a:rPr>
              <a:t>7</a:t>
            </a:r>
            <a:r>
              <a:rPr lang="en-US" dirty="0">
                <a:latin typeface="+mn-lt"/>
                <a:sym typeface="Symbol"/>
              </a:rPr>
              <a:t>)</a:t>
            </a:r>
            <a:endParaRPr lang="en-US" dirty="0">
              <a:latin typeface="+mn-lt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3418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170336" y="4971463"/>
            <a:ext cx="2709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Coupleurs RF de puissance</a:t>
            </a:r>
            <a:endParaRPr lang="fr-FR" b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398" y="4599594"/>
            <a:ext cx="2351895" cy="208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ZoneTexte 27"/>
          <p:cNvSpPr txBox="1"/>
          <p:nvPr/>
        </p:nvSpPr>
        <p:spPr>
          <a:xfrm>
            <a:off x="5016297" y="4094653"/>
            <a:ext cx="282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Cold Tuning System</a:t>
            </a:r>
            <a:endParaRPr lang="fr-FR" b="1" u="sng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71036" y="5333492"/>
            <a:ext cx="3626955" cy="148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Disque céramique, 100 mm de diamètre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400 kW puissance crête (335 kW nominal)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Antenne &amp; fenêtre refroidie par eau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Conducteur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ext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. refroidi en hélium supercritique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Transition du type « 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Doorknob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» avec guide</a:t>
            </a:r>
          </a:p>
          <a:p>
            <a:pPr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d’onde  ½ hauteur WR2300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588225" y="4685164"/>
            <a:ext cx="26387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« lent » (moteur pas à pas)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Course max: ~ 1.3 mm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Plage d’accord: ~ 170 kHz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Résolution: 1.1 Hz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Tuning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rapide(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piezo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Tension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jusqu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 ’à +/- 120V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Plage d’accord à 2K: </a:t>
            </a:r>
          </a:p>
          <a:p>
            <a:pPr indent="177800">
              <a:spcAft>
                <a:spcPts val="300"/>
              </a:spcAft>
            </a:pP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675 Hz (minimum)</a:t>
            </a:r>
          </a:p>
        </p:txBody>
      </p:sp>
      <p:sp>
        <p:nvSpPr>
          <p:cNvPr id="31" name="Flèche vers le bas 30"/>
          <p:cNvSpPr/>
          <p:nvPr/>
        </p:nvSpPr>
        <p:spPr>
          <a:xfrm rot="523150">
            <a:off x="2272299" y="4397846"/>
            <a:ext cx="432048" cy="53799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F537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vers le bas 31"/>
          <p:cNvSpPr/>
          <p:nvPr/>
        </p:nvSpPr>
        <p:spPr>
          <a:xfrm rot="17919382">
            <a:off x="4318145" y="3759709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AC75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vers le bas 32"/>
          <p:cNvSpPr/>
          <p:nvPr/>
        </p:nvSpPr>
        <p:spPr>
          <a:xfrm rot="15447371">
            <a:off x="4235157" y="1580343"/>
            <a:ext cx="432048" cy="666960"/>
          </a:xfrm>
          <a:prstGeom prst="downArrow">
            <a:avLst>
              <a:gd name="adj1" fmla="val 38528"/>
              <a:gd name="adj2" fmla="val 50000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4757252" y="1307362"/>
            <a:ext cx="1670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Cavité double </a:t>
            </a:r>
            <a:r>
              <a:rPr lang="fr-FR" b="1" u="sng" dirty="0" err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spoke</a:t>
            </a:r>
            <a:endParaRPr lang="fr-FR" b="1" u="sng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5220072" y="2348880"/>
            <a:ext cx="3888432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Cavité double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spoke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(3-gaps), 352.2 MHz, </a:t>
            </a:r>
            <a:r>
              <a:rPr lang="fr-FR" sz="1300" b="1" dirty="0" smtClean="0">
                <a:latin typeface="Symbol" pitchFamily="18" charset="2"/>
                <a:cs typeface="Calibri" pitchFamily="34" charset="0"/>
              </a:rPr>
              <a:t>b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=0.50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Objectif: </a:t>
            </a:r>
            <a:r>
              <a:rPr lang="fr-FR" sz="13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Eacc</a:t>
            </a:r>
            <a:r>
              <a:rPr lang="fr-FR" sz="13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9 MV/m 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= 62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mT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; </a:t>
            </a:r>
            <a:r>
              <a:rPr lang="fr-FR" sz="1300" i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Ep</a:t>
            </a:r>
            <a:r>
              <a:rPr lang="fr-FR" sz="13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= 39 MV/m]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4.2 mm (nominal)  d’épaisseur en Niobium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Tank hélium et renforts mécaniques en Titane</a:t>
            </a: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1300" b="1" dirty="0" err="1" smtClean="0">
                <a:latin typeface="Calibri" pitchFamily="34" charset="0"/>
                <a:cs typeface="Calibri" pitchFamily="34" charset="0"/>
              </a:rPr>
              <a:t>Coeff</a:t>
            </a: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de Lorentz :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~-5.5 Hz/(MV/m)</a:t>
            </a:r>
            <a:r>
              <a:rPr lang="fr-FR" sz="1400" b="1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fr-FR" sz="1400" b="1" dirty="0" smtClean="0">
              <a:latin typeface="Calibri" pitchFamily="34" charset="0"/>
              <a:cs typeface="Calibri" pitchFamily="34" charset="0"/>
            </a:endParaRPr>
          </a:p>
          <a:p>
            <a:pPr lvl="0">
              <a:spcAft>
                <a:spcPts val="300"/>
              </a:spcAft>
              <a:buFont typeface="Arial" pitchFamily="34" charset="0"/>
              <a:buChar char="•"/>
            </a:pPr>
            <a:r>
              <a:rPr lang="fr-FR" sz="1300" b="1" dirty="0" smtClean="0">
                <a:latin typeface="Calibri" pitchFamily="34" charset="0"/>
                <a:cs typeface="Calibri" pitchFamily="34" charset="0"/>
              </a:rPr>
              <a:t> Sensibilité à l’accord: </a:t>
            </a:r>
            <a:r>
              <a:rPr lang="fr-FR" sz="1400" dirty="0" err="1" smtClean="0">
                <a:latin typeface="Symbol" pitchFamily="18" charset="2"/>
              </a:rPr>
              <a:t>D</a:t>
            </a:r>
            <a:r>
              <a:rPr lang="fr-FR" sz="1400" dirty="0" err="1" smtClean="0"/>
              <a:t>f</a:t>
            </a:r>
            <a:r>
              <a:rPr lang="fr-FR" sz="1400" dirty="0" smtClean="0"/>
              <a:t>/</a:t>
            </a:r>
            <a:r>
              <a:rPr lang="fr-FR" sz="1400" dirty="0" smtClean="0">
                <a:latin typeface="Symbol" pitchFamily="18" charset="2"/>
              </a:rPr>
              <a:t>D</a:t>
            </a:r>
            <a:r>
              <a:rPr lang="fr-FR" sz="1400" dirty="0" smtClean="0"/>
              <a:t>z = </a:t>
            </a:r>
            <a:r>
              <a:rPr lang="fr-FR" sz="1400" b="1" dirty="0" smtClean="0">
                <a:latin typeface="Calibri" pitchFamily="34" charset="0"/>
                <a:cs typeface="Calibri" pitchFamily="34" charset="0"/>
              </a:rPr>
              <a:t>130 kHz/mm</a:t>
            </a:r>
            <a:endParaRPr lang="fr-FR" sz="13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Picture 2" descr="D:\cav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552954" cy="1818902"/>
          </a:xfrm>
          <a:prstGeom prst="rect">
            <a:avLst/>
          </a:prstGeom>
          <a:noFill/>
        </p:spPr>
      </p:pic>
      <p:pic>
        <p:nvPicPr>
          <p:cNvPr id="37" name="Image 7" descr="Coupleur3 11-09-13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217037"/>
            <a:ext cx="1185534" cy="25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3603625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 Box 18"/>
          <p:cNvSpPr txBox="1">
            <a:spLocks noChangeArrowheads="1"/>
          </p:cNvSpPr>
          <p:nvPr/>
        </p:nvSpPr>
        <p:spPr bwMode="auto">
          <a:xfrm>
            <a:off x="1187624" y="43947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Les composants du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4843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bousson\Desktop\IMG_27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9" y="836712"/>
            <a:ext cx="3828865" cy="28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IPNO\ESS\CDS\SUIVI\REPORTING\ESS_MEETINGS\20170321\20170317_152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248" r="12371" b="8852"/>
          <a:stretch/>
        </p:blipFill>
        <p:spPr bwMode="auto">
          <a:xfrm rot="5400000">
            <a:off x="4313684" y="1691850"/>
            <a:ext cx="5433933" cy="386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87624" y="43947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Picture 3" descr="C:\Users\nikolaosgazis\Documents\SPK Tunnel Sect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9"/>
          <a:stretch>
            <a:fillRect/>
          </a:stretch>
        </p:blipFill>
        <p:spPr bwMode="auto">
          <a:xfrm>
            <a:off x="323528" y="3976939"/>
            <a:ext cx="4104456" cy="24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82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187624" y="43947"/>
            <a:ext cx="6912768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Cryodistribution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D:\IPNO\ESS\CDS\SUIVI\REPORTING\ESS_MEETINGS\20170321\20170317_1525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2248" r="12371" b="8852"/>
          <a:stretch/>
        </p:blipFill>
        <p:spPr bwMode="auto">
          <a:xfrm rot="5400000">
            <a:off x="4603589" y="3477309"/>
            <a:ext cx="2318818" cy="165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D:\IPNO\ESS\CDS\SUIVI\PDR\Images Linac Spoke\hd7.pn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627" y="982885"/>
            <a:ext cx="8273130" cy="2424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8311393" y="3122799"/>
            <a:ext cx="579937" cy="154879"/>
          </a:xfrm>
          <a:prstGeom prst="straightConnector1">
            <a:avLst/>
          </a:prstGeom>
          <a:ln w="19050">
            <a:solidFill>
              <a:srgbClr val="00B050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 de texte 1579"/>
          <p:cNvSpPr txBox="1"/>
          <p:nvPr/>
        </p:nvSpPr>
        <p:spPr>
          <a:xfrm rot="1080000">
            <a:off x="7654408" y="2445798"/>
            <a:ext cx="1228708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 err="1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Beam</a:t>
            </a:r>
            <a:r>
              <a:rPr lang="fr-FR" sz="1400" dirty="0">
                <a:solidFill>
                  <a:srgbClr val="00B050"/>
                </a:solidFill>
                <a:effectLst/>
                <a:ea typeface="Times New Roman"/>
                <a:cs typeface="Times New Roman"/>
              </a:rPr>
              <a:t> direction</a:t>
            </a:r>
            <a:endParaRPr lang="fr-FR" sz="1400" dirty="0">
              <a:effectLst/>
              <a:ea typeface="Times New Roman"/>
              <a:cs typeface="Times New Roman"/>
            </a:endParaRPr>
          </a:p>
        </p:txBody>
      </p:sp>
      <p:sp>
        <p:nvSpPr>
          <p:cNvPr id="9" name="Zone de texte 1580"/>
          <p:cNvSpPr txBox="1"/>
          <p:nvPr/>
        </p:nvSpPr>
        <p:spPr>
          <a:xfrm>
            <a:off x="6794726" y="3340168"/>
            <a:ext cx="2097753" cy="296852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1400" dirty="0">
                <a:effectLst/>
                <a:ea typeface="Times New Roman"/>
              </a:rPr>
              <a:t>To the CDS-EL and ACCP</a:t>
            </a:r>
            <a:r>
              <a:rPr lang="fr-FR" sz="1400" dirty="0">
                <a:effectLst/>
                <a:ea typeface="Times New Roman"/>
                <a:sym typeface="Symbol"/>
              </a:rPr>
              <a:t>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Zone de texte 1580"/>
          <p:cNvSpPr txBox="1"/>
          <p:nvPr/>
        </p:nvSpPr>
        <p:spPr>
          <a:xfrm rot="16200000">
            <a:off x="205188" y="1854511"/>
            <a:ext cx="902602" cy="3261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18000" tIns="18000" rIns="18000" bIns="1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fr-FR" sz="1400" dirty="0">
                <a:effectLst/>
                <a:ea typeface="Times New Roman"/>
              </a:rPr>
              <a:t>End box </a:t>
            </a:r>
            <a:r>
              <a:rPr lang="fr-FR" sz="1400" dirty="0">
                <a:effectLst/>
                <a:ea typeface="Times New Roman"/>
                <a:sym typeface="Symbol"/>
              </a:rPr>
              <a:t>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1" name="AutoShape 392"/>
          <p:cNvSpPr>
            <a:spLocks/>
          </p:cNvSpPr>
          <p:nvPr/>
        </p:nvSpPr>
        <p:spPr bwMode="auto">
          <a:xfrm>
            <a:off x="5868144" y="1309492"/>
            <a:ext cx="1489283" cy="834627"/>
          </a:xfrm>
          <a:prstGeom prst="callout2">
            <a:avLst>
              <a:gd name="adj1" fmla="val 18556"/>
              <a:gd name="adj2" fmla="val -8500"/>
              <a:gd name="adj3" fmla="val 18556"/>
              <a:gd name="adj4" fmla="val -13741"/>
              <a:gd name="adj5" fmla="val 98347"/>
              <a:gd name="adj6" fmla="val -32509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effectLst/>
                <a:latin typeface="Calibri"/>
                <a:ea typeface="Times New Roman"/>
              </a:rPr>
              <a:t>Spoke cryomodule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AutoShape 392"/>
          <p:cNvSpPr>
            <a:spLocks/>
          </p:cNvSpPr>
          <p:nvPr/>
        </p:nvSpPr>
        <p:spPr bwMode="auto">
          <a:xfrm flipH="1">
            <a:off x="3563887" y="2653967"/>
            <a:ext cx="1489283" cy="346103"/>
          </a:xfrm>
          <a:prstGeom prst="callout2">
            <a:avLst>
              <a:gd name="adj1" fmla="val 51999"/>
              <a:gd name="adj2" fmla="val -1505"/>
              <a:gd name="adj3" fmla="val 51999"/>
              <a:gd name="adj4" fmla="val -16849"/>
              <a:gd name="adj5" fmla="val -45457"/>
              <a:gd name="adj6" fmla="val -3406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18000" tIns="45720" rIns="18000" bIns="45720" anchor="t" anchorCtr="0" upright="1">
            <a:noAutofit/>
          </a:bodyPr>
          <a:lstStyle/>
          <a:p>
            <a:pPr algn="r">
              <a:spcAft>
                <a:spcPts val="0"/>
              </a:spcAft>
            </a:pPr>
            <a:r>
              <a:rPr lang="en-US" sz="1400" dirty="0" smtClean="0">
                <a:effectLst/>
                <a:latin typeface="Calibri"/>
                <a:ea typeface="Times New Roman"/>
              </a:rPr>
              <a:t>Valve box</a:t>
            </a:r>
            <a:endParaRPr lang="fr-FR" sz="1400" dirty="0">
              <a:effectLst/>
              <a:latin typeface="Times New Roman"/>
              <a:ea typeface="Times New Roman"/>
            </a:endParaRPr>
          </a:p>
        </p:txBody>
      </p:sp>
      <p:grpSp>
        <p:nvGrpSpPr>
          <p:cNvPr id="13" name="Zone de dessin 20"/>
          <p:cNvGrpSpPr/>
          <p:nvPr/>
        </p:nvGrpSpPr>
        <p:grpSpPr>
          <a:xfrm>
            <a:off x="899592" y="2279029"/>
            <a:ext cx="3672408" cy="2796016"/>
            <a:chOff x="0" y="0"/>
            <a:chExt cx="5763260" cy="4782902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5763260" cy="4782185"/>
            </a:xfrm>
            <a:prstGeom prst="rect">
              <a:avLst/>
            </a:prstGeom>
          </p:spPr>
        </p:sp>
        <p:pic>
          <p:nvPicPr>
            <p:cNvPr id="15" name="Image 14" descr="\\Da-tacsolcalcul\partage\ESS\CDS\BV_02.png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9" t="3791"/>
            <a:stretch/>
          </p:blipFill>
          <p:spPr bwMode="auto">
            <a:xfrm>
              <a:off x="66674" y="35988"/>
              <a:ext cx="3405033" cy="47469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AutoShape 392"/>
            <p:cNvSpPr>
              <a:spLocks/>
            </p:cNvSpPr>
            <p:nvPr/>
          </p:nvSpPr>
          <p:spPr bwMode="auto">
            <a:xfrm>
              <a:off x="1276350" y="4453934"/>
              <a:ext cx="1743075" cy="328968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-89113"/>
                <a:gd name="adj6" fmla="val -35198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 dirty="0">
                  <a:effectLst/>
                  <a:latin typeface="Calibri"/>
                  <a:ea typeface="Times New Roman"/>
                </a:rPr>
                <a:t>Valve box support</a:t>
              </a:r>
              <a:endParaRPr lang="fr-FR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AutoShape 392"/>
            <p:cNvSpPr>
              <a:spLocks/>
            </p:cNvSpPr>
            <p:nvPr/>
          </p:nvSpPr>
          <p:spPr bwMode="auto">
            <a:xfrm>
              <a:off x="3019425" y="2334002"/>
              <a:ext cx="1163320" cy="328930"/>
            </a:xfrm>
            <a:prstGeom prst="callout2">
              <a:avLst>
                <a:gd name="adj1" fmla="val 47513"/>
                <a:gd name="adj2" fmla="val -2769"/>
                <a:gd name="adj3" fmla="val 50409"/>
                <a:gd name="adj4" fmla="val -17835"/>
                <a:gd name="adj5" fmla="val 290207"/>
                <a:gd name="adj6" fmla="val -62216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Positioning frame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AutoShape 392"/>
            <p:cNvSpPr>
              <a:spLocks/>
            </p:cNvSpPr>
            <p:nvPr/>
          </p:nvSpPr>
          <p:spPr bwMode="auto">
            <a:xfrm>
              <a:off x="3643158" y="1800602"/>
              <a:ext cx="1843242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6424"/>
                <a:gd name="adj6" fmla="val -38821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Interface with the Header unit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AutoShape 392"/>
            <p:cNvSpPr>
              <a:spLocks/>
            </p:cNvSpPr>
            <p:nvPr/>
          </p:nvSpPr>
          <p:spPr bwMode="auto">
            <a:xfrm>
              <a:off x="3303769" y="2062857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6424"/>
                <a:gd name="adj6" fmla="val -38821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Fiducials supports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flipH="1" flipV="1">
              <a:off x="1409700" y="2120007"/>
              <a:ext cx="1609725" cy="11972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 flipV="1">
              <a:off x="2105025" y="1800602"/>
              <a:ext cx="409575" cy="391500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H="1">
              <a:off x="1276350" y="2192102"/>
              <a:ext cx="961051" cy="257175"/>
            </a:xfrm>
            <a:prstGeom prst="straightConnector1">
              <a:avLst/>
            </a:prstGeom>
            <a:ln w="19050">
              <a:solidFill>
                <a:srgbClr val="CC00FF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utoShape 392"/>
            <p:cNvSpPr>
              <a:spLocks/>
            </p:cNvSpPr>
            <p:nvPr/>
          </p:nvSpPr>
          <p:spPr bwMode="auto">
            <a:xfrm flipH="1">
              <a:off x="66727" y="36009"/>
              <a:ext cx="11188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155131"/>
                <a:gd name="adj6" fmla="val -38836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 algn="r"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Cryogenic valves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AutoShape 392"/>
            <p:cNvSpPr>
              <a:spLocks/>
            </p:cNvSpPr>
            <p:nvPr/>
          </p:nvSpPr>
          <p:spPr bwMode="auto">
            <a:xfrm>
              <a:off x="3770494" y="361987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235189"/>
                <a:gd name="adj6" fmla="val -64149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Interface with the cryomodule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AutoShape 392"/>
            <p:cNvSpPr>
              <a:spLocks/>
            </p:cNvSpPr>
            <p:nvPr/>
          </p:nvSpPr>
          <p:spPr bwMode="auto">
            <a:xfrm>
              <a:off x="3529336" y="36004"/>
              <a:ext cx="1842770" cy="328930"/>
            </a:xfrm>
            <a:prstGeom prst="callout2">
              <a:avLst>
                <a:gd name="adj1" fmla="val 50406"/>
                <a:gd name="adj2" fmla="val -1951"/>
                <a:gd name="adj3" fmla="val 53302"/>
                <a:gd name="adj4" fmla="val -18653"/>
                <a:gd name="adj5" fmla="val 119611"/>
                <a:gd name="adj6" fmla="val -55508"/>
              </a:avLst>
            </a:prstGeom>
            <a:noFill/>
            <a:ln w="19050">
              <a:solidFill>
                <a:srgbClr val="CC00FF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18000" tIns="45720" rIns="1800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100">
                  <a:effectLst/>
                  <a:latin typeface="Calibri"/>
                  <a:ea typeface="Times New Roman"/>
                </a:rPr>
                <a:t>He relief branch line</a:t>
              </a:r>
              <a:endParaRPr lang="fr-FR" sz="12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9" name="Picture 2" descr="D:\ESS\Photo-montage-103\novembre\P1030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91197"/>
            <a:ext cx="2301483" cy="17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17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45415</TotalTime>
  <Words>784</Words>
  <Application>Microsoft Office PowerPoint</Application>
  <PresentationFormat>Affichage à l'écran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BOUSSON Sebastien</cp:lastModifiedBy>
  <cp:revision>555</cp:revision>
  <dcterms:created xsi:type="dcterms:W3CDTF">2010-09-15T22:47:19Z</dcterms:created>
  <dcterms:modified xsi:type="dcterms:W3CDTF">2018-08-27T09:02:05Z</dcterms:modified>
</cp:coreProperties>
</file>