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400" r:id="rId3"/>
    <p:sldId id="382" r:id="rId4"/>
    <p:sldId id="409" r:id="rId5"/>
    <p:sldId id="402" r:id="rId6"/>
    <p:sldId id="404" r:id="rId7"/>
    <p:sldId id="27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C3004A"/>
    <a:srgbClr val="993366"/>
    <a:srgbClr val="0033CC"/>
    <a:srgbClr val="00CC00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6" autoAdjust="0"/>
    <p:restoredTop sz="92730" autoAdjust="0"/>
  </p:normalViewPr>
  <p:slideViewPr>
    <p:cSldViewPr>
      <p:cViewPr>
        <p:scale>
          <a:sx n="100" d="100"/>
          <a:sy n="100" d="100"/>
        </p:scale>
        <p:origin x="106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20/08/2018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9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0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3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168" y="46224"/>
            <a:ext cx="194079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SLHIPP2 2014</a:t>
            </a:r>
          </a:p>
          <a:p>
            <a:pPr lvl="0"/>
            <a:r>
              <a:rPr lang="fr-FR" dirty="0" smtClean="0"/>
              <a:t>March 18th 2015 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46224"/>
            <a:ext cx="2024464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563888" y="6650245"/>
            <a:ext cx="5040000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5496" y="6467683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ESS - 2018 </a:t>
            </a:r>
            <a:r>
              <a:rPr lang="fr-FR" noProof="0" dirty="0" smtClean="0"/>
              <a:t>August 20</a:t>
            </a:r>
            <a:r>
              <a:rPr lang="fr-FR" baseline="30000" noProof="0" dirty="0" smtClean="0"/>
              <a:t>th</a:t>
            </a:r>
            <a:r>
              <a:rPr lang="fr-FR" noProof="0" dirty="0" smtClean="0"/>
              <a:t> 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  <a:lvl4pPr>
              <a:spcBef>
                <a:spcPts val="0"/>
              </a:spcBef>
              <a:defRPr sz="1800"/>
            </a:lvl4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rerz</a:t>
            </a:r>
            <a:endParaRPr lang="en-US" noProof="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80688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763688" y="91177"/>
            <a:ext cx="1728193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logoipn.png"/>
          <p:cNvPicPr>
            <a:picLocks noChangeAspect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63" y="80688"/>
            <a:ext cx="9011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20/08/2018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496" y="1772817"/>
            <a:ext cx="8064896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Spoke section of the ESS linac: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solidFill>
                  <a:srgbClr val="7030A0"/>
                </a:solidFill>
              </a:rPr>
              <a:t>- Status of prototypes and CDS-SL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136904" cy="2736304"/>
          </a:xfrm>
        </p:spPr>
        <p:txBody>
          <a:bodyPr>
            <a:normAutofit/>
          </a:bodyPr>
          <a:lstStyle/>
          <a:p>
            <a:r>
              <a:rPr lang="en-GB" alt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 DUTHIL (CNRS-IN2P3 IPN </a:t>
            </a:r>
            <a:r>
              <a:rPr lang="en-GB" alt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Orsay</a:t>
            </a:r>
            <a:r>
              <a:rPr lang="en-GB" alt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Division </a:t>
            </a:r>
            <a:r>
              <a:rPr lang="en-GB" alt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Accélérateurs</a:t>
            </a:r>
            <a:r>
              <a:rPr lang="en-GB" alt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GB" alt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the IPNO team</a:t>
            </a:r>
          </a:p>
          <a:p>
            <a:pPr marL="355600" indent="-355600"/>
            <a:r>
              <a:rPr lang="en-GB" alt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2018/08/20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582516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185106" y="3633608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384" y="0"/>
            <a:ext cx="8172400" cy="720080"/>
          </a:xfrm>
        </p:spPr>
        <p:txBody>
          <a:bodyPr/>
          <a:lstStyle/>
          <a:p>
            <a:r>
              <a:rPr lang="en-US" dirty="0" smtClean="0"/>
              <a:t>Prototype cryomodule and valve 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7505" y="692696"/>
            <a:ext cx="6696744" cy="5774986"/>
          </a:xfrm>
        </p:spPr>
        <p:txBody>
          <a:bodyPr>
            <a:normAutofit fontScale="92500" lnSpcReduction="10000"/>
          </a:bodyPr>
          <a:lstStyle/>
          <a:p>
            <a:pPr algn="just">
              <a:tabLst>
                <a:tab pos="2879725" algn="l"/>
              </a:tabLst>
            </a:pPr>
            <a:r>
              <a:rPr lang="en-US" dirty="0"/>
              <a:t>Valve box </a:t>
            </a:r>
          </a:p>
          <a:p>
            <a:pPr lvl="2" algn="just">
              <a:tabLst>
                <a:tab pos="2879725" algn="l"/>
              </a:tabLst>
            </a:pPr>
            <a:r>
              <a:rPr lang="en-US" dirty="0"/>
              <a:t>Was opened again (June-July).</a:t>
            </a:r>
          </a:p>
          <a:p>
            <a:pPr lvl="2" algn="just">
              <a:tabLst>
                <a:tab pos="2879725" algn="l"/>
              </a:tabLst>
            </a:pPr>
            <a:r>
              <a:rPr lang="en-US" dirty="0"/>
              <a:t>Accessible T sensors (and controllers) were controlled again:</a:t>
            </a:r>
          </a:p>
          <a:p>
            <a:pPr marL="1343025" lvl="3" indent="-266700" algn="just">
              <a:tabLst>
                <a:tab pos="2879725" algn="l"/>
              </a:tabLst>
            </a:pPr>
            <a:r>
              <a:rPr lang="en-US" dirty="0"/>
              <a:t>some of them plunged into </a:t>
            </a:r>
            <a:r>
              <a:rPr lang="en-US" dirty="0" err="1"/>
              <a:t>LHe</a:t>
            </a:r>
            <a:r>
              <a:rPr lang="en-US" dirty="0"/>
              <a:t> -&gt; measured voltage in agreement with the calibration (no drift observed);</a:t>
            </a:r>
          </a:p>
          <a:p>
            <a:pPr marL="1343025" lvl="3" indent="-266700" algn="just">
              <a:tabLst>
                <a:tab pos="2879725" algn="l"/>
              </a:tabLst>
            </a:pPr>
            <a:r>
              <a:rPr lang="en-US" dirty="0"/>
              <a:t>conditioners were controlled by use of a calibrated resistor -&gt; output signal </a:t>
            </a:r>
            <a:r>
              <a:rPr lang="en-US" dirty="0" smtClean="0"/>
              <a:t>OK</a:t>
            </a:r>
          </a:p>
          <a:p>
            <a:pPr lvl="2" algn="just">
              <a:tabLst>
                <a:tab pos="2879725" algn="l"/>
              </a:tabLst>
            </a:pPr>
            <a:r>
              <a:rPr lang="en-US" dirty="0"/>
              <a:t>Simulations of the transport were updated in order to take into account the maximum accelerations (along X, Y, Z) allowed by the crate support</a:t>
            </a:r>
            <a:r>
              <a:rPr lang="en-US" dirty="0" smtClean="0"/>
              <a:t>;</a:t>
            </a:r>
          </a:p>
          <a:p>
            <a:pPr lvl="2" algn="just">
              <a:tabLst>
                <a:tab pos="2879725" algn="l"/>
              </a:tabLst>
            </a:pPr>
            <a:r>
              <a:rPr lang="en-US" dirty="0" smtClean="0"/>
              <a:t>A new </a:t>
            </a:r>
            <a:r>
              <a:rPr lang="en-US" dirty="0"/>
              <a:t>test box </a:t>
            </a:r>
            <a:r>
              <a:rPr lang="en-US" dirty="0" smtClean="0"/>
              <a:t>new </a:t>
            </a:r>
            <a:r>
              <a:rPr lang="en-US" dirty="0"/>
              <a:t>test box (to be connected to the jumper and used for 2 K preliminary operations at Uppsala; it includes a small phase separator) </a:t>
            </a:r>
            <a:r>
              <a:rPr lang="en-US" dirty="0" smtClean="0"/>
              <a:t>was designed and started </a:t>
            </a:r>
            <a:r>
              <a:rPr lang="en-US" dirty="0"/>
              <a:t>to be </a:t>
            </a:r>
            <a:r>
              <a:rPr lang="en-US" dirty="0" smtClean="0"/>
              <a:t>manufactured.</a:t>
            </a:r>
            <a:endParaRPr lang="en-US" dirty="0"/>
          </a:p>
          <a:p>
            <a:pPr algn="just">
              <a:tabLst>
                <a:tab pos="2879725" algn="l"/>
              </a:tabLst>
            </a:pPr>
            <a:endParaRPr lang="en-US" dirty="0" smtClean="0"/>
          </a:p>
          <a:p>
            <a:pPr algn="just">
              <a:tabLst>
                <a:tab pos="2879725" algn="l"/>
              </a:tabLst>
            </a:pPr>
            <a:r>
              <a:rPr lang="en-US" dirty="0" smtClean="0"/>
              <a:t>Cryomodule </a:t>
            </a:r>
            <a:endParaRPr lang="en-US" dirty="0"/>
          </a:p>
          <a:p>
            <a:pPr lvl="2" algn="just">
              <a:tabLst>
                <a:tab pos="2879725" algn="l"/>
              </a:tabLst>
            </a:pPr>
            <a:r>
              <a:rPr lang="en-US" dirty="0"/>
              <a:t>re-assembled with two double Spoke </a:t>
            </a:r>
            <a:r>
              <a:rPr lang="en-US" dirty="0" smtClean="0"/>
              <a:t>cavities</a:t>
            </a:r>
          </a:p>
          <a:p>
            <a:pPr marL="803275" lvl="2" indent="0" algn="just">
              <a:buNone/>
              <a:tabLst>
                <a:tab pos="2879725" algn="l"/>
              </a:tabLst>
            </a:pPr>
            <a:r>
              <a:rPr lang="en-US" dirty="0" smtClean="0"/>
              <a:t> </a:t>
            </a:r>
            <a:r>
              <a:rPr lang="en-US" dirty="0"/>
              <a:t>and two power </a:t>
            </a:r>
            <a:r>
              <a:rPr lang="en-US" dirty="0" smtClean="0"/>
              <a:t>couplers.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Transport to UU</a:t>
            </a:r>
          </a:p>
          <a:p>
            <a:pPr lvl="2"/>
            <a:r>
              <a:rPr lang="en-US" dirty="0" smtClean="0"/>
              <a:t>VB and cryomodule were closed and packed into their </a:t>
            </a:r>
          </a:p>
          <a:p>
            <a:pPr marL="803275" lvl="2" indent="0">
              <a:buNone/>
            </a:pPr>
            <a:r>
              <a:rPr lang="en-US" dirty="0" smtClean="0"/>
              <a:t>crates;</a:t>
            </a:r>
          </a:p>
          <a:p>
            <a:pPr lvl="2"/>
            <a:r>
              <a:rPr lang="en-US" dirty="0" smtClean="0"/>
              <a:t>They were shipped to UU (</a:t>
            </a:r>
            <a:r>
              <a:rPr lang="en-US" smtClean="0"/>
              <a:t>Monday 08/13</a:t>
            </a:r>
            <a:r>
              <a:rPr lang="en-US" baseline="30000" smtClean="0"/>
              <a:t>th </a:t>
            </a:r>
            <a:r>
              <a:rPr lang="en-US" smtClean="0"/>
              <a:t>-&gt;Friday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r>
              <a:rPr lang="en-US" dirty="0" smtClean="0"/>
              <a:t>.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226090"/>
            <a:ext cx="2022323" cy="196426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82" y="4883052"/>
            <a:ext cx="3065722" cy="149028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02016" y="179130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Eg</a:t>
            </a:r>
            <a:r>
              <a:rPr lang="en-US" sz="1400" dirty="0" smtClean="0"/>
              <a:t>: stress resulting from an </a:t>
            </a:r>
            <a:r>
              <a:rPr lang="fr-FR" sz="1400" dirty="0" err="1" smtClean="0"/>
              <a:t>acceleration</a:t>
            </a:r>
            <a:r>
              <a:rPr lang="fr-FR" sz="1400" dirty="0" smtClean="0"/>
              <a:t> of 1.4 g </a:t>
            </a:r>
            <a:r>
              <a:rPr lang="fr-FR" sz="1400" dirty="0" err="1" smtClean="0"/>
              <a:t>along</a:t>
            </a:r>
            <a:r>
              <a:rPr lang="fr-FR" sz="1400" dirty="0" smtClean="0"/>
              <a:t> X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2" y="5166717"/>
            <a:ext cx="454347" cy="5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CDS-SL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904656"/>
          </a:xfrm>
        </p:spPr>
        <p:txBody>
          <a:bodyPr>
            <a:normAutofit/>
          </a:bodyPr>
          <a:lstStyle/>
          <a:p>
            <a:r>
              <a:rPr lang="en-US" dirty="0" smtClean="0"/>
              <a:t>CDS-SL design </a:t>
            </a:r>
          </a:p>
          <a:p>
            <a:pPr lvl="1"/>
            <a:endParaRPr lang="en-US" dirty="0" smtClean="0">
              <a:latin typeface="+mj-lt"/>
              <a:sym typeface="Symbol"/>
            </a:endParaRPr>
          </a:p>
          <a:p>
            <a:pPr lvl="1"/>
            <a:endParaRPr lang="en-US" dirty="0">
              <a:latin typeface="+mj-lt"/>
              <a:sym typeface="Symbol"/>
            </a:endParaRPr>
          </a:p>
          <a:p>
            <a:pPr lvl="1"/>
            <a:endParaRPr lang="en-US" dirty="0" smtClean="0">
              <a:latin typeface="+mj-lt"/>
              <a:sym typeface="Symbol"/>
            </a:endParaRPr>
          </a:p>
          <a:p>
            <a:pPr lvl="1"/>
            <a:endParaRPr lang="en-US" dirty="0">
              <a:latin typeface="+mj-lt"/>
              <a:sym typeface="Symbol"/>
            </a:endParaRPr>
          </a:p>
          <a:p>
            <a:pPr lvl="1"/>
            <a:endParaRPr lang="en-US" dirty="0" smtClean="0">
              <a:latin typeface="+mj-lt"/>
              <a:sym typeface="Symbol"/>
            </a:endParaRPr>
          </a:p>
          <a:p>
            <a:pPr lvl="1"/>
            <a:endParaRPr lang="en-US" dirty="0">
              <a:latin typeface="+mj-lt"/>
              <a:sym typeface="Symbol"/>
            </a:endParaRPr>
          </a:p>
          <a:p>
            <a:pPr lvl="1"/>
            <a:r>
              <a:rPr lang="en-US" dirty="0" smtClean="0">
                <a:latin typeface="+mj-lt"/>
                <a:sym typeface="Symbol"/>
              </a:rPr>
              <a:t>End Box </a:t>
            </a:r>
          </a:p>
          <a:p>
            <a:pPr lvl="2"/>
            <a:r>
              <a:rPr lang="en-US" dirty="0" smtClean="0">
                <a:sym typeface="Symbol"/>
              </a:rPr>
              <a:t>Design is done</a:t>
            </a:r>
            <a:endParaRPr lang="en-US" dirty="0" smtClean="0">
              <a:sym typeface="Symbol" panose="05050102010706020507" pitchFamily="18" charset="2"/>
            </a:endParaRP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Tech spec + drawings to finalize before the call for tender (beginning of </a:t>
            </a:r>
            <a:r>
              <a:rPr lang="en-US" dirty="0" smtClean="0">
                <a:sym typeface="Symbol" panose="05050102010706020507" pitchFamily="18" charset="2"/>
              </a:rPr>
              <a:t>October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lvl="2"/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Headers units :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Design of HU 1 to 13 nearly </a:t>
            </a:r>
            <a:r>
              <a:rPr lang="en-US" dirty="0">
                <a:sym typeface="Symbol" panose="05050102010706020507" pitchFamily="18" charset="2"/>
              </a:rPr>
              <a:t>finalized -&gt; </a:t>
            </a:r>
            <a:r>
              <a:rPr lang="en-US" dirty="0" smtClean="0">
                <a:sym typeface="Symbol" panose="05050102010706020507" pitchFamily="18" charset="2"/>
              </a:rPr>
              <a:t>call for tender </a:t>
            </a:r>
            <a:r>
              <a:rPr lang="en-US" dirty="0" smtClean="0">
                <a:sym typeface="Symbol" panose="05050102010706020507" pitchFamily="18" charset="2"/>
              </a:rPr>
              <a:t>(beginning </a:t>
            </a:r>
            <a:r>
              <a:rPr lang="en-US" dirty="0" smtClean="0">
                <a:sym typeface="Symbol" panose="05050102010706020507" pitchFamily="18" charset="2"/>
              </a:rPr>
              <a:t>of September)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Design of HU14 (= HU-EL = interface between the CDS-SL and CDS-EL) to be finalized (separate call for tender later in autumn);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marL="1371600" lvl="3" indent="0">
              <a:buNone/>
            </a:pPr>
            <a:endParaRPr lang="en-US" dirty="0" smtClean="0">
              <a:sym typeface="Symbol"/>
            </a:endParaRPr>
          </a:p>
          <a:p>
            <a:pPr marL="1371600" lvl="3" indent="0">
              <a:buNone/>
            </a:pPr>
            <a:endParaRPr lang="en-US" dirty="0" smtClean="0">
              <a:sym typeface="Symbol"/>
            </a:endParaRPr>
          </a:p>
          <a:p>
            <a:pPr marL="1371600" lvl="3" indent="0">
              <a:buNone/>
            </a:pPr>
            <a:endParaRPr lang="en-US" dirty="0" smtClean="0">
              <a:sym typeface="Symbol"/>
            </a:endParaRPr>
          </a:p>
          <a:p>
            <a:pPr lvl="2"/>
            <a:endParaRPr lang="en-US" dirty="0" smtClean="0">
              <a:sym typeface="Symbol"/>
            </a:endParaRPr>
          </a:p>
          <a:p>
            <a:pPr marL="803275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355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755576" y="1124744"/>
            <a:ext cx="7560840" cy="1949514"/>
            <a:chOff x="611560" y="3573016"/>
            <a:chExt cx="7560840" cy="1949514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995936" y="4590805"/>
              <a:ext cx="1512168" cy="0"/>
            </a:xfrm>
            <a:prstGeom prst="line">
              <a:avLst/>
            </a:prstGeom>
            <a:ln w="254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420104" y="450304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78449" y="450418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Double vague 8"/>
            <p:cNvSpPr/>
            <p:nvPr/>
          </p:nvSpPr>
          <p:spPr>
            <a:xfrm>
              <a:off x="3786508" y="449518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46820" y="450418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4495540" y="441448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rganigramme : Délai 11"/>
            <p:cNvSpPr/>
            <p:nvPr/>
          </p:nvSpPr>
          <p:spPr>
            <a:xfrm rot="5400000">
              <a:off x="4635640" y="453965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548452" y="437024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Double vague 13"/>
            <p:cNvSpPr/>
            <p:nvPr/>
          </p:nvSpPr>
          <p:spPr>
            <a:xfrm rot="5400000">
              <a:off x="4648836" y="421611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uble vague 14"/>
            <p:cNvSpPr/>
            <p:nvPr/>
          </p:nvSpPr>
          <p:spPr>
            <a:xfrm>
              <a:off x="4249036" y="449518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1028" y="425567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HU03</a:t>
              </a:r>
              <a:endParaRPr lang="fr-FR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95968" y="450177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47717" y="450291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Double vague 18"/>
            <p:cNvSpPr/>
            <p:nvPr/>
          </p:nvSpPr>
          <p:spPr>
            <a:xfrm>
              <a:off x="2555776" y="449391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22684" y="450291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271404" y="441321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Organigramme : Délai 21"/>
            <p:cNvSpPr/>
            <p:nvPr/>
          </p:nvSpPr>
          <p:spPr>
            <a:xfrm rot="5400000">
              <a:off x="3411504" y="453838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3324316" y="436897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Double vague 23"/>
            <p:cNvSpPr/>
            <p:nvPr/>
          </p:nvSpPr>
          <p:spPr>
            <a:xfrm rot="5400000">
              <a:off x="3424700" y="421484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uble vague 24"/>
            <p:cNvSpPr/>
            <p:nvPr/>
          </p:nvSpPr>
          <p:spPr>
            <a:xfrm>
              <a:off x="3018304" y="449391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70296" y="425440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HU02</a:t>
              </a:r>
              <a:endParaRPr lang="fr-FR" sz="1400" dirty="0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7482800" y="4436958"/>
              <a:ext cx="556761" cy="287705"/>
              <a:chOff x="5706853" y="2870633"/>
              <a:chExt cx="556761" cy="1980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798794" y="2879633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Double vague 77"/>
              <p:cNvSpPr/>
              <p:nvPr/>
            </p:nvSpPr>
            <p:spPr>
              <a:xfrm>
                <a:off x="5706853" y="2870633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611560" y="4849415"/>
              <a:ext cx="7662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339933"/>
                  </a:solidFill>
                </a:rPr>
                <a:t>End box</a:t>
              </a:r>
              <a:endParaRPr lang="en-US" sz="1400" dirty="0">
                <a:solidFill>
                  <a:srgbClr val="339933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87006" y="478824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VB01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3848" y="4797410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VB02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98164" y="4797410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13528" y="478824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VB13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59777" y="4999310"/>
              <a:ext cx="1212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Interface with the CDS-EL</a:t>
              </a:r>
              <a:endParaRPr lang="en-US" sz="1400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 rot="5400000">
              <a:off x="7196724" y="4725180"/>
              <a:ext cx="753333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rot="16200000" flipH="1">
              <a:off x="7030212" y="3751763"/>
              <a:ext cx="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516216" y="3919190"/>
              <a:ext cx="1294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Beam direction</a:t>
              </a:r>
              <a:endParaRPr lang="fr-FR" sz="1400" dirty="0"/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1054000" y="3573016"/>
              <a:ext cx="565672" cy="634206"/>
              <a:chOff x="1331640" y="891808"/>
              <a:chExt cx="565672" cy="634206"/>
            </a:xfrm>
          </p:grpSpPr>
          <p:cxnSp>
            <p:nvCxnSpPr>
              <p:cNvPr id="73" name="Connecteur droit avec flèche 72"/>
              <p:cNvCxnSpPr/>
              <p:nvPr/>
            </p:nvCxnSpPr>
            <p:spPr>
              <a:xfrm flipH="1">
                <a:off x="1385832" y="1500024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331640" y="1187460"/>
                <a:ext cx="272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fr-FR" sz="1600" dirty="0"/>
              </a:p>
            </p:txBody>
          </p:sp>
          <p:cxnSp>
            <p:nvCxnSpPr>
              <p:cNvPr id="75" name="Connecteur droit avec flèche 74"/>
              <p:cNvCxnSpPr/>
              <p:nvPr/>
            </p:nvCxnSpPr>
            <p:spPr>
              <a:xfrm rot="16200000">
                <a:off x="1629916" y="1259852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619672" y="891808"/>
                <a:ext cx="2776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y</a:t>
                </a:r>
                <a:endParaRPr lang="fr-FR" sz="1600" dirty="0"/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6547836" y="4441522"/>
              <a:ext cx="924032" cy="288737"/>
              <a:chOff x="6569816" y="1719084"/>
              <a:chExt cx="924032" cy="288737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661757" y="1774557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Double vague 70"/>
              <p:cNvSpPr/>
              <p:nvPr/>
            </p:nvSpPr>
            <p:spPr>
              <a:xfrm>
                <a:off x="6569816" y="17655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èze 71"/>
              <p:cNvSpPr/>
              <p:nvPr/>
            </p:nvSpPr>
            <p:spPr>
              <a:xfrm rot="16200000">
                <a:off x="7169479" y="1683453"/>
                <a:ext cx="288737" cy="360000"/>
              </a:xfrm>
              <a:prstGeom prst="trapezoid">
                <a:avLst>
                  <a:gd name="adj" fmla="val 19721"/>
                </a:avLst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483448" y="4251865"/>
              <a:ext cx="630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HU-EL</a:t>
              </a:r>
              <a:endParaRPr lang="fr-FR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2624" y="3700705"/>
              <a:ext cx="7628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TCS axis</a:t>
              </a:r>
              <a:endParaRPr lang="fr-FR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71832" y="449161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23581" y="44927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Double vague 42"/>
            <p:cNvSpPr/>
            <p:nvPr/>
          </p:nvSpPr>
          <p:spPr>
            <a:xfrm>
              <a:off x="1331640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98548" y="449275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Ellipse 44"/>
            <p:cNvSpPr>
              <a:spLocks noChangeAspect="1"/>
            </p:cNvSpPr>
            <p:nvPr/>
          </p:nvSpPr>
          <p:spPr>
            <a:xfrm>
              <a:off x="2047268" y="440305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Organigramme : Délai 45"/>
            <p:cNvSpPr/>
            <p:nvPr/>
          </p:nvSpPr>
          <p:spPr>
            <a:xfrm rot="5400000">
              <a:off x="2187368" y="452822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2100180" y="435881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Double vague 47"/>
            <p:cNvSpPr/>
            <p:nvPr/>
          </p:nvSpPr>
          <p:spPr>
            <a:xfrm rot="5400000">
              <a:off x="2200564" y="420468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uble vague 48"/>
            <p:cNvSpPr/>
            <p:nvPr/>
          </p:nvSpPr>
          <p:spPr>
            <a:xfrm>
              <a:off x="1794168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46160" y="424424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HU01</a:t>
              </a:r>
              <a:endParaRPr lang="fr-FR" sz="14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20544" y="449161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91118" y="44927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Double vague 52"/>
            <p:cNvSpPr/>
            <p:nvPr/>
          </p:nvSpPr>
          <p:spPr>
            <a:xfrm>
              <a:off x="5399177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06872" y="449275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6095980" y="440305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Organigramme : Délai 55"/>
            <p:cNvSpPr/>
            <p:nvPr/>
          </p:nvSpPr>
          <p:spPr>
            <a:xfrm rot="5400000">
              <a:off x="6236080" y="452822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6148892" y="435881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Double vague 57"/>
            <p:cNvSpPr/>
            <p:nvPr/>
          </p:nvSpPr>
          <p:spPr>
            <a:xfrm rot="5400000">
              <a:off x="6249276" y="420468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uble vague 58"/>
            <p:cNvSpPr/>
            <p:nvPr/>
          </p:nvSpPr>
          <p:spPr>
            <a:xfrm>
              <a:off x="5861705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13697" y="424424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HU13</a:t>
              </a:r>
              <a:endParaRPr lang="fr-FR" sz="1400" dirty="0"/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779141" y="4399670"/>
              <a:ext cx="433200" cy="491536"/>
              <a:chOff x="779141" y="4399670"/>
              <a:chExt cx="433200" cy="491536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779141" y="4399670"/>
                <a:ext cx="433200" cy="485737"/>
                <a:chOff x="885788" y="1677232"/>
                <a:chExt cx="433200" cy="485737"/>
              </a:xfrm>
            </p:grpSpPr>
            <p:grpSp>
              <p:nvGrpSpPr>
                <p:cNvPr id="64" name="Groupe 63"/>
                <p:cNvGrpSpPr/>
                <p:nvPr/>
              </p:nvGrpSpPr>
              <p:grpSpPr>
                <a:xfrm>
                  <a:off x="885788" y="1677232"/>
                  <a:ext cx="433200" cy="359410"/>
                  <a:chOff x="284101" y="1684852"/>
                  <a:chExt cx="433200" cy="359410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632081" y="1774557"/>
                    <a:ext cx="85220" cy="180000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Ellipse 68"/>
                  <p:cNvSpPr>
                    <a:spLocks noChangeAspect="1"/>
                  </p:cNvSpPr>
                  <p:nvPr/>
                </p:nvSpPr>
                <p:spPr>
                  <a:xfrm>
                    <a:off x="284101" y="1684852"/>
                    <a:ext cx="359410" cy="359410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e 64"/>
                <p:cNvGrpSpPr/>
                <p:nvPr/>
              </p:nvGrpSpPr>
              <p:grpSpPr>
                <a:xfrm flipV="1">
                  <a:off x="939963" y="1829198"/>
                  <a:ext cx="90944" cy="333771"/>
                  <a:chOff x="939963" y="1549876"/>
                  <a:chExt cx="90944" cy="333771"/>
                </a:xfrm>
              </p:grpSpPr>
              <p:sp>
                <p:nvSpPr>
                  <p:cNvPr id="66" name="Organigramme : Délai 65"/>
                  <p:cNvSpPr/>
                  <p:nvPr/>
                </p:nvSpPr>
                <p:spPr>
                  <a:xfrm rot="5400000">
                    <a:off x="947277" y="1800016"/>
                    <a:ext cx="77912" cy="89349"/>
                  </a:xfrm>
                  <a:prstGeom prst="flowChartDelay">
                    <a:avLst/>
                  </a:prstGeom>
                  <a:solidFill>
                    <a:srgbClr val="339933"/>
                  </a:solidFill>
                  <a:ln w="25400">
                    <a:solidFill>
                      <a:schemeClr val="tx2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algn="ctr"/>
                    <a:endParaRPr lang="fr-FR" dirty="0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 rot="5400000">
                    <a:off x="859230" y="1630609"/>
                    <a:ext cx="251466" cy="90000"/>
                  </a:xfrm>
                  <a:prstGeom prst="rect">
                    <a:avLst/>
                  </a:prstGeom>
                  <a:solidFill>
                    <a:srgbClr val="33993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3" name="Double vague 62"/>
              <p:cNvSpPr/>
              <p:nvPr/>
            </p:nvSpPr>
            <p:spPr>
              <a:xfrm rot="5400000">
                <a:off x="847824" y="4817602"/>
                <a:ext cx="48208" cy="99000"/>
              </a:xfrm>
              <a:prstGeom prst="doubleWave">
                <a:avLst/>
              </a:prstGeom>
              <a:solidFill>
                <a:srgbClr val="33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47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CDS-SL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904656"/>
          </a:xfrm>
        </p:spPr>
        <p:txBody>
          <a:bodyPr>
            <a:normAutofit/>
          </a:bodyPr>
          <a:lstStyle/>
          <a:p>
            <a:r>
              <a:rPr lang="en-US" dirty="0" smtClean="0"/>
              <a:t>CDS-SL design </a:t>
            </a:r>
          </a:p>
          <a:p>
            <a:pPr lvl="1"/>
            <a:endParaRPr lang="en-US" dirty="0" smtClean="0">
              <a:latin typeface="+mj-lt"/>
              <a:sym typeface="Symbol"/>
            </a:endParaRPr>
          </a:p>
          <a:p>
            <a:pPr lvl="2"/>
            <a:endParaRPr lang="en-US" dirty="0">
              <a:latin typeface="+mj-lt"/>
              <a:sym typeface="Symbol"/>
            </a:endParaRPr>
          </a:p>
          <a:p>
            <a:pPr lvl="2"/>
            <a:endParaRPr lang="en-US" dirty="0" smtClean="0">
              <a:latin typeface="+mj-lt"/>
              <a:sym typeface="Symbol"/>
            </a:endParaRPr>
          </a:p>
          <a:p>
            <a:pPr lvl="2"/>
            <a:endParaRPr lang="en-US" dirty="0">
              <a:latin typeface="+mj-lt"/>
              <a:sym typeface="Symbol"/>
            </a:endParaRPr>
          </a:p>
          <a:p>
            <a:pPr lvl="2"/>
            <a:endParaRPr lang="en-US" dirty="0" smtClean="0">
              <a:latin typeface="+mj-lt"/>
              <a:sym typeface="Symbol"/>
            </a:endParaRPr>
          </a:p>
          <a:p>
            <a:pPr lvl="2"/>
            <a:endParaRPr lang="en-US" dirty="0">
              <a:latin typeface="+mj-lt"/>
              <a:sym typeface="Symbol"/>
            </a:endParaRPr>
          </a:p>
          <a:p>
            <a:pPr lvl="2"/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Support CDS-SL :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Support of the End box is done;</a:t>
            </a:r>
          </a:p>
          <a:p>
            <a:pPr lvl="2"/>
            <a:r>
              <a:rPr lang="en-US" dirty="0" smtClean="0">
                <a:sym typeface="Symbol"/>
              </a:rPr>
              <a:t>Supports </a:t>
            </a:r>
            <a:r>
              <a:rPr lang="en-US" dirty="0">
                <a:sym typeface="Symbol"/>
              </a:rPr>
              <a:t>of </a:t>
            </a:r>
            <a:r>
              <a:rPr lang="en-US" dirty="0" smtClean="0">
                <a:sym typeface="Symbol"/>
              </a:rPr>
              <a:t>VB01 to 12 is done;</a:t>
            </a:r>
          </a:p>
          <a:p>
            <a:pPr lvl="2"/>
            <a:r>
              <a:rPr lang="en-US" dirty="0" smtClean="0">
                <a:sym typeface="Symbol"/>
              </a:rPr>
              <a:t>Call for tender of those components: </a:t>
            </a:r>
            <a:r>
              <a:rPr lang="en-US" dirty="0" smtClean="0">
                <a:sym typeface="Symbol"/>
              </a:rPr>
              <a:t>November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Support of the valve box n°13 and HU n°14 (interface avec CDS-SL/CDS-EL) to be finalized -&gt; separate call for tender in autumn</a:t>
            </a:r>
          </a:p>
          <a:p>
            <a:pPr lvl="2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To ESS:</a:t>
            </a:r>
          </a:p>
          <a:p>
            <a:pPr lvl="2"/>
            <a:r>
              <a:rPr lang="en-US" dirty="0" smtClean="0">
                <a:sym typeface="Symbol"/>
              </a:rPr>
              <a:t>Updated schedule sent to ESS on 08/20</a:t>
            </a:r>
            <a:r>
              <a:rPr lang="en-US" baseline="30000" dirty="0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/2018 (ther</a:t>
            </a:r>
            <a:r>
              <a:rPr lang="en-US" dirty="0" smtClean="0">
                <a:sym typeface="Symbol"/>
              </a:rPr>
              <a:t>e is </a:t>
            </a:r>
            <a:r>
              <a:rPr lang="en-US" dirty="0" smtClean="0">
                <a:sym typeface="Symbol"/>
              </a:rPr>
              <a:t>no change in the delivery date of the CDS-SL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the last schedule sent to ESS on 07/05</a:t>
            </a:r>
            <a:r>
              <a:rPr lang="en-US" baseline="30000" dirty="0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/201</a:t>
            </a:r>
            <a:r>
              <a:rPr lang="en-US" u="sng" dirty="0" smtClean="0">
                <a:sym typeface="Symbol"/>
              </a:rPr>
              <a:t>7</a:t>
            </a:r>
            <a:r>
              <a:rPr lang="en-US" dirty="0" smtClean="0">
                <a:sym typeface="Symbol"/>
              </a:rPr>
              <a:t>)</a:t>
            </a:r>
            <a:endParaRPr lang="en-US" dirty="0" smtClean="0">
              <a:sym typeface="Symbol" panose="05050102010706020507" pitchFamily="18" charset="2"/>
            </a:endParaRPr>
          </a:p>
          <a:p>
            <a:pPr marL="1371600" lvl="3" indent="0">
              <a:buNone/>
            </a:pPr>
            <a:endParaRPr lang="en-US" dirty="0" smtClean="0">
              <a:sym typeface="Symbol"/>
            </a:endParaRPr>
          </a:p>
          <a:p>
            <a:pPr marL="1371600" lvl="3" indent="0">
              <a:buNone/>
            </a:pPr>
            <a:endParaRPr lang="en-US" dirty="0" smtClean="0">
              <a:sym typeface="Symbol"/>
            </a:endParaRPr>
          </a:p>
          <a:p>
            <a:pPr marL="1371600" lvl="3" indent="0">
              <a:buNone/>
            </a:pPr>
            <a:endParaRPr lang="en-US" dirty="0" smtClean="0">
              <a:sym typeface="Symbol"/>
            </a:endParaRPr>
          </a:p>
          <a:p>
            <a:pPr lvl="2"/>
            <a:endParaRPr lang="en-US" dirty="0" smtClean="0">
              <a:sym typeface="Symbol"/>
            </a:endParaRPr>
          </a:p>
          <a:p>
            <a:pPr marL="803275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355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9" name="Groupe 78"/>
          <p:cNvGrpSpPr/>
          <p:nvPr/>
        </p:nvGrpSpPr>
        <p:grpSpPr>
          <a:xfrm>
            <a:off x="755576" y="1124744"/>
            <a:ext cx="7560840" cy="1949514"/>
            <a:chOff x="611560" y="3573016"/>
            <a:chExt cx="7560840" cy="1949514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3995936" y="4590805"/>
              <a:ext cx="1512168" cy="0"/>
            </a:xfrm>
            <a:prstGeom prst="line">
              <a:avLst/>
            </a:prstGeom>
            <a:ln w="254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4420104" y="450304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78449" y="450418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Double vague 82"/>
            <p:cNvSpPr/>
            <p:nvPr/>
          </p:nvSpPr>
          <p:spPr>
            <a:xfrm>
              <a:off x="3786508" y="449518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46820" y="450418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4495540" y="441448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Organigramme : Délai 85"/>
            <p:cNvSpPr/>
            <p:nvPr/>
          </p:nvSpPr>
          <p:spPr>
            <a:xfrm rot="5400000">
              <a:off x="4635640" y="453965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87" name="Rectangle 86"/>
            <p:cNvSpPr/>
            <p:nvPr/>
          </p:nvSpPr>
          <p:spPr>
            <a:xfrm rot="5400000">
              <a:off x="4548452" y="437024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Double vague 87"/>
            <p:cNvSpPr/>
            <p:nvPr/>
          </p:nvSpPr>
          <p:spPr>
            <a:xfrm rot="5400000">
              <a:off x="4648836" y="421611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ouble vague 88"/>
            <p:cNvSpPr/>
            <p:nvPr/>
          </p:nvSpPr>
          <p:spPr>
            <a:xfrm>
              <a:off x="4249036" y="449518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801028" y="425567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HU03</a:t>
              </a:r>
              <a:endParaRPr lang="fr-FR" sz="1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95968" y="450177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47717" y="450291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Double vague 92"/>
            <p:cNvSpPr/>
            <p:nvPr/>
          </p:nvSpPr>
          <p:spPr>
            <a:xfrm>
              <a:off x="2555776" y="449391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22684" y="450291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3271404" y="441321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Organigramme : Délai 95"/>
            <p:cNvSpPr/>
            <p:nvPr/>
          </p:nvSpPr>
          <p:spPr>
            <a:xfrm rot="5400000">
              <a:off x="3411504" y="453838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97" name="Rectangle 96"/>
            <p:cNvSpPr/>
            <p:nvPr/>
          </p:nvSpPr>
          <p:spPr>
            <a:xfrm rot="5400000">
              <a:off x="3324316" y="436897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Double vague 97"/>
            <p:cNvSpPr/>
            <p:nvPr/>
          </p:nvSpPr>
          <p:spPr>
            <a:xfrm rot="5400000">
              <a:off x="3424700" y="421484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uble vague 98"/>
            <p:cNvSpPr/>
            <p:nvPr/>
          </p:nvSpPr>
          <p:spPr>
            <a:xfrm>
              <a:off x="3018304" y="449391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570296" y="425440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HU02</a:t>
              </a:r>
              <a:endParaRPr lang="fr-FR" sz="1400" dirty="0"/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7482800" y="4436958"/>
              <a:ext cx="556761" cy="287705"/>
              <a:chOff x="5706853" y="2870633"/>
              <a:chExt cx="556761" cy="19800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5798794" y="2879633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Double vague 151"/>
              <p:cNvSpPr/>
              <p:nvPr/>
            </p:nvSpPr>
            <p:spPr>
              <a:xfrm>
                <a:off x="5706853" y="2870633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611560" y="4849415"/>
              <a:ext cx="7662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339933"/>
                  </a:solidFill>
                </a:rPr>
                <a:t>End box</a:t>
              </a:r>
              <a:endParaRPr lang="en-US" sz="1400" dirty="0">
                <a:solidFill>
                  <a:srgbClr val="339933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87006" y="478824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VB01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03848" y="4797410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VB02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98164" y="4797410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013528" y="478824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VB13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959777" y="4999310"/>
              <a:ext cx="1212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Interface with the CDS-EL</a:t>
              </a:r>
              <a:endParaRPr lang="en-US" sz="1400" dirty="0"/>
            </a:p>
          </p:txBody>
        </p:sp>
        <p:cxnSp>
          <p:nvCxnSpPr>
            <p:cNvPr id="108" name="Connecteur droit 107"/>
            <p:cNvCxnSpPr/>
            <p:nvPr/>
          </p:nvCxnSpPr>
          <p:spPr>
            <a:xfrm rot="5400000">
              <a:off x="7196724" y="4725180"/>
              <a:ext cx="753333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/>
            <p:nvPr/>
          </p:nvCxnSpPr>
          <p:spPr>
            <a:xfrm rot="16200000" flipH="1">
              <a:off x="7030212" y="3751763"/>
              <a:ext cx="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516216" y="3919190"/>
              <a:ext cx="1294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Beam direction</a:t>
              </a:r>
              <a:endParaRPr lang="fr-FR" sz="1400" dirty="0"/>
            </a:p>
          </p:txBody>
        </p:sp>
        <p:grpSp>
          <p:nvGrpSpPr>
            <p:cNvPr id="111" name="Groupe 110"/>
            <p:cNvGrpSpPr/>
            <p:nvPr/>
          </p:nvGrpSpPr>
          <p:grpSpPr>
            <a:xfrm>
              <a:off x="1054000" y="3573016"/>
              <a:ext cx="565672" cy="634206"/>
              <a:chOff x="1331640" y="891808"/>
              <a:chExt cx="565672" cy="634206"/>
            </a:xfrm>
          </p:grpSpPr>
          <p:cxnSp>
            <p:nvCxnSpPr>
              <p:cNvPr id="147" name="Connecteur droit avec flèche 146"/>
              <p:cNvCxnSpPr/>
              <p:nvPr/>
            </p:nvCxnSpPr>
            <p:spPr>
              <a:xfrm flipH="1">
                <a:off x="1385832" y="1500024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/>
              <p:cNvSpPr/>
              <p:nvPr/>
            </p:nvSpPr>
            <p:spPr>
              <a:xfrm>
                <a:off x="1331640" y="1187460"/>
                <a:ext cx="272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fr-FR" sz="1600" dirty="0"/>
              </a:p>
            </p:txBody>
          </p:sp>
          <p:cxnSp>
            <p:nvCxnSpPr>
              <p:cNvPr id="149" name="Connecteur droit avec flèche 148"/>
              <p:cNvCxnSpPr/>
              <p:nvPr/>
            </p:nvCxnSpPr>
            <p:spPr>
              <a:xfrm rot="16200000">
                <a:off x="1629916" y="1259852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Rectangle 149"/>
              <p:cNvSpPr/>
              <p:nvPr/>
            </p:nvSpPr>
            <p:spPr>
              <a:xfrm>
                <a:off x="1619672" y="891808"/>
                <a:ext cx="2776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y</a:t>
                </a:r>
                <a:endParaRPr lang="fr-FR" sz="1600" dirty="0"/>
              </a:p>
            </p:txBody>
          </p:sp>
        </p:grpSp>
        <p:grpSp>
          <p:nvGrpSpPr>
            <p:cNvPr id="112" name="Groupe 111"/>
            <p:cNvGrpSpPr/>
            <p:nvPr/>
          </p:nvGrpSpPr>
          <p:grpSpPr>
            <a:xfrm>
              <a:off x="6547836" y="4441522"/>
              <a:ext cx="924032" cy="288737"/>
              <a:chOff x="6569816" y="1719084"/>
              <a:chExt cx="924032" cy="288737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6661757" y="1774557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Double vague 144"/>
              <p:cNvSpPr/>
              <p:nvPr/>
            </p:nvSpPr>
            <p:spPr>
              <a:xfrm>
                <a:off x="6569816" y="17655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rapèze 145"/>
              <p:cNvSpPr/>
              <p:nvPr/>
            </p:nvSpPr>
            <p:spPr>
              <a:xfrm rot="16200000">
                <a:off x="7169479" y="1683453"/>
                <a:ext cx="288737" cy="360000"/>
              </a:xfrm>
              <a:prstGeom prst="trapezoid">
                <a:avLst>
                  <a:gd name="adj" fmla="val 19721"/>
                </a:avLst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6483448" y="4251865"/>
              <a:ext cx="630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HU-EL</a:t>
              </a:r>
              <a:endParaRPr lang="fr-FR" sz="14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2624" y="3700705"/>
              <a:ext cx="7628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TCS axis</a:t>
              </a:r>
              <a:endParaRPr lang="fr-FR" sz="14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971832" y="449161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23581" y="44927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Double vague 116"/>
            <p:cNvSpPr/>
            <p:nvPr/>
          </p:nvSpPr>
          <p:spPr>
            <a:xfrm>
              <a:off x="1331640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398548" y="449275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Ellipse 118"/>
            <p:cNvSpPr>
              <a:spLocks noChangeAspect="1"/>
            </p:cNvSpPr>
            <p:nvPr/>
          </p:nvSpPr>
          <p:spPr>
            <a:xfrm>
              <a:off x="2047268" y="440305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0" name="Organigramme : Délai 119"/>
            <p:cNvSpPr/>
            <p:nvPr/>
          </p:nvSpPr>
          <p:spPr>
            <a:xfrm rot="5400000">
              <a:off x="2187368" y="452822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21" name="Rectangle 120"/>
            <p:cNvSpPr/>
            <p:nvPr/>
          </p:nvSpPr>
          <p:spPr>
            <a:xfrm rot="5400000">
              <a:off x="2100180" y="435881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" name="Double vague 121"/>
            <p:cNvSpPr/>
            <p:nvPr/>
          </p:nvSpPr>
          <p:spPr>
            <a:xfrm rot="5400000">
              <a:off x="2200564" y="420468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uble vague 122"/>
            <p:cNvSpPr/>
            <p:nvPr/>
          </p:nvSpPr>
          <p:spPr>
            <a:xfrm>
              <a:off x="1794168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346160" y="424424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HU01</a:t>
              </a:r>
              <a:endParaRPr lang="fr-FR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20544" y="449161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91118" y="44927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Double vague 126"/>
            <p:cNvSpPr/>
            <p:nvPr/>
          </p:nvSpPr>
          <p:spPr>
            <a:xfrm>
              <a:off x="5399177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406872" y="449275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6095980" y="440305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Organigramme : Délai 129"/>
            <p:cNvSpPr/>
            <p:nvPr/>
          </p:nvSpPr>
          <p:spPr>
            <a:xfrm rot="5400000">
              <a:off x="6236080" y="452822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31" name="Rectangle 130"/>
            <p:cNvSpPr/>
            <p:nvPr/>
          </p:nvSpPr>
          <p:spPr>
            <a:xfrm rot="5400000">
              <a:off x="6148892" y="435881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Double vague 131"/>
            <p:cNvSpPr/>
            <p:nvPr/>
          </p:nvSpPr>
          <p:spPr>
            <a:xfrm rot="5400000">
              <a:off x="6249276" y="420468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ouble vague 132"/>
            <p:cNvSpPr/>
            <p:nvPr/>
          </p:nvSpPr>
          <p:spPr>
            <a:xfrm>
              <a:off x="5861705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413697" y="424424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HU13</a:t>
              </a:r>
              <a:endParaRPr lang="fr-FR" sz="1400" dirty="0"/>
            </a:p>
          </p:txBody>
        </p:sp>
        <p:grpSp>
          <p:nvGrpSpPr>
            <p:cNvPr id="135" name="Groupe 134"/>
            <p:cNvGrpSpPr/>
            <p:nvPr/>
          </p:nvGrpSpPr>
          <p:grpSpPr>
            <a:xfrm>
              <a:off x="779141" y="4399670"/>
              <a:ext cx="433200" cy="491536"/>
              <a:chOff x="779141" y="4399670"/>
              <a:chExt cx="433200" cy="491536"/>
            </a:xfrm>
          </p:grpSpPr>
          <p:grpSp>
            <p:nvGrpSpPr>
              <p:cNvPr id="136" name="Groupe 135"/>
              <p:cNvGrpSpPr/>
              <p:nvPr/>
            </p:nvGrpSpPr>
            <p:grpSpPr>
              <a:xfrm>
                <a:off x="779141" y="4399670"/>
                <a:ext cx="433200" cy="485737"/>
                <a:chOff x="885788" y="1677232"/>
                <a:chExt cx="433200" cy="485737"/>
              </a:xfrm>
            </p:grpSpPr>
            <p:grpSp>
              <p:nvGrpSpPr>
                <p:cNvPr id="138" name="Groupe 137"/>
                <p:cNvGrpSpPr/>
                <p:nvPr/>
              </p:nvGrpSpPr>
              <p:grpSpPr>
                <a:xfrm>
                  <a:off x="885788" y="1677232"/>
                  <a:ext cx="433200" cy="359410"/>
                  <a:chOff x="284101" y="1684852"/>
                  <a:chExt cx="433200" cy="359410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632081" y="1774557"/>
                    <a:ext cx="85220" cy="180000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Ellipse 142"/>
                  <p:cNvSpPr>
                    <a:spLocks noChangeAspect="1"/>
                  </p:cNvSpPr>
                  <p:nvPr/>
                </p:nvSpPr>
                <p:spPr>
                  <a:xfrm>
                    <a:off x="284101" y="1684852"/>
                    <a:ext cx="359410" cy="359410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e 138"/>
                <p:cNvGrpSpPr/>
                <p:nvPr/>
              </p:nvGrpSpPr>
              <p:grpSpPr>
                <a:xfrm flipV="1">
                  <a:off x="939963" y="1829198"/>
                  <a:ext cx="90944" cy="333771"/>
                  <a:chOff x="939963" y="1549876"/>
                  <a:chExt cx="90944" cy="333771"/>
                </a:xfrm>
              </p:grpSpPr>
              <p:sp>
                <p:nvSpPr>
                  <p:cNvPr id="140" name="Organigramme : Délai 139"/>
                  <p:cNvSpPr/>
                  <p:nvPr/>
                </p:nvSpPr>
                <p:spPr>
                  <a:xfrm rot="5400000">
                    <a:off x="947277" y="1800016"/>
                    <a:ext cx="77912" cy="89349"/>
                  </a:xfrm>
                  <a:prstGeom prst="flowChartDelay">
                    <a:avLst/>
                  </a:prstGeom>
                  <a:solidFill>
                    <a:srgbClr val="339933"/>
                  </a:solidFill>
                  <a:ln w="25400">
                    <a:solidFill>
                      <a:schemeClr val="tx2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algn="ctr"/>
                    <a:endParaRPr lang="fr-FR" dirty="0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 rot="5400000">
                    <a:off x="859230" y="1630609"/>
                    <a:ext cx="251466" cy="90000"/>
                  </a:xfrm>
                  <a:prstGeom prst="rect">
                    <a:avLst/>
                  </a:prstGeom>
                  <a:solidFill>
                    <a:srgbClr val="33993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" name="Double vague 136"/>
              <p:cNvSpPr/>
              <p:nvPr/>
            </p:nvSpPr>
            <p:spPr>
              <a:xfrm rot="5400000">
                <a:off x="847824" y="4817602"/>
                <a:ext cx="48208" cy="99000"/>
              </a:xfrm>
              <a:prstGeom prst="doubleWave">
                <a:avLst/>
              </a:prstGeom>
              <a:solidFill>
                <a:srgbClr val="33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2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CDS-SL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Procurements</a:t>
            </a:r>
            <a:endParaRPr lang="en-US" dirty="0"/>
          </a:p>
          <a:p>
            <a:pPr lvl="1"/>
            <a:r>
              <a:rPr lang="en-US" dirty="0" smtClean="0"/>
              <a:t>Valves boxes (</a:t>
            </a:r>
            <a:r>
              <a:rPr lang="en-US" dirty="0">
                <a:sym typeface="Symbol"/>
              </a:rPr>
              <a:t>on the critical path of the CDS-SL procurement for </a:t>
            </a:r>
            <a:r>
              <a:rPr lang="en-US" dirty="0" smtClean="0">
                <a:sym typeface="Symbol"/>
              </a:rPr>
              <a:t>ESS)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ym typeface="Symbol"/>
              </a:rPr>
              <a:t>Manufacturing folder (including manufacturing drawings, manufacturing process and controls) was sent to IPNO at the beginning of August; part of this documentation was already approved by IPNO;</a:t>
            </a:r>
          </a:p>
          <a:p>
            <a:pPr lvl="2"/>
            <a:r>
              <a:rPr lang="en-US" dirty="0" smtClean="0">
                <a:sym typeface="Symbol"/>
              </a:rPr>
              <a:t>However, manufacturing already started:</a:t>
            </a:r>
          </a:p>
          <a:p>
            <a:pPr lvl="3"/>
            <a:r>
              <a:rPr lang="en-US" dirty="0">
                <a:sym typeface="Symbol"/>
              </a:rPr>
              <a:t>v</a:t>
            </a:r>
            <a:r>
              <a:rPr lang="en-US" dirty="0" smtClean="0">
                <a:sym typeface="Symbol"/>
              </a:rPr>
              <a:t>acuum vessels were launched;</a:t>
            </a:r>
          </a:p>
          <a:p>
            <a:pPr lvl="3"/>
            <a:r>
              <a:rPr lang="en-GB" dirty="0"/>
              <a:t>stainless steel pipes were </a:t>
            </a:r>
            <a:r>
              <a:rPr lang="en-GB" dirty="0" smtClean="0"/>
              <a:t>procured</a:t>
            </a:r>
          </a:p>
          <a:p>
            <a:pPr lvl="3"/>
            <a:r>
              <a:rPr lang="en-US" dirty="0" smtClean="0">
                <a:sym typeface="Symbol"/>
              </a:rPr>
              <a:t>thermal shield: serpentine circuit and top plates done</a:t>
            </a:r>
          </a:p>
          <a:p>
            <a:pPr lvl="3"/>
            <a:r>
              <a:rPr lang="en-US" dirty="0" smtClean="0">
                <a:sym typeface="Symbol"/>
              </a:rPr>
              <a:t>support tooling for piping assembly was manufactured in several units to allow for a parallel production of the </a:t>
            </a:r>
            <a:r>
              <a:rPr lang="en-US" dirty="0" err="1" smtClean="0">
                <a:sym typeface="Symbol"/>
              </a:rPr>
              <a:t>VBs.</a:t>
            </a:r>
            <a:r>
              <a:rPr lang="en-US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  <a:p>
            <a:pPr marL="803275" lvl="2" indent="0">
              <a:buNone/>
            </a:pPr>
            <a:endParaRPr lang="en-US" dirty="0" smtClean="0">
              <a:sym typeface="Symbol"/>
            </a:endParaRPr>
          </a:p>
          <a:p>
            <a:pPr marL="355600" lvl="1" indent="0">
              <a:buNone/>
            </a:pPr>
            <a:endParaRPr lang="en-US" dirty="0">
              <a:sym typeface="Symbol"/>
            </a:endParaRPr>
          </a:p>
          <a:p>
            <a:pPr marL="803275" lvl="2" indent="0">
              <a:buNone/>
            </a:pPr>
            <a:endParaRPr lang="en-US" dirty="0" smtClean="0"/>
          </a:p>
          <a:p>
            <a:pPr marL="803275" lvl="2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7505" r="16691" b="41459"/>
          <a:stretch/>
        </p:blipFill>
        <p:spPr>
          <a:xfrm>
            <a:off x="1331640" y="4577094"/>
            <a:ext cx="2304256" cy="1424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9711" y="4217177"/>
            <a:ext cx="2304256" cy="1728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33213"/>
            <a:ext cx="2000250" cy="15001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6001543"/>
            <a:ext cx="2422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sym typeface="Symbol"/>
              </a:rPr>
              <a:t>Top plate of the thermal shield</a:t>
            </a:r>
            <a:endParaRPr lang="fr-FR" sz="1400" u="sng" dirty="0"/>
          </a:p>
        </p:txBody>
      </p:sp>
      <p:sp>
        <p:nvSpPr>
          <p:cNvPr id="8" name="Rectangle 7"/>
          <p:cNvSpPr/>
          <p:nvPr/>
        </p:nvSpPr>
        <p:spPr>
          <a:xfrm>
            <a:off x="5000243" y="6217567"/>
            <a:ext cx="2777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sym typeface="Symbol"/>
              </a:rPr>
              <a:t>Support tooling for piping assembly</a:t>
            </a:r>
            <a:endParaRPr lang="fr-FR" sz="1400" u="sng" dirty="0"/>
          </a:p>
        </p:txBody>
      </p:sp>
    </p:spTree>
    <p:extLst>
      <p:ext uri="{BB962C8B-B14F-4D97-AF65-F5344CB8AC3E}">
        <p14:creationId xmlns:p14="http://schemas.microsoft.com/office/powerpoint/2010/main" val="22529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CDS-SL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Procurements</a:t>
            </a:r>
            <a:endParaRPr lang="en-US" dirty="0"/>
          </a:p>
          <a:p>
            <a:pPr lvl="1"/>
            <a:r>
              <a:rPr lang="en-US" dirty="0" smtClean="0"/>
              <a:t>Valve boxes components</a:t>
            </a:r>
          </a:p>
          <a:p>
            <a:pPr lvl="2"/>
            <a:r>
              <a:rPr lang="en-US" dirty="0" smtClean="0"/>
              <a:t>Heat exchangers (HEX):</a:t>
            </a:r>
          </a:p>
          <a:p>
            <a:pPr lvl="3"/>
            <a:r>
              <a:rPr lang="en-US" dirty="0" smtClean="0">
                <a:sym typeface="Symbol"/>
              </a:rPr>
              <a:t>The </a:t>
            </a:r>
            <a:r>
              <a:rPr lang="en-US" dirty="0" smtClean="0">
                <a:sym typeface="Symbol"/>
              </a:rPr>
              <a:t>production </a:t>
            </a:r>
            <a:r>
              <a:rPr lang="en-US" dirty="0" smtClean="0">
                <a:sym typeface="Symbol"/>
              </a:rPr>
              <a:t>of all heat exchanger </a:t>
            </a:r>
            <a:r>
              <a:rPr lang="en-US" dirty="0" smtClean="0">
                <a:sym typeface="Symbol"/>
              </a:rPr>
              <a:t>was </a:t>
            </a:r>
            <a:r>
              <a:rPr lang="en-US" dirty="0" smtClean="0">
                <a:sym typeface="Symbol"/>
              </a:rPr>
              <a:t>accepted by IPNO</a:t>
            </a:r>
          </a:p>
          <a:p>
            <a:pPr lvl="2"/>
            <a:r>
              <a:rPr lang="en-US" dirty="0" smtClean="0">
                <a:sym typeface="Symbol"/>
              </a:rPr>
              <a:t>Cryogenic valves</a:t>
            </a:r>
          </a:p>
          <a:p>
            <a:pPr lvl="3"/>
            <a:r>
              <a:rPr lang="en-US" dirty="0" smtClean="0">
                <a:sym typeface="Symbol"/>
              </a:rPr>
              <a:t>The production of all cryogenic valves was </a:t>
            </a:r>
            <a:r>
              <a:rPr lang="en-US" dirty="0">
                <a:sym typeface="Symbol"/>
              </a:rPr>
              <a:t>accepted by </a:t>
            </a:r>
            <a:r>
              <a:rPr lang="en-US" dirty="0" smtClean="0">
                <a:sym typeface="Symbol"/>
              </a:rPr>
              <a:t>IPNO</a:t>
            </a:r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Project </a:t>
            </a:r>
            <a:r>
              <a:rPr lang="en-US" dirty="0" smtClean="0">
                <a:sym typeface="Symbol"/>
              </a:rPr>
              <a:t>review: TRR1 will be held on September </a:t>
            </a:r>
            <a:r>
              <a:rPr lang="en-US" dirty="0" smtClean="0">
                <a:sym typeface="Symbol"/>
              </a:rPr>
              <a:t>14</a:t>
            </a:r>
            <a:r>
              <a:rPr lang="en-US" baseline="30000" dirty="0" smtClean="0">
                <a:sym typeface="Symbol"/>
              </a:rPr>
              <a:t>th</a:t>
            </a:r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3"/>
            <a:endParaRPr lang="en-US" dirty="0">
              <a:sym typeface="Symbol"/>
            </a:endParaRPr>
          </a:p>
          <a:p>
            <a:pPr marL="803275" lvl="2" indent="0">
              <a:buNone/>
            </a:pPr>
            <a:endParaRPr lang="en-US" dirty="0" smtClean="0"/>
          </a:p>
          <a:p>
            <a:pPr marL="80327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84976" cy="1152128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10995</TotalTime>
  <Words>555</Words>
  <Application>Microsoft Office PowerPoint</Application>
  <PresentationFormat>Affichage à l'écran (4:3)</PresentationFormat>
  <Paragraphs>130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Verdana</vt:lpstr>
      <vt:lpstr>Wingdings</vt:lpstr>
      <vt:lpstr>Thème Office</vt:lpstr>
      <vt:lpstr>Spoke section of the ESS linac:  - Status of prototypes and CDS-SL</vt:lpstr>
      <vt:lpstr>Prototype cryomodule and valve box</vt:lpstr>
      <vt:lpstr>CDS-SL</vt:lpstr>
      <vt:lpstr>CDS-SL</vt:lpstr>
      <vt:lpstr>CDS-SL</vt:lpstr>
      <vt:lpstr>CDS-SL</vt:lpstr>
      <vt:lpstr>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997</cp:revision>
  <dcterms:created xsi:type="dcterms:W3CDTF">2014-11-24T23:00:23Z</dcterms:created>
  <dcterms:modified xsi:type="dcterms:W3CDTF">2018-08-20T12:30:27Z</dcterms:modified>
</cp:coreProperties>
</file>