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3" r:id="rId2"/>
    <p:sldMasterId id="2147483705" r:id="rId3"/>
  </p:sldMasterIdLst>
  <p:notesMasterIdLst>
    <p:notesMasterId r:id="rId20"/>
  </p:notesMasterIdLst>
  <p:handoutMasterIdLst>
    <p:handoutMasterId r:id="rId21"/>
  </p:handoutMasterIdLst>
  <p:sldIdLst>
    <p:sldId id="334" r:id="rId4"/>
    <p:sldId id="346" r:id="rId5"/>
    <p:sldId id="335" r:id="rId6"/>
    <p:sldId id="336" r:id="rId7"/>
    <p:sldId id="337" r:id="rId8"/>
    <p:sldId id="344" r:id="rId9"/>
    <p:sldId id="345" r:id="rId10"/>
    <p:sldId id="339" r:id="rId11"/>
    <p:sldId id="340" r:id="rId12"/>
    <p:sldId id="341" r:id="rId13"/>
    <p:sldId id="342" r:id="rId14"/>
    <p:sldId id="343" r:id="rId15"/>
    <p:sldId id="313" r:id="rId16"/>
    <p:sldId id="312" r:id="rId17"/>
    <p:sldId id="333" r:id="rId18"/>
    <p:sldId id="347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1" autoAdjust="0"/>
    <p:restoredTop sz="94505" autoAdjust="0"/>
  </p:normalViewPr>
  <p:slideViewPr>
    <p:cSldViewPr>
      <p:cViewPr varScale="1">
        <p:scale>
          <a:sx n="159" d="100"/>
          <a:sy n="159" d="100"/>
        </p:scale>
        <p:origin x="156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412-9B39-E14E-A982-EFFC18C6BA6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D1D2-52FF-AE4F-8497-20AF440A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2018-08-27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September</a:t>
            </a:r>
            <a:r>
              <a:rPr lang="en-US" baseline="0"/>
              <a:t>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1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73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0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5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47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188" y="319530"/>
            <a:ext cx="1358147" cy="7308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03233B-D569-4A6E-878F-CDE152514C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949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47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1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31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3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54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39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5693675"/>
            <a:ext cx="9144000" cy="1164325"/>
          </a:xfrm>
          <a:prstGeom prst="rect">
            <a:avLst/>
          </a:prstGeom>
          <a:solidFill>
            <a:srgbClr val="1394CA"/>
          </a:solidFill>
          <a:ln>
            <a:solidFill>
              <a:srgbClr val="1394CA"/>
            </a:solidFill>
          </a:ln>
        </p:spPr>
        <p:txBody>
          <a:bodyPr wrap="square" lIns="84035" tIns="42021" rIns="84035" bIns="42021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 Project Status</a:t>
            </a:r>
            <a:endParaRPr kumimoji="0" lang="en-GB" sz="110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Roland Garoby – Technical Director</a:t>
            </a:r>
            <a:endParaRPr kumimoji="0" lang="en-US" sz="1846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46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August 2018</a:t>
            </a:r>
            <a:endParaRPr kumimoji="0" lang="en-GB" sz="1477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0" y="543927"/>
            <a:ext cx="1616629" cy="798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CD966-4DE9-3E4A-A2F8-6A11695CB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6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n nya ikonbyggnade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40883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0DABF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856" y="263770"/>
            <a:ext cx="6289144" cy="1477112"/>
          </a:xfrm>
          <a:prstGeom prst="rect">
            <a:avLst/>
          </a:prstGeom>
        </p:spPr>
        <p:txBody>
          <a:bodyPr vert="horz" lIns="94955" tIns="47478" rIns="94955" bIns="47478" rtlCol="0" anchor="ctr">
            <a:noAutofit/>
          </a:bodyPr>
          <a:lstStyle>
            <a:lvl1pPr algn="l" defTabSz="1028674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10286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SPACE Building:   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Reception, exhibition space</a:t>
            </a:r>
            <a: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, </a:t>
            </a:r>
            <a:b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</a:br>
            <a: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guest 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house for MAX IV and ESS (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~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100 rooms</a:t>
            </a:r>
            <a: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), </a:t>
            </a:r>
            <a:b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</a:br>
            <a: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office 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and meeting space, restaurant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2" descr="mage result for science village scandina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09" y="424672"/>
            <a:ext cx="2397656" cy="1155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905375" y="2760985"/>
            <a:ext cx="0" cy="1748135"/>
          </a:xfrm>
          <a:prstGeom prst="straightConnector1">
            <a:avLst/>
          </a:prstGeom>
          <a:ln w="38100" cmpd="sng">
            <a:solidFill>
              <a:srgbClr val="0DABF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8074" y="5958812"/>
            <a:ext cx="3541739" cy="433196"/>
          </a:xfrm>
          <a:prstGeom prst="rect">
            <a:avLst/>
          </a:prstGeom>
          <a:solidFill>
            <a:srgbClr val="0094C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Tramway from Lund C station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134208" y="5420459"/>
            <a:ext cx="1068266" cy="538354"/>
          </a:xfrm>
          <a:prstGeom prst="straightConnector1">
            <a:avLst/>
          </a:prstGeom>
          <a:ln w="38100" cmpd="sng">
            <a:solidFill>
              <a:srgbClr val="0DABF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08" y="2223269"/>
            <a:ext cx="1300144" cy="738383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537E63-2211-A844-A93C-3680C5E061F1}"/>
              </a:ext>
            </a:extLst>
          </p:cNvPr>
          <p:cNvSpPr txBox="1"/>
          <p:nvPr/>
        </p:nvSpPr>
        <p:spPr>
          <a:xfrm>
            <a:off x="156509" y="2407042"/>
            <a:ext cx="3374450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Swedish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approval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7B675-66B6-1143-9C74-2C39BC613003}"/>
              </a:ext>
            </a:extLst>
          </p:cNvPr>
          <p:cNvSpPr txBox="1"/>
          <p:nvPr/>
        </p:nvSpPr>
        <p:spPr>
          <a:xfrm>
            <a:off x="156509" y="1855251"/>
            <a:ext cx="3670300" cy="400110"/>
          </a:xfrm>
          <a:prstGeom prst="rect">
            <a:avLst/>
          </a:prstGeom>
          <a:solidFill>
            <a:srgbClr val="0094C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Modelled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the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Harwell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Campus</a:t>
            </a:r>
          </a:p>
        </p:txBody>
      </p:sp>
    </p:spTree>
    <p:extLst>
      <p:ext uri="{BB962C8B-B14F-4D97-AF65-F5344CB8AC3E}">
        <p14:creationId xmlns:p14="http://schemas.microsoft.com/office/powerpoint/2010/main" val="352549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74BF4-9D3D-0E4D-8C5F-9F09C99F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8806"/>
            <a:ext cx="11044101" cy="687680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80ECE4E-10D0-DA4E-82DF-546B6BADC6EF}"/>
              </a:ext>
            </a:extLst>
          </p:cNvPr>
          <p:cNvSpPr/>
          <p:nvPr/>
        </p:nvSpPr>
        <p:spPr>
          <a:xfrm>
            <a:off x="1526883" y="1199408"/>
            <a:ext cx="1846290" cy="1092530"/>
          </a:xfrm>
          <a:custGeom>
            <a:avLst/>
            <a:gdLst>
              <a:gd name="connsiteX0" fmla="*/ 1465699 w 1846290"/>
              <a:gd name="connsiteY0" fmla="*/ 1092530 h 1092530"/>
              <a:gd name="connsiteX1" fmla="*/ 1774457 w 1846290"/>
              <a:gd name="connsiteY1" fmla="*/ 878774 h 1092530"/>
              <a:gd name="connsiteX2" fmla="*/ 1774457 w 1846290"/>
              <a:gd name="connsiteY2" fmla="*/ 878774 h 1092530"/>
              <a:gd name="connsiteX3" fmla="*/ 1786333 w 1846290"/>
              <a:gd name="connsiteY3" fmla="*/ 878774 h 1092530"/>
              <a:gd name="connsiteX4" fmla="*/ 1774457 w 1846290"/>
              <a:gd name="connsiteY4" fmla="*/ 819397 h 1092530"/>
              <a:gd name="connsiteX5" fmla="*/ 860057 w 1846290"/>
              <a:gd name="connsiteY5" fmla="*/ 724395 h 1092530"/>
              <a:gd name="connsiteX6" fmla="*/ 693803 w 1846290"/>
              <a:gd name="connsiteY6" fmla="*/ 653143 h 1092530"/>
              <a:gd name="connsiteX7" fmla="*/ 670052 w 1846290"/>
              <a:gd name="connsiteY7" fmla="*/ 593766 h 1092530"/>
              <a:gd name="connsiteX8" fmla="*/ 990686 w 1846290"/>
              <a:gd name="connsiteY8" fmla="*/ 415636 h 1092530"/>
              <a:gd name="connsiteX9" fmla="*/ 883808 w 1846290"/>
              <a:gd name="connsiteY9" fmla="*/ 213756 h 1092530"/>
              <a:gd name="connsiteX10" fmla="*/ 5034 w 1846290"/>
              <a:gd name="connsiteY10" fmla="*/ 118753 h 1092530"/>
              <a:gd name="connsiteX11" fmla="*/ 1335070 w 1846290"/>
              <a:gd name="connsiteY11" fmla="*/ 0 h 1092530"/>
              <a:gd name="connsiteX12" fmla="*/ 1335070 w 1846290"/>
              <a:gd name="connsiteY12" fmla="*/ 0 h 10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6290" h="1092530">
                <a:moveTo>
                  <a:pt x="1465699" y="1092530"/>
                </a:moveTo>
                <a:lnTo>
                  <a:pt x="1774457" y="878774"/>
                </a:lnTo>
                <a:lnTo>
                  <a:pt x="1774457" y="878774"/>
                </a:lnTo>
                <a:cubicBezTo>
                  <a:pt x="1776436" y="878774"/>
                  <a:pt x="1786333" y="888670"/>
                  <a:pt x="1786333" y="878774"/>
                </a:cubicBezTo>
                <a:cubicBezTo>
                  <a:pt x="1786333" y="868878"/>
                  <a:pt x="1928836" y="845127"/>
                  <a:pt x="1774457" y="819397"/>
                </a:cubicBezTo>
                <a:cubicBezTo>
                  <a:pt x="1620078" y="793667"/>
                  <a:pt x="1040166" y="752104"/>
                  <a:pt x="860057" y="724395"/>
                </a:cubicBezTo>
                <a:cubicBezTo>
                  <a:pt x="679948" y="696686"/>
                  <a:pt x="725470" y="674914"/>
                  <a:pt x="693803" y="653143"/>
                </a:cubicBezTo>
                <a:cubicBezTo>
                  <a:pt x="662136" y="631372"/>
                  <a:pt x="620572" y="633350"/>
                  <a:pt x="670052" y="593766"/>
                </a:cubicBezTo>
                <a:cubicBezTo>
                  <a:pt x="719532" y="554182"/>
                  <a:pt x="955060" y="478971"/>
                  <a:pt x="990686" y="415636"/>
                </a:cubicBezTo>
                <a:cubicBezTo>
                  <a:pt x="1026312" y="352301"/>
                  <a:pt x="1048083" y="263236"/>
                  <a:pt x="883808" y="213756"/>
                </a:cubicBezTo>
                <a:cubicBezTo>
                  <a:pt x="719533" y="164276"/>
                  <a:pt x="-70176" y="154379"/>
                  <a:pt x="5034" y="118753"/>
                </a:cubicBezTo>
                <a:cubicBezTo>
                  <a:pt x="80244" y="83127"/>
                  <a:pt x="1335070" y="0"/>
                  <a:pt x="1335070" y="0"/>
                </a:cubicBezTo>
                <a:lnTo>
                  <a:pt x="1335070" y="0"/>
                </a:lnTo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75F6F-7545-DE49-88DD-2736F534C1FF}"/>
              </a:ext>
            </a:extLst>
          </p:cNvPr>
          <p:cNvCxnSpPr>
            <a:cxnSpLocks/>
          </p:cNvCxnSpPr>
          <p:nvPr/>
        </p:nvCxnSpPr>
        <p:spPr>
          <a:xfrm flipH="1">
            <a:off x="4211960" y="980728"/>
            <a:ext cx="1512168" cy="115212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mage result for science village scandinavia">
            <a:extLst>
              <a:ext uri="{FF2B5EF4-FFF2-40B4-BE49-F238E27FC236}">
                <a16:creationId xmlns:a16="http://schemas.microsoft.com/office/drawing/2014/main" id="{D9C0C01D-230A-BE42-B6A9-B998EB51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390" y="729081"/>
            <a:ext cx="1643063" cy="7917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2674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67" y="167160"/>
            <a:ext cx="7139136" cy="1143000"/>
          </a:xfrm>
        </p:spPr>
        <p:txBody>
          <a:bodyPr/>
          <a:lstStyle/>
          <a:p>
            <a:r>
              <a:rPr lang="en-GB" dirty="0" err="1"/>
              <a:t>Rebaselined</a:t>
            </a:r>
            <a:r>
              <a:rPr lang="en-GB" dirty="0"/>
              <a:t> ESS schedule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2808182"/>
            <a:ext cx="3705746" cy="403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Accelerator + 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4810" y="4162422"/>
            <a:ext cx="4786790" cy="393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 + Target + NSS (Bunker+TBL) + ICS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4569637" y="3104662"/>
            <a:ext cx="183456" cy="11201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388C73-E991-3A46-A5A6-4AAA2A127D66}"/>
              </a:ext>
            </a:extLst>
          </p:cNvPr>
          <p:cNvGrpSpPr/>
          <p:nvPr/>
        </p:nvGrpSpPr>
        <p:grpSpPr>
          <a:xfrm>
            <a:off x="395536" y="1447800"/>
            <a:ext cx="8496944" cy="256222"/>
            <a:chOff x="3947204" y="1484784"/>
            <a:chExt cx="6313428" cy="36004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520E45-9C88-8B48-8BB0-8CE4AFD5EF98}"/>
                </a:ext>
              </a:extLst>
            </p:cNvPr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E711C-708F-2342-9278-FA900265C7A4}"/>
                </a:ext>
              </a:extLst>
            </p:cNvPr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7338E9-D599-2C4B-871E-3A22427D7CAB}"/>
                </a:ext>
              </a:extLst>
            </p:cNvPr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D5A4D4-A84C-A044-B4A0-D9EC7D6B127D}"/>
                </a:ext>
              </a:extLst>
            </p:cNvPr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5A31C87-962A-824B-A055-16D9087532AB}"/>
                </a:ext>
              </a:extLst>
            </p:cNvPr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932C98-3928-F24A-8BC4-C25786B9D7BD}"/>
                </a:ext>
              </a:extLst>
            </p:cNvPr>
            <p:cNvSpPr/>
            <p:nvPr/>
          </p:nvSpPr>
          <p:spPr>
            <a:xfrm>
              <a:off x="78843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F5AE180-E445-0F46-99CF-8575735442F3}"/>
                </a:ext>
              </a:extLst>
            </p:cNvPr>
            <p:cNvSpPr/>
            <p:nvPr/>
          </p:nvSpPr>
          <p:spPr>
            <a:xfrm>
              <a:off x="86764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77CE49-3FF7-3844-842E-29A69A254A4B}"/>
                </a:ext>
              </a:extLst>
            </p:cNvPr>
            <p:cNvSpPr/>
            <p:nvPr/>
          </p:nvSpPr>
          <p:spPr>
            <a:xfrm>
              <a:off x="946854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</p:grpSp>
      <p:sp>
        <p:nvSpPr>
          <p:cNvPr id="51" name="Diamond 50">
            <a:extLst>
              <a:ext uri="{FF2B5EF4-FFF2-40B4-BE49-F238E27FC236}">
                <a16:creationId xmlns:a16="http://schemas.microsoft.com/office/drawing/2014/main" id="{5E8441DE-FE85-454D-A8EE-A2B195644139}"/>
              </a:ext>
            </a:extLst>
          </p:cNvPr>
          <p:cNvSpPr/>
          <p:nvPr/>
        </p:nvSpPr>
        <p:spPr>
          <a:xfrm>
            <a:off x="3661619" y="314096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33A9-B1CC-E147-B51B-236E8930D924}"/>
              </a:ext>
            </a:extLst>
          </p:cNvPr>
          <p:cNvSpPr txBox="1"/>
          <p:nvPr/>
        </p:nvSpPr>
        <p:spPr>
          <a:xfrm>
            <a:off x="1988327" y="3212976"/>
            <a:ext cx="171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Beam on Dump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(570 MeV)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DDAF6-282A-5B4F-8B83-21689E3423D5}"/>
              </a:ext>
            </a:extLst>
          </p:cNvPr>
          <p:cNvSpPr txBox="1"/>
          <p:nvPr/>
        </p:nvSpPr>
        <p:spPr>
          <a:xfrm>
            <a:off x="3347863" y="3707740"/>
            <a:ext cx="441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Accelerator Schedule Float to BOT</a:t>
            </a:r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9532FCFB-EC29-0246-A7D2-AE71C4129DF3}"/>
              </a:ext>
            </a:extLst>
          </p:cNvPr>
          <p:cNvSpPr/>
          <p:nvPr/>
        </p:nvSpPr>
        <p:spPr>
          <a:xfrm>
            <a:off x="4021659" y="314096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36F6E-2D78-264E-988E-F1B518B4A21D}"/>
              </a:ext>
            </a:extLst>
          </p:cNvPr>
          <p:cNvSpPr txBox="1"/>
          <p:nvPr/>
        </p:nvSpPr>
        <p:spPr>
          <a:xfrm>
            <a:off x="4307216" y="3220418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Accelerator RBOT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17D8785B-E6A5-BD47-83D8-AD3FC20AB138}"/>
              </a:ext>
            </a:extLst>
          </p:cNvPr>
          <p:cNvSpPr/>
          <p:nvPr/>
        </p:nvSpPr>
        <p:spPr>
          <a:xfrm>
            <a:off x="827584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8BD6A2C4-190B-B344-90CC-F0A78DBC99D5}"/>
              </a:ext>
            </a:extLst>
          </p:cNvPr>
          <p:cNvSpPr/>
          <p:nvPr/>
        </p:nvSpPr>
        <p:spPr>
          <a:xfrm>
            <a:off x="2267744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CB2BF9DA-4291-9B40-B39E-E2498ABB5B4D}"/>
              </a:ext>
            </a:extLst>
          </p:cNvPr>
          <p:cNvSpPr/>
          <p:nvPr/>
        </p:nvSpPr>
        <p:spPr>
          <a:xfrm>
            <a:off x="2797523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B0B5C-E83F-FD4B-A8C2-EDD6398165E7}"/>
              </a:ext>
            </a:extLst>
          </p:cNvPr>
          <p:cNvSpPr txBox="1"/>
          <p:nvPr/>
        </p:nvSpPr>
        <p:spPr>
          <a:xfrm>
            <a:off x="200772" y="1844824"/>
            <a:ext cx="350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LINAC Commissioning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83A02-2D04-A342-B497-4688BF5FD57F}"/>
              </a:ext>
            </a:extLst>
          </p:cNvPr>
          <p:cNvSpPr txBox="1"/>
          <p:nvPr/>
        </p:nvSpPr>
        <p:spPr>
          <a:xfrm>
            <a:off x="4337301" y="1714267"/>
            <a:ext cx="71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09293B-5BB4-334A-85DB-7BC786A9221F}"/>
              </a:ext>
            </a:extLst>
          </p:cNvPr>
          <p:cNvSpPr txBox="1"/>
          <p:nvPr/>
        </p:nvSpPr>
        <p:spPr>
          <a:xfrm>
            <a:off x="5724128" y="170080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970D6E-3217-224D-A3D2-5D9CC9A104AA}"/>
              </a:ext>
            </a:extLst>
          </p:cNvPr>
          <p:cNvSpPr txBox="1"/>
          <p:nvPr/>
        </p:nvSpPr>
        <p:spPr>
          <a:xfrm>
            <a:off x="8127869" y="1974031"/>
            <a:ext cx="70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EOC</a:t>
            </a:r>
          </a:p>
        </p:txBody>
      </p:sp>
      <p:sp>
        <p:nvSpPr>
          <p:cNvPr id="23" name="4-Point Star 22">
            <a:extLst>
              <a:ext uri="{FF2B5EF4-FFF2-40B4-BE49-F238E27FC236}">
                <a16:creationId xmlns:a16="http://schemas.microsoft.com/office/drawing/2014/main" id="{55318053-B1AB-7C4A-BB7D-558287045189}"/>
              </a:ext>
            </a:extLst>
          </p:cNvPr>
          <p:cNvSpPr/>
          <p:nvPr/>
        </p:nvSpPr>
        <p:spPr>
          <a:xfrm>
            <a:off x="4986349" y="1795383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4-Point Star 61">
            <a:extLst>
              <a:ext uri="{FF2B5EF4-FFF2-40B4-BE49-F238E27FC236}">
                <a16:creationId xmlns:a16="http://schemas.microsoft.com/office/drawing/2014/main" id="{0D9B7E53-D33B-F04D-8681-1D9A42B5565F}"/>
              </a:ext>
            </a:extLst>
          </p:cNvPr>
          <p:cNvSpPr/>
          <p:nvPr/>
        </p:nvSpPr>
        <p:spPr>
          <a:xfrm>
            <a:off x="8633900" y="1795383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61BE28C4-D7F0-0C4B-9CCF-A9C7CB166DFC}"/>
              </a:ext>
            </a:extLst>
          </p:cNvPr>
          <p:cNvSpPr/>
          <p:nvPr/>
        </p:nvSpPr>
        <p:spPr>
          <a:xfrm>
            <a:off x="2221459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E06C357B-3447-894A-9DD6-8B7DD513BFF4}"/>
              </a:ext>
            </a:extLst>
          </p:cNvPr>
          <p:cNvSpPr/>
          <p:nvPr/>
        </p:nvSpPr>
        <p:spPr>
          <a:xfrm>
            <a:off x="4813747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788C30-A05F-BB42-A528-81C6193E0A77}"/>
              </a:ext>
            </a:extLst>
          </p:cNvPr>
          <p:cNvSpPr txBox="1"/>
          <p:nvPr/>
        </p:nvSpPr>
        <p:spPr>
          <a:xfrm>
            <a:off x="179512" y="4562835"/>
            <a:ext cx="212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for Monolith Installation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A4A6C7-D046-8B4E-BB76-63750FBB3A2E}"/>
              </a:ext>
            </a:extLst>
          </p:cNvPr>
          <p:cNvSpPr txBox="1"/>
          <p:nvPr/>
        </p:nvSpPr>
        <p:spPr>
          <a:xfrm>
            <a:off x="3347864" y="4582869"/>
            <a:ext cx="1436819" cy="38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RBOT</a:t>
            </a:r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00F05CB9-0778-E646-B615-D820A3C20AE7}"/>
              </a:ext>
            </a:extLst>
          </p:cNvPr>
          <p:cNvSpPr/>
          <p:nvPr/>
        </p:nvSpPr>
        <p:spPr>
          <a:xfrm>
            <a:off x="5101779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A908F3-A84A-9745-A139-612E332502E7}"/>
              </a:ext>
            </a:extLst>
          </p:cNvPr>
          <p:cNvSpPr txBox="1"/>
          <p:nvPr/>
        </p:nvSpPr>
        <p:spPr>
          <a:xfrm>
            <a:off x="5148064" y="4334037"/>
            <a:ext cx="21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Bunker and Test Beam Line RBOT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1AC354-CD9B-5643-942A-C31E52C09418}"/>
              </a:ext>
            </a:extLst>
          </p:cNvPr>
          <p:cNvSpPr/>
          <p:nvPr/>
        </p:nvSpPr>
        <p:spPr>
          <a:xfrm>
            <a:off x="405573" y="5504831"/>
            <a:ext cx="8509827" cy="424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NSS Instruments + ICS</a:t>
            </a: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906F7DC3-E275-7148-9558-DCC1AA2F4E7D}"/>
              </a:ext>
            </a:extLst>
          </p:cNvPr>
          <p:cNvSpPr/>
          <p:nvPr/>
        </p:nvSpPr>
        <p:spPr>
          <a:xfrm>
            <a:off x="5126297" y="5844304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0E5666-194F-014D-8870-F09CBFA7DA93}"/>
              </a:ext>
            </a:extLst>
          </p:cNvPr>
          <p:cNvSpPr txBox="1"/>
          <p:nvPr/>
        </p:nvSpPr>
        <p:spPr>
          <a:xfrm>
            <a:off x="3856426" y="6239053"/>
            <a:ext cx="273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beam commissioning for 1st Instruments</a:t>
            </a: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59C6BD5D-DAF6-874E-A94F-5F26C33446B9}"/>
              </a:ext>
            </a:extLst>
          </p:cNvPr>
          <p:cNvSpPr/>
          <p:nvPr/>
        </p:nvSpPr>
        <p:spPr>
          <a:xfrm>
            <a:off x="8820249" y="510835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6B9206AA-49D5-664B-8730-D504E897731B}"/>
              </a:ext>
            </a:extLst>
          </p:cNvPr>
          <p:cNvSpPr/>
          <p:nvPr/>
        </p:nvSpPr>
        <p:spPr>
          <a:xfrm>
            <a:off x="6591499" y="5844304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244FE-B0F5-0644-A5EB-2F8E51CB3E53}"/>
              </a:ext>
            </a:extLst>
          </p:cNvPr>
          <p:cNvSpPr txBox="1"/>
          <p:nvPr/>
        </p:nvSpPr>
        <p:spPr>
          <a:xfrm>
            <a:off x="5725705" y="4922693"/>
            <a:ext cx="320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Instrument Complete (Ready for hot commissioning)</a:t>
            </a:r>
          </a:p>
        </p:txBody>
      </p:sp>
      <p:sp>
        <p:nvSpPr>
          <p:cNvPr id="89" name="Diamond 88">
            <a:extLst>
              <a:ext uri="{FF2B5EF4-FFF2-40B4-BE49-F238E27FC236}">
                <a16:creationId xmlns:a16="http://schemas.microsoft.com/office/drawing/2014/main" id="{07D80071-9CFF-9744-A22A-DC5CBF4539F4}"/>
              </a:ext>
            </a:extLst>
          </p:cNvPr>
          <p:cNvSpPr/>
          <p:nvPr/>
        </p:nvSpPr>
        <p:spPr>
          <a:xfrm>
            <a:off x="1958027" y="5835969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id="{0EC1422A-A630-2B4B-9059-08FC826AD294}"/>
              </a:ext>
            </a:extLst>
          </p:cNvPr>
          <p:cNvSpPr/>
          <p:nvPr/>
        </p:nvSpPr>
        <p:spPr>
          <a:xfrm>
            <a:off x="3923928" y="583857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Diamond 90">
            <a:extLst>
              <a:ext uri="{FF2B5EF4-FFF2-40B4-BE49-F238E27FC236}">
                <a16:creationId xmlns:a16="http://schemas.microsoft.com/office/drawing/2014/main" id="{EF25F498-248B-3045-B96F-E05D8DBB72EF}"/>
              </a:ext>
            </a:extLst>
          </p:cNvPr>
          <p:cNvSpPr/>
          <p:nvPr/>
        </p:nvSpPr>
        <p:spPr>
          <a:xfrm>
            <a:off x="3491880" y="5844304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CD0900-9986-8A45-AC55-AF5F4717994C}"/>
              </a:ext>
            </a:extLst>
          </p:cNvPr>
          <p:cNvSpPr txBox="1"/>
          <p:nvPr/>
        </p:nvSpPr>
        <p:spPr>
          <a:xfrm>
            <a:off x="6825283" y="6130786"/>
            <a:ext cx="93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1A4BC9-6191-D94D-98BE-80A57B83F306}"/>
              </a:ext>
            </a:extLst>
          </p:cNvPr>
          <p:cNvSpPr txBox="1"/>
          <p:nvPr/>
        </p:nvSpPr>
        <p:spPr>
          <a:xfrm>
            <a:off x="1347454" y="6165304"/>
            <a:ext cx="23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 Hall Access for Start of Installation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0709AE-C5CC-0D4E-B986-A86CBDAA5EF8}"/>
              </a:ext>
            </a:extLst>
          </p:cNvPr>
          <p:cNvCxnSpPr>
            <a:cxnSpLocks/>
          </p:cNvCxnSpPr>
          <p:nvPr/>
        </p:nvCxnSpPr>
        <p:spPr>
          <a:xfrm flipH="1" flipV="1">
            <a:off x="2153360" y="6121618"/>
            <a:ext cx="387267" cy="7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C3818F-CFB7-6C4A-87E5-077357CE4969}"/>
              </a:ext>
            </a:extLst>
          </p:cNvPr>
          <p:cNvCxnSpPr>
            <a:cxnSpLocks/>
          </p:cNvCxnSpPr>
          <p:nvPr/>
        </p:nvCxnSpPr>
        <p:spPr>
          <a:xfrm flipV="1">
            <a:off x="2540627" y="5929128"/>
            <a:ext cx="951253" cy="2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9F0CCA-E784-5941-949F-1CC559507A10}"/>
              </a:ext>
            </a:extLst>
          </p:cNvPr>
          <p:cNvCxnSpPr>
            <a:cxnSpLocks/>
          </p:cNvCxnSpPr>
          <p:nvPr/>
        </p:nvCxnSpPr>
        <p:spPr>
          <a:xfrm flipV="1">
            <a:off x="2484727" y="6021288"/>
            <a:ext cx="1367193" cy="17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D555DC3-3789-A445-96B4-0988BBC1549F}"/>
              </a:ext>
            </a:extLst>
          </p:cNvPr>
          <p:cNvSpPr/>
          <p:nvPr/>
        </p:nvSpPr>
        <p:spPr>
          <a:xfrm>
            <a:off x="4101282" y="2808182"/>
            <a:ext cx="1156517" cy="424667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Hi-Beta Install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734024C2-6FDA-8E41-AC0D-5E64C2181D1E}"/>
              </a:ext>
            </a:extLst>
          </p:cNvPr>
          <p:cNvSpPr/>
          <p:nvPr/>
        </p:nvSpPr>
        <p:spPr>
          <a:xfrm rot="5400000" flipH="1">
            <a:off x="1729352" y="1231087"/>
            <a:ext cx="338193" cy="21417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D15E2AF5-D198-B048-9397-25EBFF09F960}"/>
              </a:ext>
            </a:extLst>
          </p:cNvPr>
          <p:cNvSpPr/>
          <p:nvPr/>
        </p:nvSpPr>
        <p:spPr>
          <a:xfrm>
            <a:off x="4572000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12DB-B994-4241-BCFF-D03D467225BC}"/>
              </a:ext>
            </a:extLst>
          </p:cNvPr>
          <p:cNvSpPr txBox="1"/>
          <p:nvPr/>
        </p:nvSpPr>
        <p:spPr>
          <a:xfrm>
            <a:off x="3191900" y="2132856"/>
            <a:ext cx="195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 GeV Capability Installed</a:t>
            </a:r>
          </a:p>
        </p:txBody>
      </p:sp>
      <p:sp>
        <p:nvSpPr>
          <p:cNvPr id="65" name="4-Point Star 64">
            <a:extLst>
              <a:ext uri="{FF2B5EF4-FFF2-40B4-BE49-F238E27FC236}">
                <a16:creationId xmlns:a16="http://schemas.microsoft.com/office/drawing/2014/main" id="{7CC8856B-630F-E14B-B628-9C12192F5718}"/>
              </a:ext>
            </a:extLst>
          </p:cNvPr>
          <p:cNvSpPr/>
          <p:nvPr/>
        </p:nvSpPr>
        <p:spPr>
          <a:xfrm>
            <a:off x="6444208" y="1796579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559C42-8301-E641-9D70-C47B099C9A73}"/>
              </a:ext>
            </a:extLst>
          </p:cNvPr>
          <p:cNvCxnSpPr>
            <a:cxnSpLocks/>
          </p:cNvCxnSpPr>
          <p:nvPr/>
        </p:nvCxnSpPr>
        <p:spPr>
          <a:xfrm flipH="1">
            <a:off x="10134900" y="1498419"/>
            <a:ext cx="3756" cy="538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7" grpId="0"/>
      <p:bldP spid="9" grpId="0"/>
      <p:bldP spid="52" grpId="0" animBg="1"/>
      <p:bldP spid="10" grpId="0"/>
      <p:bldP spid="53" grpId="0" animBg="1"/>
      <p:bldP spid="54" grpId="0" animBg="1"/>
      <p:bldP spid="55" grpId="0" animBg="1"/>
      <p:bldP spid="12" grpId="0"/>
      <p:bldP spid="13" grpId="0"/>
      <p:bldP spid="59" grpId="0"/>
      <p:bldP spid="60" grpId="0"/>
      <p:bldP spid="23" grpId="0" animBg="1"/>
      <p:bldP spid="62" grpId="0" animBg="1"/>
      <p:bldP spid="63" grpId="0" animBg="1"/>
      <p:bldP spid="68" grpId="0" animBg="1"/>
      <p:bldP spid="69" grpId="0"/>
      <p:bldP spid="71" grpId="0"/>
      <p:bldP spid="72" grpId="0" animBg="1"/>
      <p:bldP spid="73" grpId="0"/>
      <p:bldP spid="80" grpId="0" animBg="1"/>
      <p:bldP spid="84" grpId="0"/>
      <p:bldP spid="85" grpId="0" animBg="1"/>
      <p:bldP spid="86" grpId="0" animBg="1"/>
      <p:bldP spid="87" grpId="0"/>
      <p:bldP spid="89" grpId="0" animBg="1"/>
      <p:bldP spid="90" grpId="0" animBg="1"/>
      <p:bldP spid="91" grpId="0" animBg="1"/>
      <p:bldP spid="92" grpId="0"/>
      <p:bldP spid="93" grpId="0"/>
      <p:bldP spid="58" grpId="0" animBg="1"/>
      <p:bldP spid="64" grpId="0" animBg="1"/>
      <p:bldP spid="66" grpId="0" animBg="1"/>
      <p:bldP spid="5" grpId="0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9136" cy="1417638"/>
          </a:xfrm>
        </p:spPr>
        <p:txBody>
          <a:bodyPr>
            <a:noAutofit/>
          </a:bodyPr>
          <a:lstStyle/>
          <a:p>
            <a:r>
              <a:rPr lang="en-GB" dirty="0"/>
              <a:t>Main delays for the Accelerator are due to in-kind partners…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87293D-A7C2-3D4C-AB2F-D4FF8E4C4200}"/>
              </a:ext>
            </a:extLst>
          </p:cNvPr>
          <p:cNvGrpSpPr/>
          <p:nvPr/>
        </p:nvGrpSpPr>
        <p:grpSpPr>
          <a:xfrm>
            <a:off x="755576" y="1833697"/>
            <a:ext cx="7467601" cy="4522653"/>
            <a:chOff x="844464" y="269663"/>
            <a:chExt cx="7467601" cy="4522653"/>
          </a:xfrm>
        </p:grpSpPr>
        <p:cxnSp>
          <p:nvCxnSpPr>
            <p:cNvPr id="83" name="OTLSHAPE_T_2becf7a4f5264081a26c0b37b67ad568_RightVerticalConnector2">
              <a:extLst>
                <a:ext uri="{FF2B5EF4-FFF2-40B4-BE49-F238E27FC236}">
                  <a16:creationId xmlns:a16="http://schemas.microsoft.com/office/drawing/2014/main" id="{1097C169-C9BD-7D48-B151-9CD9D7C937E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7050329" y="2764959"/>
              <a:ext cx="0" cy="244941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OTLSHAPE_T_2becf7a4f5264081a26c0b37b67ad568_RightVerticalConnector1">
              <a:extLst>
                <a:ext uri="{FF2B5EF4-FFF2-40B4-BE49-F238E27FC236}">
                  <a16:creationId xmlns:a16="http://schemas.microsoft.com/office/drawing/2014/main" id="{33E0582E-6F97-2343-8F6A-EB44A87B0511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7050329" y="1714500"/>
              <a:ext cx="0" cy="879941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OTLSHAPE_T_2becf7a4f5264081a26c0b37b67ad568_LeftVerticalConnector4">
              <a:extLst>
                <a:ext uri="{FF2B5EF4-FFF2-40B4-BE49-F238E27FC236}">
                  <a16:creationId xmlns:a16="http://schemas.microsoft.com/office/drawing/2014/main" id="{564D05A6-3684-8C42-BB14-7E92ED303DDF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3502031" y="2996456"/>
              <a:ext cx="0" cy="382773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OTLSHAPE_T_d85a95d3b01d4d84aa9e517a31261f8a_RightVerticalConnector1">
              <a:extLst>
                <a:ext uri="{FF2B5EF4-FFF2-40B4-BE49-F238E27FC236}">
                  <a16:creationId xmlns:a16="http://schemas.microsoft.com/office/drawing/2014/main" id="{0A265C6C-9E93-E74B-9544-19417EAFCE57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V="1">
              <a:off x="6538275" y="1714500"/>
              <a:ext cx="0" cy="965200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OTLSHAPE_T_d85a95d3b01d4d84aa9e517a31261f8a_LeftVerticalConnector3">
              <a:extLst>
                <a:ext uri="{FF2B5EF4-FFF2-40B4-BE49-F238E27FC236}">
                  <a16:creationId xmlns:a16="http://schemas.microsoft.com/office/drawing/2014/main" id="{5CEFA936-F135-EB4C-B928-ABA2DE2763E7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376242" y="2663686"/>
              <a:ext cx="0" cy="715543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OTLSHAPE_T_465a42621efb4bc79db91674083f9d80_RightVerticalConnector2">
              <a:extLst>
                <a:ext uri="{FF2B5EF4-FFF2-40B4-BE49-F238E27FC236}">
                  <a16:creationId xmlns:a16="http://schemas.microsoft.com/office/drawing/2014/main" id="{1F1CFC86-C7ED-B94E-9992-1A24E4DD1B94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5138660" y="2104559"/>
              <a:ext cx="0" cy="244941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OTLSHAPE_T_465a42621efb4bc79db91674083f9d80_RightVerticalConnector1">
              <a:extLst>
                <a:ext uri="{FF2B5EF4-FFF2-40B4-BE49-F238E27FC236}">
                  <a16:creationId xmlns:a16="http://schemas.microsoft.com/office/drawing/2014/main" id="{8EDED96F-4C2D-E34C-9511-DCB25166CE97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5138660" y="1714500"/>
              <a:ext cx="0" cy="219541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OTLSHAPE_T_465a42621efb4bc79db91674083f9d80_LeftVerticalConnector2">
              <a:extLst>
                <a:ext uri="{FF2B5EF4-FFF2-40B4-BE49-F238E27FC236}">
                  <a16:creationId xmlns:a16="http://schemas.microsoft.com/office/drawing/2014/main" id="{44DE1E3E-7DF0-684C-BECA-B55FD1FB04EC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1918106" y="2336060"/>
              <a:ext cx="0" cy="1043169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OTLSHAPE_T_79517fda645147e9ae895ab29259f41d_RightVerticalConnector1">
              <a:extLst>
                <a:ext uri="{FF2B5EF4-FFF2-40B4-BE49-F238E27FC236}">
                  <a16:creationId xmlns:a16="http://schemas.microsoft.com/office/drawing/2014/main" id="{82691E44-6D24-5A41-94CE-BA6D2DB80BDA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V="1">
              <a:off x="4285236" y="1714500"/>
              <a:ext cx="0" cy="304800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OTLSHAPE_T_79517fda645147e9ae895ab29259f41d_LeftVerticalConnector1">
              <a:extLst>
                <a:ext uri="{FF2B5EF4-FFF2-40B4-BE49-F238E27FC236}">
                  <a16:creationId xmlns:a16="http://schemas.microsoft.com/office/drawing/2014/main" id="{FBD1E59A-4DF2-2E43-BC28-A328498437B3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V="1">
              <a:off x="1503586" y="2015724"/>
              <a:ext cx="0" cy="1363505"/>
            </a:xfrm>
            <a:prstGeom prst="line">
              <a:avLst/>
            </a:prstGeom>
            <a:noFill/>
            <a:ln w="19050" cap="flat" cmpd="sng" algn="ctr">
              <a:solidFill>
                <a:srgbClr val="4454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OTLSHAPE_M_42fdb2d4d8a3473fbbe4f286c2bc756f_Connector1">
              <a:extLst>
                <a:ext uri="{FF2B5EF4-FFF2-40B4-BE49-F238E27FC236}">
                  <a16:creationId xmlns:a16="http://schemas.microsoft.com/office/drawing/2014/main" id="{44FB77E6-2863-F84B-893E-3C33EF514F1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7063029" y="8532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OTLSHAPE_M_ad26212a624042f8946c3ee929d0bce4_Connector1">
              <a:extLst>
                <a:ext uri="{FF2B5EF4-FFF2-40B4-BE49-F238E27FC236}">
                  <a16:creationId xmlns:a16="http://schemas.microsoft.com/office/drawing/2014/main" id="{972A6CE9-11F9-B043-AFBC-990EEC92456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550975" y="387985"/>
              <a:ext cx="0" cy="945515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OTLSHAPE_M_1d6d4045bda3413182ef879ca83ea720_Connector1">
              <a:extLst>
                <a:ext uri="{FF2B5EF4-FFF2-40B4-BE49-F238E27FC236}">
                  <a16:creationId xmlns:a16="http://schemas.microsoft.com/office/drawing/2014/main" id="{1E1CAA86-5BAB-B640-8289-BE23C8BF50DE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5151360" y="8532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OTLSHAPE_M_15462190989a4e5087e6d7cc02e1ed2d_Connector1">
              <a:extLst>
                <a:ext uri="{FF2B5EF4-FFF2-40B4-BE49-F238E27FC236}">
                  <a16:creationId xmlns:a16="http://schemas.microsoft.com/office/drawing/2014/main" id="{31AE3C10-E55A-7745-986E-CB8C22CAC294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4297936" y="387985"/>
              <a:ext cx="0" cy="945515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OTLSHAPE_M_2d0797157b8f4b8eac03a9e74cdce7ed_Connector1">
              <a:extLst>
                <a:ext uri="{FF2B5EF4-FFF2-40B4-BE49-F238E27FC236}">
                  <a16:creationId xmlns:a16="http://schemas.microsoft.com/office/drawing/2014/main" id="{46608A79-54B8-894C-8727-419CB3287920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1874212" y="8532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8" name="OTLSHAPE_TB_00000000000000000000000000000000_ScaleContainer">
              <a:extLst>
                <a:ext uri="{FF2B5EF4-FFF2-40B4-BE49-F238E27FC236}">
                  <a16:creationId xmlns:a16="http://schemas.microsoft.com/office/drawing/2014/main" id="{3B94EA37-15B1-BA4A-8EBA-9CB6914DB9A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4465" y="1333500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TLSHAPE_TB_00000000000000000000000000000000_ElapsedTime">
              <a:extLst>
                <a:ext uri="{FF2B5EF4-FFF2-40B4-BE49-F238E27FC236}">
                  <a16:creationId xmlns:a16="http://schemas.microsoft.com/office/drawing/2014/main" id="{FB70B7BB-50AB-EA4D-B5FA-ACF0F897774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4464" y="1333500"/>
              <a:ext cx="1187734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TLSHAPE_TB_00000000000000000000000000000000_TimescaleInterval1">
              <a:extLst>
                <a:ext uri="{FF2B5EF4-FFF2-40B4-BE49-F238E27FC236}">
                  <a16:creationId xmlns:a16="http://schemas.microsoft.com/office/drawing/2014/main" id="{66D857FF-D5AD-4744-A96F-B3DA0FBF001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073065" y="14309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Baseline</a:t>
              </a:r>
            </a:p>
          </p:txBody>
        </p:sp>
        <p:cxnSp>
          <p:nvCxnSpPr>
            <p:cNvPr id="101" name="OTLSHAPE_TB_00000000000000000000000000000000_Separator1">
              <a:extLst>
                <a:ext uri="{FF2B5EF4-FFF2-40B4-BE49-F238E27FC236}">
                  <a16:creationId xmlns:a16="http://schemas.microsoft.com/office/drawing/2014/main" id="{5A488D46-AFA7-0D42-B91F-2A3A4087781C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2789563" y="13970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2" name="OTLSHAPE_TB_00000000000000000000000000000000_TimescaleInterval2">
              <a:extLst>
                <a:ext uri="{FF2B5EF4-FFF2-40B4-BE49-F238E27FC236}">
                  <a16:creationId xmlns:a16="http://schemas.microsoft.com/office/drawing/2014/main" id="{A9EE67FC-4F04-5B43-942E-9C6FC48A4D7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2853063" y="14309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cxnSp>
          <p:nvCxnSpPr>
            <p:cNvPr id="103" name="OTLSHAPE_TB_00000000000000000000000000000000_Separator2">
              <a:extLst>
                <a:ext uri="{FF2B5EF4-FFF2-40B4-BE49-F238E27FC236}">
                  <a16:creationId xmlns:a16="http://schemas.microsoft.com/office/drawing/2014/main" id="{26404666-06DA-E14A-9D99-8E664B65E358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4569562" y="13970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4" name="OTLSHAPE_TB_00000000000000000000000000000000_TimescaleInterval3">
              <a:extLst>
                <a:ext uri="{FF2B5EF4-FFF2-40B4-BE49-F238E27FC236}">
                  <a16:creationId xmlns:a16="http://schemas.microsoft.com/office/drawing/2014/main" id="{41E6F244-F6C8-804A-8CE2-D231B25DB99C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633062" y="14309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cxnSp>
          <p:nvCxnSpPr>
            <p:cNvPr id="105" name="OTLSHAPE_TB_00000000000000000000000000000000_Separator3">
              <a:extLst>
                <a:ext uri="{FF2B5EF4-FFF2-40B4-BE49-F238E27FC236}">
                  <a16:creationId xmlns:a16="http://schemas.microsoft.com/office/drawing/2014/main" id="{2A4F3DF2-4807-DB42-A2A0-5D8D6F25D79A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6354437" y="13970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6" name="OTLSHAPE_TB_00000000000000000000000000000000_TimescaleInterval4">
              <a:extLst>
                <a:ext uri="{FF2B5EF4-FFF2-40B4-BE49-F238E27FC236}">
                  <a16:creationId xmlns:a16="http://schemas.microsoft.com/office/drawing/2014/main" id="{5DBF0099-1280-2D46-8453-EB2E6427662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417937" y="14309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107" name="OTLSHAPE_M_2d0797157b8f4b8eac03a9e74cdce7ed_Title">
              <a:extLst>
                <a:ext uri="{FF2B5EF4-FFF2-40B4-BE49-F238E27FC236}">
                  <a16:creationId xmlns:a16="http://schemas.microsoft.com/office/drawing/2014/main" id="{B7EDCB31-585A-464B-BC03-D38752A38C62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2096462" y="734906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LEBT </a:t>
              </a:r>
            </a:p>
          </p:txBody>
        </p:sp>
        <p:sp>
          <p:nvSpPr>
            <p:cNvPr id="108" name="OTLSHAPE_M_2d0797157b8f4b8eac03a9e74cdce7ed_Date">
              <a:extLst>
                <a:ext uri="{FF2B5EF4-FFF2-40B4-BE49-F238E27FC236}">
                  <a16:creationId xmlns:a16="http://schemas.microsoft.com/office/drawing/2014/main" id="{5702A2C4-AB6C-E94D-9000-97E04B33FFC6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2096462" y="930825"/>
              <a:ext cx="520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 Jun '18</a:t>
              </a:r>
            </a:p>
          </p:txBody>
        </p:sp>
        <p:sp>
          <p:nvSpPr>
            <p:cNvPr id="109" name="OTLSHAPE_M_2d0797157b8f4b8eac03a9e74cdce7ed_Shape">
              <a:extLst>
                <a:ext uri="{FF2B5EF4-FFF2-40B4-BE49-F238E27FC236}">
                  <a16:creationId xmlns:a16="http://schemas.microsoft.com/office/drawing/2014/main" id="{273837F1-055B-A642-9A7A-249494F0A6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rot="16200000">
              <a:off x="1899612" y="853228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TLSHAPE_M_15462190989a4e5087e6d7cc02e1ed2d_Title">
              <a:extLst>
                <a:ext uri="{FF2B5EF4-FFF2-40B4-BE49-F238E27FC236}">
                  <a16:creationId xmlns:a16="http://schemas.microsoft.com/office/drawing/2014/main" id="{FCAFA2EC-7081-E64E-A57E-906A637087B0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520186" y="269663"/>
              <a:ext cx="1371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RFQ/MEBT/DTL1</a:t>
              </a:r>
            </a:p>
          </p:txBody>
        </p:sp>
        <p:sp>
          <p:nvSpPr>
            <p:cNvPr id="111" name="OTLSHAPE_M_15462190989a4e5087e6d7cc02e1ed2d_Date">
              <a:extLst>
                <a:ext uri="{FF2B5EF4-FFF2-40B4-BE49-F238E27FC236}">
                  <a16:creationId xmlns:a16="http://schemas.microsoft.com/office/drawing/2014/main" id="{75CC98BF-377B-5A46-955B-8F31AAB8DB8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4520186" y="465582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Nov '19</a:t>
              </a:r>
            </a:p>
          </p:txBody>
        </p:sp>
        <p:sp>
          <p:nvSpPr>
            <p:cNvPr id="112" name="OTLSHAPE_M_15462190989a4e5087e6d7cc02e1ed2d_Shape">
              <a:extLst>
                <a:ext uri="{FF2B5EF4-FFF2-40B4-BE49-F238E27FC236}">
                  <a16:creationId xmlns:a16="http://schemas.microsoft.com/office/drawing/2014/main" id="{3AC84DA9-887C-654F-800F-7C5424DF4BF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rot="16200000">
              <a:off x="4323336" y="387985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TLSHAPE_M_1d6d4045bda3413182ef879ca83ea720_Title">
              <a:extLst>
                <a:ext uri="{FF2B5EF4-FFF2-40B4-BE49-F238E27FC236}">
                  <a16:creationId xmlns:a16="http://schemas.microsoft.com/office/drawing/2014/main" id="{E3E5993A-4A2A-7246-B3DB-97E264D1DC3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5373610" y="734906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DTL4</a:t>
              </a:r>
            </a:p>
          </p:txBody>
        </p:sp>
        <p:sp>
          <p:nvSpPr>
            <p:cNvPr id="114" name="OTLSHAPE_M_1d6d4045bda3413182ef879ca83ea720_Date">
              <a:extLst>
                <a:ext uri="{FF2B5EF4-FFF2-40B4-BE49-F238E27FC236}">
                  <a16:creationId xmlns:a16="http://schemas.microsoft.com/office/drawing/2014/main" id="{873814DE-4337-BC4F-9801-B27E8B38B32B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5373610" y="930825"/>
              <a:ext cx="533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 Apr '20</a:t>
              </a:r>
            </a:p>
          </p:txBody>
        </p:sp>
        <p:sp>
          <p:nvSpPr>
            <p:cNvPr id="115" name="OTLSHAPE_M_1d6d4045bda3413182ef879ca83ea720_Shape">
              <a:extLst>
                <a:ext uri="{FF2B5EF4-FFF2-40B4-BE49-F238E27FC236}">
                  <a16:creationId xmlns:a16="http://schemas.microsoft.com/office/drawing/2014/main" id="{83186EF1-A000-E149-88F9-3DB8E1E8792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rot="16200000">
              <a:off x="5176760" y="853228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TLSHAPE_M_ad26212a624042f8946c3ee929d0bce4_Title">
              <a:extLst>
                <a:ext uri="{FF2B5EF4-FFF2-40B4-BE49-F238E27FC236}">
                  <a16:creationId xmlns:a16="http://schemas.microsoft.com/office/drawing/2014/main" id="{82B52BCF-806D-CB44-AF7A-F745C429F0CF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6773225" y="269663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Beam Dump (BOD)</a:t>
              </a:r>
            </a:p>
          </p:txBody>
        </p:sp>
        <p:sp>
          <p:nvSpPr>
            <p:cNvPr id="117" name="OTLSHAPE_M_ad26212a624042f8946c3ee929d0bce4_Date">
              <a:extLst>
                <a:ext uri="{FF2B5EF4-FFF2-40B4-BE49-F238E27FC236}">
                  <a16:creationId xmlns:a16="http://schemas.microsoft.com/office/drawing/2014/main" id="{0C49DBA2-89A5-AB44-9A5D-918FFA64790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773225" y="465582"/>
              <a:ext cx="469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 Feb '21</a:t>
              </a:r>
            </a:p>
          </p:txBody>
        </p:sp>
        <p:sp>
          <p:nvSpPr>
            <p:cNvPr id="118" name="OTLSHAPE_M_ad26212a624042f8946c3ee929d0bce4_Shape">
              <a:extLst>
                <a:ext uri="{FF2B5EF4-FFF2-40B4-BE49-F238E27FC236}">
                  <a16:creationId xmlns:a16="http://schemas.microsoft.com/office/drawing/2014/main" id="{39378645-EFA1-9A49-9CBE-D44987621AD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rot="16200000">
              <a:off x="6576375" y="387985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TLSHAPE_M_42fdb2d4d8a3473fbbe4f286c2bc756f_Title">
              <a:extLst>
                <a:ext uri="{FF2B5EF4-FFF2-40B4-BE49-F238E27FC236}">
                  <a16:creationId xmlns:a16="http://schemas.microsoft.com/office/drawing/2014/main" id="{0ACEB4FA-9CAE-464E-80BF-D1C7CE1F9748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7285279" y="734906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RBOT</a:t>
              </a:r>
            </a:p>
          </p:txBody>
        </p:sp>
        <p:sp>
          <p:nvSpPr>
            <p:cNvPr id="120" name="OTLSHAPE_M_42fdb2d4d8a3473fbbe4f286c2bc756f_Date">
              <a:extLst>
                <a:ext uri="{FF2B5EF4-FFF2-40B4-BE49-F238E27FC236}">
                  <a16:creationId xmlns:a16="http://schemas.microsoft.com/office/drawing/2014/main" id="{E18A149D-3868-B24D-9A41-BFC6911363CA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7285279" y="930825"/>
              <a:ext cx="5715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 May '21</a:t>
              </a:r>
            </a:p>
          </p:txBody>
        </p:sp>
        <p:sp>
          <p:nvSpPr>
            <p:cNvPr id="121" name="OTLSHAPE_M_42fdb2d4d8a3473fbbe4f286c2bc756f_Shape">
              <a:extLst>
                <a:ext uri="{FF2B5EF4-FFF2-40B4-BE49-F238E27FC236}">
                  <a16:creationId xmlns:a16="http://schemas.microsoft.com/office/drawing/2014/main" id="{B603E5B9-B4E6-CD4A-932D-C86912230D5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rot="16200000">
              <a:off x="7088429" y="853228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TLSHAPE_T_79517fda645147e9ae895ab29259f41d_Shape">
              <a:extLst>
                <a:ext uri="{FF2B5EF4-FFF2-40B4-BE49-F238E27FC236}">
                  <a16:creationId xmlns:a16="http://schemas.microsoft.com/office/drawing/2014/main" id="{1B29A12E-DCCF-B646-A952-3E006ED0F94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97236" y="1917700"/>
              <a:ext cx="2806700" cy="203200"/>
            </a:xfrm>
            <a:prstGeom prst="roundRect">
              <a:avLst>
                <a:gd name="adj" fmla="val 10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TLSHAPE_T_79517fda645147e9ae895ab29259f41d_Title">
              <a:extLst>
                <a:ext uri="{FF2B5EF4-FFF2-40B4-BE49-F238E27FC236}">
                  <a16:creationId xmlns:a16="http://schemas.microsoft.com/office/drawing/2014/main" id="{7A4312AE-19F6-0B43-97C5-C024F125066A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4342386" y="1934041"/>
              <a:ext cx="1524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Beam to RFQ/MEBT Delay</a:t>
              </a:r>
            </a:p>
          </p:txBody>
        </p:sp>
        <p:sp>
          <p:nvSpPr>
            <p:cNvPr id="124" name="OTLSHAPE_T_79517fda645147e9ae895ab29259f41d_Duration">
              <a:extLst>
                <a:ext uri="{FF2B5EF4-FFF2-40B4-BE49-F238E27FC236}">
                  <a16:creationId xmlns:a16="http://schemas.microsoft.com/office/drawing/2014/main" id="{6AC9C198-7473-E54E-9C97-B7A5F49E213B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2571027" y="1941788"/>
              <a:ext cx="647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4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18.8 months</a:t>
              </a:r>
            </a:p>
          </p:txBody>
        </p:sp>
        <p:sp>
          <p:nvSpPr>
            <p:cNvPr id="125" name="OTLSHAPE_T_465a42621efb4bc79db91674083f9d80_Shape">
              <a:extLst>
                <a:ext uri="{FF2B5EF4-FFF2-40B4-BE49-F238E27FC236}">
                  <a16:creationId xmlns:a16="http://schemas.microsoft.com/office/drawing/2014/main" id="{C3BB4C1F-42D2-634A-B3F3-B9C556C708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11756" y="2247900"/>
              <a:ext cx="3238500" cy="203200"/>
            </a:xfrm>
            <a:prstGeom prst="roundRect">
              <a:avLst>
                <a:gd name="adj" fmla="val 10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TLSHAPE_T_465a42621efb4bc79db91674083f9d80_Title">
              <a:extLst>
                <a:ext uri="{FF2B5EF4-FFF2-40B4-BE49-F238E27FC236}">
                  <a16:creationId xmlns:a16="http://schemas.microsoft.com/office/drawing/2014/main" id="{2BB006F1-6B76-BD44-9374-84916EFB64A5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5195810" y="2264241"/>
              <a:ext cx="1168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Beam to DTL4 Delay</a:t>
              </a:r>
            </a:p>
          </p:txBody>
        </p:sp>
        <p:sp>
          <p:nvSpPr>
            <p:cNvPr id="127" name="OTLSHAPE_T_465a42621efb4bc79db91674083f9d80_Duration">
              <a:extLst>
                <a:ext uri="{FF2B5EF4-FFF2-40B4-BE49-F238E27FC236}">
                  <a16:creationId xmlns:a16="http://schemas.microsoft.com/office/drawing/2014/main" id="{2CD14059-E7F6-3547-A8BB-1A0D1CC41FFD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3204999" y="2271988"/>
              <a:ext cx="647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4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21.8 months</a:t>
              </a:r>
            </a:p>
          </p:txBody>
        </p:sp>
        <p:sp>
          <p:nvSpPr>
            <p:cNvPr id="128" name="OTLSHAPE_T_d85a95d3b01d4d84aa9e517a31261f8a_Shape">
              <a:extLst>
                <a:ext uri="{FF2B5EF4-FFF2-40B4-BE49-F238E27FC236}">
                  <a16:creationId xmlns:a16="http://schemas.microsoft.com/office/drawing/2014/main" id="{61764DDE-0BAD-DB40-802D-BC212171A1A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69892" y="2578100"/>
              <a:ext cx="3175000" cy="203200"/>
            </a:xfrm>
            <a:prstGeom prst="roundRect">
              <a:avLst>
                <a:gd name="adj" fmla="val 10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TLSHAPE_T_d85a95d3b01d4d84aa9e517a31261f8a_Title">
              <a:extLst>
                <a:ext uri="{FF2B5EF4-FFF2-40B4-BE49-F238E27FC236}">
                  <a16:creationId xmlns:a16="http://schemas.microsoft.com/office/drawing/2014/main" id="{3D26F76B-6E48-D848-B12E-09BFD1316FEC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6595425" y="2594441"/>
              <a:ext cx="622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BOD Delay</a:t>
              </a:r>
            </a:p>
          </p:txBody>
        </p:sp>
        <p:sp>
          <p:nvSpPr>
            <p:cNvPr id="130" name="OTLSHAPE_T_d85a95d3b01d4d84aa9e517a31261f8a_Duration">
              <a:extLst>
                <a:ext uri="{FF2B5EF4-FFF2-40B4-BE49-F238E27FC236}">
                  <a16:creationId xmlns:a16="http://schemas.microsoft.com/office/drawing/2014/main" id="{BCEC004B-5C08-3E4E-8F0F-17BB853A2F74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4633874" y="2602188"/>
              <a:ext cx="647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4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21.2 months</a:t>
              </a:r>
            </a:p>
          </p:txBody>
        </p:sp>
        <p:sp>
          <p:nvSpPr>
            <p:cNvPr id="131" name="OTLSHAPE_T_2becf7a4f5264081a26c0b37b67ad568_Shape">
              <a:extLst>
                <a:ext uri="{FF2B5EF4-FFF2-40B4-BE49-F238E27FC236}">
                  <a16:creationId xmlns:a16="http://schemas.microsoft.com/office/drawing/2014/main" id="{15EE2969-12CA-C249-B11E-843FEBB2061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06439" y="2908300"/>
              <a:ext cx="3556000" cy="203200"/>
            </a:xfrm>
            <a:prstGeom prst="roundRect">
              <a:avLst>
                <a:gd name="adj" fmla="val 10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TLSHAPE_T_2becf7a4f5264081a26c0b37b67ad568_Title">
              <a:extLst>
                <a:ext uri="{FF2B5EF4-FFF2-40B4-BE49-F238E27FC236}">
                  <a16:creationId xmlns:a16="http://schemas.microsoft.com/office/drawing/2014/main" id="{28E1185A-BB28-CB4F-AF3E-C51BCD300F0B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7107479" y="2924641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RBOT Delay</a:t>
              </a:r>
            </a:p>
          </p:txBody>
        </p:sp>
        <p:sp>
          <p:nvSpPr>
            <p:cNvPr id="133" name="OTLSHAPE_T_2becf7a4f5264081a26c0b37b67ad568_Duration">
              <a:extLst>
                <a:ext uri="{FF2B5EF4-FFF2-40B4-BE49-F238E27FC236}">
                  <a16:creationId xmlns:a16="http://schemas.microsoft.com/office/drawing/2014/main" id="{1945EC3E-3ADF-C445-A9B9-6D4FB17DF7D0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4958175" y="2932388"/>
              <a:ext cx="647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4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23.9 months</a:t>
              </a:r>
            </a:p>
          </p:txBody>
        </p:sp>
        <p:cxnSp>
          <p:nvCxnSpPr>
            <p:cNvPr id="134" name="OTLSHAPE_M_42fdb2d4d8a3473fbbe4f286c2bc756f_Connector1">
              <a:extLst>
                <a:ext uri="{FF2B5EF4-FFF2-40B4-BE49-F238E27FC236}">
                  <a16:creationId xmlns:a16="http://schemas.microsoft.com/office/drawing/2014/main" id="{4E9B5048-1695-7045-B51D-35F00E8E8613}"/>
                </a:ext>
              </a:extLst>
            </p:cNvPr>
            <p:cNvCxnSpPr/>
            <p:nvPr>
              <p:custDataLst>
                <p:tags r:id="rId52"/>
              </p:custDataLst>
            </p:nvPr>
          </p:nvCxnSpPr>
          <p:spPr>
            <a:xfrm>
              <a:off x="3517663" y="3760229"/>
              <a:ext cx="0" cy="448522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OTLSHAPE_M_ad26212a624042f8946c3ee929d0bce4_Connector1">
              <a:extLst>
                <a:ext uri="{FF2B5EF4-FFF2-40B4-BE49-F238E27FC236}">
                  <a16:creationId xmlns:a16="http://schemas.microsoft.com/office/drawing/2014/main" id="{77E56757-1274-2546-AB7E-0FDCE962B521}"/>
                </a:ext>
              </a:extLst>
            </p:cNvPr>
            <p:cNvCxnSpPr/>
            <p:nvPr>
              <p:custDataLst>
                <p:tags r:id="rId53"/>
              </p:custDataLst>
            </p:nvPr>
          </p:nvCxnSpPr>
          <p:spPr>
            <a:xfrm>
              <a:off x="3381115" y="3760229"/>
              <a:ext cx="0" cy="913765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OTLSHAPE_M_1d6d4045bda3413182ef879ca83ea720_Connector1">
              <a:extLst>
                <a:ext uri="{FF2B5EF4-FFF2-40B4-BE49-F238E27FC236}">
                  <a16:creationId xmlns:a16="http://schemas.microsoft.com/office/drawing/2014/main" id="{6D8BBABD-9158-404D-BF55-DECFE57181C0}"/>
                </a:ext>
              </a:extLst>
            </p:cNvPr>
            <p:cNvCxnSpPr/>
            <p:nvPr>
              <p:custDataLst>
                <p:tags r:id="rId54"/>
              </p:custDataLst>
            </p:nvPr>
          </p:nvCxnSpPr>
          <p:spPr>
            <a:xfrm>
              <a:off x="1922980" y="3760229"/>
              <a:ext cx="0" cy="448522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OTLSHAPE_M_2d0797157b8f4b8eac03a9e74cdce7ed_Connector1">
              <a:extLst>
                <a:ext uri="{FF2B5EF4-FFF2-40B4-BE49-F238E27FC236}">
                  <a16:creationId xmlns:a16="http://schemas.microsoft.com/office/drawing/2014/main" id="{C37B2FAA-3A3D-3E45-BA33-5C8B29E88EDC}"/>
                </a:ext>
              </a:extLst>
            </p:cNvPr>
            <p:cNvCxnSpPr/>
            <p:nvPr>
              <p:custDataLst>
                <p:tags r:id="rId55"/>
              </p:custDataLst>
            </p:nvPr>
          </p:nvCxnSpPr>
          <p:spPr>
            <a:xfrm>
              <a:off x="1508459" y="3760229"/>
              <a:ext cx="0" cy="913765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8" name="OTLSHAPE_TB_00000000000000000000000000000000_ScaleContainer">
              <a:extLst>
                <a:ext uri="{FF2B5EF4-FFF2-40B4-BE49-F238E27FC236}">
                  <a16:creationId xmlns:a16="http://schemas.microsoft.com/office/drawing/2014/main" id="{B061B8F8-ACA8-BA4D-9146-D47884AD764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44465" y="3379229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TLSHAPE_TB_00000000000000000000000000000000_ElapsedTime">
              <a:extLst>
                <a:ext uri="{FF2B5EF4-FFF2-40B4-BE49-F238E27FC236}">
                  <a16:creationId xmlns:a16="http://schemas.microsoft.com/office/drawing/2014/main" id="{4063279D-BEB7-3B4E-A26A-8904F1751B4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4464" y="3379229"/>
              <a:ext cx="1187733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TLSHAPE_TB_00000000000000000000000000000000_TimescaleInterval1">
              <a:extLst>
                <a:ext uri="{FF2B5EF4-FFF2-40B4-BE49-F238E27FC236}">
                  <a16:creationId xmlns:a16="http://schemas.microsoft.com/office/drawing/2014/main" id="{B0DD480D-080D-CC49-8296-C59EF092D735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1073065" y="347670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Old Baseline </a:t>
              </a:r>
            </a:p>
          </p:txBody>
        </p:sp>
        <p:cxnSp>
          <p:nvCxnSpPr>
            <p:cNvPr id="141" name="OTLSHAPE_TB_00000000000000000000000000000000_Separator1">
              <a:extLst>
                <a:ext uri="{FF2B5EF4-FFF2-40B4-BE49-F238E27FC236}">
                  <a16:creationId xmlns:a16="http://schemas.microsoft.com/office/drawing/2014/main" id="{9483C8F8-5508-844F-A2E0-8B8A242A8E87}"/>
                </a:ext>
              </a:extLst>
            </p:cNvPr>
            <p:cNvCxnSpPr/>
            <p:nvPr>
              <p:custDataLst>
                <p:tags r:id="rId59"/>
              </p:custDataLst>
            </p:nvPr>
          </p:nvCxnSpPr>
          <p:spPr>
            <a:xfrm>
              <a:off x="2789563" y="344272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2" name="OTLSHAPE_TB_00000000000000000000000000000000_TimescaleInterval2">
              <a:extLst>
                <a:ext uri="{FF2B5EF4-FFF2-40B4-BE49-F238E27FC236}">
                  <a16:creationId xmlns:a16="http://schemas.microsoft.com/office/drawing/2014/main" id="{97559101-5C56-EC4D-8874-2CFD35B77D4E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2853063" y="347670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cxnSp>
          <p:nvCxnSpPr>
            <p:cNvPr id="143" name="OTLSHAPE_TB_00000000000000000000000000000000_Separator2">
              <a:extLst>
                <a:ext uri="{FF2B5EF4-FFF2-40B4-BE49-F238E27FC236}">
                  <a16:creationId xmlns:a16="http://schemas.microsoft.com/office/drawing/2014/main" id="{96DBC8F6-49D5-0F4B-88EC-AEEA689A31E8}"/>
                </a:ext>
              </a:extLst>
            </p:cNvPr>
            <p:cNvCxnSpPr/>
            <p:nvPr>
              <p:custDataLst>
                <p:tags r:id="rId61"/>
              </p:custDataLst>
            </p:nvPr>
          </p:nvCxnSpPr>
          <p:spPr>
            <a:xfrm>
              <a:off x="4569562" y="344272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4" name="OTLSHAPE_TB_00000000000000000000000000000000_TimescaleInterval3">
              <a:extLst>
                <a:ext uri="{FF2B5EF4-FFF2-40B4-BE49-F238E27FC236}">
                  <a16:creationId xmlns:a16="http://schemas.microsoft.com/office/drawing/2014/main" id="{ADCB0177-B334-504E-AC0A-A715E807167E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4633062" y="347670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cxnSp>
          <p:nvCxnSpPr>
            <p:cNvPr id="145" name="OTLSHAPE_TB_00000000000000000000000000000000_Separator3">
              <a:extLst>
                <a:ext uri="{FF2B5EF4-FFF2-40B4-BE49-F238E27FC236}">
                  <a16:creationId xmlns:a16="http://schemas.microsoft.com/office/drawing/2014/main" id="{E3F4F19E-88F5-3644-8712-6032C40DA152}"/>
                </a:ext>
              </a:extLst>
            </p:cNvPr>
            <p:cNvCxnSpPr/>
            <p:nvPr>
              <p:custDataLst>
                <p:tags r:id="rId63"/>
              </p:custDataLst>
            </p:nvPr>
          </p:nvCxnSpPr>
          <p:spPr>
            <a:xfrm>
              <a:off x="6354437" y="344272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6" name="OTLSHAPE_TB_00000000000000000000000000000000_TimescaleInterval4">
              <a:extLst>
                <a:ext uri="{FF2B5EF4-FFF2-40B4-BE49-F238E27FC236}">
                  <a16:creationId xmlns:a16="http://schemas.microsoft.com/office/drawing/2014/main" id="{2FC6DDAC-9750-A14E-84CA-B8F06625C2D0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6417937" y="347670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147" name="OTLSHAPE_M_2d0797157b8f4b8eac03a9e74cdce7ed_Title">
              <a:extLst>
                <a:ext uri="{FF2B5EF4-FFF2-40B4-BE49-F238E27FC236}">
                  <a16:creationId xmlns:a16="http://schemas.microsoft.com/office/drawing/2014/main" id="{45B95410-722F-C244-BEFC-AE1CA5BEE11D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1730709" y="4621797"/>
              <a:ext cx="1041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RFQ/MEBT</a:t>
              </a:r>
            </a:p>
          </p:txBody>
        </p:sp>
        <p:sp>
          <p:nvSpPr>
            <p:cNvPr id="148" name="OTLSHAPE_M_2d0797157b8f4b8eac03a9e74cdce7ed_Date">
              <a:extLst>
                <a:ext uri="{FF2B5EF4-FFF2-40B4-BE49-F238E27FC236}">
                  <a16:creationId xmlns:a16="http://schemas.microsoft.com/office/drawing/2014/main" id="{F514EC53-8510-E643-8F6A-72A1EDA89029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1730709" y="4441372"/>
              <a:ext cx="533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 Apr '18</a:t>
              </a:r>
            </a:p>
          </p:txBody>
        </p:sp>
        <p:sp>
          <p:nvSpPr>
            <p:cNvPr id="149" name="OTLSHAPE_M_2d0797157b8f4b8eac03a9e74cdce7ed_Shape">
              <a:extLst>
                <a:ext uri="{FF2B5EF4-FFF2-40B4-BE49-F238E27FC236}">
                  <a16:creationId xmlns:a16="http://schemas.microsoft.com/office/drawing/2014/main" id="{9D2C7760-99A8-6D47-8CB1-6BCBFA2787B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 rot="16200000">
              <a:off x="1533859" y="4508894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TLSHAPE_M_1d6d4045bda3413182ef879ca83ea720_Title">
              <a:extLst>
                <a:ext uri="{FF2B5EF4-FFF2-40B4-BE49-F238E27FC236}">
                  <a16:creationId xmlns:a16="http://schemas.microsoft.com/office/drawing/2014/main" id="{F3ABF1C0-F15D-1F4B-8738-B6F1B3C5F488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2145230" y="4156554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DTL4</a:t>
              </a:r>
            </a:p>
          </p:txBody>
        </p:sp>
        <p:sp>
          <p:nvSpPr>
            <p:cNvPr id="151" name="OTLSHAPE_M_1d6d4045bda3413182ef879ca83ea720_Date">
              <a:extLst>
                <a:ext uri="{FF2B5EF4-FFF2-40B4-BE49-F238E27FC236}">
                  <a16:creationId xmlns:a16="http://schemas.microsoft.com/office/drawing/2014/main" id="{D054BFC2-D75B-1A44-94F9-187DA5691D20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2145230" y="3976129"/>
              <a:ext cx="419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Jul '18</a:t>
              </a:r>
            </a:p>
          </p:txBody>
        </p:sp>
        <p:sp>
          <p:nvSpPr>
            <p:cNvPr id="152" name="OTLSHAPE_M_1d6d4045bda3413182ef879ca83ea720_Shape">
              <a:extLst>
                <a:ext uri="{FF2B5EF4-FFF2-40B4-BE49-F238E27FC236}">
                  <a16:creationId xmlns:a16="http://schemas.microsoft.com/office/drawing/2014/main" id="{7B2C43F7-DE5B-F143-9D48-7AD616D9F63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 rot="16200000">
              <a:off x="1948380" y="4043651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TLSHAPE_M_ad26212a624042f8946c3ee929d0bce4_Title">
              <a:extLst>
                <a:ext uri="{FF2B5EF4-FFF2-40B4-BE49-F238E27FC236}">
                  <a16:creationId xmlns:a16="http://schemas.microsoft.com/office/drawing/2014/main" id="{379E3543-1E4D-CF40-92AD-B6A85AC6C5F5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3603365" y="4621797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ISrc to Beam Dump (BOD)</a:t>
              </a:r>
            </a:p>
          </p:txBody>
        </p:sp>
        <p:sp>
          <p:nvSpPr>
            <p:cNvPr id="154" name="OTLSHAPE_M_ad26212a624042f8946c3ee929d0bce4_Date">
              <a:extLst>
                <a:ext uri="{FF2B5EF4-FFF2-40B4-BE49-F238E27FC236}">
                  <a16:creationId xmlns:a16="http://schemas.microsoft.com/office/drawing/2014/main" id="{5F58D2AF-F776-9041-BCA1-774503B83A76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3603365" y="4441372"/>
              <a:ext cx="533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Apr '19</a:t>
              </a:r>
            </a:p>
          </p:txBody>
        </p:sp>
        <p:sp>
          <p:nvSpPr>
            <p:cNvPr id="155" name="OTLSHAPE_M_ad26212a624042f8946c3ee929d0bce4_Shape">
              <a:extLst>
                <a:ext uri="{FF2B5EF4-FFF2-40B4-BE49-F238E27FC236}">
                  <a16:creationId xmlns:a16="http://schemas.microsoft.com/office/drawing/2014/main" id="{BB59EFAB-E1F9-7F42-8B89-87D564B0E80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 rot="16200000">
              <a:off x="3406515" y="4508894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TLSHAPE_M_42fdb2d4d8a3473fbbe4f286c2bc756f_Title">
              <a:extLst>
                <a:ext uri="{FF2B5EF4-FFF2-40B4-BE49-F238E27FC236}">
                  <a16:creationId xmlns:a16="http://schemas.microsoft.com/office/drawing/2014/main" id="{6E9CB6C0-86CE-F941-82F1-2A7D3BF525C6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3739913" y="4156554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RBOT</a:t>
              </a:r>
            </a:p>
          </p:txBody>
        </p:sp>
        <p:sp>
          <p:nvSpPr>
            <p:cNvPr id="157" name="OTLSHAPE_M_42fdb2d4d8a3473fbbe4f286c2bc756f_Date">
              <a:extLst>
                <a:ext uri="{FF2B5EF4-FFF2-40B4-BE49-F238E27FC236}">
                  <a16:creationId xmlns:a16="http://schemas.microsoft.com/office/drawing/2014/main" id="{6DE78E8C-A36F-0E40-ABBD-D2C8B306C5AC}"/>
                </a:ext>
              </a:extLst>
            </p:cNvPr>
            <p:cNvSpPr txBox="1"/>
            <p:nvPr>
              <p:custDataLst>
                <p:tags r:id="rId75"/>
              </p:custDataLst>
            </p:nvPr>
          </p:nvSpPr>
          <p:spPr>
            <a:xfrm>
              <a:off x="3739913" y="3976129"/>
              <a:ext cx="5715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 May '19</a:t>
              </a:r>
            </a:p>
          </p:txBody>
        </p:sp>
        <p:sp>
          <p:nvSpPr>
            <p:cNvPr id="158" name="OTLSHAPE_M_42fdb2d4d8a3473fbbe4f286c2bc756f_Shape">
              <a:extLst>
                <a:ext uri="{FF2B5EF4-FFF2-40B4-BE49-F238E27FC236}">
                  <a16:creationId xmlns:a16="http://schemas.microsoft.com/office/drawing/2014/main" id="{10BF5BA0-2589-F24A-ABEF-E0FFED16A2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 rot="16200000">
              <a:off x="3543063" y="4043651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6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870"/>
            <a:ext cx="8089401" cy="1143000"/>
          </a:xfrm>
        </p:spPr>
        <p:txBody>
          <a:bodyPr>
            <a:noAutofit/>
          </a:bodyPr>
          <a:lstStyle/>
          <a:p>
            <a:r>
              <a:rPr lang="en-GB" sz="2800" dirty="0"/>
              <a:t>Main </a:t>
            </a:r>
            <a:r>
              <a:rPr lang="en-GB" sz="2800" dirty="0" smtClean="0"/>
              <a:t>delays </a:t>
            </a:r>
            <a:r>
              <a:rPr lang="en-GB" sz="2800" dirty="0"/>
              <a:t>for the </a:t>
            </a:r>
            <a:r>
              <a:rPr lang="en-GB" sz="2800" dirty="0" smtClean="0"/>
              <a:t>Target </a:t>
            </a:r>
            <a:r>
              <a:rPr lang="en-GB" sz="2800" dirty="0"/>
              <a:t>are due to </a:t>
            </a:r>
            <a:r>
              <a:rPr lang="en-GB" sz="2800" dirty="0" smtClean="0"/>
              <a:t>the Target Building, but in-kind contributions are critical…</a:t>
            </a:r>
            <a:endParaRPr lang="en-GB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388C73-E991-3A46-A5A6-4AAA2A127D66}"/>
              </a:ext>
            </a:extLst>
          </p:cNvPr>
          <p:cNvGrpSpPr/>
          <p:nvPr/>
        </p:nvGrpSpPr>
        <p:grpSpPr>
          <a:xfrm>
            <a:off x="152400" y="1174449"/>
            <a:ext cx="8291264" cy="310335"/>
            <a:chOff x="3947204" y="1484784"/>
            <a:chExt cx="3960440" cy="36004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520E45-9C88-8B48-8BB0-8CE4AFD5EF98}"/>
                </a:ext>
              </a:extLst>
            </p:cNvPr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E711C-708F-2342-9278-FA900265C7A4}"/>
                </a:ext>
              </a:extLst>
            </p:cNvPr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7338E9-D599-2C4B-871E-3A22427D7CAB}"/>
                </a:ext>
              </a:extLst>
            </p:cNvPr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D5A4D4-A84C-A044-B4A0-D9EC7D6B127D}"/>
                </a:ext>
              </a:extLst>
            </p:cNvPr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5A31C87-962A-824B-A055-16D9087532AB}"/>
                </a:ext>
              </a:extLst>
            </p:cNvPr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A83A02-2D04-A342-B497-4688BF5FD57F}"/>
              </a:ext>
            </a:extLst>
          </p:cNvPr>
          <p:cNvSpPr txBox="1"/>
          <p:nvPr/>
        </p:nvSpPr>
        <p:spPr>
          <a:xfrm>
            <a:off x="7424126" y="1959223"/>
            <a:ext cx="71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</a:t>
            </a:r>
          </a:p>
        </p:txBody>
      </p:sp>
      <p:sp>
        <p:nvSpPr>
          <p:cNvPr id="23" name="4-Point Star 22">
            <a:extLst>
              <a:ext uri="{FF2B5EF4-FFF2-40B4-BE49-F238E27FC236}">
                <a16:creationId xmlns:a16="http://schemas.microsoft.com/office/drawing/2014/main" id="{55318053-B1AB-7C4A-BB7D-558287045189}"/>
              </a:ext>
            </a:extLst>
          </p:cNvPr>
          <p:cNvSpPr/>
          <p:nvPr/>
        </p:nvSpPr>
        <p:spPr>
          <a:xfrm>
            <a:off x="7453064" y="1475375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E06C357B-3447-894A-9DD6-8B7DD513BFF4}"/>
              </a:ext>
            </a:extLst>
          </p:cNvPr>
          <p:cNvSpPr/>
          <p:nvPr/>
        </p:nvSpPr>
        <p:spPr>
          <a:xfrm>
            <a:off x="7045995" y="399971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788C30-A05F-BB42-A528-81C6193E0A77}"/>
              </a:ext>
            </a:extLst>
          </p:cNvPr>
          <p:cNvSpPr txBox="1"/>
          <p:nvPr/>
        </p:nvSpPr>
        <p:spPr>
          <a:xfrm>
            <a:off x="323528" y="2760089"/>
            <a:ext cx="284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Building (D02) Access for Monolith Installation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A4A6C7-D046-8B4E-BB76-63750FBB3A2E}"/>
              </a:ext>
            </a:extLst>
          </p:cNvPr>
          <p:cNvSpPr txBox="1"/>
          <p:nvPr/>
        </p:nvSpPr>
        <p:spPr>
          <a:xfrm>
            <a:off x="6172889" y="4310389"/>
            <a:ext cx="253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RBOT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E62A3E-DCC0-0C44-BF7C-BFBC46DB4361}"/>
              </a:ext>
            </a:extLst>
          </p:cNvPr>
          <p:cNvSpPr/>
          <p:nvPr/>
        </p:nvSpPr>
        <p:spPr>
          <a:xfrm>
            <a:off x="158470" y="1665794"/>
            <a:ext cx="2219954" cy="6517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Monolith and A2T Concrete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D76F55-D060-ED4F-BF60-9A42503DA69E}"/>
              </a:ext>
            </a:extLst>
          </p:cNvPr>
          <p:cNvSpPr/>
          <p:nvPr/>
        </p:nvSpPr>
        <p:spPr>
          <a:xfrm>
            <a:off x="2401448" y="2022417"/>
            <a:ext cx="654236" cy="4843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49C297E-32B4-B340-9EC9-555EF85B439E}"/>
              </a:ext>
            </a:extLst>
          </p:cNvPr>
          <p:cNvSpPr/>
          <p:nvPr/>
        </p:nvSpPr>
        <p:spPr>
          <a:xfrm>
            <a:off x="3225892" y="3282543"/>
            <a:ext cx="3450287" cy="478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Monolith Installation &amp; Testing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D357295-AE14-B640-94C6-F5688025D376}"/>
              </a:ext>
            </a:extLst>
          </p:cNvPr>
          <p:cNvSpPr/>
          <p:nvPr/>
        </p:nvSpPr>
        <p:spPr>
          <a:xfrm>
            <a:off x="6676179" y="3471166"/>
            <a:ext cx="485293" cy="4815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B3DC853-D378-FD4A-9176-CB07EEC0734B}"/>
              </a:ext>
            </a:extLst>
          </p:cNvPr>
          <p:cNvSpPr/>
          <p:nvPr/>
        </p:nvSpPr>
        <p:spPr>
          <a:xfrm>
            <a:off x="3605875" y="4962766"/>
            <a:ext cx="1746349" cy="4419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Integrated Bunker Scope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4D7E03-91E2-6144-8E76-593F24D526A2}"/>
              </a:ext>
            </a:extLst>
          </p:cNvPr>
          <p:cNvSpPr/>
          <p:nvPr/>
        </p:nvSpPr>
        <p:spPr>
          <a:xfrm>
            <a:off x="3605874" y="5417179"/>
            <a:ext cx="3999590" cy="4545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Bunker Construction and Installation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BBFEFD-70E1-AB46-90F3-994D36A036CF}"/>
              </a:ext>
            </a:extLst>
          </p:cNvPr>
          <p:cNvSpPr/>
          <p:nvPr/>
        </p:nvSpPr>
        <p:spPr>
          <a:xfrm>
            <a:off x="3055683" y="2292142"/>
            <a:ext cx="1217223" cy="5113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C04EC-A259-5E48-850B-4D2AAE5D83DF}"/>
              </a:ext>
            </a:extLst>
          </p:cNvPr>
          <p:cNvSpPr txBox="1"/>
          <p:nvPr/>
        </p:nvSpPr>
        <p:spPr>
          <a:xfrm>
            <a:off x="4005796" y="2033534"/>
            <a:ext cx="186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Bay Infrastructure Installation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CB5A-86C8-FB4E-8C7B-50D887663A76}"/>
              </a:ext>
            </a:extLst>
          </p:cNvPr>
          <p:cNvSpPr txBox="1"/>
          <p:nvPr/>
        </p:nvSpPr>
        <p:spPr>
          <a:xfrm>
            <a:off x="2548424" y="1466653"/>
            <a:ext cx="142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Monolith Area Superstructure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888A1-A0D0-2C40-8FF4-D6A3E433A4BF}"/>
              </a:ext>
            </a:extLst>
          </p:cNvPr>
          <p:cNvSpPr txBox="1"/>
          <p:nvPr/>
        </p:nvSpPr>
        <p:spPr>
          <a:xfrm>
            <a:off x="6703978" y="2872832"/>
            <a:ext cx="170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Testing and Readiness Review</a:t>
            </a:r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217E65A9-DFFB-264E-B0D5-6D1AC873957E}"/>
              </a:ext>
            </a:extLst>
          </p:cNvPr>
          <p:cNvSpPr/>
          <p:nvPr/>
        </p:nvSpPr>
        <p:spPr>
          <a:xfrm>
            <a:off x="7691970" y="612663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F39D2-6D92-BA47-8423-5979296C5E2F}"/>
              </a:ext>
            </a:extLst>
          </p:cNvPr>
          <p:cNvSpPr txBox="1"/>
          <p:nvPr/>
        </p:nvSpPr>
        <p:spPr>
          <a:xfrm>
            <a:off x="6918257" y="643157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NSS RBOT</a:t>
            </a:r>
          </a:p>
        </p:txBody>
      </p:sp>
      <p:sp>
        <p:nvSpPr>
          <p:cNvPr id="79" name="Diamond 78">
            <a:extLst>
              <a:ext uri="{FF2B5EF4-FFF2-40B4-BE49-F238E27FC236}">
                <a16:creationId xmlns:a16="http://schemas.microsoft.com/office/drawing/2014/main" id="{55B4B419-D68B-464A-9744-9FCF389BB145}"/>
              </a:ext>
            </a:extLst>
          </p:cNvPr>
          <p:cNvSpPr/>
          <p:nvPr/>
        </p:nvSpPr>
        <p:spPr>
          <a:xfrm>
            <a:off x="5278105" y="5867806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6FF465-1CB6-9F4D-B498-A23FB3145117}"/>
              </a:ext>
            </a:extLst>
          </p:cNvPr>
          <p:cNvSpPr txBox="1"/>
          <p:nvPr/>
        </p:nvSpPr>
        <p:spPr>
          <a:xfrm>
            <a:off x="4211960" y="4051420"/>
            <a:ext cx="2557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Wheel &amp; MR Installed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6B35C-B47A-834F-80DB-DD6767273970}"/>
              </a:ext>
            </a:extLst>
          </p:cNvPr>
          <p:cNvSpPr txBox="1"/>
          <p:nvPr/>
        </p:nvSpPr>
        <p:spPr>
          <a:xfrm>
            <a:off x="3578860" y="5855417"/>
            <a:ext cx="177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Monolith inserts &amp; shutters installed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7E85C-846C-6F48-8F89-A9C061447D2B}"/>
              </a:ext>
            </a:extLst>
          </p:cNvPr>
          <p:cNvSpPr/>
          <p:nvPr/>
        </p:nvSpPr>
        <p:spPr>
          <a:xfrm>
            <a:off x="7628824" y="5619132"/>
            <a:ext cx="125809" cy="5187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4CBB27-3E63-8C4F-B966-1C7286289D51}"/>
              </a:ext>
            </a:extLst>
          </p:cNvPr>
          <p:cNvSpPr txBox="1"/>
          <p:nvPr/>
        </p:nvSpPr>
        <p:spPr>
          <a:xfrm>
            <a:off x="7548583" y="5106720"/>
            <a:ext cx="170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testing and Readiness Review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1F2A64-2B76-9C44-9509-A3541A2EF29F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152400" y="2264570"/>
            <a:ext cx="2249048" cy="225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61FFAB3-250F-7547-A223-3D6104554E5E}"/>
              </a:ext>
            </a:extLst>
          </p:cNvPr>
          <p:cNvCxnSpPr>
            <a:cxnSpLocks/>
          </p:cNvCxnSpPr>
          <p:nvPr/>
        </p:nvCxnSpPr>
        <p:spPr>
          <a:xfrm>
            <a:off x="2391922" y="2460465"/>
            <a:ext cx="833970" cy="109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FC875C3-BA1A-D443-AC96-F3A536AFB903}"/>
              </a:ext>
            </a:extLst>
          </p:cNvPr>
          <p:cNvCxnSpPr>
            <a:cxnSpLocks/>
          </p:cNvCxnSpPr>
          <p:nvPr/>
        </p:nvCxnSpPr>
        <p:spPr>
          <a:xfrm flipV="1">
            <a:off x="5447153" y="5781645"/>
            <a:ext cx="2249047" cy="225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AC84320-1FC2-DD4D-90D8-EDB5851E8079}"/>
              </a:ext>
            </a:extLst>
          </p:cNvPr>
          <p:cNvCxnSpPr>
            <a:cxnSpLocks/>
          </p:cNvCxnSpPr>
          <p:nvPr/>
        </p:nvCxnSpPr>
        <p:spPr>
          <a:xfrm flipV="1">
            <a:off x="3225892" y="3695612"/>
            <a:ext cx="415231" cy="214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69C183E-9E44-A543-A363-C21CD129E76A}"/>
              </a:ext>
            </a:extLst>
          </p:cNvPr>
          <p:cNvCxnSpPr>
            <a:cxnSpLocks/>
          </p:cNvCxnSpPr>
          <p:nvPr/>
        </p:nvCxnSpPr>
        <p:spPr>
          <a:xfrm>
            <a:off x="3225892" y="2492896"/>
            <a:ext cx="2196" cy="12481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1BD722A-58A1-B844-B3BD-6184CE619807}"/>
              </a:ext>
            </a:extLst>
          </p:cNvPr>
          <p:cNvCxnSpPr>
            <a:cxnSpLocks/>
          </p:cNvCxnSpPr>
          <p:nvPr/>
        </p:nvCxnSpPr>
        <p:spPr>
          <a:xfrm flipH="1">
            <a:off x="2374314" y="2270978"/>
            <a:ext cx="20993" cy="2004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mond 80">
            <a:extLst>
              <a:ext uri="{FF2B5EF4-FFF2-40B4-BE49-F238E27FC236}">
                <a16:creationId xmlns:a16="http://schemas.microsoft.com/office/drawing/2014/main" id="{15D0893B-EEA6-5F40-BF7B-781BE16EE688}"/>
              </a:ext>
            </a:extLst>
          </p:cNvPr>
          <p:cNvSpPr/>
          <p:nvPr/>
        </p:nvSpPr>
        <p:spPr>
          <a:xfrm>
            <a:off x="5868144" y="371703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61BE28C4-D7F0-0C4B-9CCF-A9C7CB166DFC}"/>
              </a:ext>
            </a:extLst>
          </p:cNvPr>
          <p:cNvSpPr/>
          <p:nvPr/>
        </p:nvSpPr>
        <p:spPr>
          <a:xfrm>
            <a:off x="3131840" y="2846503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0413D-A04B-9648-8850-C280C9CD510F}"/>
              </a:ext>
            </a:extLst>
          </p:cNvPr>
          <p:cNvSpPr txBox="1"/>
          <p:nvPr/>
        </p:nvSpPr>
        <p:spPr>
          <a:xfrm>
            <a:off x="6689196" y="4557435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months float</a:t>
            </a:r>
          </a:p>
        </p:txBody>
      </p:sp>
      <p:sp>
        <p:nvSpPr>
          <p:cNvPr id="58" name="Rectangle 65">
            <a:extLst>
              <a:ext uri="{FF2B5EF4-FFF2-40B4-BE49-F238E27FC236}">
                <a16:creationId xmlns:a16="http://schemas.microsoft.com/office/drawing/2014/main" id="{14FCE74A-11BD-2F44-A0E4-2B1E2D1B5B1F}"/>
              </a:ext>
            </a:extLst>
          </p:cNvPr>
          <p:cNvSpPr/>
          <p:nvPr/>
        </p:nvSpPr>
        <p:spPr>
          <a:xfrm>
            <a:off x="3605875" y="4474672"/>
            <a:ext cx="1521284" cy="4605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 D01/D03 Build-out to weather tight</a:t>
            </a:r>
          </a:p>
        </p:txBody>
      </p:sp>
      <p:sp>
        <p:nvSpPr>
          <p:cNvPr id="49" name="Diamond 80">
            <a:extLst>
              <a:ext uri="{FF2B5EF4-FFF2-40B4-BE49-F238E27FC236}">
                <a16:creationId xmlns:a16="http://schemas.microsoft.com/office/drawing/2014/main" id="{B2543BCD-CD59-294B-9983-562661FEE85F}"/>
              </a:ext>
            </a:extLst>
          </p:cNvPr>
          <p:cNvSpPr/>
          <p:nvPr/>
        </p:nvSpPr>
        <p:spPr>
          <a:xfrm>
            <a:off x="3524042" y="379801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marL="0" marR="0" lvl="0" indent="0" algn="ctr" defTabSz="913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Arrow Connector 108">
            <a:extLst>
              <a:ext uri="{FF2B5EF4-FFF2-40B4-BE49-F238E27FC236}">
                <a16:creationId xmlns:a16="http://schemas.microsoft.com/office/drawing/2014/main" id="{D1922B44-B488-F842-B9A3-E732740D08C2}"/>
              </a:ext>
            </a:extLst>
          </p:cNvPr>
          <p:cNvCxnSpPr>
            <a:cxnSpLocks/>
          </p:cNvCxnSpPr>
          <p:nvPr/>
        </p:nvCxnSpPr>
        <p:spPr>
          <a:xfrm flipV="1">
            <a:off x="3624409" y="4504516"/>
            <a:ext cx="490391" cy="1430368"/>
          </a:xfrm>
          <a:prstGeom prst="straightConnector1">
            <a:avLst/>
          </a:prstGeom>
          <a:ln w="5080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08">
            <a:extLst>
              <a:ext uri="{FF2B5EF4-FFF2-40B4-BE49-F238E27FC236}">
                <a16:creationId xmlns:a16="http://schemas.microsoft.com/office/drawing/2014/main" id="{BF44A442-743F-C846-8E0B-AB953F4143E7}"/>
              </a:ext>
            </a:extLst>
          </p:cNvPr>
          <p:cNvCxnSpPr>
            <a:cxnSpLocks/>
          </p:cNvCxnSpPr>
          <p:nvPr/>
        </p:nvCxnSpPr>
        <p:spPr>
          <a:xfrm>
            <a:off x="4114800" y="4504516"/>
            <a:ext cx="413005" cy="1389727"/>
          </a:xfrm>
          <a:prstGeom prst="straightConnector1">
            <a:avLst/>
          </a:prstGeom>
          <a:ln w="5080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08">
            <a:extLst>
              <a:ext uri="{FF2B5EF4-FFF2-40B4-BE49-F238E27FC236}">
                <a16:creationId xmlns:a16="http://schemas.microsoft.com/office/drawing/2014/main" id="{0F03BD3F-F1ED-D947-AFB3-4045A0A00687}"/>
              </a:ext>
            </a:extLst>
          </p:cNvPr>
          <p:cNvCxnSpPr>
            <a:cxnSpLocks/>
          </p:cNvCxnSpPr>
          <p:nvPr/>
        </p:nvCxnSpPr>
        <p:spPr>
          <a:xfrm flipV="1">
            <a:off x="4506804" y="4504516"/>
            <a:ext cx="490391" cy="1362884"/>
          </a:xfrm>
          <a:prstGeom prst="straightConnector1">
            <a:avLst/>
          </a:prstGeom>
          <a:ln w="5080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08">
            <a:extLst>
              <a:ext uri="{FF2B5EF4-FFF2-40B4-BE49-F238E27FC236}">
                <a16:creationId xmlns:a16="http://schemas.microsoft.com/office/drawing/2014/main" id="{049769C6-7906-1347-8DE8-78FBE3DE7D08}"/>
              </a:ext>
            </a:extLst>
          </p:cNvPr>
          <p:cNvCxnSpPr>
            <a:cxnSpLocks/>
          </p:cNvCxnSpPr>
          <p:nvPr/>
        </p:nvCxnSpPr>
        <p:spPr>
          <a:xfrm>
            <a:off x="4997195" y="4441817"/>
            <a:ext cx="413005" cy="1384942"/>
          </a:xfrm>
          <a:prstGeom prst="straightConnector1">
            <a:avLst/>
          </a:prstGeom>
          <a:ln w="5080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15212F-478A-5549-83B6-1C4002CA9313}"/>
              </a:ext>
            </a:extLst>
          </p:cNvPr>
          <p:cNvSpPr txBox="1"/>
          <p:nvPr/>
        </p:nvSpPr>
        <p:spPr>
          <a:xfrm>
            <a:off x="1544372" y="4958655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Parallel Works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0106359-AD88-5242-B481-3C3D68B0E778}"/>
              </a:ext>
            </a:extLst>
          </p:cNvPr>
          <p:cNvSpPr/>
          <p:nvPr/>
        </p:nvSpPr>
        <p:spPr>
          <a:xfrm>
            <a:off x="3133078" y="4389974"/>
            <a:ext cx="262553" cy="15449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C48EF0A-2E2E-E246-88B9-D65822A7CF09}"/>
              </a:ext>
            </a:extLst>
          </p:cNvPr>
          <p:cNvCxnSpPr>
            <a:cxnSpLocks/>
          </p:cNvCxnSpPr>
          <p:nvPr/>
        </p:nvCxnSpPr>
        <p:spPr>
          <a:xfrm>
            <a:off x="3604917" y="3708395"/>
            <a:ext cx="45363" cy="2227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7C5C62-0E4B-B446-8E3A-3957E2F7FC6C}"/>
              </a:ext>
            </a:extLst>
          </p:cNvPr>
          <p:cNvSpPr txBox="1"/>
          <p:nvPr/>
        </p:nvSpPr>
        <p:spPr>
          <a:xfrm>
            <a:off x="1328779" y="3753892"/>
            <a:ext cx="226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Ready for parallel bunker and monolith works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8E652F-39F2-2745-A00A-057F03DC1796}"/>
              </a:ext>
            </a:extLst>
          </p:cNvPr>
          <p:cNvCxnSpPr>
            <a:cxnSpLocks/>
          </p:cNvCxnSpPr>
          <p:nvPr/>
        </p:nvCxnSpPr>
        <p:spPr>
          <a:xfrm flipH="1">
            <a:off x="10378896" y="1301033"/>
            <a:ext cx="3756" cy="538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decisions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 rot="6000961">
            <a:off x="3321452" y="-116745"/>
            <a:ext cx="2503580" cy="8782493"/>
          </a:xfrm>
          <a:custGeom>
            <a:avLst/>
            <a:gdLst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14" fmla="*/ 1217642 h 1375359"/>
              <a:gd name="connsiteY14" fmla="*/ 1217642 h 1375359"/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14" fmla="*/ 1217642 h 1375359"/>
              <a:gd name="connsiteY14" fmla="*/ 1217642 h 1375359"/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14" fmla="*/ 1217642 h 1375359"/>
              <a:gd name="connsiteY14" fmla="*/ 1217642 h 1375359"/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14" fmla="*/ 1217642 h 1375359"/>
              <a:gd name="connsiteY14" fmla="*/ 1217642 h 1375359"/>
              <a:gd name="connsiteX0" fmla="*/ 1217642 h 1375359"/>
              <a:gd name="connsiteY0" fmla="*/ 1217642 h 1375359"/>
              <a:gd name="connsiteX1" fmla="*/ 1217642 h 1375359"/>
              <a:gd name="connsiteY1" fmla="*/ 1217642 h 1375359"/>
              <a:gd name="connsiteX2" fmla="*/ 1217642 h 1375359"/>
              <a:gd name="connsiteY2" fmla="*/ 1217642 h 1375359"/>
              <a:gd name="connsiteX3" fmla="*/ 1217642 h 1375359"/>
              <a:gd name="connsiteY3" fmla="*/ 1217642 h 1375359"/>
              <a:gd name="connsiteX4" fmla="*/ 1217642 h 1375359"/>
              <a:gd name="connsiteY4" fmla="*/ 1217642 h 1375359"/>
              <a:gd name="connsiteX5" fmla="*/ 1217642 h 1375359"/>
              <a:gd name="connsiteY5" fmla="*/ 1217642 h 1375359"/>
              <a:gd name="connsiteX6" fmla="*/ 1217642 h 1375359"/>
              <a:gd name="connsiteY6" fmla="*/ 1217642 h 1375359"/>
              <a:gd name="connsiteX7" fmla="*/ 1217642 h 1375359"/>
              <a:gd name="connsiteY7" fmla="*/ 1217642 h 1375359"/>
              <a:gd name="connsiteX8" fmla="*/ 1217642 h 1375359"/>
              <a:gd name="connsiteY8" fmla="*/ 1217642 h 1375359"/>
              <a:gd name="connsiteX9" fmla="*/ 1217642 h 1375359"/>
              <a:gd name="connsiteY9" fmla="*/ 1217642 h 1375359"/>
              <a:gd name="connsiteX10" fmla="*/ 1217642 h 1375359"/>
              <a:gd name="connsiteY10" fmla="*/ 1217642 h 1375359"/>
              <a:gd name="connsiteX11" fmla="*/ 1217642 h 1375359"/>
              <a:gd name="connsiteY11" fmla="*/ 1217642 h 1375359"/>
              <a:gd name="connsiteX12" fmla="*/ 1217642 h 1375359"/>
              <a:gd name="connsiteY12" fmla="*/ 1217642 h 1375359"/>
              <a:gd name="connsiteX13" fmla="*/ 1217642 h 1375359"/>
              <a:gd name="connsiteY13" fmla="*/ 1217642 h 1375359"/>
              <a:gd name="connsiteX14" fmla="*/ 1217642 h 1375359"/>
              <a:gd name="connsiteY14" fmla="*/ 1217642 h 13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1500" h="6159686">
                <a:moveTo>
                  <a:pt x="231140" y="6159686"/>
                </a:moveTo>
                <a:lnTo>
                  <a:pt x="168517" y="5797131"/>
                </a:lnTo>
                <a:cubicBezTo>
                  <a:pt x="-74160" y="4291199"/>
                  <a:pt x="-95977" y="2773203"/>
                  <a:pt x="380140" y="2842814"/>
                </a:cubicBezTo>
                <a:cubicBezTo>
                  <a:pt x="750312" y="2892645"/>
                  <a:pt x="1197088" y="4288971"/>
                  <a:pt x="1577765" y="3590476"/>
                </a:cubicBezTo>
                <a:cubicBezTo>
                  <a:pt x="1885295" y="2797297"/>
                  <a:pt x="1582275" y="1216983"/>
                  <a:pt x="1535017" y="747081"/>
                </a:cubicBezTo>
                <a:lnTo>
                  <a:pt x="1555983" y="764083"/>
                </a:lnTo>
                <a:lnTo>
                  <a:pt x="1452314" y="677421"/>
                </a:lnTo>
                <a:lnTo>
                  <a:pt x="1662933" y="0"/>
                </a:lnTo>
                <a:lnTo>
                  <a:pt x="1917530" y="1066317"/>
                </a:lnTo>
                <a:lnTo>
                  <a:pt x="1825488" y="989374"/>
                </a:lnTo>
                <a:lnTo>
                  <a:pt x="1835316" y="1090311"/>
                </a:lnTo>
                <a:cubicBezTo>
                  <a:pt x="1894824" y="1700224"/>
                  <a:pt x="2045046" y="3292502"/>
                  <a:pt x="1778358" y="3767842"/>
                </a:cubicBezTo>
                <a:cubicBezTo>
                  <a:pt x="1210643" y="4692524"/>
                  <a:pt x="844557" y="3213298"/>
                  <a:pt x="421734" y="2982490"/>
                </a:cubicBezTo>
                <a:cubicBezTo>
                  <a:pt x="-138860" y="2815561"/>
                  <a:pt x="70277" y="5214408"/>
                  <a:pt x="289070" y="6149455"/>
                </a:cubicBezTo>
                <a:lnTo>
                  <a:pt x="231140" y="61596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40633" y="1729466"/>
            <a:ext cx="13090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BB32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AFC.07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688497" y="1916832"/>
            <a:ext cx="192259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Plan 19/20 (R)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Indicative Plan 21-25 (I)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Construction Budget 2019 (I)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1979712" y="1893820"/>
            <a:ext cx="902812" cy="1175140"/>
            <a:chOff x="2183030" y="1757655"/>
            <a:chExt cx="902812" cy="1175140"/>
          </a:xfrm>
        </p:grpSpPr>
        <p:sp>
          <p:nvSpPr>
            <p:cNvPr id="106" name="TextBox 105"/>
            <p:cNvSpPr txBox="1"/>
            <p:nvPr/>
          </p:nvSpPr>
          <p:spPr>
            <a:xfrm>
              <a:off x="2183030" y="2655796"/>
              <a:ext cx="90281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10-11 Apr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417139" y="1757655"/>
              <a:ext cx="471443" cy="834515"/>
              <a:chOff x="3222852" y="1200539"/>
              <a:chExt cx="628590" cy="1112687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483523" y="1817448"/>
                <a:ext cx="95957" cy="495778"/>
                <a:chOff x="3483523" y="1817448"/>
                <a:chExt cx="95957" cy="495778"/>
              </a:xfrm>
            </p:grpSpPr>
            <p:sp>
              <p:nvSpPr>
                <p:cNvPr id="112" name="Oval 75"/>
                <p:cNvSpPr>
                  <a:spLocks noChangeArrowheads="1"/>
                </p:cNvSpPr>
                <p:nvPr/>
              </p:nvSpPr>
              <p:spPr bwMode="auto">
                <a:xfrm>
                  <a:off x="3483523" y="2217269"/>
                  <a:ext cx="95957" cy="95957"/>
                </a:xfrm>
                <a:prstGeom prst="ellipse">
                  <a:avLst/>
                </a:prstGeom>
                <a:solidFill>
                  <a:srgbClr val="FBB32C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76"/>
                <p:cNvSpPr>
                  <a:spLocks noChangeShapeType="1"/>
                </p:cNvSpPr>
                <p:nvPr/>
              </p:nvSpPr>
              <p:spPr bwMode="auto">
                <a:xfrm>
                  <a:off x="3537147" y="1817448"/>
                  <a:ext cx="0" cy="449400"/>
                </a:xfrm>
                <a:prstGeom prst="line">
                  <a:avLst/>
                </a:prstGeom>
                <a:noFill/>
                <a:ln w="23813" cap="flat">
                  <a:solidFill>
                    <a:srgbClr val="FBB32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3222852" y="1200539"/>
                <a:ext cx="628590" cy="627596"/>
                <a:chOff x="3222852" y="1200539"/>
                <a:chExt cx="628590" cy="627596"/>
              </a:xfrm>
            </p:grpSpPr>
            <p:sp>
              <p:nvSpPr>
                <p:cNvPr id="110" name="Oval 74"/>
                <p:cNvSpPr>
                  <a:spLocks noChangeArrowheads="1"/>
                </p:cNvSpPr>
                <p:nvPr/>
              </p:nvSpPr>
              <p:spPr bwMode="auto">
                <a:xfrm>
                  <a:off x="3222852" y="1200539"/>
                  <a:ext cx="628590" cy="627596"/>
                </a:xfrm>
                <a:prstGeom prst="ellipse">
                  <a:avLst/>
                </a:prstGeom>
                <a:solidFill>
                  <a:srgbClr val="FBB32C"/>
                </a:solidFill>
                <a:ln w="23813" cap="flat">
                  <a:noFill/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3395199" y="1321767"/>
                  <a:ext cx="283896" cy="385140"/>
                </a:xfrm>
                <a:custGeom>
                  <a:avLst/>
                  <a:gdLst>
                    <a:gd name="connsiteX0" fmla="*/ 0 w 671220"/>
                    <a:gd name="connsiteY0" fmla="*/ 859669 h 910593"/>
                    <a:gd name="connsiteX1" fmla="*/ 91308 w 671220"/>
                    <a:gd name="connsiteY1" fmla="*/ 897769 h 910593"/>
                    <a:gd name="connsiteX2" fmla="*/ 86142 w 671220"/>
                    <a:gd name="connsiteY2" fmla="*/ 901904 h 910593"/>
                    <a:gd name="connsiteX3" fmla="*/ 36336 w 671220"/>
                    <a:gd name="connsiteY3" fmla="*/ 906407 h 910593"/>
                    <a:gd name="connsiteX4" fmla="*/ 31771 w 671220"/>
                    <a:gd name="connsiteY4" fmla="*/ 904485 h 910593"/>
                    <a:gd name="connsiteX5" fmla="*/ 3121 w 671220"/>
                    <a:gd name="connsiteY5" fmla="*/ 875499 h 910593"/>
                    <a:gd name="connsiteX6" fmla="*/ 81543 w 671220"/>
                    <a:gd name="connsiteY6" fmla="*/ 732866 h 910593"/>
                    <a:gd name="connsiteX7" fmla="*/ 102269 w 671220"/>
                    <a:gd name="connsiteY7" fmla="*/ 737052 h 910593"/>
                    <a:gd name="connsiteX8" fmla="*/ 106834 w 671220"/>
                    <a:gd name="connsiteY8" fmla="*/ 738974 h 910593"/>
                    <a:gd name="connsiteX9" fmla="*/ 135247 w 671220"/>
                    <a:gd name="connsiteY9" fmla="*/ 808715 h 910593"/>
                    <a:gd name="connsiteX10" fmla="*/ 106077 w 671220"/>
                    <a:gd name="connsiteY10" fmla="*/ 877994 h 910593"/>
                    <a:gd name="connsiteX11" fmla="*/ 101977 w 671220"/>
                    <a:gd name="connsiteY11" fmla="*/ 884015 h 910593"/>
                    <a:gd name="connsiteX12" fmla="*/ 1147 w 671220"/>
                    <a:gd name="connsiteY12" fmla="*/ 841942 h 910593"/>
                    <a:gd name="connsiteX13" fmla="*/ 3359 w 671220"/>
                    <a:gd name="connsiteY13" fmla="*/ 834744 h 910593"/>
                    <a:gd name="connsiteX14" fmla="*/ 32529 w 671220"/>
                    <a:gd name="connsiteY14" fmla="*/ 765465 h 910593"/>
                    <a:gd name="connsiteX15" fmla="*/ 81543 w 671220"/>
                    <a:gd name="connsiteY15" fmla="*/ 732866 h 910593"/>
                    <a:gd name="connsiteX16" fmla="*/ 517201 w 671220"/>
                    <a:gd name="connsiteY16" fmla="*/ 533623 h 910593"/>
                    <a:gd name="connsiteX17" fmla="*/ 512591 w 671220"/>
                    <a:gd name="connsiteY17" fmla="*/ 538233 h 910593"/>
                    <a:gd name="connsiteX18" fmla="*/ 512591 w 671220"/>
                    <a:gd name="connsiteY18" fmla="*/ 556672 h 910593"/>
                    <a:gd name="connsiteX19" fmla="*/ 517201 w 671220"/>
                    <a:gd name="connsiteY19" fmla="*/ 561281 h 910593"/>
                    <a:gd name="connsiteX20" fmla="*/ 630900 w 671220"/>
                    <a:gd name="connsiteY20" fmla="*/ 561281 h 910593"/>
                    <a:gd name="connsiteX21" fmla="*/ 635510 w 671220"/>
                    <a:gd name="connsiteY21" fmla="*/ 556672 h 910593"/>
                    <a:gd name="connsiteX22" fmla="*/ 635510 w 671220"/>
                    <a:gd name="connsiteY22" fmla="*/ 538233 h 910593"/>
                    <a:gd name="connsiteX23" fmla="*/ 630900 w 671220"/>
                    <a:gd name="connsiteY23" fmla="*/ 533623 h 910593"/>
                    <a:gd name="connsiteX24" fmla="*/ 517201 w 671220"/>
                    <a:gd name="connsiteY24" fmla="*/ 457944 h 910593"/>
                    <a:gd name="connsiteX25" fmla="*/ 512591 w 671220"/>
                    <a:gd name="connsiteY25" fmla="*/ 462554 h 910593"/>
                    <a:gd name="connsiteX26" fmla="*/ 512591 w 671220"/>
                    <a:gd name="connsiteY26" fmla="*/ 480993 h 910593"/>
                    <a:gd name="connsiteX27" fmla="*/ 517201 w 671220"/>
                    <a:gd name="connsiteY27" fmla="*/ 485603 h 910593"/>
                    <a:gd name="connsiteX28" fmla="*/ 630900 w 671220"/>
                    <a:gd name="connsiteY28" fmla="*/ 485603 h 910593"/>
                    <a:gd name="connsiteX29" fmla="*/ 635510 w 671220"/>
                    <a:gd name="connsiteY29" fmla="*/ 480993 h 910593"/>
                    <a:gd name="connsiteX30" fmla="*/ 635510 w 671220"/>
                    <a:gd name="connsiteY30" fmla="*/ 462554 h 910593"/>
                    <a:gd name="connsiteX31" fmla="*/ 630900 w 671220"/>
                    <a:gd name="connsiteY31" fmla="*/ 457944 h 910593"/>
                    <a:gd name="connsiteX32" fmla="*/ 272472 w 671220"/>
                    <a:gd name="connsiteY32" fmla="*/ 423052 h 910593"/>
                    <a:gd name="connsiteX33" fmla="*/ 276649 w 671220"/>
                    <a:gd name="connsiteY33" fmla="*/ 424698 h 910593"/>
                    <a:gd name="connsiteX34" fmla="*/ 293528 w 671220"/>
                    <a:gd name="connsiteY34" fmla="*/ 440998 h 910593"/>
                    <a:gd name="connsiteX35" fmla="*/ 293673 w 671220"/>
                    <a:gd name="connsiteY35" fmla="*/ 449293 h 910593"/>
                    <a:gd name="connsiteX36" fmla="*/ 200587 w 671220"/>
                    <a:gd name="connsiteY36" fmla="*/ 545686 h 910593"/>
                    <a:gd name="connsiteX37" fmla="*/ 200360 w 671220"/>
                    <a:gd name="connsiteY37" fmla="*/ 546235 h 910593"/>
                    <a:gd name="connsiteX38" fmla="*/ 196212 w 671220"/>
                    <a:gd name="connsiteY38" fmla="*/ 547954 h 910593"/>
                    <a:gd name="connsiteX39" fmla="*/ 172747 w 671220"/>
                    <a:gd name="connsiteY39" fmla="*/ 547954 h 910593"/>
                    <a:gd name="connsiteX40" fmla="*/ 166881 w 671220"/>
                    <a:gd name="connsiteY40" fmla="*/ 542087 h 910593"/>
                    <a:gd name="connsiteX41" fmla="*/ 166880 w 671220"/>
                    <a:gd name="connsiteY41" fmla="*/ 461813 h 910593"/>
                    <a:gd name="connsiteX42" fmla="*/ 172747 w 671220"/>
                    <a:gd name="connsiteY42" fmla="*/ 455947 h 910593"/>
                    <a:gd name="connsiteX43" fmla="*/ 196212 w 671220"/>
                    <a:gd name="connsiteY43" fmla="*/ 455947 h 910593"/>
                    <a:gd name="connsiteX44" fmla="*/ 202078 w 671220"/>
                    <a:gd name="connsiteY44" fmla="*/ 461813 h 910593"/>
                    <a:gd name="connsiteX45" fmla="*/ 202078 w 671220"/>
                    <a:gd name="connsiteY45" fmla="*/ 493473 h 910593"/>
                    <a:gd name="connsiteX46" fmla="*/ 268354 w 671220"/>
                    <a:gd name="connsiteY46" fmla="*/ 424842 h 910593"/>
                    <a:gd name="connsiteX47" fmla="*/ 272472 w 671220"/>
                    <a:gd name="connsiteY47" fmla="*/ 423052 h 910593"/>
                    <a:gd name="connsiteX48" fmla="*/ 517201 w 671220"/>
                    <a:gd name="connsiteY48" fmla="*/ 382266 h 910593"/>
                    <a:gd name="connsiteX49" fmla="*/ 512591 w 671220"/>
                    <a:gd name="connsiteY49" fmla="*/ 386875 h 910593"/>
                    <a:gd name="connsiteX50" fmla="*/ 512591 w 671220"/>
                    <a:gd name="connsiteY50" fmla="*/ 405314 h 910593"/>
                    <a:gd name="connsiteX51" fmla="*/ 517201 w 671220"/>
                    <a:gd name="connsiteY51" fmla="*/ 409924 h 910593"/>
                    <a:gd name="connsiteX52" fmla="*/ 630900 w 671220"/>
                    <a:gd name="connsiteY52" fmla="*/ 409924 h 910593"/>
                    <a:gd name="connsiteX53" fmla="*/ 635510 w 671220"/>
                    <a:gd name="connsiteY53" fmla="*/ 405314 h 910593"/>
                    <a:gd name="connsiteX54" fmla="*/ 635510 w 671220"/>
                    <a:gd name="connsiteY54" fmla="*/ 386875 h 910593"/>
                    <a:gd name="connsiteX55" fmla="*/ 630900 w 671220"/>
                    <a:gd name="connsiteY55" fmla="*/ 382266 h 910593"/>
                    <a:gd name="connsiteX56" fmla="*/ 224580 w 671220"/>
                    <a:gd name="connsiteY56" fmla="*/ 343640 h 910593"/>
                    <a:gd name="connsiteX57" fmla="*/ 79131 w 671220"/>
                    <a:gd name="connsiteY57" fmla="*/ 489089 h 910593"/>
                    <a:gd name="connsiteX58" fmla="*/ 224580 w 671220"/>
                    <a:gd name="connsiteY58" fmla="*/ 634537 h 910593"/>
                    <a:gd name="connsiteX59" fmla="*/ 370029 w 671220"/>
                    <a:gd name="connsiteY59" fmla="*/ 489089 h 910593"/>
                    <a:gd name="connsiteX60" fmla="*/ 224580 w 671220"/>
                    <a:gd name="connsiteY60" fmla="*/ 343640 h 910593"/>
                    <a:gd name="connsiteX61" fmla="*/ 517201 w 671220"/>
                    <a:gd name="connsiteY61" fmla="*/ 306587 h 910593"/>
                    <a:gd name="connsiteX62" fmla="*/ 512591 w 671220"/>
                    <a:gd name="connsiteY62" fmla="*/ 311197 h 910593"/>
                    <a:gd name="connsiteX63" fmla="*/ 512591 w 671220"/>
                    <a:gd name="connsiteY63" fmla="*/ 329636 h 910593"/>
                    <a:gd name="connsiteX64" fmla="*/ 517201 w 671220"/>
                    <a:gd name="connsiteY64" fmla="*/ 334246 h 910593"/>
                    <a:gd name="connsiteX65" fmla="*/ 630900 w 671220"/>
                    <a:gd name="connsiteY65" fmla="*/ 334246 h 910593"/>
                    <a:gd name="connsiteX66" fmla="*/ 635510 w 671220"/>
                    <a:gd name="connsiteY66" fmla="*/ 329636 h 910593"/>
                    <a:gd name="connsiteX67" fmla="*/ 635510 w 671220"/>
                    <a:gd name="connsiteY67" fmla="*/ 311197 h 910593"/>
                    <a:gd name="connsiteX68" fmla="*/ 630900 w 671220"/>
                    <a:gd name="connsiteY68" fmla="*/ 306587 h 910593"/>
                    <a:gd name="connsiteX69" fmla="*/ 224580 w 671220"/>
                    <a:gd name="connsiteY69" fmla="*/ 275407 h 910593"/>
                    <a:gd name="connsiteX70" fmla="*/ 438262 w 671220"/>
                    <a:gd name="connsiteY70" fmla="*/ 489089 h 910593"/>
                    <a:gd name="connsiteX71" fmla="*/ 224580 w 671220"/>
                    <a:gd name="connsiteY71" fmla="*/ 702770 h 910593"/>
                    <a:gd name="connsiteX72" fmla="*/ 181516 w 671220"/>
                    <a:gd name="connsiteY72" fmla="*/ 698429 h 910593"/>
                    <a:gd name="connsiteX73" fmla="*/ 171647 w 671220"/>
                    <a:gd name="connsiteY73" fmla="*/ 695891 h 910593"/>
                    <a:gd name="connsiteX74" fmla="*/ 145365 w 671220"/>
                    <a:gd name="connsiteY74" fmla="*/ 755111 h 910593"/>
                    <a:gd name="connsiteX75" fmla="*/ 140775 w 671220"/>
                    <a:gd name="connsiteY75" fmla="*/ 746345 h 910593"/>
                    <a:gd name="connsiteX76" fmla="*/ 116865 w 671220"/>
                    <a:gd name="connsiteY76" fmla="*/ 726411 h 910593"/>
                    <a:gd name="connsiteX77" fmla="*/ 112299 w 671220"/>
                    <a:gd name="connsiteY77" fmla="*/ 724489 h 910593"/>
                    <a:gd name="connsiteX78" fmla="*/ 91573 w 671220"/>
                    <a:gd name="connsiteY78" fmla="*/ 720302 h 910593"/>
                    <a:gd name="connsiteX79" fmla="*/ 81118 w 671220"/>
                    <a:gd name="connsiteY79" fmla="*/ 722364 h 910593"/>
                    <a:gd name="connsiteX80" fmla="*/ 105818 w 671220"/>
                    <a:gd name="connsiteY80" fmla="*/ 666708 h 910593"/>
                    <a:gd name="connsiteX81" fmla="*/ 105108 w 671220"/>
                    <a:gd name="connsiteY81" fmla="*/ 666277 h 910593"/>
                    <a:gd name="connsiteX82" fmla="*/ 10898 w 671220"/>
                    <a:gd name="connsiteY82" fmla="*/ 489089 h 910593"/>
                    <a:gd name="connsiteX83" fmla="*/ 224580 w 671220"/>
                    <a:gd name="connsiteY83" fmla="*/ 275407 h 910593"/>
                    <a:gd name="connsiteX84" fmla="*/ 513521 w 671220"/>
                    <a:gd name="connsiteY84" fmla="*/ 72182 h 910593"/>
                    <a:gd name="connsiteX85" fmla="*/ 527289 w 671220"/>
                    <a:gd name="connsiteY85" fmla="*/ 72182 h 910593"/>
                    <a:gd name="connsiteX86" fmla="*/ 537062 w 671220"/>
                    <a:gd name="connsiteY86" fmla="*/ 72825 h 910593"/>
                    <a:gd name="connsiteX87" fmla="*/ 546098 w 671220"/>
                    <a:gd name="connsiteY87" fmla="*/ 75925 h 910593"/>
                    <a:gd name="connsiteX88" fmla="*/ 553351 w 671220"/>
                    <a:gd name="connsiteY88" fmla="*/ 83527 h 910593"/>
                    <a:gd name="connsiteX89" fmla="*/ 556301 w 671220"/>
                    <a:gd name="connsiteY89" fmla="*/ 96627 h 910593"/>
                    <a:gd name="connsiteX90" fmla="*/ 554580 w 671220"/>
                    <a:gd name="connsiteY90" fmla="*/ 107447 h 910593"/>
                    <a:gd name="connsiteX91" fmla="*/ 549540 w 671220"/>
                    <a:gd name="connsiteY91" fmla="*/ 115985 h 910593"/>
                    <a:gd name="connsiteX92" fmla="*/ 540996 w 671220"/>
                    <a:gd name="connsiteY92" fmla="*/ 121541 h 910593"/>
                    <a:gd name="connsiteX93" fmla="*/ 528027 w 671220"/>
                    <a:gd name="connsiteY93" fmla="*/ 123529 h 910593"/>
                    <a:gd name="connsiteX94" fmla="*/ 513521 w 671220"/>
                    <a:gd name="connsiteY94" fmla="*/ 123529 h 910593"/>
                    <a:gd name="connsiteX95" fmla="*/ 492131 w 671220"/>
                    <a:gd name="connsiteY95" fmla="*/ 48438 h 910593"/>
                    <a:gd name="connsiteX96" fmla="*/ 484202 w 671220"/>
                    <a:gd name="connsiteY96" fmla="*/ 51187 h 910593"/>
                    <a:gd name="connsiteX97" fmla="*/ 481190 w 671220"/>
                    <a:gd name="connsiteY97" fmla="*/ 59433 h 910593"/>
                    <a:gd name="connsiteX98" fmla="*/ 481190 w 671220"/>
                    <a:gd name="connsiteY98" fmla="*/ 195579 h 910593"/>
                    <a:gd name="connsiteX99" fmla="*/ 481928 w 671220"/>
                    <a:gd name="connsiteY99" fmla="*/ 197685 h 910593"/>
                    <a:gd name="connsiteX100" fmla="*/ 484509 w 671220"/>
                    <a:gd name="connsiteY100" fmla="*/ 199205 h 910593"/>
                    <a:gd name="connsiteX101" fmla="*/ 489488 w 671220"/>
                    <a:gd name="connsiteY101" fmla="*/ 200141 h 910593"/>
                    <a:gd name="connsiteX102" fmla="*/ 497294 w 671220"/>
                    <a:gd name="connsiteY102" fmla="*/ 200492 h 910593"/>
                    <a:gd name="connsiteX103" fmla="*/ 505162 w 671220"/>
                    <a:gd name="connsiteY103" fmla="*/ 200141 h 910593"/>
                    <a:gd name="connsiteX104" fmla="*/ 510079 w 671220"/>
                    <a:gd name="connsiteY104" fmla="*/ 199205 h 910593"/>
                    <a:gd name="connsiteX105" fmla="*/ 512722 w 671220"/>
                    <a:gd name="connsiteY105" fmla="*/ 197685 h 910593"/>
                    <a:gd name="connsiteX106" fmla="*/ 513521 w 671220"/>
                    <a:gd name="connsiteY106" fmla="*/ 195579 h 910593"/>
                    <a:gd name="connsiteX107" fmla="*/ 513521 w 671220"/>
                    <a:gd name="connsiteY107" fmla="*/ 147273 h 910593"/>
                    <a:gd name="connsiteX108" fmla="*/ 526798 w 671220"/>
                    <a:gd name="connsiteY108" fmla="*/ 147273 h 910593"/>
                    <a:gd name="connsiteX109" fmla="*/ 554150 w 671220"/>
                    <a:gd name="connsiteY109" fmla="*/ 143764 h 910593"/>
                    <a:gd name="connsiteX110" fmla="*/ 573757 w 671220"/>
                    <a:gd name="connsiteY110" fmla="*/ 133530 h 910593"/>
                    <a:gd name="connsiteX111" fmla="*/ 585928 w 671220"/>
                    <a:gd name="connsiteY111" fmla="*/ 116979 h 910593"/>
                    <a:gd name="connsiteX112" fmla="*/ 590107 w 671220"/>
                    <a:gd name="connsiteY112" fmla="*/ 94405 h 910593"/>
                    <a:gd name="connsiteX113" fmla="*/ 587403 w 671220"/>
                    <a:gd name="connsiteY113" fmla="*/ 77738 h 910593"/>
                    <a:gd name="connsiteX114" fmla="*/ 579535 w 671220"/>
                    <a:gd name="connsiteY114" fmla="*/ 64755 h 910593"/>
                    <a:gd name="connsiteX115" fmla="*/ 567058 w 671220"/>
                    <a:gd name="connsiteY115" fmla="*/ 55573 h 910593"/>
                    <a:gd name="connsiteX116" fmla="*/ 552613 w 671220"/>
                    <a:gd name="connsiteY116" fmla="*/ 50602 h 910593"/>
                    <a:gd name="connsiteX117" fmla="*/ 540382 w 671220"/>
                    <a:gd name="connsiteY117" fmla="*/ 48847 h 910593"/>
                    <a:gd name="connsiteX118" fmla="*/ 529625 w 671220"/>
                    <a:gd name="connsiteY118" fmla="*/ 48438 h 910593"/>
                    <a:gd name="connsiteX119" fmla="*/ 622514 w 671220"/>
                    <a:gd name="connsiteY119" fmla="*/ 41600 h 910593"/>
                    <a:gd name="connsiteX120" fmla="*/ 614770 w 671220"/>
                    <a:gd name="connsiteY120" fmla="*/ 41951 h 910593"/>
                    <a:gd name="connsiteX121" fmla="*/ 609791 w 671220"/>
                    <a:gd name="connsiteY121" fmla="*/ 42887 h 910593"/>
                    <a:gd name="connsiteX122" fmla="*/ 607087 w 671220"/>
                    <a:gd name="connsiteY122" fmla="*/ 44407 h 910593"/>
                    <a:gd name="connsiteX123" fmla="*/ 606287 w 671220"/>
                    <a:gd name="connsiteY123" fmla="*/ 46512 h 910593"/>
                    <a:gd name="connsiteX124" fmla="*/ 606287 w 671220"/>
                    <a:gd name="connsiteY124" fmla="*/ 189443 h 910593"/>
                    <a:gd name="connsiteX125" fmla="*/ 607087 w 671220"/>
                    <a:gd name="connsiteY125" fmla="*/ 191548 h 910593"/>
                    <a:gd name="connsiteX126" fmla="*/ 609729 w 671220"/>
                    <a:gd name="connsiteY126" fmla="*/ 193069 h 910593"/>
                    <a:gd name="connsiteX127" fmla="*/ 614708 w 671220"/>
                    <a:gd name="connsiteY127" fmla="*/ 194004 h 910593"/>
                    <a:gd name="connsiteX128" fmla="*/ 622514 w 671220"/>
                    <a:gd name="connsiteY128" fmla="*/ 194355 h 910593"/>
                    <a:gd name="connsiteX129" fmla="*/ 630382 w 671220"/>
                    <a:gd name="connsiteY129" fmla="*/ 194004 h 910593"/>
                    <a:gd name="connsiteX130" fmla="*/ 635299 w 671220"/>
                    <a:gd name="connsiteY130" fmla="*/ 193069 h 910593"/>
                    <a:gd name="connsiteX131" fmla="*/ 637942 w 671220"/>
                    <a:gd name="connsiteY131" fmla="*/ 191548 h 910593"/>
                    <a:gd name="connsiteX132" fmla="*/ 638741 w 671220"/>
                    <a:gd name="connsiteY132" fmla="*/ 189443 h 910593"/>
                    <a:gd name="connsiteX133" fmla="*/ 638741 w 671220"/>
                    <a:gd name="connsiteY133" fmla="*/ 46512 h 910593"/>
                    <a:gd name="connsiteX134" fmla="*/ 637942 w 671220"/>
                    <a:gd name="connsiteY134" fmla="*/ 44407 h 910593"/>
                    <a:gd name="connsiteX135" fmla="*/ 635299 w 671220"/>
                    <a:gd name="connsiteY135" fmla="*/ 42887 h 910593"/>
                    <a:gd name="connsiteX136" fmla="*/ 630382 w 671220"/>
                    <a:gd name="connsiteY136" fmla="*/ 41951 h 910593"/>
                    <a:gd name="connsiteX137" fmla="*/ 622514 w 671220"/>
                    <a:gd name="connsiteY137" fmla="*/ 41600 h 910593"/>
                    <a:gd name="connsiteX138" fmla="*/ 358948 w 671220"/>
                    <a:gd name="connsiteY138" fmla="*/ 39555 h 910593"/>
                    <a:gd name="connsiteX139" fmla="*/ 351142 w 671220"/>
                    <a:gd name="connsiteY139" fmla="*/ 39906 h 910593"/>
                    <a:gd name="connsiteX140" fmla="*/ 346163 w 671220"/>
                    <a:gd name="connsiteY140" fmla="*/ 40841 h 910593"/>
                    <a:gd name="connsiteX141" fmla="*/ 343520 w 671220"/>
                    <a:gd name="connsiteY141" fmla="*/ 42362 h 910593"/>
                    <a:gd name="connsiteX142" fmla="*/ 342721 w 671220"/>
                    <a:gd name="connsiteY142" fmla="*/ 44584 h 910593"/>
                    <a:gd name="connsiteX143" fmla="*/ 342721 w 671220"/>
                    <a:gd name="connsiteY143" fmla="*/ 187164 h 910593"/>
                    <a:gd name="connsiteX144" fmla="*/ 343520 w 671220"/>
                    <a:gd name="connsiteY144" fmla="*/ 189386 h 910593"/>
                    <a:gd name="connsiteX145" fmla="*/ 346163 w 671220"/>
                    <a:gd name="connsiteY145" fmla="*/ 190965 h 910593"/>
                    <a:gd name="connsiteX146" fmla="*/ 351142 w 671220"/>
                    <a:gd name="connsiteY146" fmla="*/ 191959 h 910593"/>
                    <a:gd name="connsiteX147" fmla="*/ 358948 w 671220"/>
                    <a:gd name="connsiteY147" fmla="*/ 192310 h 910593"/>
                    <a:gd name="connsiteX148" fmla="*/ 366816 w 671220"/>
                    <a:gd name="connsiteY148" fmla="*/ 191959 h 910593"/>
                    <a:gd name="connsiteX149" fmla="*/ 371733 w 671220"/>
                    <a:gd name="connsiteY149" fmla="*/ 190965 h 910593"/>
                    <a:gd name="connsiteX150" fmla="*/ 374314 w 671220"/>
                    <a:gd name="connsiteY150" fmla="*/ 189386 h 910593"/>
                    <a:gd name="connsiteX151" fmla="*/ 375052 w 671220"/>
                    <a:gd name="connsiteY151" fmla="*/ 187164 h 910593"/>
                    <a:gd name="connsiteX152" fmla="*/ 375052 w 671220"/>
                    <a:gd name="connsiteY152" fmla="*/ 115347 h 910593"/>
                    <a:gd name="connsiteX153" fmla="*/ 423118 w 671220"/>
                    <a:gd name="connsiteY153" fmla="*/ 187164 h 910593"/>
                    <a:gd name="connsiteX154" fmla="*/ 425515 w 671220"/>
                    <a:gd name="connsiteY154" fmla="*/ 189971 h 910593"/>
                    <a:gd name="connsiteX155" fmla="*/ 430555 w 671220"/>
                    <a:gd name="connsiteY155" fmla="*/ 191725 h 910593"/>
                    <a:gd name="connsiteX156" fmla="*/ 442049 w 671220"/>
                    <a:gd name="connsiteY156" fmla="*/ 192310 h 910593"/>
                    <a:gd name="connsiteX157" fmla="*/ 450409 w 671220"/>
                    <a:gd name="connsiteY157" fmla="*/ 191959 h 910593"/>
                    <a:gd name="connsiteX158" fmla="*/ 455633 w 671220"/>
                    <a:gd name="connsiteY158" fmla="*/ 190965 h 910593"/>
                    <a:gd name="connsiteX159" fmla="*/ 458215 w 671220"/>
                    <a:gd name="connsiteY159" fmla="*/ 189327 h 910593"/>
                    <a:gd name="connsiteX160" fmla="*/ 458891 w 671220"/>
                    <a:gd name="connsiteY160" fmla="*/ 187047 h 910593"/>
                    <a:gd name="connsiteX161" fmla="*/ 458338 w 671220"/>
                    <a:gd name="connsiteY161" fmla="*/ 184532 h 910593"/>
                    <a:gd name="connsiteX162" fmla="*/ 455080 w 671220"/>
                    <a:gd name="connsiteY162" fmla="*/ 178157 h 910593"/>
                    <a:gd name="connsiteX163" fmla="*/ 407506 w 671220"/>
                    <a:gd name="connsiteY163" fmla="*/ 109733 h 910593"/>
                    <a:gd name="connsiteX164" fmla="*/ 451146 w 671220"/>
                    <a:gd name="connsiteY164" fmla="*/ 55345 h 910593"/>
                    <a:gd name="connsiteX165" fmla="*/ 455326 w 671220"/>
                    <a:gd name="connsiteY165" fmla="*/ 48678 h 910593"/>
                    <a:gd name="connsiteX166" fmla="*/ 456432 w 671220"/>
                    <a:gd name="connsiteY166" fmla="*/ 44584 h 910593"/>
                    <a:gd name="connsiteX167" fmla="*/ 455695 w 671220"/>
                    <a:gd name="connsiteY167" fmla="*/ 42479 h 910593"/>
                    <a:gd name="connsiteX168" fmla="*/ 453052 w 671220"/>
                    <a:gd name="connsiteY168" fmla="*/ 40900 h 910593"/>
                    <a:gd name="connsiteX169" fmla="*/ 447950 w 671220"/>
                    <a:gd name="connsiteY169" fmla="*/ 39906 h 910593"/>
                    <a:gd name="connsiteX170" fmla="*/ 439837 w 671220"/>
                    <a:gd name="connsiteY170" fmla="*/ 39555 h 910593"/>
                    <a:gd name="connsiteX171" fmla="*/ 431969 w 671220"/>
                    <a:gd name="connsiteY171" fmla="*/ 39789 h 910593"/>
                    <a:gd name="connsiteX172" fmla="*/ 426929 w 671220"/>
                    <a:gd name="connsiteY172" fmla="*/ 40607 h 910593"/>
                    <a:gd name="connsiteX173" fmla="*/ 423733 w 671220"/>
                    <a:gd name="connsiteY173" fmla="*/ 42186 h 910593"/>
                    <a:gd name="connsiteX174" fmla="*/ 421643 w 671220"/>
                    <a:gd name="connsiteY174" fmla="*/ 44701 h 910593"/>
                    <a:gd name="connsiteX175" fmla="*/ 375052 w 671220"/>
                    <a:gd name="connsiteY175" fmla="*/ 109031 h 910593"/>
                    <a:gd name="connsiteX176" fmla="*/ 375052 w 671220"/>
                    <a:gd name="connsiteY176" fmla="*/ 44584 h 910593"/>
                    <a:gd name="connsiteX177" fmla="*/ 374314 w 671220"/>
                    <a:gd name="connsiteY177" fmla="*/ 42362 h 910593"/>
                    <a:gd name="connsiteX178" fmla="*/ 371733 w 671220"/>
                    <a:gd name="connsiteY178" fmla="*/ 40841 h 910593"/>
                    <a:gd name="connsiteX179" fmla="*/ 366816 w 671220"/>
                    <a:gd name="connsiteY179" fmla="*/ 39906 h 910593"/>
                    <a:gd name="connsiteX180" fmla="*/ 358948 w 671220"/>
                    <a:gd name="connsiteY180" fmla="*/ 39555 h 910593"/>
                    <a:gd name="connsiteX181" fmla="*/ 115340 w 671220"/>
                    <a:gd name="connsiteY181" fmla="*/ 0 h 910593"/>
                    <a:gd name="connsiteX182" fmla="*/ 671220 w 671220"/>
                    <a:gd name="connsiteY182" fmla="*/ 0 h 910593"/>
                    <a:gd name="connsiteX183" fmla="*/ 671220 w 671220"/>
                    <a:gd name="connsiteY183" fmla="*/ 674798 h 910593"/>
                    <a:gd name="connsiteX184" fmla="*/ 411483 w 671220"/>
                    <a:gd name="connsiteY184" fmla="*/ 674798 h 910593"/>
                    <a:gd name="connsiteX185" fmla="*/ 424114 w 671220"/>
                    <a:gd name="connsiteY185" fmla="*/ 660901 h 910593"/>
                    <a:gd name="connsiteX186" fmla="*/ 483161 w 671220"/>
                    <a:gd name="connsiteY186" fmla="*/ 496419 h 910593"/>
                    <a:gd name="connsiteX187" fmla="*/ 224581 w 671220"/>
                    <a:gd name="connsiteY187" fmla="*/ 237839 h 910593"/>
                    <a:gd name="connsiteX188" fmla="*/ 123929 w 671220"/>
                    <a:gd name="connsiteY188" fmla="*/ 258159 h 910593"/>
                    <a:gd name="connsiteX189" fmla="*/ 115340 w 671220"/>
                    <a:gd name="connsiteY189" fmla="*/ 262297 h 910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671220" h="910593">
                      <a:moveTo>
                        <a:pt x="0" y="859669"/>
                      </a:moveTo>
                      <a:lnTo>
                        <a:pt x="91308" y="897769"/>
                      </a:lnTo>
                      <a:lnTo>
                        <a:pt x="86142" y="901904"/>
                      </a:lnTo>
                      <a:cubicBezTo>
                        <a:pt x="71826" y="911245"/>
                        <a:pt x="53276" y="913540"/>
                        <a:pt x="36336" y="906407"/>
                      </a:cubicBezTo>
                      <a:lnTo>
                        <a:pt x="31771" y="904485"/>
                      </a:lnTo>
                      <a:cubicBezTo>
                        <a:pt x="18219" y="898779"/>
                        <a:pt x="8263" y="888120"/>
                        <a:pt x="3121" y="875499"/>
                      </a:cubicBezTo>
                      <a:close/>
                      <a:moveTo>
                        <a:pt x="81543" y="732866"/>
                      </a:moveTo>
                      <a:cubicBezTo>
                        <a:pt x="88460" y="732854"/>
                        <a:pt x="95493" y="734199"/>
                        <a:pt x="102269" y="737052"/>
                      </a:cubicBezTo>
                      <a:lnTo>
                        <a:pt x="106834" y="738974"/>
                      </a:lnTo>
                      <a:cubicBezTo>
                        <a:pt x="133939" y="750387"/>
                        <a:pt x="146660" y="781610"/>
                        <a:pt x="135247" y="808715"/>
                      </a:cubicBezTo>
                      <a:lnTo>
                        <a:pt x="106077" y="877994"/>
                      </a:lnTo>
                      <a:lnTo>
                        <a:pt x="101977" y="884015"/>
                      </a:lnTo>
                      <a:lnTo>
                        <a:pt x="1147" y="841942"/>
                      </a:lnTo>
                      <a:lnTo>
                        <a:pt x="3359" y="834744"/>
                      </a:lnTo>
                      <a:lnTo>
                        <a:pt x="32529" y="765465"/>
                      </a:lnTo>
                      <a:cubicBezTo>
                        <a:pt x="41088" y="745137"/>
                        <a:pt x="60791" y="732899"/>
                        <a:pt x="81543" y="732866"/>
                      </a:cubicBezTo>
                      <a:close/>
                      <a:moveTo>
                        <a:pt x="517201" y="533623"/>
                      </a:moveTo>
                      <a:cubicBezTo>
                        <a:pt x="514655" y="533623"/>
                        <a:pt x="512591" y="535687"/>
                        <a:pt x="512591" y="538233"/>
                      </a:cubicBezTo>
                      <a:lnTo>
                        <a:pt x="512591" y="556672"/>
                      </a:lnTo>
                      <a:cubicBezTo>
                        <a:pt x="512591" y="559218"/>
                        <a:pt x="514655" y="561281"/>
                        <a:pt x="517201" y="561281"/>
                      </a:cubicBezTo>
                      <a:lnTo>
                        <a:pt x="630900" y="561281"/>
                      </a:lnTo>
                      <a:cubicBezTo>
                        <a:pt x="633446" y="561281"/>
                        <a:pt x="635510" y="559218"/>
                        <a:pt x="635510" y="556672"/>
                      </a:cubicBezTo>
                      <a:lnTo>
                        <a:pt x="635510" y="538233"/>
                      </a:lnTo>
                      <a:cubicBezTo>
                        <a:pt x="635510" y="535687"/>
                        <a:pt x="633446" y="533623"/>
                        <a:pt x="630900" y="533623"/>
                      </a:cubicBezTo>
                      <a:close/>
                      <a:moveTo>
                        <a:pt x="517201" y="457944"/>
                      </a:moveTo>
                      <a:cubicBezTo>
                        <a:pt x="514655" y="457944"/>
                        <a:pt x="512591" y="460008"/>
                        <a:pt x="512591" y="462554"/>
                      </a:cubicBezTo>
                      <a:lnTo>
                        <a:pt x="512591" y="480993"/>
                      </a:lnTo>
                      <a:cubicBezTo>
                        <a:pt x="512591" y="483539"/>
                        <a:pt x="514655" y="485603"/>
                        <a:pt x="517201" y="485603"/>
                      </a:cubicBezTo>
                      <a:lnTo>
                        <a:pt x="630900" y="485603"/>
                      </a:lnTo>
                      <a:cubicBezTo>
                        <a:pt x="633446" y="485603"/>
                        <a:pt x="635510" y="483539"/>
                        <a:pt x="635510" y="480993"/>
                      </a:cubicBezTo>
                      <a:lnTo>
                        <a:pt x="635510" y="462554"/>
                      </a:lnTo>
                      <a:cubicBezTo>
                        <a:pt x="635510" y="460008"/>
                        <a:pt x="633446" y="457944"/>
                        <a:pt x="630900" y="457944"/>
                      </a:cubicBezTo>
                      <a:close/>
                      <a:moveTo>
                        <a:pt x="272472" y="423052"/>
                      </a:moveTo>
                      <a:cubicBezTo>
                        <a:pt x="273972" y="423026"/>
                        <a:pt x="275484" y="423572"/>
                        <a:pt x="276649" y="424698"/>
                      </a:cubicBezTo>
                      <a:lnTo>
                        <a:pt x="293528" y="440998"/>
                      </a:lnTo>
                      <a:cubicBezTo>
                        <a:pt x="295859" y="443248"/>
                        <a:pt x="295923" y="446962"/>
                        <a:pt x="293673" y="449293"/>
                      </a:cubicBezTo>
                      <a:lnTo>
                        <a:pt x="200587" y="545686"/>
                      </a:lnTo>
                      <a:lnTo>
                        <a:pt x="200360" y="546235"/>
                      </a:lnTo>
                      <a:cubicBezTo>
                        <a:pt x="199298" y="547297"/>
                        <a:pt x="197832" y="547954"/>
                        <a:pt x="196212" y="547954"/>
                      </a:cubicBezTo>
                      <a:lnTo>
                        <a:pt x="172747" y="547954"/>
                      </a:lnTo>
                      <a:cubicBezTo>
                        <a:pt x="169507" y="547954"/>
                        <a:pt x="166881" y="545327"/>
                        <a:pt x="166881" y="542087"/>
                      </a:cubicBezTo>
                      <a:lnTo>
                        <a:pt x="166880" y="461813"/>
                      </a:lnTo>
                      <a:cubicBezTo>
                        <a:pt x="166881" y="458573"/>
                        <a:pt x="169507" y="455947"/>
                        <a:pt x="172747" y="455947"/>
                      </a:cubicBezTo>
                      <a:lnTo>
                        <a:pt x="196212" y="455947"/>
                      </a:lnTo>
                      <a:cubicBezTo>
                        <a:pt x="199452" y="455947"/>
                        <a:pt x="202078" y="458573"/>
                        <a:pt x="202078" y="461813"/>
                      </a:cubicBezTo>
                      <a:lnTo>
                        <a:pt x="202078" y="493473"/>
                      </a:lnTo>
                      <a:lnTo>
                        <a:pt x="268354" y="424842"/>
                      </a:lnTo>
                      <a:cubicBezTo>
                        <a:pt x="269479" y="423677"/>
                        <a:pt x="270970" y="423078"/>
                        <a:pt x="272472" y="423052"/>
                      </a:cubicBezTo>
                      <a:close/>
                      <a:moveTo>
                        <a:pt x="517201" y="382266"/>
                      </a:moveTo>
                      <a:cubicBezTo>
                        <a:pt x="514655" y="382266"/>
                        <a:pt x="512591" y="384330"/>
                        <a:pt x="512591" y="386875"/>
                      </a:cubicBezTo>
                      <a:lnTo>
                        <a:pt x="512591" y="405314"/>
                      </a:lnTo>
                      <a:cubicBezTo>
                        <a:pt x="512591" y="407860"/>
                        <a:pt x="514655" y="409924"/>
                        <a:pt x="517201" y="409924"/>
                      </a:cubicBezTo>
                      <a:lnTo>
                        <a:pt x="630900" y="409924"/>
                      </a:lnTo>
                      <a:cubicBezTo>
                        <a:pt x="633446" y="409924"/>
                        <a:pt x="635510" y="407860"/>
                        <a:pt x="635510" y="405314"/>
                      </a:cubicBezTo>
                      <a:lnTo>
                        <a:pt x="635510" y="386875"/>
                      </a:lnTo>
                      <a:cubicBezTo>
                        <a:pt x="635510" y="384330"/>
                        <a:pt x="633446" y="382266"/>
                        <a:pt x="630900" y="382266"/>
                      </a:cubicBezTo>
                      <a:close/>
                      <a:moveTo>
                        <a:pt x="224580" y="343640"/>
                      </a:moveTo>
                      <a:cubicBezTo>
                        <a:pt x="144251" y="343640"/>
                        <a:pt x="79131" y="408760"/>
                        <a:pt x="79131" y="489089"/>
                      </a:cubicBezTo>
                      <a:cubicBezTo>
                        <a:pt x="79131" y="569418"/>
                        <a:pt x="144251" y="634537"/>
                        <a:pt x="224580" y="634537"/>
                      </a:cubicBezTo>
                      <a:cubicBezTo>
                        <a:pt x="304909" y="634537"/>
                        <a:pt x="370029" y="569418"/>
                        <a:pt x="370029" y="489089"/>
                      </a:cubicBezTo>
                      <a:cubicBezTo>
                        <a:pt x="370029" y="408760"/>
                        <a:pt x="304909" y="343640"/>
                        <a:pt x="224580" y="343640"/>
                      </a:cubicBezTo>
                      <a:close/>
                      <a:moveTo>
                        <a:pt x="517201" y="306587"/>
                      </a:moveTo>
                      <a:cubicBezTo>
                        <a:pt x="514655" y="306587"/>
                        <a:pt x="512591" y="308651"/>
                        <a:pt x="512591" y="311197"/>
                      </a:cubicBezTo>
                      <a:lnTo>
                        <a:pt x="512591" y="329636"/>
                      </a:lnTo>
                      <a:cubicBezTo>
                        <a:pt x="512591" y="332182"/>
                        <a:pt x="514655" y="334246"/>
                        <a:pt x="517201" y="334246"/>
                      </a:cubicBezTo>
                      <a:lnTo>
                        <a:pt x="630900" y="334246"/>
                      </a:lnTo>
                      <a:cubicBezTo>
                        <a:pt x="633446" y="334246"/>
                        <a:pt x="635510" y="332182"/>
                        <a:pt x="635510" y="329636"/>
                      </a:cubicBezTo>
                      <a:lnTo>
                        <a:pt x="635510" y="311197"/>
                      </a:lnTo>
                      <a:cubicBezTo>
                        <a:pt x="635510" y="308651"/>
                        <a:pt x="633446" y="306587"/>
                        <a:pt x="630900" y="306587"/>
                      </a:cubicBezTo>
                      <a:close/>
                      <a:moveTo>
                        <a:pt x="224580" y="275407"/>
                      </a:moveTo>
                      <a:cubicBezTo>
                        <a:pt x="342593" y="275407"/>
                        <a:pt x="438262" y="371076"/>
                        <a:pt x="438262" y="489089"/>
                      </a:cubicBezTo>
                      <a:cubicBezTo>
                        <a:pt x="438262" y="607102"/>
                        <a:pt x="342593" y="702770"/>
                        <a:pt x="224580" y="702770"/>
                      </a:cubicBezTo>
                      <a:cubicBezTo>
                        <a:pt x="209829" y="702770"/>
                        <a:pt x="195426" y="701276"/>
                        <a:pt x="181516" y="698429"/>
                      </a:cubicBezTo>
                      <a:lnTo>
                        <a:pt x="171647" y="695891"/>
                      </a:lnTo>
                      <a:lnTo>
                        <a:pt x="145365" y="755111"/>
                      </a:lnTo>
                      <a:lnTo>
                        <a:pt x="140775" y="746345"/>
                      </a:lnTo>
                      <a:cubicBezTo>
                        <a:pt x="135170" y="737756"/>
                        <a:pt x="127029" y="730690"/>
                        <a:pt x="116865" y="726411"/>
                      </a:cubicBezTo>
                      <a:lnTo>
                        <a:pt x="112299" y="724489"/>
                      </a:lnTo>
                      <a:cubicBezTo>
                        <a:pt x="105523" y="721636"/>
                        <a:pt x="98490" y="720291"/>
                        <a:pt x="91573" y="720302"/>
                      </a:cubicBezTo>
                      <a:lnTo>
                        <a:pt x="81118" y="722364"/>
                      </a:lnTo>
                      <a:lnTo>
                        <a:pt x="105818" y="666708"/>
                      </a:lnTo>
                      <a:lnTo>
                        <a:pt x="105108" y="666277"/>
                      </a:lnTo>
                      <a:cubicBezTo>
                        <a:pt x="48268" y="627877"/>
                        <a:pt x="10898" y="562847"/>
                        <a:pt x="10898" y="489089"/>
                      </a:cubicBezTo>
                      <a:cubicBezTo>
                        <a:pt x="10898" y="371076"/>
                        <a:pt x="106567" y="275407"/>
                        <a:pt x="224580" y="275407"/>
                      </a:cubicBezTo>
                      <a:close/>
                      <a:moveTo>
                        <a:pt x="513521" y="72182"/>
                      </a:moveTo>
                      <a:lnTo>
                        <a:pt x="527289" y="72182"/>
                      </a:lnTo>
                      <a:cubicBezTo>
                        <a:pt x="530649" y="72182"/>
                        <a:pt x="533907" y="72397"/>
                        <a:pt x="537062" y="72825"/>
                      </a:cubicBezTo>
                      <a:cubicBezTo>
                        <a:pt x="540218" y="73254"/>
                        <a:pt x="543230" y="74288"/>
                        <a:pt x="546098" y="75925"/>
                      </a:cubicBezTo>
                      <a:cubicBezTo>
                        <a:pt x="548966" y="77562"/>
                        <a:pt x="551384" y="80097"/>
                        <a:pt x="553351" y="83527"/>
                      </a:cubicBezTo>
                      <a:cubicBezTo>
                        <a:pt x="555318" y="86958"/>
                        <a:pt x="556301" y="91325"/>
                        <a:pt x="556301" y="96627"/>
                      </a:cubicBezTo>
                      <a:cubicBezTo>
                        <a:pt x="556301" y="100526"/>
                        <a:pt x="555728" y="104133"/>
                        <a:pt x="554580" y="107447"/>
                      </a:cubicBezTo>
                      <a:cubicBezTo>
                        <a:pt x="553433" y="110761"/>
                        <a:pt x="551753" y="113607"/>
                        <a:pt x="549540" y="115985"/>
                      </a:cubicBezTo>
                      <a:cubicBezTo>
                        <a:pt x="547327" y="118363"/>
                        <a:pt x="544479" y="120215"/>
                        <a:pt x="540996" y="121541"/>
                      </a:cubicBezTo>
                      <a:cubicBezTo>
                        <a:pt x="537513" y="122867"/>
                        <a:pt x="533190" y="123529"/>
                        <a:pt x="528027" y="123529"/>
                      </a:cubicBezTo>
                      <a:lnTo>
                        <a:pt x="513521" y="123529"/>
                      </a:lnTo>
                      <a:close/>
                      <a:moveTo>
                        <a:pt x="492131" y="48438"/>
                      </a:moveTo>
                      <a:cubicBezTo>
                        <a:pt x="488853" y="48438"/>
                        <a:pt x="486210" y="49354"/>
                        <a:pt x="484202" y="51187"/>
                      </a:cubicBezTo>
                      <a:cubicBezTo>
                        <a:pt x="482194" y="53019"/>
                        <a:pt x="481190" y="55768"/>
                        <a:pt x="481190" y="59433"/>
                      </a:cubicBezTo>
                      <a:lnTo>
                        <a:pt x="481190" y="195579"/>
                      </a:lnTo>
                      <a:cubicBezTo>
                        <a:pt x="481190" y="196359"/>
                        <a:pt x="481436" y="197061"/>
                        <a:pt x="481928" y="197685"/>
                      </a:cubicBezTo>
                      <a:cubicBezTo>
                        <a:pt x="482420" y="198309"/>
                        <a:pt x="483280" y="198815"/>
                        <a:pt x="484509" y="199205"/>
                      </a:cubicBezTo>
                      <a:cubicBezTo>
                        <a:pt x="485739" y="199595"/>
                        <a:pt x="487398" y="199907"/>
                        <a:pt x="489488" y="200141"/>
                      </a:cubicBezTo>
                      <a:cubicBezTo>
                        <a:pt x="491578" y="200375"/>
                        <a:pt x="494180" y="200492"/>
                        <a:pt x="497294" y="200492"/>
                      </a:cubicBezTo>
                      <a:cubicBezTo>
                        <a:pt x="500490" y="200492"/>
                        <a:pt x="503113" y="200375"/>
                        <a:pt x="505162" y="200141"/>
                      </a:cubicBezTo>
                      <a:cubicBezTo>
                        <a:pt x="507211" y="199907"/>
                        <a:pt x="508850" y="199595"/>
                        <a:pt x="510079" y="199205"/>
                      </a:cubicBezTo>
                      <a:cubicBezTo>
                        <a:pt x="511308" y="198815"/>
                        <a:pt x="512189" y="198309"/>
                        <a:pt x="512722" y="197685"/>
                      </a:cubicBezTo>
                      <a:cubicBezTo>
                        <a:pt x="513255" y="197061"/>
                        <a:pt x="513521" y="196359"/>
                        <a:pt x="513521" y="195579"/>
                      </a:cubicBezTo>
                      <a:lnTo>
                        <a:pt x="513521" y="147273"/>
                      </a:lnTo>
                      <a:lnTo>
                        <a:pt x="526798" y="147273"/>
                      </a:lnTo>
                      <a:cubicBezTo>
                        <a:pt x="537288" y="147273"/>
                        <a:pt x="546405" y="146103"/>
                        <a:pt x="554150" y="143764"/>
                      </a:cubicBezTo>
                      <a:cubicBezTo>
                        <a:pt x="561894" y="141425"/>
                        <a:pt x="568430" y="138013"/>
                        <a:pt x="573757" y="133530"/>
                      </a:cubicBezTo>
                      <a:cubicBezTo>
                        <a:pt x="579084" y="129046"/>
                        <a:pt x="583141" y="123529"/>
                        <a:pt x="585928" y="116979"/>
                      </a:cubicBezTo>
                      <a:cubicBezTo>
                        <a:pt x="588714" y="110429"/>
                        <a:pt x="590107" y="102905"/>
                        <a:pt x="590107" y="94405"/>
                      </a:cubicBezTo>
                      <a:cubicBezTo>
                        <a:pt x="590107" y="88245"/>
                        <a:pt x="589206" y="82689"/>
                        <a:pt x="587403" y="77738"/>
                      </a:cubicBezTo>
                      <a:cubicBezTo>
                        <a:pt x="585600" y="72786"/>
                        <a:pt x="582977" y="68459"/>
                        <a:pt x="579535" y="64755"/>
                      </a:cubicBezTo>
                      <a:cubicBezTo>
                        <a:pt x="576093" y="61051"/>
                        <a:pt x="571934" y="57990"/>
                        <a:pt x="567058" y="55573"/>
                      </a:cubicBezTo>
                      <a:cubicBezTo>
                        <a:pt x="562181" y="53156"/>
                        <a:pt x="557367" y="51499"/>
                        <a:pt x="552613" y="50602"/>
                      </a:cubicBezTo>
                      <a:cubicBezTo>
                        <a:pt x="547860" y="49705"/>
                        <a:pt x="543783" y="49121"/>
                        <a:pt x="540382" y="48847"/>
                      </a:cubicBezTo>
                      <a:cubicBezTo>
                        <a:pt x="536980" y="48575"/>
                        <a:pt x="533395" y="48438"/>
                        <a:pt x="529625" y="48438"/>
                      </a:cubicBezTo>
                      <a:close/>
                      <a:moveTo>
                        <a:pt x="622514" y="41600"/>
                      </a:moveTo>
                      <a:cubicBezTo>
                        <a:pt x="619400" y="41600"/>
                        <a:pt x="616819" y="41717"/>
                        <a:pt x="614770" y="41951"/>
                      </a:cubicBezTo>
                      <a:cubicBezTo>
                        <a:pt x="612721" y="42185"/>
                        <a:pt x="611061" y="42496"/>
                        <a:pt x="609791" y="42887"/>
                      </a:cubicBezTo>
                      <a:cubicBezTo>
                        <a:pt x="608521" y="43276"/>
                        <a:pt x="607619" y="43783"/>
                        <a:pt x="607087" y="44407"/>
                      </a:cubicBezTo>
                      <a:cubicBezTo>
                        <a:pt x="606554" y="45031"/>
                        <a:pt x="606287" y="45733"/>
                        <a:pt x="606287" y="46512"/>
                      </a:cubicBezTo>
                      <a:lnTo>
                        <a:pt x="606287" y="189443"/>
                      </a:lnTo>
                      <a:cubicBezTo>
                        <a:pt x="606287" y="190222"/>
                        <a:pt x="606554" y="190924"/>
                        <a:pt x="607087" y="191548"/>
                      </a:cubicBezTo>
                      <a:cubicBezTo>
                        <a:pt x="607619" y="192172"/>
                        <a:pt x="608500" y="192679"/>
                        <a:pt x="609729" y="193069"/>
                      </a:cubicBezTo>
                      <a:cubicBezTo>
                        <a:pt x="610959" y="193458"/>
                        <a:pt x="612619" y="193770"/>
                        <a:pt x="614708" y="194004"/>
                      </a:cubicBezTo>
                      <a:cubicBezTo>
                        <a:pt x="616798" y="194238"/>
                        <a:pt x="619400" y="194355"/>
                        <a:pt x="622514" y="194355"/>
                      </a:cubicBezTo>
                      <a:cubicBezTo>
                        <a:pt x="625710" y="194355"/>
                        <a:pt x="628333" y="194238"/>
                        <a:pt x="630382" y="194004"/>
                      </a:cubicBezTo>
                      <a:cubicBezTo>
                        <a:pt x="632431" y="193770"/>
                        <a:pt x="634070" y="193458"/>
                        <a:pt x="635299" y="193069"/>
                      </a:cubicBezTo>
                      <a:cubicBezTo>
                        <a:pt x="636528" y="192679"/>
                        <a:pt x="637409" y="192172"/>
                        <a:pt x="637942" y="191548"/>
                      </a:cubicBezTo>
                      <a:cubicBezTo>
                        <a:pt x="638475" y="190924"/>
                        <a:pt x="638741" y="190222"/>
                        <a:pt x="638741" y="189443"/>
                      </a:cubicBezTo>
                      <a:lnTo>
                        <a:pt x="638741" y="46512"/>
                      </a:lnTo>
                      <a:cubicBezTo>
                        <a:pt x="638741" y="45733"/>
                        <a:pt x="638475" y="45031"/>
                        <a:pt x="637942" y="44407"/>
                      </a:cubicBezTo>
                      <a:cubicBezTo>
                        <a:pt x="637409" y="43783"/>
                        <a:pt x="636528" y="43276"/>
                        <a:pt x="635299" y="42887"/>
                      </a:cubicBezTo>
                      <a:cubicBezTo>
                        <a:pt x="634070" y="42496"/>
                        <a:pt x="632431" y="42185"/>
                        <a:pt x="630382" y="41951"/>
                      </a:cubicBezTo>
                      <a:cubicBezTo>
                        <a:pt x="628333" y="41717"/>
                        <a:pt x="625710" y="41600"/>
                        <a:pt x="622514" y="41600"/>
                      </a:cubicBezTo>
                      <a:close/>
                      <a:moveTo>
                        <a:pt x="358948" y="39555"/>
                      </a:moveTo>
                      <a:cubicBezTo>
                        <a:pt x="355834" y="39555"/>
                        <a:pt x="353232" y="39672"/>
                        <a:pt x="351142" y="39906"/>
                      </a:cubicBezTo>
                      <a:cubicBezTo>
                        <a:pt x="349052" y="40139"/>
                        <a:pt x="347393" y="40451"/>
                        <a:pt x="346163" y="40841"/>
                      </a:cubicBezTo>
                      <a:cubicBezTo>
                        <a:pt x="344934" y="41231"/>
                        <a:pt x="344053" y="41738"/>
                        <a:pt x="343520" y="42362"/>
                      </a:cubicBezTo>
                      <a:cubicBezTo>
                        <a:pt x="342987" y="42986"/>
                        <a:pt x="342721" y="43726"/>
                        <a:pt x="342721" y="44584"/>
                      </a:cubicBezTo>
                      <a:lnTo>
                        <a:pt x="342721" y="187164"/>
                      </a:lnTo>
                      <a:cubicBezTo>
                        <a:pt x="342721" y="188021"/>
                        <a:pt x="342987" y="188762"/>
                        <a:pt x="343520" y="189386"/>
                      </a:cubicBezTo>
                      <a:cubicBezTo>
                        <a:pt x="344053" y="190010"/>
                        <a:pt x="344934" y="190536"/>
                        <a:pt x="346163" y="190965"/>
                      </a:cubicBezTo>
                      <a:cubicBezTo>
                        <a:pt x="347393" y="191394"/>
                        <a:pt x="349052" y="191725"/>
                        <a:pt x="351142" y="191959"/>
                      </a:cubicBezTo>
                      <a:cubicBezTo>
                        <a:pt x="353232" y="192193"/>
                        <a:pt x="355834" y="192310"/>
                        <a:pt x="358948" y="192310"/>
                      </a:cubicBezTo>
                      <a:cubicBezTo>
                        <a:pt x="362144" y="192310"/>
                        <a:pt x="364767" y="192193"/>
                        <a:pt x="366816" y="191959"/>
                      </a:cubicBezTo>
                      <a:cubicBezTo>
                        <a:pt x="368865" y="191725"/>
                        <a:pt x="370504" y="191394"/>
                        <a:pt x="371733" y="190965"/>
                      </a:cubicBezTo>
                      <a:cubicBezTo>
                        <a:pt x="372962" y="190536"/>
                        <a:pt x="373823" y="190010"/>
                        <a:pt x="374314" y="189386"/>
                      </a:cubicBezTo>
                      <a:cubicBezTo>
                        <a:pt x="374806" y="188762"/>
                        <a:pt x="375052" y="188021"/>
                        <a:pt x="375052" y="187164"/>
                      </a:cubicBezTo>
                      <a:lnTo>
                        <a:pt x="375052" y="115347"/>
                      </a:lnTo>
                      <a:lnTo>
                        <a:pt x="423118" y="187164"/>
                      </a:lnTo>
                      <a:cubicBezTo>
                        <a:pt x="423692" y="188255"/>
                        <a:pt x="424491" y="189191"/>
                        <a:pt x="425515" y="189971"/>
                      </a:cubicBezTo>
                      <a:cubicBezTo>
                        <a:pt x="426540" y="190751"/>
                        <a:pt x="428220" y="191335"/>
                        <a:pt x="430555" y="191725"/>
                      </a:cubicBezTo>
                      <a:cubicBezTo>
                        <a:pt x="432891" y="192115"/>
                        <a:pt x="436722" y="192310"/>
                        <a:pt x="442049" y="192310"/>
                      </a:cubicBezTo>
                      <a:cubicBezTo>
                        <a:pt x="445410" y="192310"/>
                        <a:pt x="448196" y="192193"/>
                        <a:pt x="450409" y="191959"/>
                      </a:cubicBezTo>
                      <a:cubicBezTo>
                        <a:pt x="452622" y="191725"/>
                        <a:pt x="454363" y="191394"/>
                        <a:pt x="455633" y="190965"/>
                      </a:cubicBezTo>
                      <a:cubicBezTo>
                        <a:pt x="456903" y="190536"/>
                        <a:pt x="457764" y="189990"/>
                        <a:pt x="458215" y="189327"/>
                      </a:cubicBezTo>
                      <a:cubicBezTo>
                        <a:pt x="458665" y="188664"/>
                        <a:pt x="458891" y="187904"/>
                        <a:pt x="458891" y="187047"/>
                      </a:cubicBezTo>
                      <a:cubicBezTo>
                        <a:pt x="458891" y="186423"/>
                        <a:pt x="458706" y="185585"/>
                        <a:pt x="458338" y="184532"/>
                      </a:cubicBezTo>
                      <a:cubicBezTo>
                        <a:pt x="457969" y="183479"/>
                        <a:pt x="456883" y="181354"/>
                        <a:pt x="455080" y="178157"/>
                      </a:cubicBezTo>
                      <a:lnTo>
                        <a:pt x="407506" y="109733"/>
                      </a:lnTo>
                      <a:lnTo>
                        <a:pt x="451146" y="55345"/>
                      </a:lnTo>
                      <a:cubicBezTo>
                        <a:pt x="453195" y="52304"/>
                        <a:pt x="454588" y="50081"/>
                        <a:pt x="455326" y="48678"/>
                      </a:cubicBezTo>
                      <a:cubicBezTo>
                        <a:pt x="456064" y="47274"/>
                        <a:pt x="456432" y="45910"/>
                        <a:pt x="456432" y="44584"/>
                      </a:cubicBezTo>
                      <a:cubicBezTo>
                        <a:pt x="456432" y="43804"/>
                        <a:pt x="456186" y="43103"/>
                        <a:pt x="455695" y="42479"/>
                      </a:cubicBezTo>
                      <a:cubicBezTo>
                        <a:pt x="455203" y="41855"/>
                        <a:pt x="454322" y="41329"/>
                        <a:pt x="453052" y="40900"/>
                      </a:cubicBezTo>
                      <a:cubicBezTo>
                        <a:pt x="451781" y="40471"/>
                        <a:pt x="450081" y="40139"/>
                        <a:pt x="447950" y="39906"/>
                      </a:cubicBezTo>
                      <a:cubicBezTo>
                        <a:pt x="445819" y="39672"/>
                        <a:pt x="443115" y="39555"/>
                        <a:pt x="439837" y="39555"/>
                      </a:cubicBezTo>
                      <a:cubicBezTo>
                        <a:pt x="436640" y="39555"/>
                        <a:pt x="434018" y="39633"/>
                        <a:pt x="431969" y="39789"/>
                      </a:cubicBezTo>
                      <a:cubicBezTo>
                        <a:pt x="429920" y="39944"/>
                        <a:pt x="428240" y="40217"/>
                        <a:pt x="426929" y="40607"/>
                      </a:cubicBezTo>
                      <a:cubicBezTo>
                        <a:pt x="425618" y="40997"/>
                        <a:pt x="424552" y="41524"/>
                        <a:pt x="423733" y="42186"/>
                      </a:cubicBezTo>
                      <a:cubicBezTo>
                        <a:pt x="422913" y="42849"/>
                        <a:pt x="422217" y="43687"/>
                        <a:pt x="421643" y="44701"/>
                      </a:cubicBezTo>
                      <a:lnTo>
                        <a:pt x="375052" y="109031"/>
                      </a:lnTo>
                      <a:lnTo>
                        <a:pt x="375052" y="44584"/>
                      </a:lnTo>
                      <a:cubicBezTo>
                        <a:pt x="375052" y="43726"/>
                        <a:pt x="374806" y="42986"/>
                        <a:pt x="374314" y="42362"/>
                      </a:cubicBezTo>
                      <a:cubicBezTo>
                        <a:pt x="373823" y="41738"/>
                        <a:pt x="372962" y="41231"/>
                        <a:pt x="371733" y="40841"/>
                      </a:cubicBezTo>
                      <a:cubicBezTo>
                        <a:pt x="370504" y="40451"/>
                        <a:pt x="368865" y="40139"/>
                        <a:pt x="366816" y="39906"/>
                      </a:cubicBezTo>
                      <a:cubicBezTo>
                        <a:pt x="364767" y="39672"/>
                        <a:pt x="362144" y="39555"/>
                        <a:pt x="358948" y="39555"/>
                      </a:cubicBezTo>
                      <a:close/>
                      <a:moveTo>
                        <a:pt x="115340" y="0"/>
                      </a:moveTo>
                      <a:lnTo>
                        <a:pt x="671220" y="0"/>
                      </a:lnTo>
                      <a:lnTo>
                        <a:pt x="671220" y="674798"/>
                      </a:lnTo>
                      <a:lnTo>
                        <a:pt x="411483" y="674798"/>
                      </a:lnTo>
                      <a:lnTo>
                        <a:pt x="424114" y="660901"/>
                      </a:lnTo>
                      <a:cubicBezTo>
                        <a:pt x="461002" y="616203"/>
                        <a:pt x="483161" y="558899"/>
                        <a:pt x="483161" y="496419"/>
                      </a:cubicBezTo>
                      <a:cubicBezTo>
                        <a:pt x="483161" y="353609"/>
                        <a:pt x="367391" y="237839"/>
                        <a:pt x="224581" y="237839"/>
                      </a:cubicBezTo>
                      <a:cubicBezTo>
                        <a:pt x="188878" y="237839"/>
                        <a:pt x="154866" y="245075"/>
                        <a:pt x="123929" y="258159"/>
                      </a:cubicBezTo>
                      <a:lnTo>
                        <a:pt x="115340" y="2622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547664" y="4005063"/>
            <a:ext cx="1787241" cy="1008934"/>
            <a:chOff x="65223" y="4548681"/>
            <a:chExt cx="2382987" cy="1345245"/>
          </a:xfrm>
        </p:grpSpPr>
        <p:sp>
          <p:nvSpPr>
            <p:cNvPr id="101" name="TextBox 100"/>
            <p:cNvSpPr txBox="1"/>
            <p:nvPr/>
          </p:nvSpPr>
          <p:spPr>
            <a:xfrm>
              <a:off x="65223" y="4548681"/>
              <a:ext cx="17453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23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Council.13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0317" y="4847487"/>
              <a:ext cx="2327893" cy="10464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Budget Plan 19/20 (A)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Indicative Plan 21-25 (I)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Commitments from Members for  2019/20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initial ops funding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699792" y="4013491"/>
            <a:ext cx="82266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4-5 June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277294" y="3356992"/>
            <a:ext cx="559204" cy="984700"/>
            <a:chOff x="3591554" y="3156046"/>
            <a:chExt cx="745605" cy="1312933"/>
          </a:xfrm>
        </p:grpSpPr>
        <p:grpSp>
          <p:nvGrpSpPr>
            <p:cNvPr id="95" name="Group 94"/>
            <p:cNvGrpSpPr/>
            <p:nvPr/>
          </p:nvGrpSpPr>
          <p:grpSpPr>
            <a:xfrm>
              <a:off x="3917177" y="3894783"/>
              <a:ext cx="94358" cy="574196"/>
              <a:chOff x="3917177" y="3894783"/>
              <a:chExt cx="94358" cy="574196"/>
            </a:xfrm>
          </p:grpSpPr>
          <p:sp>
            <p:nvSpPr>
              <p:cNvPr id="99" name="Oval 53"/>
              <p:cNvSpPr>
                <a:spLocks noChangeArrowheads="1"/>
              </p:cNvSpPr>
              <p:nvPr/>
            </p:nvSpPr>
            <p:spPr bwMode="auto">
              <a:xfrm>
                <a:off x="3917177" y="4374621"/>
                <a:ext cx="94358" cy="94358"/>
              </a:xfrm>
              <a:prstGeom prst="ellipse">
                <a:avLst/>
              </a:prstGeom>
              <a:solidFill>
                <a:srgbClr val="EC423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Line 54"/>
              <p:cNvSpPr>
                <a:spLocks noChangeShapeType="1"/>
              </p:cNvSpPr>
              <p:nvPr/>
            </p:nvSpPr>
            <p:spPr bwMode="auto">
              <a:xfrm>
                <a:off x="3963556" y="3894783"/>
                <a:ext cx="0" cy="516624"/>
              </a:xfrm>
              <a:prstGeom prst="line">
                <a:avLst/>
              </a:prstGeom>
              <a:noFill/>
              <a:ln w="23813" cap="flat">
                <a:solidFill>
                  <a:srgbClr val="EC4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591554" y="3156046"/>
              <a:ext cx="745605" cy="744427"/>
              <a:chOff x="3591554" y="3156046"/>
              <a:chExt cx="745605" cy="744427"/>
            </a:xfrm>
          </p:grpSpPr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3591554" y="3156046"/>
                <a:ext cx="745605" cy="744427"/>
              </a:xfrm>
              <a:prstGeom prst="ellipse">
                <a:avLst/>
              </a:prstGeom>
              <a:solidFill>
                <a:srgbClr val="EC4233"/>
              </a:solidFill>
              <a:ln w="23813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816768" y="3371321"/>
                <a:ext cx="295176" cy="313876"/>
              </a:xfrm>
              <a:custGeom>
                <a:avLst/>
                <a:gdLst>
                  <a:gd name="connsiteX0" fmla="*/ 476076 w 770344"/>
                  <a:gd name="connsiteY0" fmla="*/ 96990 h 819150"/>
                  <a:gd name="connsiteX1" fmla="*/ 220878 w 770344"/>
                  <a:gd name="connsiteY1" fmla="*/ 356650 h 819150"/>
                  <a:gd name="connsiteX2" fmla="*/ 352593 w 770344"/>
                  <a:gd name="connsiteY2" fmla="*/ 357130 h 819150"/>
                  <a:gd name="connsiteX3" fmla="*/ 156724 w 770344"/>
                  <a:gd name="connsiteY3" fmla="*/ 548136 h 819150"/>
                  <a:gd name="connsiteX4" fmla="*/ 277031 w 770344"/>
                  <a:gd name="connsiteY4" fmla="*/ 548070 h 819150"/>
                  <a:gd name="connsiteX5" fmla="*/ 91463 w 770344"/>
                  <a:gd name="connsiteY5" fmla="*/ 770966 h 819150"/>
                  <a:gd name="connsiteX6" fmla="*/ 470373 w 770344"/>
                  <a:gd name="connsiteY6" fmla="*/ 465827 h 819150"/>
                  <a:gd name="connsiteX7" fmla="*/ 372566 w 770344"/>
                  <a:gd name="connsiteY7" fmla="*/ 465794 h 819150"/>
                  <a:gd name="connsiteX8" fmla="*/ 567968 w 770344"/>
                  <a:gd name="connsiteY8" fmla="*/ 282121 h 819150"/>
                  <a:gd name="connsiteX9" fmla="*/ 484872 w 770344"/>
                  <a:gd name="connsiteY9" fmla="*/ 282881 h 819150"/>
                  <a:gd name="connsiteX10" fmla="*/ 678881 w 770344"/>
                  <a:gd name="connsiteY10" fmla="*/ 97227 h 819150"/>
                  <a:gd name="connsiteX11" fmla="*/ 71241 w 770344"/>
                  <a:gd name="connsiteY11" fmla="*/ 0 h 819150"/>
                  <a:gd name="connsiteX12" fmla="*/ 699103 w 770344"/>
                  <a:gd name="connsiteY12" fmla="*/ 0 h 819150"/>
                  <a:gd name="connsiteX13" fmla="*/ 770344 w 770344"/>
                  <a:gd name="connsiteY13" fmla="*/ 71241 h 819150"/>
                  <a:gd name="connsiteX14" fmla="*/ 770344 w 770344"/>
                  <a:gd name="connsiteY14" fmla="*/ 747909 h 819150"/>
                  <a:gd name="connsiteX15" fmla="*/ 699103 w 770344"/>
                  <a:gd name="connsiteY15" fmla="*/ 819150 h 819150"/>
                  <a:gd name="connsiteX16" fmla="*/ 71241 w 770344"/>
                  <a:gd name="connsiteY16" fmla="*/ 819150 h 819150"/>
                  <a:gd name="connsiteX17" fmla="*/ 0 w 770344"/>
                  <a:gd name="connsiteY17" fmla="*/ 747909 h 819150"/>
                  <a:gd name="connsiteX18" fmla="*/ 0 w 770344"/>
                  <a:gd name="connsiteY18" fmla="*/ 71241 h 819150"/>
                  <a:gd name="connsiteX19" fmla="*/ 71241 w 770344"/>
                  <a:gd name="connsiteY19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0344" h="819150">
                    <a:moveTo>
                      <a:pt x="476076" y="96990"/>
                    </a:moveTo>
                    <a:lnTo>
                      <a:pt x="220878" y="356650"/>
                    </a:lnTo>
                    <a:lnTo>
                      <a:pt x="352593" y="357130"/>
                    </a:lnTo>
                    <a:lnTo>
                      <a:pt x="156724" y="548136"/>
                    </a:lnTo>
                    <a:lnTo>
                      <a:pt x="277031" y="548070"/>
                    </a:lnTo>
                    <a:lnTo>
                      <a:pt x="91463" y="770966"/>
                    </a:lnTo>
                    <a:lnTo>
                      <a:pt x="470373" y="465827"/>
                    </a:lnTo>
                    <a:lnTo>
                      <a:pt x="372566" y="465794"/>
                    </a:lnTo>
                    <a:lnTo>
                      <a:pt x="567968" y="282121"/>
                    </a:lnTo>
                    <a:lnTo>
                      <a:pt x="484872" y="282881"/>
                    </a:lnTo>
                    <a:lnTo>
                      <a:pt x="678881" y="97227"/>
                    </a:lnTo>
                    <a:close/>
                    <a:moveTo>
                      <a:pt x="71241" y="0"/>
                    </a:moveTo>
                    <a:lnTo>
                      <a:pt x="699103" y="0"/>
                    </a:lnTo>
                    <a:cubicBezTo>
                      <a:pt x="738448" y="0"/>
                      <a:pt x="770344" y="31896"/>
                      <a:pt x="770344" y="71241"/>
                    </a:cubicBezTo>
                    <a:lnTo>
                      <a:pt x="770344" y="747909"/>
                    </a:lnTo>
                    <a:cubicBezTo>
                      <a:pt x="770344" y="787254"/>
                      <a:pt x="738448" y="819150"/>
                      <a:pt x="699103" y="819150"/>
                    </a:cubicBezTo>
                    <a:lnTo>
                      <a:pt x="71241" y="819150"/>
                    </a:lnTo>
                    <a:cubicBezTo>
                      <a:pt x="31896" y="819150"/>
                      <a:pt x="0" y="787254"/>
                      <a:pt x="0" y="747909"/>
                    </a:cubicBezTo>
                    <a:lnTo>
                      <a:pt x="0" y="71241"/>
                    </a:lnTo>
                    <a:cubicBezTo>
                      <a:pt x="0" y="31896"/>
                      <a:pt x="31896" y="0"/>
                      <a:pt x="712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135201" y="4664168"/>
            <a:ext cx="1309007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BB32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AFC.08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176228" y="4829701"/>
            <a:ext cx="22040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Constr. budget 2019 (R)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ops budget 2019 (R)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Indicative planning 2021-2025 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55976" y="5623150"/>
            <a:ext cx="91242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30-31 Oct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799611" y="5117839"/>
            <a:ext cx="69569" cy="407704"/>
            <a:chOff x="5411259" y="5274444"/>
            <a:chExt cx="92759" cy="543605"/>
          </a:xfrm>
        </p:grpSpPr>
        <p:sp>
          <p:nvSpPr>
            <p:cNvPr id="86" name="Oval 13"/>
            <p:cNvSpPr>
              <a:spLocks noChangeArrowheads="1"/>
            </p:cNvSpPr>
            <p:nvPr/>
          </p:nvSpPr>
          <p:spPr bwMode="auto">
            <a:xfrm>
              <a:off x="5411259" y="5725290"/>
              <a:ext cx="92759" cy="92759"/>
            </a:xfrm>
            <a:prstGeom prst="ellipse">
              <a:avLst/>
            </a:prstGeom>
            <a:solidFill>
              <a:srgbClr val="FBB32C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5457639" y="5274444"/>
              <a:ext cx="0" cy="500425"/>
            </a:xfrm>
            <a:prstGeom prst="line">
              <a:avLst/>
            </a:prstGeom>
            <a:noFill/>
            <a:ln w="23813" cap="flat">
              <a:solidFill>
                <a:srgbClr val="FBB3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4" name="Oval 6"/>
          <p:cNvSpPr>
            <a:spLocks noChangeArrowheads="1"/>
          </p:cNvSpPr>
          <p:nvPr/>
        </p:nvSpPr>
        <p:spPr bwMode="auto">
          <a:xfrm>
            <a:off x="4549475" y="4581128"/>
            <a:ext cx="568642" cy="567740"/>
          </a:xfrm>
          <a:prstGeom prst="ellipse">
            <a:avLst/>
          </a:prstGeom>
          <a:solidFill>
            <a:srgbClr val="FBB32C"/>
          </a:solidFill>
          <a:ln w="23813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520" y="2921624"/>
            <a:ext cx="1309007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C42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Council.12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2509" y="3148226"/>
            <a:ext cx="1624538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Budget plan 19/20 (I)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Indicative plan 21-25 (I)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High-Level Document (D)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Sharing Policy (D)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821684" y="1855304"/>
            <a:ext cx="587020" cy="1080561"/>
            <a:chOff x="405396" y="1645612"/>
            <a:chExt cx="587020" cy="1080561"/>
          </a:xfrm>
        </p:grpSpPr>
        <p:sp>
          <p:nvSpPr>
            <p:cNvPr id="67" name="TextBox 66"/>
            <p:cNvSpPr txBox="1"/>
            <p:nvPr/>
          </p:nvSpPr>
          <p:spPr>
            <a:xfrm>
              <a:off x="405396" y="2449174"/>
              <a:ext cx="58702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8 Feb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79747" y="1645612"/>
              <a:ext cx="427229" cy="796478"/>
              <a:chOff x="639662" y="1051149"/>
              <a:chExt cx="569639" cy="106197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877302" y="1618939"/>
                <a:ext cx="92759" cy="494180"/>
                <a:chOff x="877302" y="1618939"/>
                <a:chExt cx="92759" cy="494180"/>
              </a:xfrm>
            </p:grpSpPr>
            <p:sp>
              <p:nvSpPr>
                <p:cNvPr id="73" name="Oval 115"/>
                <p:cNvSpPr>
                  <a:spLocks noChangeArrowheads="1"/>
                </p:cNvSpPr>
                <p:nvPr/>
              </p:nvSpPr>
              <p:spPr bwMode="auto">
                <a:xfrm>
                  <a:off x="877302" y="2018761"/>
                  <a:ext cx="92759" cy="94358"/>
                </a:xfrm>
                <a:prstGeom prst="ellipse">
                  <a:avLst/>
                </a:prstGeom>
                <a:solidFill>
                  <a:srgbClr val="EC4233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116"/>
                <p:cNvSpPr>
                  <a:spLocks noChangeShapeType="1"/>
                </p:cNvSpPr>
                <p:nvPr/>
              </p:nvSpPr>
              <p:spPr bwMode="auto">
                <a:xfrm>
                  <a:off x="923682" y="1618939"/>
                  <a:ext cx="0" cy="450999"/>
                </a:xfrm>
                <a:prstGeom prst="line">
                  <a:avLst/>
                </a:prstGeom>
                <a:noFill/>
                <a:ln w="23813" cap="flat">
                  <a:solidFill>
                    <a:srgbClr val="EC423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639662" y="1051149"/>
                <a:ext cx="569639" cy="570542"/>
                <a:chOff x="639662" y="1051149"/>
                <a:chExt cx="569639" cy="570542"/>
              </a:xfrm>
            </p:grpSpPr>
            <p:sp>
              <p:nvSpPr>
                <p:cNvPr id="71" name="Oval 114"/>
                <p:cNvSpPr>
                  <a:spLocks noChangeArrowheads="1"/>
                </p:cNvSpPr>
                <p:nvPr/>
              </p:nvSpPr>
              <p:spPr bwMode="auto">
                <a:xfrm>
                  <a:off x="639662" y="1051149"/>
                  <a:ext cx="569639" cy="570542"/>
                </a:xfrm>
                <a:prstGeom prst="ellipse">
                  <a:avLst/>
                </a:prstGeom>
                <a:solidFill>
                  <a:srgbClr val="EC4233"/>
                </a:solidFill>
                <a:ln w="23813" cap="flat">
                  <a:noFill/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763469" y="1157890"/>
                  <a:ext cx="322024" cy="357060"/>
                </a:xfrm>
                <a:custGeom>
                  <a:avLst/>
                  <a:gdLst>
                    <a:gd name="connsiteX0" fmla="*/ 567060 w 970852"/>
                    <a:gd name="connsiteY0" fmla="*/ 996925 h 1076474"/>
                    <a:gd name="connsiteX1" fmla="*/ 485393 w 970852"/>
                    <a:gd name="connsiteY1" fmla="*/ 1076474 h 1076474"/>
                    <a:gd name="connsiteX2" fmla="*/ 413537 w 970852"/>
                    <a:gd name="connsiteY2" fmla="*/ 1008052 h 1076474"/>
                    <a:gd name="connsiteX3" fmla="*/ 612721 w 970852"/>
                    <a:gd name="connsiteY3" fmla="*/ 883807 h 1076474"/>
                    <a:gd name="connsiteX4" fmla="*/ 358904 w 970852"/>
                    <a:gd name="connsiteY4" fmla="*/ 906012 h 1076474"/>
                    <a:gd name="connsiteX5" fmla="*/ 360875 w 970852"/>
                    <a:gd name="connsiteY5" fmla="*/ 928538 h 1076474"/>
                    <a:gd name="connsiteX6" fmla="*/ 614691 w 970852"/>
                    <a:gd name="connsiteY6" fmla="*/ 906332 h 1076474"/>
                    <a:gd name="connsiteX7" fmla="*/ 616485 w 970852"/>
                    <a:gd name="connsiteY7" fmla="*/ 791514 h 1076474"/>
                    <a:gd name="connsiteX8" fmla="*/ 362668 w 970852"/>
                    <a:gd name="connsiteY8" fmla="*/ 813719 h 1076474"/>
                    <a:gd name="connsiteX9" fmla="*/ 364639 w 970852"/>
                    <a:gd name="connsiteY9" fmla="*/ 836245 h 1076474"/>
                    <a:gd name="connsiteX10" fmla="*/ 618455 w 970852"/>
                    <a:gd name="connsiteY10" fmla="*/ 814039 h 1076474"/>
                    <a:gd name="connsiteX11" fmla="*/ 485122 w 970852"/>
                    <a:gd name="connsiteY11" fmla="*/ 565293 h 1076474"/>
                    <a:gd name="connsiteX12" fmla="*/ 449525 w 970852"/>
                    <a:gd name="connsiteY12" fmla="*/ 600891 h 1076474"/>
                    <a:gd name="connsiteX13" fmla="*/ 485122 w 970852"/>
                    <a:gd name="connsiteY13" fmla="*/ 636489 h 1076474"/>
                    <a:gd name="connsiteX14" fmla="*/ 520720 w 970852"/>
                    <a:gd name="connsiteY14" fmla="*/ 600891 h 1076474"/>
                    <a:gd name="connsiteX15" fmla="*/ 485122 w 970852"/>
                    <a:gd name="connsiteY15" fmla="*/ 565293 h 1076474"/>
                    <a:gd name="connsiteX16" fmla="*/ 970852 w 970852"/>
                    <a:gd name="connsiteY16" fmla="*/ 456919 h 1076474"/>
                    <a:gd name="connsiteX17" fmla="*/ 970729 w 970852"/>
                    <a:gd name="connsiteY17" fmla="*/ 510919 h 1076474"/>
                    <a:gd name="connsiteX18" fmla="*/ 810395 w 970852"/>
                    <a:gd name="connsiteY18" fmla="*/ 511721 h 1076474"/>
                    <a:gd name="connsiteX19" fmla="*/ 808918 w 970852"/>
                    <a:gd name="connsiteY19" fmla="*/ 457104 h 1076474"/>
                    <a:gd name="connsiteX20" fmla="*/ 970852 w 970852"/>
                    <a:gd name="connsiteY20" fmla="*/ 456919 h 1076474"/>
                    <a:gd name="connsiteX21" fmla="*/ 0 w 970852"/>
                    <a:gd name="connsiteY21" fmla="*/ 456797 h 1076474"/>
                    <a:gd name="connsiteX22" fmla="*/ 158740 w 970852"/>
                    <a:gd name="connsiteY22" fmla="*/ 458008 h 1076474"/>
                    <a:gd name="connsiteX23" fmla="*/ 160750 w 970852"/>
                    <a:gd name="connsiteY23" fmla="*/ 512924 h 1076474"/>
                    <a:gd name="connsiteX24" fmla="*/ 0 w 970852"/>
                    <a:gd name="connsiteY24" fmla="*/ 513444 h 1076474"/>
                    <a:gd name="connsiteX25" fmla="*/ 488423 w 970852"/>
                    <a:gd name="connsiteY25" fmla="*/ 338933 h 1076474"/>
                    <a:gd name="connsiteX26" fmla="*/ 418132 w 970852"/>
                    <a:gd name="connsiteY26" fmla="*/ 363754 h 1076474"/>
                    <a:gd name="connsiteX27" fmla="*/ 382719 w 970852"/>
                    <a:gd name="connsiteY27" fmla="*/ 436933 h 1076474"/>
                    <a:gd name="connsiteX28" fmla="*/ 441348 w 970852"/>
                    <a:gd name="connsiteY28" fmla="*/ 445278 h 1076474"/>
                    <a:gd name="connsiteX29" fmla="*/ 483929 w 970852"/>
                    <a:gd name="connsiteY29" fmla="*/ 391784 h 1076474"/>
                    <a:gd name="connsiteX30" fmla="*/ 508323 w 970852"/>
                    <a:gd name="connsiteY30" fmla="*/ 400879 h 1076474"/>
                    <a:gd name="connsiteX31" fmla="*/ 518379 w 970852"/>
                    <a:gd name="connsiteY31" fmla="*/ 425807 h 1076474"/>
                    <a:gd name="connsiteX32" fmla="*/ 513030 w 970852"/>
                    <a:gd name="connsiteY32" fmla="*/ 447311 h 1076474"/>
                    <a:gd name="connsiteX33" fmla="*/ 493986 w 970852"/>
                    <a:gd name="connsiteY33" fmla="*/ 466034 h 1076474"/>
                    <a:gd name="connsiteX34" fmla="*/ 461783 w 970852"/>
                    <a:gd name="connsiteY34" fmla="*/ 495456 h 1076474"/>
                    <a:gd name="connsiteX35" fmla="*/ 455685 w 970852"/>
                    <a:gd name="connsiteY35" fmla="*/ 544563 h 1076474"/>
                    <a:gd name="connsiteX36" fmla="*/ 455685 w 970852"/>
                    <a:gd name="connsiteY36" fmla="*/ 552694 h 1076474"/>
                    <a:gd name="connsiteX37" fmla="*/ 510890 w 970852"/>
                    <a:gd name="connsiteY37" fmla="*/ 552694 h 1076474"/>
                    <a:gd name="connsiteX38" fmla="*/ 515277 w 970852"/>
                    <a:gd name="connsiteY38" fmla="*/ 524235 h 1076474"/>
                    <a:gd name="connsiteX39" fmla="*/ 540419 w 970852"/>
                    <a:gd name="connsiteY39" fmla="*/ 502838 h 1076474"/>
                    <a:gd name="connsiteX40" fmla="*/ 588135 w 970852"/>
                    <a:gd name="connsiteY40" fmla="*/ 425165 h 1076474"/>
                    <a:gd name="connsiteX41" fmla="*/ 559463 w 970852"/>
                    <a:gd name="connsiteY41" fmla="*/ 363326 h 1076474"/>
                    <a:gd name="connsiteX42" fmla="*/ 488423 w 970852"/>
                    <a:gd name="connsiteY42" fmla="*/ 338933 h 1076474"/>
                    <a:gd name="connsiteX43" fmla="*/ 486098 w 970852"/>
                    <a:gd name="connsiteY43" fmla="*/ 236621 h 1076474"/>
                    <a:gd name="connsiteX44" fmla="*/ 743870 w 970852"/>
                    <a:gd name="connsiteY44" fmla="*/ 494393 h 1076474"/>
                    <a:gd name="connsiteX45" fmla="*/ 630221 w 970852"/>
                    <a:gd name="connsiteY45" fmla="*/ 708141 h 1076474"/>
                    <a:gd name="connsiteX46" fmla="*/ 624717 w 970852"/>
                    <a:gd name="connsiteY46" fmla="*/ 711129 h 1076474"/>
                    <a:gd name="connsiteX47" fmla="*/ 624717 w 970852"/>
                    <a:gd name="connsiteY47" fmla="*/ 740115 h 1076474"/>
                    <a:gd name="connsiteX48" fmla="*/ 652037 w 970852"/>
                    <a:gd name="connsiteY48" fmla="*/ 737794 h 1076474"/>
                    <a:gd name="connsiteX49" fmla="*/ 663012 w 970852"/>
                    <a:gd name="connsiteY49" fmla="*/ 844693 h 1076474"/>
                    <a:gd name="connsiteX50" fmla="*/ 643608 w 970852"/>
                    <a:gd name="connsiteY50" fmla="*/ 954045 h 1076474"/>
                    <a:gd name="connsiteX51" fmla="*/ 331388 w 970852"/>
                    <a:gd name="connsiteY51" fmla="*/ 982311 h 1076474"/>
                    <a:gd name="connsiteX52" fmla="*/ 327176 w 970852"/>
                    <a:gd name="connsiteY52" fmla="*/ 873054 h 1076474"/>
                    <a:gd name="connsiteX53" fmla="*/ 324979 w 970852"/>
                    <a:gd name="connsiteY53" fmla="*/ 765578 h 1076474"/>
                    <a:gd name="connsiteX54" fmla="*/ 353742 w 970852"/>
                    <a:gd name="connsiteY54" fmla="*/ 763134 h 1076474"/>
                    <a:gd name="connsiteX55" fmla="*/ 353742 w 970852"/>
                    <a:gd name="connsiteY55" fmla="*/ 714528 h 1076474"/>
                    <a:gd name="connsiteX56" fmla="*/ 341975 w 970852"/>
                    <a:gd name="connsiteY56" fmla="*/ 708141 h 1076474"/>
                    <a:gd name="connsiteX57" fmla="*/ 228326 w 970852"/>
                    <a:gd name="connsiteY57" fmla="*/ 494393 h 1076474"/>
                    <a:gd name="connsiteX58" fmla="*/ 486098 w 970852"/>
                    <a:gd name="connsiteY58" fmla="*/ 236621 h 1076474"/>
                    <a:gd name="connsiteX59" fmla="*/ 891740 w 970852"/>
                    <a:gd name="connsiteY59" fmla="*/ 215967 h 1076474"/>
                    <a:gd name="connsiteX60" fmla="*/ 922763 w 970852"/>
                    <a:gd name="connsiteY60" fmla="*/ 271636 h 1076474"/>
                    <a:gd name="connsiteX61" fmla="*/ 779002 w 970852"/>
                    <a:gd name="connsiteY61" fmla="*/ 350190 h 1076474"/>
                    <a:gd name="connsiteX62" fmla="*/ 747828 w 970852"/>
                    <a:gd name="connsiteY62" fmla="*/ 294249 h 1076474"/>
                    <a:gd name="connsiteX63" fmla="*/ 891740 w 970852"/>
                    <a:gd name="connsiteY63" fmla="*/ 215967 h 1076474"/>
                    <a:gd name="connsiteX64" fmla="*/ 81228 w 970852"/>
                    <a:gd name="connsiteY64" fmla="*/ 213124 h 1076474"/>
                    <a:gd name="connsiteX65" fmla="*/ 214248 w 970852"/>
                    <a:gd name="connsiteY65" fmla="*/ 289529 h 1076474"/>
                    <a:gd name="connsiteX66" fmla="*/ 180468 w 970852"/>
                    <a:gd name="connsiteY66" fmla="*/ 337713 h 1076474"/>
                    <a:gd name="connsiteX67" fmla="*/ 50137 w 970852"/>
                    <a:gd name="connsiteY67" fmla="*/ 266124 h 1076474"/>
                    <a:gd name="connsiteX68" fmla="*/ 700284 w 970852"/>
                    <a:gd name="connsiteY68" fmla="*/ 50536 h 1076474"/>
                    <a:gd name="connsiteX69" fmla="*/ 755557 w 970852"/>
                    <a:gd name="connsiteY69" fmla="*/ 82259 h 1076474"/>
                    <a:gd name="connsiteX70" fmla="*/ 672831 w 970852"/>
                    <a:gd name="connsiteY70" fmla="*/ 223661 h 1076474"/>
                    <a:gd name="connsiteX71" fmla="*/ 617288 w 970852"/>
                    <a:gd name="connsiteY71" fmla="*/ 191783 h 1076474"/>
                    <a:gd name="connsiteX72" fmla="*/ 700284 w 970852"/>
                    <a:gd name="connsiteY72" fmla="*/ 50536 h 1076474"/>
                    <a:gd name="connsiteX73" fmla="*/ 267111 w 970852"/>
                    <a:gd name="connsiteY73" fmla="*/ 49440 h 1076474"/>
                    <a:gd name="connsiteX74" fmla="*/ 349941 w 970852"/>
                    <a:gd name="connsiteY74" fmla="*/ 190780 h 1076474"/>
                    <a:gd name="connsiteX75" fmla="*/ 296920 w 970852"/>
                    <a:gd name="connsiteY75" fmla="*/ 222426 h 1076474"/>
                    <a:gd name="connsiteX76" fmla="*/ 214348 w 970852"/>
                    <a:gd name="connsiteY76" fmla="*/ 80932 h 1076474"/>
                    <a:gd name="connsiteX77" fmla="*/ 458414 w 970852"/>
                    <a:gd name="connsiteY77" fmla="*/ 0 h 1076474"/>
                    <a:gd name="connsiteX78" fmla="*/ 522401 w 970852"/>
                    <a:gd name="connsiteY78" fmla="*/ 0 h 1076474"/>
                    <a:gd name="connsiteX79" fmla="*/ 521087 w 970852"/>
                    <a:gd name="connsiteY79" fmla="*/ 163817 h 1076474"/>
                    <a:gd name="connsiteX80" fmla="*/ 459340 w 970852"/>
                    <a:gd name="connsiteY80" fmla="*/ 163817 h 1076474"/>
                    <a:gd name="connsiteX81" fmla="*/ 458414 w 970852"/>
                    <a:gd name="connsiteY81" fmla="*/ 0 h 107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970852" h="1076474">
                      <a:moveTo>
                        <a:pt x="567060" y="996925"/>
                      </a:moveTo>
                      <a:cubicBezTo>
                        <a:pt x="554278" y="1049184"/>
                        <a:pt x="547145" y="1075073"/>
                        <a:pt x="485393" y="1076474"/>
                      </a:cubicBezTo>
                      <a:cubicBezTo>
                        <a:pt x="433816" y="1067479"/>
                        <a:pt x="423676" y="1045301"/>
                        <a:pt x="413537" y="1008052"/>
                      </a:cubicBezTo>
                      <a:close/>
                      <a:moveTo>
                        <a:pt x="612721" y="883807"/>
                      </a:moveTo>
                      <a:lnTo>
                        <a:pt x="358904" y="906012"/>
                      </a:lnTo>
                      <a:lnTo>
                        <a:pt x="360875" y="928538"/>
                      </a:lnTo>
                      <a:lnTo>
                        <a:pt x="614691" y="906332"/>
                      </a:lnTo>
                      <a:close/>
                      <a:moveTo>
                        <a:pt x="616485" y="791514"/>
                      </a:moveTo>
                      <a:lnTo>
                        <a:pt x="362668" y="813719"/>
                      </a:lnTo>
                      <a:lnTo>
                        <a:pt x="364639" y="836245"/>
                      </a:lnTo>
                      <a:lnTo>
                        <a:pt x="618455" y="814039"/>
                      </a:lnTo>
                      <a:close/>
                      <a:moveTo>
                        <a:pt x="485122" y="565293"/>
                      </a:moveTo>
                      <a:cubicBezTo>
                        <a:pt x="465462" y="565293"/>
                        <a:pt x="449525" y="581231"/>
                        <a:pt x="449525" y="600891"/>
                      </a:cubicBezTo>
                      <a:cubicBezTo>
                        <a:pt x="449525" y="620551"/>
                        <a:pt x="465462" y="636489"/>
                        <a:pt x="485122" y="636489"/>
                      </a:cubicBezTo>
                      <a:cubicBezTo>
                        <a:pt x="504782" y="636489"/>
                        <a:pt x="520720" y="620551"/>
                        <a:pt x="520720" y="600891"/>
                      </a:cubicBezTo>
                      <a:cubicBezTo>
                        <a:pt x="520720" y="581231"/>
                        <a:pt x="504782" y="565293"/>
                        <a:pt x="485122" y="565293"/>
                      </a:cubicBezTo>
                      <a:close/>
                      <a:moveTo>
                        <a:pt x="970852" y="456919"/>
                      </a:moveTo>
                      <a:lnTo>
                        <a:pt x="970729" y="510919"/>
                      </a:lnTo>
                      <a:cubicBezTo>
                        <a:pt x="918006" y="510517"/>
                        <a:pt x="863118" y="512122"/>
                        <a:pt x="810395" y="511721"/>
                      </a:cubicBezTo>
                      <a:cubicBezTo>
                        <a:pt x="806577" y="476146"/>
                        <a:pt x="809748" y="478229"/>
                        <a:pt x="808918" y="457104"/>
                      </a:cubicBezTo>
                      <a:cubicBezTo>
                        <a:pt x="861013" y="457597"/>
                        <a:pt x="918758" y="456426"/>
                        <a:pt x="970852" y="456919"/>
                      </a:cubicBezTo>
                      <a:close/>
                      <a:moveTo>
                        <a:pt x="0" y="456797"/>
                      </a:moveTo>
                      <a:cubicBezTo>
                        <a:pt x="52723" y="457200"/>
                        <a:pt x="106018" y="457604"/>
                        <a:pt x="158740" y="458008"/>
                      </a:cubicBezTo>
                      <a:cubicBezTo>
                        <a:pt x="161612" y="484663"/>
                        <a:pt x="158858" y="491686"/>
                        <a:pt x="160750" y="512924"/>
                      </a:cubicBezTo>
                      <a:cubicBezTo>
                        <a:pt x="108656" y="512428"/>
                        <a:pt x="52094" y="513940"/>
                        <a:pt x="0" y="513444"/>
                      </a:cubicBezTo>
                      <a:close/>
                      <a:moveTo>
                        <a:pt x="488423" y="338933"/>
                      </a:moveTo>
                      <a:cubicBezTo>
                        <a:pt x="460749" y="338933"/>
                        <a:pt x="437319" y="347206"/>
                        <a:pt x="418132" y="363754"/>
                      </a:cubicBezTo>
                      <a:cubicBezTo>
                        <a:pt x="398946" y="380301"/>
                        <a:pt x="387141" y="404694"/>
                        <a:pt x="382719" y="436933"/>
                      </a:cubicBezTo>
                      <a:lnTo>
                        <a:pt x="441348" y="445278"/>
                      </a:lnTo>
                      <a:cubicBezTo>
                        <a:pt x="444487" y="409616"/>
                        <a:pt x="458680" y="391784"/>
                        <a:pt x="483929" y="391784"/>
                      </a:cubicBezTo>
                      <a:cubicBezTo>
                        <a:pt x="493487" y="391784"/>
                        <a:pt x="501618" y="394816"/>
                        <a:pt x="508323" y="400879"/>
                      </a:cubicBezTo>
                      <a:cubicBezTo>
                        <a:pt x="515027" y="406941"/>
                        <a:pt x="518379" y="415250"/>
                        <a:pt x="518379" y="425807"/>
                      </a:cubicBezTo>
                      <a:cubicBezTo>
                        <a:pt x="518379" y="434366"/>
                        <a:pt x="516596" y="441534"/>
                        <a:pt x="513030" y="447311"/>
                      </a:cubicBezTo>
                      <a:cubicBezTo>
                        <a:pt x="509464" y="453088"/>
                        <a:pt x="503116" y="459329"/>
                        <a:pt x="493986" y="466034"/>
                      </a:cubicBezTo>
                      <a:cubicBezTo>
                        <a:pt x="476583" y="478873"/>
                        <a:pt x="465848" y="488680"/>
                        <a:pt x="461783" y="495456"/>
                      </a:cubicBezTo>
                      <a:cubicBezTo>
                        <a:pt x="457718" y="502231"/>
                        <a:pt x="455685" y="518601"/>
                        <a:pt x="455685" y="544563"/>
                      </a:cubicBezTo>
                      <a:lnTo>
                        <a:pt x="455685" y="552694"/>
                      </a:lnTo>
                      <a:lnTo>
                        <a:pt x="510890" y="552694"/>
                      </a:lnTo>
                      <a:cubicBezTo>
                        <a:pt x="510890" y="538857"/>
                        <a:pt x="512352" y="529371"/>
                        <a:pt x="515277" y="524235"/>
                      </a:cubicBezTo>
                      <a:cubicBezTo>
                        <a:pt x="518201" y="519100"/>
                        <a:pt x="526582" y="511967"/>
                        <a:pt x="540419" y="502838"/>
                      </a:cubicBezTo>
                      <a:cubicBezTo>
                        <a:pt x="572230" y="482011"/>
                        <a:pt x="588135" y="456120"/>
                        <a:pt x="588135" y="425165"/>
                      </a:cubicBezTo>
                      <a:cubicBezTo>
                        <a:pt x="588135" y="400201"/>
                        <a:pt x="578578" y="379588"/>
                        <a:pt x="559463" y="363326"/>
                      </a:cubicBezTo>
                      <a:cubicBezTo>
                        <a:pt x="540348" y="347064"/>
                        <a:pt x="516668" y="338933"/>
                        <a:pt x="488423" y="338933"/>
                      </a:cubicBezTo>
                      <a:close/>
                      <a:moveTo>
                        <a:pt x="486098" y="236621"/>
                      </a:moveTo>
                      <a:cubicBezTo>
                        <a:pt x="628462" y="236621"/>
                        <a:pt x="743870" y="352029"/>
                        <a:pt x="743870" y="494393"/>
                      </a:cubicBezTo>
                      <a:cubicBezTo>
                        <a:pt x="743870" y="583370"/>
                        <a:pt x="698789" y="661818"/>
                        <a:pt x="630221" y="708141"/>
                      </a:cubicBezTo>
                      <a:lnTo>
                        <a:pt x="624717" y="711129"/>
                      </a:lnTo>
                      <a:lnTo>
                        <a:pt x="624717" y="740115"/>
                      </a:lnTo>
                      <a:lnTo>
                        <a:pt x="652037" y="737794"/>
                      </a:lnTo>
                      <a:cubicBezTo>
                        <a:pt x="678296" y="760243"/>
                        <a:pt x="697022" y="814710"/>
                        <a:pt x="663012" y="844693"/>
                      </a:cubicBezTo>
                      <a:cubicBezTo>
                        <a:pt x="694212" y="883028"/>
                        <a:pt x="683980" y="945850"/>
                        <a:pt x="643608" y="954045"/>
                      </a:cubicBezTo>
                      <a:lnTo>
                        <a:pt x="331388" y="982311"/>
                      </a:lnTo>
                      <a:cubicBezTo>
                        <a:pt x="308009" y="955310"/>
                        <a:pt x="292166" y="898170"/>
                        <a:pt x="327176" y="873054"/>
                      </a:cubicBezTo>
                      <a:cubicBezTo>
                        <a:pt x="296308" y="840996"/>
                        <a:pt x="308762" y="795753"/>
                        <a:pt x="324979" y="765578"/>
                      </a:cubicBezTo>
                      <a:lnTo>
                        <a:pt x="353742" y="763134"/>
                      </a:lnTo>
                      <a:lnTo>
                        <a:pt x="353742" y="714528"/>
                      </a:lnTo>
                      <a:lnTo>
                        <a:pt x="341975" y="708141"/>
                      </a:lnTo>
                      <a:cubicBezTo>
                        <a:pt x="273407" y="661818"/>
                        <a:pt x="228326" y="583370"/>
                        <a:pt x="228326" y="494393"/>
                      </a:cubicBezTo>
                      <a:cubicBezTo>
                        <a:pt x="228326" y="352029"/>
                        <a:pt x="343734" y="236621"/>
                        <a:pt x="486098" y="236621"/>
                      </a:cubicBezTo>
                      <a:close/>
                      <a:moveTo>
                        <a:pt x="891740" y="215967"/>
                      </a:moveTo>
                      <a:lnTo>
                        <a:pt x="922763" y="271636"/>
                      </a:lnTo>
                      <a:cubicBezTo>
                        <a:pt x="876488" y="296904"/>
                        <a:pt x="825277" y="324922"/>
                        <a:pt x="779002" y="350190"/>
                      </a:cubicBezTo>
                      <a:cubicBezTo>
                        <a:pt x="763551" y="317931"/>
                        <a:pt x="761111" y="314199"/>
                        <a:pt x="747828" y="294249"/>
                      </a:cubicBezTo>
                      <a:cubicBezTo>
                        <a:pt x="793605" y="269377"/>
                        <a:pt x="845963" y="240838"/>
                        <a:pt x="891740" y="215967"/>
                      </a:cubicBezTo>
                      <a:close/>
                      <a:moveTo>
                        <a:pt x="81228" y="213124"/>
                      </a:moveTo>
                      <a:cubicBezTo>
                        <a:pt x="126482" y="240179"/>
                        <a:pt x="168993" y="262475"/>
                        <a:pt x="214248" y="289529"/>
                      </a:cubicBezTo>
                      <a:cubicBezTo>
                        <a:pt x="194928" y="320641"/>
                        <a:pt x="193030" y="321965"/>
                        <a:pt x="180468" y="337713"/>
                      </a:cubicBezTo>
                      <a:cubicBezTo>
                        <a:pt x="135806" y="310890"/>
                        <a:pt x="94799" y="292947"/>
                        <a:pt x="50137" y="266124"/>
                      </a:cubicBezTo>
                      <a:close/>
                      <a:moveTo>
                        <a:pt x="700284" y="50536"/>
                      </a:moveTo>
                      <a:cubicBezTo>
                        <a:pt x="726739" y="67134"/>
                        <a:pt x="737132" y="71686"/>
                        <a:pt x="755557" y="82259"/>
                      </a:cubicBezTo>
                      <a:cubicBezTo>
                        <a:pt x="728919" y="127760"/>
                        <a:pt x="699469" y="178160"/>
                        <a:pt x="672831" y="223661"/>
                      </a:cubicBezTo>
                      <a:cubicBezTo>
                        <a:pt x="638951" y="203977"/>
                        <a:pt x="636945" y="206051"/>
                        <a:pt x="617288" y="191783"/>
                      </a:cubicBezTo>
                      <a:cubicBezTo>
                        <a:pt x="643703" y="146879"/>
                        <a:pt x="673868" y="95440"/>
                        <a:pt x="700284" y="50536"/>
                      </a:cubicBezTo>
                      <a:close/>
                      <a:moveTo>
                        <a:pt x="267111" y="49440"/>
                      </a:moveTo>
                      <a:cubicBezTo>
                        <a:pt x="293756" y="94937"/>
                        <a:pt x="323296" y="145284"/>
                        <a:pt x="349941" y="190780"/>
                      </a:cubicBezTo>
                      <a:cubicBezTo>
                        <a:pt x="321791" y="211605"/>
                        <a:pt x="320809" y="211534"/>
                        <a:pt x="296920" y="222426"/>
                      </a:cubicBezTo>
                      <a:cubicBezTo>
                        <a:pt x="270684" y="177418"/>
                        <a:pt x="240585" y="125940"/>
                        <a:pt x="214348" y="80932"/>
                      </a:cubicBezTo>
                      <a:close/>
                      <a:moveTo>
                        <a:pt x="458414" y="0"/>
                      </a:moveTo>
                      <a:lnTo>
                        <a:pt x="522401" y="0"/>
                      </a:lnTo>
                      <a:cubicBezTo>
                        <a:pt x="521963" y="52722"/>
                        <a:pt x="521525" y="111095"/>
                        <a:pt x="521087" y="163817"/>
                      </a:cubicBezTo>
                      <a:cubicBezTo>
                        <a:pt x="484235" y="163255"/>
                        <a:pt x="489451" y="162691"/>
                        <a:pt x="459340" y="163817"/>
                      </a:cubicBezTo>
                      <a:cubicBezTo>
                        <a:pt x="459878" y="111723"/>
                        <a:pt x="457875" y="52094"/>
                        <a:pt x="45841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5220072" y="2492896"/>
            <a:ext cx="1648518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 Review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99746" y="2708920"/>
            <a:ext cx="179253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re-baselining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Will mostly impact indicative plan 21-25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7237" y="3284984"/>
            <a:ext cx="96693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22-24 May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97060" y="2558888"/>
            <a:ext cx="518587" cy="916604"/>
            <a:chOff x="5689086" y="2016348"/>
            <a:chExt cx="691449" cy="1222139"/>
          </a:xfrm>
        </p:grpSpPr>
        <p:grpSp>
          <p:nvGrpSpPr>
            <p:cNvPr id="56" name="Group 55"/>
            <p:cNvGrpSpPr/>
            <p:nvPr/>
          </p:nvGrpSpPr>
          <p:grpSpPr>
            <a:xfrm>
              <a:off x="5986031" y="2702889"/>
              <a:ext cx="95957" cy="535598"/>
              <a:chOff x="5986031" y="2702889"/>
              <a:chExt cx="95957" cy="535598"/>
            </a:xfrm>
          </p:grpSpPr>
          <p:sp>
            <p:nvSpPr>
              <p:cNvPr id="60" name="Oval 95"/>
              <p:cNvSpPr>
                <a:spLocks noChangeArrowheads="1"/>
              </p:cNvSpPr>
              <p:nvPr/>
            </p:nvSpPr>
            <p:spPr bwMode="auto">
              <a:xfrm>
                <a:off x="5986031" y="3142530"/>
                <a:ext cx="95957" cy="95957"/>
              </a:xfrm>
              <a:prstGeom prst="ellipse">
                <a:avLst/>
              </a:prstGeom>
              <a:solidFill>
                <a:srgbClr val="00ABC5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Line 96"/>
              <p:cNvSpPr>
                <a:spLocks noChangeShapeType="1"/>
              </p:cNvSpPr>
              <p:nvPr/>
            </p:nvSpPr>
            <p:spPr bwMode="auto">
              <a:xfrm>
                <a:off x="6035610" y="2702889"/>
                <a:ext cx="0" cy="474828"/>
              </a:xfrm>
              <a:prstGeom prst="line">
                <a:avLst/>
              </a:prstGeom>
              <a:noFill/>
              <a:ln w="23813" cap="flat">
                <a:solidFill>
                  <a:srgbClr val="00AB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689086" y="2016348"/>
              <a:ext cx="691449" cy="690355"/>
              <a:chOff x="5689086" y="2016348"/>
              <a:chExt cx="691449" cy="690355"/>
            </a:xfrm>
          </p:grpSpPr>
          <p:sp>
            <p:nvSpPr>
              <p:cNvPr id="58" name="Oval 94"/>
              <p:cNvSpPr>
                <a:spLocks noChangeArrowheads="1"/>
              </p:cNvSpPr>
              <p:nvPr/>
            </p:nvSpPr>
            <p:spPr bwMode="auto">
              <a:xfrm>
                <a:off x="5689086" y="2016348"/>
                <a:ext cx="691449" cy="690355"/>
              </a:xfrm>
              <a:prstGeom prst="ellipse">
                <a:avLst/>
              </a:prstGeom>
              <a:solidFill>
                <a:srgbClr val="00ABC5"/>
              </a:solidFill>
              <a:ln w="23813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5828990" y="2155705"/>
                <a:ext cx="411640" cy="411640"/>
              </a:xfrm>
              <a:custGeom>
                <a:avLst/>
                <a:gdLst>
                  <a:gd name="connsiteX0" fmla="*/ 460096 w 920192"/>
                  <a:gd name="connsiteY0" fmla="*/ 183049 h 920192"/>
                  <a:gd name="connsiteX1" fmla="*/ 567936 w 920192"/>
                  <a:gd name="connsiteY1" fmla="*/ 204821 h 920192"/>
                  <a:gd name="connsiteX2" fmla="*/ 608195 w 920192"/>
                  <a:gd name="connsiteY2" fmla="*/ 226673 h 920192"/>
                  <a:gd name="connsiteX3" fmla="*/ 546608 w 920192"/>
                  <a:gd name="connsiteY3" fmla="*/ 288508 h 920192"/>
                  <a:gd name="connsiteX4" fmla="*/ 535199 w 920192"/>
                  <a:gd name="connsiteY4" fmla="*/ 282315 h 920192"/>
                  <a:gd name="connsiteX5" fmla="*/ 460096 w 920192"/>
                  <a:gd name="connsiteY5" fmla="*/ 267153 h 920192"/>
                  <a:gd name="connsiteX6" fmla="*/ 267153 w 920192"/>
                  <a:gd name="connsiteY6" fmla="*/ 460096 h 920192"/>
                  <a:gd name="connsiteX7" fmla="*/ 460096 w 920192"/>
                  <a:gd name="connsiteY7" fmla="*/ 653040 h 920192"/>
                  <a:gd name="connsiteX8" fmla="*/ 653039 w 920192"/>
                  <a:gd name="connsiteY8" fmla="*/ 460096 h 920192"/>
                  <a:gd name="connsiteX9" fmla="*/ 637877 w 920192"/>
                  <a:gd name="connsiteY9" fmla="*/ 384994 h 920192"/>
                  <a:gd name="connsiteX10" fmla="*/ 632440 w 920192"/>
                  <a:gd name="connsiteY10" fmla="*/ 374977 h 920192"/>
                  <a:gd name="connsiteX11" fmla="*/ 694100 w 920192"/>
                  <a:gd name="connsiteY11" fmla="*/ 313068 h 920192"/>
                  <a:gd name="connsiteX12" fmla="*/ 715371 w 920192"/>
                  <a:gd name="connsiteY12" fmla="*/ 352257 h 920192"/>
                  <a:gd name="connsiteX13" fmla="*/ 737143 w 920192"/>
                  <a:gd name="connsiteY13" fmla="*/ 460096 h 920192"/>
                  <a:gd name="connsiteX14" fmla="*/ 460096 w 920192"/>
                  <a:gd name="connsiteY14" fmla="*/ 737143 h 920192"/>
                  <a:gd name="connsiteX15" fmla="*/ 183049 w 920192"/>
                  <a:gd name="connsiteY15" fmla="*/ 460096 h 920192"/>
                  <a:gd name="connsiteX16" fmla="*/ 460096 w 920192"/>
                  <a:gd name="connsiteY16" fmla="*/ 183049 h 920192"/>
                  <a:gd name="connsiteX17" fmla="*/ 821246 w 920192"/>
                  <a:gd name="connsiteY17" fmla="*/ 13454 h 920192"/>
                  <a:gd name="connsiteX18" fmla="*/ 821246 w 920192"/>
                  <a:gd name="connsiteY18" fmla="*/ 100651 h 920192"/>
                  <a:gd name="connsiteX19" fmla="*/ 915863 w 920192"/>
                  <a:gd name="connsiteY19" fmla="*/ 95852 h 920192"/>
                  <a:gd name="connsiteX20" fmla="*/ 739616 w 920192"/>
                  <a:gd name="connsiteY20" fmla="*/ 269476 h 920192"/>
                  <a:gd name="connsiteX21" fmla="*/ 693089 w 920192"/>
                  <a:gd name="connsiteY21" fmla="*/ 268507 h 920192"/>
                  <a:gd name="connsiteX22" fmla="*/ 547512 w 920192"/>
                  <a:gd name="connsiteY22" fmla="*/ 414669 h 920192"/>
                  <a:gd name="connsiteX23" fmla="*/ 551972 w 920192"/>
                  <a:gd name="connsiteY23" fmla="*/ 421284 h 920192"/>
                  <a:gd name="connsiteX24" fmla="*/ 559808 w 920192"/>
                  <a:gd name="connsiteY24" fmla="*/ 460096 h 920192"/>
                  <a:gd name="connsiteX25" fmla="*/ 460095 w 920192"/>
                  <a:gd name="connsiteY25" fmla="*/ 559809 h 920192"/>
                  <a:gd name="connsiteX26" fmla="*/ 360382 w 920192"/>
                  <a:gd name="connsiteY26" fmla="*/ 460096 h 920192"/>
                  <a:gd name="connsiteX27" fmla="*/ 460095 w 920192"/>
                  <a:gd name="connsiteY27" fmla="*/ 360383 h 920192"/>
                  <a:gd name="connsiteX28" fmla="*/ 498908 w 920192"/>
                  <a:gd name="connsiteY28" fmla="*/ 368220 h 920192"/>
                  <a:gd name="connsiteX29" fmla="*/ 507102 w 920192"/>
                  <a:gd name="connsiteY29" fmla="*/ 373744 h 920192"/>
                  <a:gd name="connsiteX30" fmla="*/ 649734 w 920192"/>
                  <a:gd name="connsiteY30" fmla="*/ 230538 h 920192"/>
                  <a:gd name="connsiteX31" fmla="*/ 648710 w 920192"/>
                  <a:gd name="connsiteY31" fmla="*/ 184902 h 920192"/>
                  <a:gd name="connsiteX32" fmla="*/ 460096 w 920192"/>
                  <a:gd name="connsiteY32" fmla="*/ 0 h 920192"/>
                  <a:gd name="connsiteX33" fmla="*/ 639186 w 920192"/>
                  <a:gd name="connsiteY33" fmla="*/ 36156 h 920192"/>
                  <a:gd name="connsiteX34" fmla="*/ 707448 w 920192"/>
                  <a:gd name="connsiteY34" fmla="*/ 73208 h 920192"/>
                  <a:gd name="connsiteX35" fmla="*/ 656388 w 920192"/>
                  <a:gd name="connsiteY35" fmla="*/ 123945 h 920192"/>
                  <a:gd name="connsiteX36" fmla="*/ 612226 w 920192"/>
                  <a:gd name="connsiteY36" fmla="*/ 99975 h 920192"/>
                  <a:gd name="connsiteX37" fmla="*/ 460096 w 920192"/>
                  <a:gd name="connsiteY37" fmla="*/ 69262 h 920192"/>
                  <a:gd name="connsiteX38" fmla="*/ 69262 w 920192"/>
                  <a:gd name="connsiteY38" fmla="*/ 460096 h 920192"/>
                  <a:gd name="connsiteX39" fmla="*/ 460096 w 920192"/>
                  <a:gd name="connsiteY39" fmla="*/ 850930 h 920192"/>
                  <a:gd name="connsiteX40" fmla="*/ 850930 w 920192"/>
                  <a:gd name="connsiteY40" fmla="*/ 460096 h 920192"/>
                  <a:gd name="connsiteX41" fmla="*/ 820217 w 920192"/>
                  <a:gd name="connsiteY41" fmla="*/ 307966 h 920192"/>
                  <a:gd name="connsiteX42" fmla="*/ 796682 w 920192"/>
                  <a:gd name="connsiteY42" fmla="*/ 264607 h 920192"/>
                  <a:gd name="connsiteX43" fmla="*/ 847801 w 920192"/>
                  <a:gd name="connsiteY43" fmla="*/ 214250 h 920192"/>
                  <a:gd name="connsiteX44" fmla="*/ 884036 w 920192"/>
                  <a:gd name="connsiteY44" fmla="*/ 281006 h 920192"/>
                  <a:gd name="connsiteX45" fmla="*/ 920192 w 920192"/>
                  <a:gd name="connsiteY45" fmla="*/ 460096 h 920192"/>
                  <a:gd name="connsiteX46" fmla="*/ 460096 w 920192"/>
                  <a:gd name="connsiteY46" fmla="*/ 920192 h 920192"/>
                  <a:gd name="connsiteX47" fmla="*/ 0 w 920192"/>
                  <a:gd name="connsiteY47" fmla="*/ 460096 h 920192"/>
                  <a:gd name="connsiteX48" fmla="*/ 460096 w 920192"/>
                  <a:gd name="connsiteY48" fmla="*/ 0 h 92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20192" h="920192">
                    <a:moveTo>
                      <a:pt x="460096" y="183049"/>
                    </a:moveTo>
                    <a:cubicBezTo>
                      <a:pt x="498348" y="183049"/>
                      <a:pt x="534790" y="190802"/>
                      <a:pt x="567936" y="204821"/>
                    </a:cubicBezTo>
                    <a:lnTo>
                      <a:pt x="608195" y="226673"/>
                    </a:lnTo>
                    <a:lnTo>
                      <a:pt x="546608" y="288508"/>
                    </a:lnTo>
                    <a:lnTo>
                      <a:pt x="535199" y="282315"/>
                    </a:lnTo>
                    <a:cubicBezTo>
                      <a:pt x="512115" y="272552"/>
                      <a:pt x="486737" y="267153"/>
                      <a:pt x="460096" y="267153"/>
                    </a:cubicBezTo>
                    <a:cubicBezTo>
                      <a:pt x="353537" y="267153"/>
                      <a:pt x="267153" y="353537"/>
                      <a:pt x="267153" y="460096"/>
                    </a:cubicBezTo>
                    <a:cubicBezTo>
                      <a:pt x="267153" y="566656"/>
                      <a:pt x="353537" y="653040"/>
                      <a:pt x="460096" y="653040"/>
                    </a:cubicBezTo>
                    <a:cubicBezTo>
                      <a:pt x="566656" y="653040"/>
                      <a:pt x="653039" y="566656"/>
                      <a:pt x="653039" y="460096"/>
                    </a:cubicBezTo>
                    <a:cubicBezTo>
                      <a:pt x="653039" y="433456"/>
                      <a:pt x="647640" y="408077"/>
                      <a:pt x="637877" y="384994"/>
                    </a:cubicBezTo>
                    <a:lnTo>
                      <a:pt x="632440" y="374977"/>
                    </a:lnTo>
                    <a:lnTo>
                      <a:pt x="694100" y="313068"/>
                    </a:lnTo>
                    <a:lnTo>
                      <a:pt x="715371" y="352257"/>
                    </a:lnTo>
                    <a:cubicBezTo>
                      <a:pt x="729391" y="385403"/>
                      <a:pt x="737143" y="421844"/>
                      <a:pt x="737143" y="460096"/>
                    </a:cubicBezTo>
                    <a:cubicBezTo>
                      <a:pt x="737143" y="613105"/>
                      <a:pt x="613104" y="737143"/>
                      <a:pt x="460096" y="737143"/>
                    </a:cubicBezTo>
                    <a:cubicBezTo>
                      <a:pt x="307088" y="737143"/>
                      <a:pt x="183049" y="613105"/>
                      <a:pt x="183049" y="460096"/>
                    </a:cubicBezTo>
                    <a:cubicBezTo>
                      <a:pt x="183049" y="307088"/>
                      <a:pt x="307088" y="183049"/>
                      <a:pt x="460096" y="183049"/>
                    </a:cubicBezTo>
                    <a:close/>
                    <a:moveTo>
                      <a:pt x="821246" y="13454"/>
                    </a:moveTo>
                    <a:cubicBezTo>
                      <a:pt x="821865" y="44375"/>
                      <a:pt x="820628" y="69730"/>
                      <a:pt x="821246" y="100651"/>
                    </a:cubicBezTo>
                    <a:lnTo>
                      <a:pt x="915863" y="95852"/>
                    </a:lnTo>
                    <a:lnTo>
                      <a:pt x="739616" y="269476"/>
                    </a:lnTo>
                    <a:lnTo>
                      <a:pt x="693089" y="268507"/>
                    </a:lnTo>
                    <a:lnTo>
                      <a:pt x="547512" y="414669"/>
                    </a:lnTo>
                    <a:lnTo>
                      <a:pt x="551972" y="421284"/>
                    </a:lnTo>
                    <a:cubicBezTo>
                      <a:pt x="557018" y="433213"/>
                      <a:pt x="559808" y="446329"/>
                      <a:pt x="559808" y="460096"/>
                    </a:cubicBezTo>
                    <a:cubicBezTo>
                      <a:pt x="559808" y="515166"/>
                      <a:pt x="515165" y="559809"/>
                      <a:pt x="460095" y="559809"/>
                    </a:cubicBezTo>
                    <a:cubicBezTo>
                      <a:pt x="405025" y="559809"/>
                      <a:pt x="360382" y="515166"/>
                      <a:pt x="360382" y="460096"/>
                    </a:cubicBezTo>
                    <a:cubicBezTo>
                      <a:pt x="360382" y="405027"/>
                      <a:pt x="405025" y="360383"/>
                      <a:pt x="460095" y="360383"/>
                    </a:cubicBezTo>
                    <a:cubicBezTo>
                      <a:pt x="473862" y="360383"/>
                      <a:pt x="486978" y="363173"/>
                      <a:pt x="498908" y="368220"/>
                    </a:cubicBezTo>
                    <a:lnTo>
                      <a:pt x="507102" y="373744"/>
                    </a:lnTo>
                    <a:lnTo>
                      <a:pt x="649734" y="230538"/>
                    </a:lnTo>
                    <a:lnTo>
                      <a:pt x="648710" y="184902"/>
                    </a:lnTo>
                    <a:close/>
                    <a:moveTo>
                      <a:pt x="460096" y="0"/>
                    </a:moveTo>
                    <a:cubicBezTo>
                      <a:pt x="523622" y="0"/>
                      <a:pt x="584142" y="12875"/>
                      <a:pt x="639186" y="36156"/>
                    </a:cubicBezTo>
                    <a:lnTo>
                      <a:pt x="707448" y="73208"/>
                    </a:lnTo>
                    <a:lnTo>
                      <a:pt x="656388" y="123945"/>
                    </a:lnTo>
                    <a:lnTo>
                      <a:pt x="612226" y="99975"/>
                    </a:lnTo>
                    <a:cubicBezTo>
                      <a:pt x="565468" y="80198"/>
                      <a:pt x="514060" y="69262"/>
                      <a:pt x="460096" y="69262"/>
                    </a:cubicBezTo>
                    <a:cubicBezTo>
                      <a:pt x="244244" y="69262"/>
                      <a:pt x="69262" y="244244"/>
                      <a:pt x="69262" y="460096"/>
                    </a:cubicBezTo>
                    <a:cubicBezTo>
                      <a:pt x="69262" y="675948"/>
                      <a:pt x="244244" y="850930"/>
                      <a:pt x="460096" y="850930"/>
                    </a:cubicBezTo>
                    <a:cubicBezTo>
                      <a:pt x="675948" y="850930"/>
                      <a:pt x="850930" y="675948"/>
                      <a:pt x="850930" y="460096"/>
                    </a:cubicBezTo>
                    <a:cubicBezTo>
                      <a:pt x="850930" y="406134"/>
                      <a:pt x="839994" y="354725"/>
                      <a:pt x="820217" y="307966"/>
                    </a:cubicBezTo>
                    <a:lnTo>
                      <a:pt x="796682" y="264607"/>
                    </a:lnTo>
                    <a:lnTo>
                      <a:pt x="847801" y="214250"/>
                    </a:lnTo>
                    <a:lnTo>
                      <a:pt x="884036" y="281006"/>
                    </a:lnTo>
                    <a:cubicBezTo>
                      <a:pt x="907317" y="336051"/>
                      <a:pt x="920192" y="396570"/>
                      <a:pt x="920192" y="460096"/>
                    </a:cubicBezTo>
                    <a:cubicBezTo>
                      <a:pt x="920192" y="714200"/>
                      <a:pt x="714200" y="920192"/>
                      <a:pt x="460096" y="920192"/>
                    </a:cubicBezTo>
                    <a:cubicBezTo>
                      <a:pt x="205992" y="920192"/>
                      <a:pt x="0" y="714200"/>
                      <a:pt x="0" y="460096"/>
                    </a:cubicBezTo>
                    <a:cubicBezTo>
                      <a:pt x="0" y="205992"/>
                      <a:pt x="205992" y="0"/>
                      <a:pt x="4600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273481" y="5301208"/>
            <a:ext cx="1483649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Review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96264" y="5532519"/>
            <a:ext cx="148364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5373216"/>
            <a:ext cx="46358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635896" y="4242035"/>
            <a:ext cx="627489" cy="997113"/>
            <a:chOff x="8120732" y="4955838"/>
            <a:chExt cx="836652" cy="1329484"/>
          </a:xfrm>
        </p:grpSpPr>
        <p:grpSp>
          <p:nvGrpSpPr>
            <p:cNvPr id="43" name="Group 42"/>
            <p:cNvGrpSpPr/>
            <p:nvPr/>
          </p:nvGrpSpPr>
          <p:grpSpPr>
            <a:xfrm>
              <a:off x="8491879" y="5789436"/>
              <a:ext cx="94358" cy="495886"/>
              <a:chOff x="8491879" y="5789436"/>
              <a:chExt cx="94358" cy="495886"/>
            </a:xfrm>
          </p:grpSpPr>
          <p:sp>
            <p:nvSpPr>
              <p:cNvPr id="47" name="Oval 32"/>
              <p:cNvSpPr>
                <a:spLocks noChangeArrowheads="1"/>
              </p:cNvSpPr>
              <p:nvPr/>
            </p:nvSpPr>
            <p:spPr bwMode="auto">
              <a:xfrm>
                <a:off x="8491879" y="6189365"/>
                <a:ext cx="94358" cy="95957"/>
              </a:xfrm>
              <a:prstGeom prst="ellipse">
                <a:avLst/>
              </a:prstGeom>
              <a:solidFill>
                <a:srgbClr val="00ABC5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8539858" y="5789436"/>
                <a:ext cx="0" cy="449400"/>
              </a:xfrm>
              <a:prstGeom prst="line">
                <a:avLst/>
              </a:prstGeom>
              <a:noFill/>
              <a:ln w="23813" cap="flat">
                <a:solidFill>
                  <a:srgbClr val="00AB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120732" y="4955838"/>
              <a:ext cx="836652" cy="835330"/>
              <a:chOff x="8120732" y="4955838"/>
              <a:chExt cx="836652" cy="835330"/>
            </a:xfrm>
          </p:grpSpPr>
          <p:sp>
            <p:nvSpPr>
              <p:cNvPr id="45" name="Oval 31"/>
              <p:cNvSpPr>
                <a:spLocks noChangeArrowheads="1"/>
              </p:cNvSpPr>
              <p:nvPr/>
            </p:nvSpPr>
            <p:spPr bwMode="auto">
              <a:xfrm>
                <a:off x="8120732" y="4955838"/>
                <a:ext cx="836652" cy="835330"/>
              </a:xfrm>
              <a:prstGeom prst="ellipse">
                <a:avLst/>
              </a:prstGeom>
              <a:solidFill>
                <a:srgbClr val="00ABC5"/>
              </a:solidFill>
              <a:ln w="23813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8315116" y="5188789"/>
                <a:ext cx="447884" cy="369428"/>
              </a:xfrm>
              <a:custGeom>
                <a:avLst/>
                <a:gdLst>
                  <a:gd name="connsiteX0" fmla="*/ 66206 w 848709"/>
                  <a:gd name="connsiteY0" fmla="*/ 539877 h 700039"/>
                  <a:gd name="connsiteX1" fmla="*/ 119620 w 848709"/>
                  <a:gd name="connsiteY1" fmla="*/ 539877 h 700039"/>
                  <a:gd name="connsiteX2" fmla="*/ 125392 w 848709"/>
                  <a:gd name="connsiteY2" fmla="*/ 545649 h 700039"/>
                  <a:gd name="connsiteX3" fmla="*/ 125392 w 848709"/>
                  <a:gd name="connsiteY3" fmla="*/ 694267 h 700039"/>
                  <a:gd name="connsiteX4" fmla="*/ 119620 w 848709"/>
                  <a:gd name="connsiteY4" fmla="*/ 700039 h 700039"/>
                  <a:gd name="connsiteX5" fmla="*/ 5945 w 848709"/>
                  <a:gd name="connsiteY5" fmla="*/ 700039 h 700039"/>
                  <a:gd name="connsiteX6" fmla="*/ 173 w 848709"/>
                  <a:gd name="connsiteY6" fmla="*/ 694267 h 700039"/>
                  <a:gd name="connsiteX7" fmla="*/ 173 w 848709"/>
                  <a:gd name="connsiteY7" fmla="*/ 602921 h 700039"/>
                  <a:gd name="connsiteX8" fmla="*/ 547617 w 848709"/>
                  <a:gd name="connsiteY8" fmla="*/ 419260 h 700039"/>
                  <a:gd name="connsiteX9" fmla="*/ 547617 w 848709"/>
                  <a:gd name="connsiteY9" fmla="*/ 694266 h 700039"/>
                  <a:gd name="connsiteX10" fmla="*/ 541845 w 848709"/>
                  <a:gd name="connsiteY10" fmla="*/ 700038 h 700039"/>
                  <a:gd name="connsiteX11" fmla="*/ 428170 w 848709"/>
                  <a:gd name="connsiteY11" fmla="*/ 700038 h 700039"/>
                  <a:gd name="connsiteX12" fmla="*/ 422398 w 848709"/>
                  <a:gd name="connsiteY12" fmla="*/ 694266 h 700039"/>
                  <a:gd name="connsiteX13" fmla="*/ 422398 w 848709"/>
                  <a:gd name="connsiteY13" fmla="*/ 470794 h 700039"/>
                  <a:gd name="connsiteX14" fmla="*/ 456633 w 848709"/>
                  <a:gd name="connsiteY14" fmla="*/ 506499 h 700039"/>
                  <a:gd name="connsiteX15" fmla="*/ 275714 w 848709"/>
                  <a:gd name="connsiteY15" fmla="*/ 368799 h 700039"/>
                  <a:gd name="connsiteX16" fmla="*/ 336504 w 848709"/>
                  <a:gd name="connsiteY16" fmla="*/ 431454 h 700039"/>
                  <a:gd name="connsiteX17" fmla="*/ 336504 w 848709"/>
                  <a:gd name="connsiteY17" fmla="*/ 694267 h 700039"/>
                  <a:gd name="connsiteX18" fmla="*/ 330732 w 848709"/>
                  <a:gd name="connsiteY18" fmla="*/ 700039 h 700039"/>
                  <a:gd name="connsiteX19" fmla="*/ 217057 w 848709"/>
                  <a:gd name="connsiteY19" fmla="*/ 700039 h 700039"/>
                  <a:gd name="connsiteX20" fmla="*/ 211285 w 848709"/>
                  <a:gd name="connsiteY20" fmla="*/ 694267 h 700039"/>
                  <a:gd name="connsiteX21" fmla="*/ 211285 w 848709"/>
                  <a:gd name="connsiteY21" fmla="*/ 431309 h 700039"/>
                  <a:gd name="connsiteX22" fmla="*/ 758730 w 848709"/>
                  <a:gd name="connsiteY22" fmla="*/ 219667 h 700039"/>
                  <a:gd name="connsiteX23" fmla="*/ 758730 w 848709"/>
                  <a:gd name="connsiteY23" fmla="*/ 694267 h 700039"/>
                  <a:gd name="connsiteX24" fmla="*/ 752958 w 848709"/>
                  <a:gd name="connsiteY24" fmla="*/ 700039 h 700039"/>
                  <a:gd name="connsiteX25" fmla="*/ 639283 w 848709"/>
                  <a:gd name="connsiteY25" fmla="*/ 700039 h 700039"/>
                  <a:gd name="connsiteX26" fmla="*/ 633511 w 848709"/>
                  <a:gd name="connsiteY26" fmla="*/ 694267 h 700039"/>
                  <a:gd name="connsiteX27" fmla="*/ 633511 w 848709"/>
                  <a:gd name="connsiteY27" fmla="*/ 339732 h 700039"/>
                  <a:gd name="connsiteX28" fmla="*/ 848709 w 848709"/>
                  <a:gd name="connsiteY28" fmla="*/ 0 h 700039"/>
                  <a:gd name="connsiteX29" fmla="*/ 829010 w 848709"/>
                  <a:gd name="connsiteY29" fmla="*/ 228820 h 700039"/>
                  <a:gd name="connsiteX30" fmla="*/ 760021 w 848709"/>
                  <a:gd name="connsiteY30" fmla="*/ 159832 h 700039"/>
                  <a:gd name="connsiteX31" fmla="*/ 450417 w 848709"/>
                  <a:gd name="connsiteY31" fmla="*/ 458138 h 700039"/>
                  <a:gd name="connsiteX32" fmla="*/ 280205 w 848709"/>
                  <a:gd name="connsiteY32" fmla="*/ 293395 h 700039"/>
                  <a:gd name="connsiteX33" fmla="*/ 0 w 848709"/>
                  <a:gd name="connsiteY33" fmla="*/ 529153 h 700039"/>
                  <a:gd name="connsiteX34" fmla="*/ 2937 w 848709"/>
                  <a:gd name="connsiteY34" fmla="*/ 406869 h 700039"/>
                  <a:gd name="connsiteX35" fmla="*/ 283236 w 848709"/>
                  <a:gd name="connsiteY35" fmla="*/ 169137 h 700039"/>
                  <a:gd name="connsiteX36" fmla="*/ 450922 w 848709"/>
                  <a:gd name="connsiteY36" fmla="*/ 330342 h 700039"/>
                  <a:gd name="connsiteX37" fmla="*/ 695184 w 848709"/>
                  <a:gd name="connsiteY37" fmla="*/ 94994 h 700039"/>
                  <a:gd name="connsiteX38" fmla="*/ 619889 w 848709"/>
                  <a:gd name="connsiteY38" fmla="*/ 19699 h 70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48709" h="700039">
                    <a:moveTo>
                      <a:pt x="66206" y="539877"/>
                    </a:moveTo>
                    <a:lnTo>
                      <a:pt x="119620" y="539877"/>
                    </a:lnTo>
                    <a:cubicBezTo>
                      <a:pt x="122808" y="539877"/>
                      <a:pt x="125392" y="542462"/>
                      <a:pt x="125392" y="545649"/>
                    </a:cubicBezTo>
                    <a:lnTo>
                      <a:pt x="125392" y="694267"/>
                    </a:lnTo>
                    <a:cubicBezTo>
                      <a:pt x="125392" y="697455"/>
                      <a:pt x="122808" y="700039"/>
                      <a:pt x="119620" y="700039"/>
                    </a:cubicBezTo>
                    <a:lnTo>
                      <a:pt x="5945" y="700039"/>
                    </a:lnTo>
                    <a:cubicBezTo>
                      <a:pt x="2757" y="700039"/>
                      <a:pt x="173" y="697455"/>
                      <a:pt x="173" y="694267"/>
                    </a:cubicBezTo>
                    <a:lnTo>
                      <a:pt x="173" y="602921"/>
                    </a:lnTo>
                    <a:close/>
                    <a:moveTo>
                      <a:pt x="547617" y="419260"/>
                    </a:moveTo>
                    <a:lnTo>
                      <a:pt x="547617" y="694266"/>
                    </a:lnTo>
                    <a:cubicBezTo>
                      <a:pt x="547617" y="697454"/>
                      <a:pt x="545033" y="700038"/>
                      <a:pt x="541845" y="700038"/>
                    </a:cubicBezTo>
                    <a:lnTo>
                      <a:pt x="428170" y="700038"/>
                    </a:lnTo>
                    <a:cubicBezTo>
                      <a:pt x="424982" y="700038"/>
                      <a:pt x="422398" y="697454"/>
                      <a:pt x="422398" y="694266"/>
                    </a:cubicBezTo>
                    <a:lnTo>
                      <a:pt x="422398" y="470794"/>
                    </a:lnTo>
                    <a:lnTo>
                      <a:pt x="456633" y="506499"/>
                    </a:lnTo>
                    <a:close/>
                    <a:moveTo>
                      <a:pt x="275714" y="368799"/>
                    </a:moveTo>
                    <a:lnTo>
                      <a:pt x="336504" y="431454"/>
                    </a:lnTo>
                    <a:lnTo>
                      <a:pt x="336504" y="694267"/>
                    </a:lnTo>
                    <a:cubicBezTo>
                      <a:pt x="336504" y="697455"/>
                      <a:pt x="333920" y="700039"/>
                      <a:pt x="330732" y="700039"/>
                    </a:cubicBezTo>
                    <a:lnTo>
                      <a:pt x="217057" y="700039"/>
                    </a:lnTo>
                    <a:cubicBezTo>
                      <a:pt x="213869" y="700039"/>
                      <a:pt x="211285" y="697455"/>
                      <a:pt x="211285" y="694267"/>
                    </a:cubicBezTo>
                    <a:lnTo>
                      <a:pt x="211285" y="431309"/>
                    </a:lnTo>
                    <a:close/>
                    <a:moveTo>
                      <a:pt x="758730" y="219667"/>
                    </a:moveTo>
                    <a:lnTo>
                      <a:pt x="758730" y="694267"/>
                    </a:lnTo>
                    <a:cubicBezTo>
                      <a:pt x="758730" y="697455"/>
                      <a:pt x="756146" y="700039"/>
                      <a:pt x="752958" y="700039"/>
                    </a:cubicBezTo>
                    <a:lnTo>
                      <a:pt x="639283" y="700039"/>
                    </a:lnTo>
                    <a:cubicBezTo>
                      <a:pt x="636095" y="700039"/>
                      <a:pt x="633511" y="697455"/>
                      <a:pt x="633511" y="694267"/>
                    </a:cubicBezTo>
                    <a:lnTo>
                      <a:pt x="633511" y="339732"/>
                    </a:lnTo>
                    <a:close/>
                    <a:moveTo>
                      <a:pt x="848709" y="0"/>
                    </a:moveTo>
                    <a:lnTo>
                      <a:pt x="829010" y="228820"/>
                    </a:lnTo>
                    <a:lnTo>
                      <a:pt x="760021" y="159832"/>
                    </a:lnTo>
                    <a:lnTo>
                      <a:pt x="450417" y="458138"/>
                    </a:lnTo>
                    <a:lnTo>
                      <a:pt x="280205" y="293395"/>
                    </a:lnTo>
                    <a:lnTo>
                      <a:pt x="0" y="529153"/>
                    </a:lnTo>
                    <a:lnTo>
                      <a:pt x="2937" y="406869"/>
                    </a:lnTo>
                    <a:lnTo>
                      <a:pt x="283236" y="169137"/>
                    </a:lnTo>
                    <a:lnTo>
                      <a:pt x="450922" y="330342"/>
                    </a:lnTo>
                    <a:lnTo>
                      <a:pt x="695184" y="94994"/>
                    </a:lnTo>
                    <a:lnTo>
                      <a:pt x="619889" y="196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8" name="TextBox 127"/>
          <p:cNvSpPr txBox="1"/>
          <p:nvPr/>
        </p:nvSpPr>
        <p:spPr>
          <a:xfrm>
            <a:off x="6732240" y="3512040"/>
            <a:ext cx="1309007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C42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Council.14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804248" y="3706280"/>
            <a:ext cx="2160240" cy="10618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Constr. budget 2019 (A)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ops budget 2019 (A)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Indicative plan 2021-2025 (A)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Commitments from Members for 2021-2025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Commitments from Members to completion of construction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62763" y="6032321"/>
            <a:ext cx="76815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3-4 Dec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7442389" y="5373080"/>
            <a:ext cx="69569" cy="370635"/>
            <a:chOff x="877302" y="1618939"/>
            <a:chExt cx="92759" cy="494180"/>
          </a:xfrm>
        </p:grpSpPr>
        <p:sp>
          <p:nvSpPr>
            <p:cNvPr id="126" name="Oval 115"/>
            <p:cNvSpPr>
              <a:spLocks noChangeArrowheads="1"/>
            </p:cNvSpPr>
            <p:nvPr/>
          </p:nvSpPr>
          <p:spPr bwMode="auto">
            <a:xfrm>
              <a:off x="877302" y="2018761"/>
              <a:ext cx="92759" cy="94358"/>
            </a:xfrm>
            <a:prstGeom prst="ellipse">
              <a:avLst/>
            </a:prstGeom>
            <a:solidFill>
              <a:srgbClr val="EC423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Line 116"/>
            <p:cNvSpPr>
              <a:spLocks noChangeShapeType="1"/>
            </p:cNvSpPr>
            <p:nvPr/>
          </p:nvSpPr>
          <p:spPr bwMode="auto">
            <a:xfrm>
              <a:off x="923682" y="1618939"/>
              <a:ext cx="0" cy="450999"/>
            </a:xfrm>
            <a:prstGeom prst="line">
              <a:avLst/>
            </a:prstGeom>
            <a:noFill/>
            <a:ln w="23813" cap="flat">
              <a:solidFill>
                <a:srgbClr val="EC42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164288" y="4760453"/>
            <a:ext cx="625771" cy="614692"/>
            <a:chOff x="639662" y="1051149"/>
            <a:chExt cx="569639" cy="570542"/>
          </a:xfrm>
        </p:grpSpPr>
        <p:sp>
          <p:nvSpPr>
            <p:cNvPr id="124" name="Oval 114"/>
            <p:cNvSpPr>
              <a:spLocks noChangeArrowheads="1"/>
            </p:cNvSpPr>
            <p:nvPr/>
          </p:nvSpPr>
          <p:spPr bwMode="auto">
            <a:xfrm>
              <a:off x="639662" y="1051149"/>
              <a:ext cx="569639" cy="570542"/>
            </a:xfrm>
            <a:prstGeom prst="ellipse">
              <a:avLst/>
            </a:prstGeom>
            <a:solidFill>
              <a:srgbClr val="EC4233"/>
            </a:solidFill>
            <a:ln w="23813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63469" y="1157890"/>
              <a:ext cx="322024" cy="357060"/>
            </a:xfrm>
            <a:custGeom>
              <a:avLst/>
              <a:gdLst>
                <a:gd name="connsiteX0" fmla="*/ 567060 w 970852"/>
                <a:gd name="connsiteY0" fmla="*/ 996925 h 1076474"/>
                <a:gd name="connsiteX1" fmla="*/ 485393 w 970852"/>
                <a:gd name="connsiteY1" fmla="*/ 1076474 h 1076474"/>
                <a:gd name="connsiteX2" fmla="*/ 413537 w 970852"/>
                <a:gd name="connsiteY2" fmla="*/ 1008052 h 1076474"/>
                <a:gd name="connsiteX3" fmla="*/ 612721 w 970852"/>
                <a:gd name="connsiteY3" fmla="*/ 883807 h 1076474"/>
                <a:gd name="connsiteX4" fmla="*/ 358904 w 970852"/>
                <a:gd name="connsiteY4" fmla="*/ 906012 h 1076474"/>
                <a:gd name="connsiteX5" fmla="*/ 360875 w 970852"/>
                <a:gd name="connsiteY5" fmla="*/ 928538 h 1076474"/>
                <a:gd name="connsiteX6" fmla="*/ 614691 w 970852"/>
                <a:gd name="connsiteY6" fmla="*/ 906332 h 1076474"/>
                <a:gd name="connsiteX7" fmla="*/ 616485 w 970852"/>
                <a:gd name="connsiteY7" fmla="*/ 791514 h 1076474"/>
                <a:gd name="connsiteX8" fmla="*/ 362668 w 970852"/>
                <a:gd name="connsiteY8" fmla="*/ 813719 h 1076474"/>
                <a:gd name="connsiteX9" fmla="*/ 364639 w 970852"/>
                <a:gd name="connsiteY9" fmla="*/ 836245 h 1076474"/>
                <a:gd name="connsiteX10" fmla="*/ 618455 w 970852"/>
                <a:gd name="connsiteY10" fmla="*/ 814039 h 1076474"/>
                <a:gd name="connsiteX11" fmla="*/ 485122 w 970852"/>
                <a:gd name="connsiteY11" fmla="*/ 565293 h 1076474"/>
                <a:gd name="connsiteX12" fmla="*/ 449525 w 970852"/>
                <a:gd name="connsiteY12" fmla="*/ 600891 h 1076474"/>
                <a:gd name="connsiteX13" fmla="*/ 485122 w 970852"/>
                <a:gd name="connsiteY13" fmla="*/ 636489 h 1076474"/>
                <a:gd name="connsiteX14" fmla="*/ 520720 w 970852"/>
                <a:gd name="connsiteY14" fmla="*/ 600891 h 1076474"/>
                <a:gd name="connsiteX15" fmla="*/ 485122 w 970852"/>
                <a:gd name="connsiteY15" fmla="*/ 565293 h 1076474"/>
                <a:gd name="connsiteX16" fmla="*/ 970852 w 970852"/>
                <a:gd name="connsiteY16" fmla="*/ 456919 h 1076474"/>
                <a:gd name="connsiteX17" fmla="*/ 970729 w 970852"/>
                <a:gd name="connsiteY17" fmla="*/ 510919 h 1076474"/>
                <a:gd name="connsiteX18" fmla="*/ 810395 w 970852"/>
                <a:gd name="connsiteY18" fmla="*/ 511721 h 1076474"/>
                <a:gd name="connsiteX19" fmla="*/ 808918 w 970852"/>
                <a:gd name="connsiteY19" fmla="*/ 457104 h 1076474"/>
                <a:gd name="connsiteX20" fmla="*/ 970852 w 970852"/>
                <a:gd name="connsiteY20" fmla="*/ 456919 h 1076474"/>
                <a:gd name="connsiteX21" fmla="*/ 0 w 970852"/>
                <a:gd name="connsiteY21" fmla="*/ 456797 h 1076474"/>
                <a:gd name="connsiteX22" fmla="*/ 158740 w 970852"/>
                <a:gd name="connsiteY22" fmla="*/ 458008 h 1076474"/>
                <a:gd name="connsiteX23" fmla="*/ 160750 w 970852"/>
                <a:gd name="connsiteY23" fmla="*/ 512924 h 1076474"/>
                <a:gd name="connsiteX24" fmla="*/ 0 w 970852"/>
                <a:gd name="connsiteY24" fmla="*/ 513444 h 1076474"/>
                <a:gd name="connsiteX25" fmla="*/ 488423 w 970852"/>
                <a:gd name="connsiteY25" fmla="*/ 338933 h 1076474"/>
                <a:gd name="connsiteX26" fmla="*/ 418132 w 970852"/>
                <a:gd name="connsiteY26" fmla="*/ 363754 h 1076474"/>
                <a:gd name="connsiteX27" fmla="*/ 382719 w 970852"/>
                <a:gd name="connsiteY27" fmla="*/ 436933 h 1076474"/>
                <a:gd name="connsiteX28" fmla="*/ 441348 w 970852"/>
                <a:gd name="connsiteY28" fmla="*/ 445278 h 1076474"/>
                <a:gd name="connsiteX29" fmla="*/ 483929 w 970852"/>
                <a:gd name="connsiteY29" fmla="*/ 391784 h 1076474"/>
                <a:gd name="connsiteX30" fmla="*/ 508323 w 970852"/>
                <a:gd name="connsiteY30" fmla="*/ 400879 h 1076474"/>
                <a:gd name="connsiteX31" fmla="*/ 518379 w 970852"/>
                <a:gd name="connsiteY31" fmla="*/ 425807 h 1076474"/>
                <a:gd name="connsiteX32" fmla="*/ 513030 w 970852"/>
                <a:gd name="connsiteY32" fmla="*/ 447311 h 1076474"/>
                <a:gd name="connsiteX33" fmla="*/ 493986 w 970852"/>
                <a:gd name="connsiteY33" fmla="*/ 466034 h 1076474"/>
                <a:gd name="connsiteX34" fmla="*/ 461783 w 970852"/>
                <a:gd name="connsiteY34" fmla="*/ 495456 h 1076474"/>
                <a:gd name="connsiteX35" fmla="*/ 455685 w 970852"/>
                <a:gd name="connsiteY35" fmla="*/ 544563 h 1076474"/>
                <a:gd name="connsiteX36" fmla="*/ 455685 w 970852"/>
                <a:gd name="connsiteY36" fmla="*/ 552694 h 1076474"/>
                <a:gd name="connsiteX37" fmla="*/ 510890 w 970852"/>
                <a:gd name="connsiteY37" fmla="*/ 552694 h 1076474"/>
                <a:gd name="connsiteX38" fmla="*/ 515277 w 970852"/>
                <a:gd name="connsiteY38" fmla="*/ 524235 h 1076474"/>
                <a:gd name="connsiteX39" fmla="*/ 540419 w 970852"/>
                <a:gd name="connsiteY39" fmla="*/ 502838 h 1076474"/>
                <a:gd name="connsiteX40" fmla="*/ 588135 w 970852"/>
                <a:gd name="connsiteY40" fmla="*/ 425165 h 1076474"/>
                <a:gd name="connsiteX41" fmla="*/ 559463 w 970852"/>
                <a:gd name="connsiteY41" fmla="*/ 363326 h 1076474"/>
                <a:gd name="connsiteX42" fmla="*/ 488423 w 970852"/>
                <a:gd name="connsiteY42" fmla="*/ 338933 h 1076474"/>
                <a:gd name="connsiteX43" fmla="*/ 486098 w 970852"/>
                <a:gd name="connsiteY43" fmla="*/ 236621 h 1076474"/>
                <a:gd name="connsiteX44" fmla="*/ 743870 w 970852"/>
                <a:gd name="connsiteY44" fmla="*/ 494393 h 1076474"/>
                <a:gd name="connsiteX45" fmla="*/ 630221 w 970852"/>
                <a:gd name="connsiteY45" fmla="*/ 708141 h 1076474"/>
                <a:gd name="connsiteX46" fmla="*/ 624717 w 970852"/>
                <a:gd name="connsiteY46" fmla="*/ 711129 h 1076474"/>
                <a:gd name="connsiteX47" fmla="*/ 624717 w 970852"/>
                <a:gd name="connsiteY47" fmla="*/ 740115 h 1076474"/>
                <a:gd name="connsiteX48" fmla="*/ 652037 w 970852"/>
                <a:gd name="connsiteY48" fmla="*/ 737794 h 1076474"/>
                <a:gd name="connsiteX49" fmla="*/ 663012 w 970852"/>
                <a:gd name="connsiteY49" fmla="*/ 844693 h 1076474"/>
                <a:gd name="connsiteX50" fmla="*/ 643608 w 970852"/>
                <a:gd name="connsiteY50" fmla="*/ 954045 h 1076474"/>
                <a:gd name="connsiteX51" fmla="*/ 331388 w 970852"/>
                <a:gd name="connsiteY51" fmla="*/ 982311 h 1076474"/>
                <a:gd name="connsiteX52" fmla="*/ 327176 w 970852"/>
                <a:gd name="connsiteY52" fmla="*/ 873054 h 1076474"/>
                <a:gd name="connsiteX53" fmla="*/ 324979 w 970852"/>
                <a:gd name="connsiteY53" fmla="*/ 765578 h 1076474"/>
                <a:gd name="connsiteX54" fmla="*/ 353742 w 970852"/>
                <a:gd name="connsiteY54" fmla="*/ 763134 h 1076474"/>
                <a:gd name="connsiteX55" fmla="*/ 353742 w 970852"/>
                <a:gd name="connsiteY55" fmla="*/ 714528 h 1076474"/>
                <a:gd name="connsiteX56" fmla="*/ 341975 w 970852"/>
                <a:gd name="connsiteY56" fmla="*/ 708141 h 1076474"/>
                <a:gd name="connsiteX57" fmla="*/ 228326 w 970852"/>
                <a:gd name="connsiteY57" fmla="*/ 494393 h 1076474"/>
                <a:gd name="connsiteX58" fmla="*/ 486098 w 970852"/>
                <a:gd name="connsiteY58" fmla="*/ 236621 h 1076474"/>
                <a:gd name="connsiteX59" fmla="*/ 891740 w 970852"/>
                <a:gd name="connsiteY59" fmla="*/ 215967 h 1076474"/>
                <a:gd name="connsiteX60" fmla="*/ 922763 w 970852"/>
                <a:gd name="connsiteY60" fmla="*/ 271636 h 1076474"/>
                <a:gd name="connsiteX61" fmla="*/ 779002 w 970852"/>
                <a:gd name="connsiteY61" fmla="*/ 350190 h 1076474"/>
                <a:gd name="connsiteX62" fmla="*/ 747828 w 970852"/>
                <a:gd name="connsiteY62" fmla="*/ 294249 h 1076474"/>
                <a:gd name="connsiteX63" fmla="*/ 891740 w 970852"/>
                <a:gd name="connsiteY63" fmla="*/ 215967 h 1076474"/>
                <a:gd name="connsiteX64" fmla="*/ 81228 w 970852"/>
                <a:gd name="connsiteY64" fmla="*/ 213124 h 1076474"/>
                <a:gd name="connsiteX65" fmla="*/ 214248 w 970852"/>
                <a:gd name="connsiteY65" fmla="*/ 289529 h 1076474"/>
                <a:gd name="connsiteX66" fmla="*/ 180468 w 970852"/>
                <a:gd name="connsiteY66" fmla="*/ 337713 h 1076474"/>
                <a:gd name="connsiteX67" fmla="*/ 50137 w 970852"/>
                <a:gd name="connsiteY67" fmla="*/ 266124 h 1076474"/>
                <a:gd name="connsiteX68" fmla="*/ 700284 w 970852"/>
                <a:gd name="connsiteY68" fmla="*/ 50536 h 1076474"/>
                <a:gd name="connsiteX69" fmla="*/ 755557 w 970852"/>
                <a:gd name="connsiteY69" fmla="*/ 82259 h 1076474"/>
                <a:gd name="connsiteX70" fmla="*/ 672831 w 970852"/>
                <a:gd name="connsiteY70" fmla="*/ 223661 h 1076474"/>
                <a:gd name="connsiteX71" fmla="*/ 617288 w 970852"/>
                <a:gd name="connsiteY71" fmla="*/ 191783 h 1076474"/>
                <a:gd name="connsiteX72" fmla="*/ 700284 w 970852"/>
                <a:gd name="connsiteY72" fmla="*/ 50536 h 1076474"/>
                <a:gd name="connsiteX73" fmla="*/ 267111 w 970852"/>
                <a:gd name="connsiteY73" fmla="*/ 49440 h 1076474"/>
                <a:gd name="connsiteX74" fmla="*/ 349941 w 970852"/>
                <a:gd name="connsiteY74" fmla="*/ 190780 h 1076474"/>
                <a:gd name="connsiteX75" fmla="*/ 296920 w 970852"/>
                <a:gd name="connsiteY75" fmla="*/ 222426 h 1076474"/>
                <a:gd name="connsiteX76" fmla="*/ 214348 w 970852"/>
                <a:gd name="connsiteY76" fmla="*/ 80932 h 1076474"/>
                <a:gd name="connsiteX77" fmla="*/ 458414 w 970852"/>
                <a:gd name="connsiteY77" fmla="*/ 0 h 1076474"/>
                <a:gd name="connsiteX78" fmla="*/ 522401 w 970852"/>
                <a:gd name="connsiteY78" fmla="*/ 0 h 1076474"/>
                <a:gd name="connsiteX79" fmla="*/ 521087 w 970852"/>
                <a:gd name="connsiteY79" fmla="*/ 163817 h 1076474"/>
                <a:gd name="connsiteX80" fmla="*/ 459340 w 970852"/>
                <a:gd name="connsiteY80" fmla="*/ 163817 h 1076474"/>
                <a:gd name="connsiteX81" fmla="*/ 458414 w 970852"/>
                <a:gd name="connsiteY81" fmla="*/ 0 h 107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70852" h="1076474">
                  <a:moveTo>
                    <a:pt x="567060" y="996925"/>
                  </a:moveTo>
                  <a:cubicBezTo>
                    <a:pt x="554278" y="1049184"/>
                    <a:pt x="547145" y="1075073"/>
                    <a:pt x="485393" y="1076474"/>
                  </a:cubicBezTo>
                  <a:cubicBezTo>
                    <a:pt x="433816" y="1067479"/>
                    <a:pt x="423676" y="1045301"/>
                    <a:pt x="413537" y="1008052"/>
                  </a:cubicBezTo>
                  <a:close/>
                  <a:moveTo>
                    <a:pt x="612721" y="883807"/>
                  </a:moveTo>
                  <a:lnTo>
                    <a:pt x="358904" y="906012"/>
                  </a:lnTo>
                  <a:lnTo>
                    <a:pt x="360875" y="928538"/>
                  </a:lnTo>
                  <a:lnTo>
                    <a:pt x="614691" y="906332"/>
                  </a:lnTo>
                  <a:close/>
                  <a:moveTo>
                    <a:pt x="616485" y="791514"/>
                  </a:moveTo>
                  <a:lnTo>
                    <a:pt x="362668" y="813719"/>
                  </a:lnTo>
                  <a:lnTo>
                    <a:pt x="364639" y="836245"/>
                  </a:lnTo>
                  <a:lnTo>
                    <a:pt x="618455" y="814039"/>
                  </a:lnTo>
                  <a:close/>
                  <a:moveTo>
                    <a:pt x="485122" y="565293"/>
                  </a:moveTo>
                  <a:cubicBezTo>
                    <a:pt x="465462" y="565293"/>
                    <a:pt x="449525" y="581231"/>
                    <a:pt x="449525" y="600891"/>
                  </a:cubicBezTo>
                  <a:cubicBezTo>
                    <a:pt x="449525" y="620551"/>
                    <a:pt x="465462" y="636489"/>
                    <a:pt x="485122" y="636489"/>
                  </a:cubicBezTo>
                  <a:cubicBezTo>
                    <a:pt x="504782" y="636489"/>
                    <a:pt x="520720" y="620551"/>
                    <a:pt x="520720" y="600891"/>
                  </a:cubicBezTo>
                  <a:cubicBezTo>
                    <a:pt x="520720" y="581231"/>
                    <a:pt x="504782" y="565293"/>
                    <a:pt x="485122" y="565293"/>
                  </a:cubicBezTo>
                  <a:close/>
                  <a:moveTo>
                    <a:pt x="970852" y="456919"/>
                  </a:moveTo>
                  <a:lnTo>
                    <a:pt x="970729" y="510919"/>
                  </a:lnTo>
                  <a:cubicBezTo>
                    <a:pt x="918006" y="510517"/>
                    <a:pt x="863118" y="512122"/>
                    <a:pt x="810395" y="511721"/>
                  </a:cubicBezTo>
                  <a:cubicBezTo>
                    <a:pt x="806577" y="476146"/>
                    <a:pt x="809748" y="478229"/>
                    <a:pt x="808918" y="457104"/>
                  </a:cubicBezTo>
                  <a:cubicBezTo>
                    <a:pt x="861013" y="457597"/>
                    <a:pt x="918758" y="456426"/>
                    <a:pt x="970852" y="456919"/>
                  </a:cubicBezTo>
                  <a:close/>
                  <a:moveTo>
                    <a:pt x="0" y="456797"/>
                  </a:moveTo>
                  <a:cubicBezTo>
                    <a:pt x="52723" y="457200"/>
                    <a:pt x="106018" y="457604"/>
                    <a:pt x="158740" y="458008"/>
                  </a:cubicBezTo>
                  <a:cubicBezTo>
                    <a:pt x="161612" y="484663"/>
                    <a:pt x="158858" y="491686"/>
                    <a:pt x="160750" y="512924"/>
                  </a:cubicBezTo>
                  <a:cubicBezTo>
                    <a:pt x="108656" y="512428"/>
                    <a:pt x="52094" y="513940"/>
                    <a:pt x="0" y="513444"/>
                  </a:cubicBezTo>
                  <a:close/>
                  <a:moveTo>
                    <a:pt x="488423" y="338933"/>
                  </a:moveTo>
                  <a:cubicBezTo>
                    <a:pt x="460749" y="338933"/>
                    <a:pt x="437319" y="347206"/>
                    <a:pt x="418132" y="363754"/>
                  </a:cubicBezTo>
                  <a:cubicBezTo>
                    <a:pt x="398946" y="380301"/>
                    <a:pt x="387141" y="404694"/>
                    <a:pt x="382719" y="436933"/>
                  </a:cubicBezTo>
                  <a:lnTo>
                    <a:pt x="441348" y="445278"/>
                  </a:lnTo>
                  <a:cubicBezTo>
                    <a:pt x="444487" y="409616"/>
                    <a:pt x="458680" y="391784"/>
                    <a:pt x="483929" y="391784"/>
                  </a:cubicBezTo>
                  <a:cubicBezTo>
                    <a:pt x="493487" y="391784"/>
                    <a:pt x="501618" y="394816"/>
                    <a:pt x="508323" y="400879"/>
                  </a:cubicBezTo>
                  <a:cubicBezTo>
                    <a:pt x="515027" y="406941"/>
                    <a:pt x="518379" y="415250"/>
                    <a:pt x="518379" y="425807"/>
                  </a:cubicBezTo>
                  <a:cubicBezTo>
                    <a:pt x="518379" y="434366"/>
                    <a:pt x="516596" y="441534"/>
                    <a:pt x="513030" y="447311"/>
                  </a:cubicBezTo>
                  <a:cubicBezTo>
                    <a:pt x="509464" y="453088"/>
                    <a:pt x="503116" y="459329"/>
                    <a:pt x="493986" y="466034"/>
                  </a:cubicBezTo>
                  <a:cubicBezTo>
                    <a:pt x="476583" y="478873"/>
                    <a:pt x="465848" y="488680"/>
                    <a:pt x="461783" y="495456"/>
                  </a:cubicBezTo>
                  <a:cubicBezTo>
                    <a:pt x="457718" y="502231"/>
                    <a:pt x="455685" y="518601"/>
                    <a:pt x="455685" y="544563"/>
                  </a:cubicBezTo>
                  <a:lnTo>
                    <a:pt x="455685" y="552694"/>
                  </a:lnTo>
                  <a:lnTo>
                    <a:pt x="510890" y="552694"/>
                  </a:lnTo>
                  <a:cubicBezTo>
                    <a:pt x="510890" y="538857"/>
                    <a:pt x="512352" y="529371"/>
                    <a:pt x="515277" y="524235"/>
                  </a:cubicBezTo>
                  <a:cubicBezTo>
                    <a:pt x="518201" y="519100"/>
                    <a:pt x="526582" y="511967"/>
                    <a:pt x="540419" y="502838"/>
                  </a:cubicBezTo>
                  <a:cubicBezTo>
                    <a:pt x="572230" y="482011"/>
                    <a:pt x="588135" y="456120"/>
                    <a:pt x="588135" y="425165"/>
                  </a:cubicBezTo>
                  <a:cubicBezTo>
                    <a:pt x="588135" y="400201"/>
                    <a:pt x="578578" y="379588"/>
                    <a:pt x="559463" y="363326"/>
                  </a:cubicBezTo>
                  <a:cubicBezTo>
                    <a:pt x="540348" y="347064"/>
                    <a:pt x="516668" y="338933"/>
                    <a:pt x="488423" y="338933"/>
                  </a:cubicBezTo>
                  <a:close/>
                  <a:moveTo>
                    <a:pt x="486098" y="236621"/>
                  </a:moveTo>
                  <a:cubicBezTo>
                    <a:pt x="628462" y="236621"/>
                    <a:pt x="743870" y="352029"/>
                    <a:pt x="743870" y="494393"/>
                  </a:cubicBezTo>
                  <a:cubicBezTo>
                    <a:pt x="743870" y="583370"/>
                    <a:pt x="698789" y="661818"/>
                    <a:pt x="630221" y="708141"/>
                  </a:cubicBezTo>
                  <a:lnTo>
                    <a:pt x="624717" y="711129"/>
                  </a:lnTo>
                  <a:lnTo>
                    <a:pt x="624717" y="740115"/>
                  </a:lnTo>
                  <a:lnTo>
                    <a:pt x="652037" y="737794"/>
                  </a:lnTo>
                  <a:cubicBezTo>
                    <a:pt x="678296" y="760243"/>
                    <a:pt x="697022" y="814710"/>
                    <a:pt x="663012" y="844693"/>
                  </a:cubicBezTo>
                  <a:cubicBezTo>
                    <a:pt x="694212" y="883028"/>
                    <a:pt x="683980" y="945850"/>
                    <a:pt x="643608" y="954045"/>
                  </a:cubicBezTo>
                  <a:lnTo>
                    <a:pt x="331388" y="982311"/>
                  </a:lnTo>
                  <a:cubicBezTo>
                    <a:pt x="308009" y="955310"/>
                    <a:pt x="292166" y="898170"/>
                    <a:pt x="327176" y="873054"/>
                  </a:cubicBezTo>
                  <a:cubicBezTo>
                    <a:pt x="296308" y="840996"/>
                    <a:pt x="308762" y="795753"/>
                    <a:pt x="324979" y="765578"/>
                  </a:cubicBezTo>
                  <a:lnTo>
                    <a:pt x="353742" y="763134"/>
                  </a:lnTo>
                  <a:lnTo>
                    <a:pt x="353742" y="714528"/>
                  </a:lnTo>
                  <a:lnTo>
                    <a:pt x="341975" y="708141"/>
                  </a:lnTo>
                  <a:cubicBezTo>
                    <a:pt x="273407" y="661818"/>
                    <a:pt x="228326" y="583370"/>
                    <a:pt x="228326" y="494393"/>
                  </a:cubicBezTo>
                  <a:cubicBezTo>
                    <a:pt x="228326" y="352029"/>
                    <a:pt x="343734" y="236621"/>
                    <a:pt x="486098" y="236621"/>
                  </a:cubicBezTo>
                  <a:close/>
                  <a:moveTo>
                    <a:pt x="891740" y="215967"/>
                  </a:moveTo>
                  <a:lnTo>
                    <a:pt x="922763" y="271636"/>
                  </a:lnTo>
                  <a:cubicBezTo>
                    <a:pt x="876488" y="296904"/>
                    <a:pt x="825277" y="324922"/>
                    <a:pt x="779002" y="350190"/>
                  </a:cubicBezTo>
                  <a:cubicBezTo>
                    <a:pt x="763551" y="317931"/>
                    <a:pt x="761111" y="314199"/>
                    <a:pt x="747828" y="294249"/>
                  </a:cubicBezTo>
                  <a:cubicBezTo>
                    <a:pt x="793605" y="269377"/>
                    <a:pt x="845963" y="240838"/>
                    <a:pt x="891740" y="215967"/>
                  </a:cubicBezTo>
                  <a:close/>
                  <a:moveTo>
                    <a:pt x="81228" y="213124"/>
                  </a:moveTo>
                  <a:cubicBezTo>
                    <a:pt x="126482" y="240179"/>
                    <a:pt x="168993" y="262475"/>
                    <a:pt x="214248" y="289529"/>
                  </a:cubicBezTo>
                  <a:cubicBezTo>
                    <a:pt x="194928" y="320641"/>
                    <a:pt x="193030" y="321965"/>
                    <a:pt x="180468" y="337713"/>
                  </a:cubicBezTo>
                  <a:cubicBezTo>
                    <a:pt x="135806" y="310890"/>
                    <a:pt x="94799" y="292947"/>
                    <a:pt x="50137" y="266124"/>
                  </a:cubicBezTo>
                  <a:close/>
                  <a:moveTo>
                    <a:pt x="700284" y="50536"/>
                  </a:moveTo>
                  <a:cubicBezTo>
                    <a:pt x="726739" y="67134"/>
                    <a:pt x="737132" y="71686"/>
                    <a:pt x="755557" y="82259"/>
                  </a:cubicBezTo>
                  <a:cubicBezTo>
                    <a:pt x="728919" y="127760"/>
                    <a:pt x="699469" y="178160"/>
                    <a:pt x="672831" y="223661"/>
                  </a:cubicBezTo>
                  <a:cubicBezTo>
                    <a:pt x="638951" y="203977"/>
                    <a:pt x="636945" y="206051"/>
                    <a:pt x="617288" y="191783"/>
                  </a:cubicBezTo>
                  <a:cubicBezTo>
                    <a:pt x="643703" y="146879"/>
                    <a:pt x="673868" y="95440"/>
                    <a:pt x="700284" y="50536"/>
                  </a:cubicBezTo>
                  <a:close/>
                  <a:moveTo>
                    <a:pt x="267111" y="49440"/>
                  </a:moveTo>
                  <a:cubicBezTo>
                    <a:pt x="293756" y="94937"/>
                    <a:pt x="323296" y="145284"/>
                    <a:pt x="349941" y="190780"/>
                  </a:cubicBezTo>
                  <a:cubicBezTo>
                    <a:pt x="321791" y="211605"/>
                    <a:pt x="320809" y="211534"/>
                    <a:pt x="296920" y="222426"/>
                  </a:cubicBezTo>
                  <a:cubicBezTo>
                    <a:pt x="270684" y="177418"/>
                    <a:pt x="240585" y="125940"/>
                    <a:pt x="214348" y="80932"/>
                  </a:cubicBezTo>
                  <a:close/>
                  <a:moveTo>
                    <a:pt x="458414" y="0"/>
                  </a:moveTo>
                  <a:lnTo>
                    <a:pt x="522401" y="0"/>
                  </a:lnTo>
                  <a:cubicBezTo>
                    <a:pt x="521963" y="52722"/>
                    <a:pt x="521525" y="111095"/>
                    <a:pt x="521087" y="163817"/>
                  </a:cubicBezTo>
                  <a:cubicBezTo>
                    <a:pt x="484235" y="163255"/>
                    <a:pt x="489451" y="162691"/>
                    <a:pt x="459340" y="163817"/>
                  </a:cubicBezTo>
                  <a:cubicBezTo>
                    <a:pt x="459878" y="111723"/>
                    <a:pt x="457875" y="52094"/>
                    <a:pt x="4584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1" name="Freeform 140"/>
          <p:cNvSpPr/>
          <p:nvPr/>
        </p:nvSpPr>
        <p:spPr>
          <a:xfrm>
            <a:off x="4791126" y="4725144"/>
            <a:ext cx="212922" cy="288855"/>
          </a:xfrm>
          <a:custGeom>
            <a:avLst/>
            <a:gdLst>
              <a:gd name="connsiteX0" fmla="*/ 0 w 671220"/>
              <a:gd name="connsiteY0" fmla="*/ 859669 h 910593"/>
              <a:gd name="connsiteX1" fmla="*/ 91308 w 671220"/>
              <a:gd name="connsiteY1" fmla="*/ 897769 h 910593"/>
              <a:gd name="connsiteX2" fmla="*/ 86142 w 671220"/>
              <a:gd name="connsiteY2" fmla="*/ 901904 h 910593"/>
              <a:gd name="connsiteX3" fmla="*/ 36336 w 671220"/>
              <a:gd name="connsiteY3" fmla="*/ 906407 h 910593"/>
              <a:gd name="connsiteX4" fmla="*/ 31771 w 671220"/>
              <a:gd name="connsiteY4" fmla="*/ 904485 h 910593"/>
              <a:gd name="connsiteX5" fmla="*/ 3121 w 671220"/>
              <a:gd name="connsiteY5" fmla="*/ 875499 h 910593"/>
              <a:gd name="connsiteX6" fmla="*/ 81543 w 671220"/>
              <a:gd name="connsiteY6" fmla="*/ 732866 h 910593"/>
              <a:gd name="connsiteX7" fmla="*/ 102269 w 671220"/>
              <a:gd name="connsiteY7" fmla="*/ 737052 h 910593"/>
              <a:gd name="connsiteX8" fmla="*/ 106834 w 671220"/>
              <a:gd name="connsiteY8" fmla="*/ 738974 h 910593"/>
              <a:gd name="connsiteX9" fmla="*/ 135247 w 671220"/>
              <a:gd name="connsiteY9" fmla="*/ 808715 h 910593"/>
              <a:gd name="connsiteX10" fmla="*/ 106077 w 671220"/>
              <a:gd name="connsiteY10" fmla="*/ 877994 h 910593"/>
              <a:gd name="connsiteX11" fmla="*/ 101977 w 671220"/>
              <a:gd name="connsiteY11" fmla="*/ 884015 h 910593"/>
              <a:gd name="connsiteX12" fmla="*/ 1147 w 671220"/>
              <a:gd name="connsiteY12" fmla="*/ 841942 h 910593"/>
              <a:gd name="connsiteX13" fmla="*/ 3359 w 671220"/>
              <a:gd name="connsiteY13" fmla="*/ 834744 h 910593"/>
              <a:gd name="connsiteX14" fmla="*/ 32529 w 671220"/>
              <a:gd name="connsiteY14" fmla="*/ 765465 h 910593"/>
              <a:gd name="connsiteX15" fmla="*/ 81543 w 671220"/>
              <a:gd name="connsiteY15" fmla="*/ 732866 h 910593"/>
              <a:gd name="connsiteX16" fmla="*/ 517201 w 671220"/>
              <a:gd name="connsiteY16" fmla="*/ 533623 h 910593"/>
              <a:gd name="connsiteX17" fmla="*/ 512591 w 671220"/>
              <a:gd name="connsiteY17" fmla="*/ 538233 h 910593"/>
              <a:gd name="connsiteX18" fmla="*/ 512591 w 671220"/>
              <a:gd name="connsiteY18" fmla="*/ 556672 h 910593"/>
              <a:gd name="connsiteX19" fmla="*/ 517201 w 671220"/>
              <a:gd name="connsiteY19" fmla="*/ 561281 h 910593"/>
              <a:gd name="connsiteX20" fmla="*/ 630900 w 671220"/>
              <a:gd name="connsiteY20" fmla="*/ 561281 h 910593"/>
              <a:gd name="connsiteX21" fmla="*/ 635510 w 671220"/>
              <a:gd name="connsiteY21" fmla="*/ 556672 h 910593"/>
              <a:gd name="connsiteX22" fmla="*/ 635510 w 671220"/>
              <a:gd name="connsiteY22" fmla="*/ 538233 h 910593"/>
              <a:gd name="connsiteX23" fmla="*/ 630900 w 671220"/>
              <a:gd name="connsiteY23" fmla="*/ 533623 h 910593"/>
              <a:gd name="connsiteX24" fmla="*/ 517201 w 671220"/>
              <a:gd name="connsiteY24" fmla="*/ 457944 h 910593"/>
              <a:gd name="connsiteX25" fmla="*/ 512591 w 671220"/>
              <a:gd name="connsiteY25" fmla="*/ 462554 h 910593"/>
              <a:gd name="connsiteX26" fmla="*/ 512591 w 671220"/>
              <a:gd name="connsiteY26" fmla="*/ 480993 h 910593"/>
              <a:gd name="connsiteX27" fmla="*/ 517201 w 671220"/>
              <a:gd name="connsiteY27" fmla="*/ 485603 h 910593"/>
              <a:gd name="connsiteX28" fmla="*/ 630900 w 671220"/>
              <a:gd name="connsiteY28" fmla="*/ 485603 h 910593"/>
              <a:gd name="connsiteX29" fmla="*/ 635510 w 671220"/>
              <a:gd name="connsiteY29" fmla="*/ 480993 h 910593"/>
              <a:gd name="connsiteX30" fmla="*/ 635510 w 671220"/>
              <a:gd name="connsiteY30" fmla="*/ 462554 h 910593"/>
              <a:gd name="connsiteX31" fmla="*/ 630900 w 671220"/>
              <a:gd name="connsiteY31" fmla="*/ 457944 h 910593"/>
              <a:gd name="connsiteX32" fmla="*/ 272472 w 671220"/>
              <a:gd name="connsiteY32" fmla="*/ 423052 h 910593"/>
              <a:gd name="connsiteX33" fmla="*/ 276649 w 671220"/>
              <a:gd name="connsiteY33" fmla="*/ 424698 h 910593"/>
              <a:gd name="connsiteX34" fmla="*/ 293528 w 671220"/>
              <a:gd name="connsiteY34" fmla="*/ 440998 h 910593"/>
              <a:gd name="connsiteX35" fmla="*/ 293673 w 671220"/>
              <a:gd name="connsiteY35" fmla="*/ 449293 h 910593"/>
              <a:gd name="connsiteX36" fmla="*/ 200587 w 671220"/>
              <a:gd name="connsiteY36" fmla="*/ 545686 h 910593"/>
              <a:gd name="connsiteX37" fmla="*/ 200360 w 671220"/>
              <a:gd name="connsiteY37" fmla="*/ 546235 h 910593"/>
              <a:gd name="connsiteX38" fmla="*/ 196212 w 671220"/>
              <a:gd name="connsiteY38" fmla="*/ 547954 h 910593"/>
              <a:gd name="connsiteX39" fmla="*/ 172747 w 671220"/>
              <a:gd name="connsiteY39" fmla="*/ 547954 h 910593"/>
              <a:gd name="connsiteX40" fmla="*/ 166881 w 671220"/>
              <a:gd name="connsiteY40" fmla="*/ 542087 h 910593"/>
              <a:gd name="connsiteX41" fmla="*/ 166880 w 671220"/>
              <a:gd name="connsiteY41" fmla="*/ 461813 h 910593"/>
              <a:gd name="connsiteX42" fmla="*/ 172747 w 671220"/>
              <a:gd name="connsiteY42" fmla="*/ 455947 h 910593"/>
              <a:gd name="connsiteX43" fmla="*/ 196212 w 671220"/>
              <a:gd name="connsiteY43" fmla="*/ 455947 h 910593"/>
              <a:gd name="connsiteX44" fmla="*/ 202078 w 671220"/>
              <a:gd name="connsiteY44" fmla="*/ 461813 h 910593"/>
              <a:gd name="connsiteX45" fmla="*/ 202078 w 671220"/>
              <a:gd name="connsiteY45" fmla="*/ 493473 h 910593"/>
              <a:gd name="connsiteX46" fmla="*/ 268354 w 671220"/>
              <a:gd name="connsiteY46" fmla="*/ 424842 h 910593"/>
              <a:gd name="connsiteX47" fmla="*/ 272472 w 671220"/>
              <a:gd name="connsiteY47" fmla="*/ 423052 h 910593"/>
              <a:gd name="connsiteX48" fmla="*/ 517201 w 671220"/>
              <a:gd name="connsiteY48" fmla="*/ 382266 h 910593"/>
              <a:gd name="connsiteX49" fmla="*/ 512591 w 671220"/>
              <a:gd name="connsiteY49" fmla="*/ 386875 h 910593"/>
              <a:gd name="connsiteX50" fmla="*/ 512591 w 671220"/>
              <a:gd name="connsiteY50" fmla="*/ 405314 h 910593"/>
              <a:gd name="connsiteX51" fmla="*/ 517201 w 671220"/>
              <a:gd name="connsiteY51" fmla="*/ 409924 h 910593"/>
              <a:gd name="connsiteX52" fmla="*/ 630900 w 671220"/>
              <a:gd name="connsiteY52" fmla="*/ 409924 h 910593"/>
              <a:gd name="connsiteX53" fmla="*/ 635510 w 671220"/>
              <a:gd name="connsiteY53" fmla="*/ 405314 h 910593"/>
              <a:gd name="connsiteX54" fmla="*/ 635510 w 671220"/>
              <a:gd name="connsiteY54" fmla="*/ 386875 h 910593"/>
              <a:gd name="connsiteX55" fmla="*/ 630900 w 671220"/>
              <a:gd name="connsiteY55" fmla="*/ 382266 h 910593"/>
              <a:gd name="connsiteX56" fmla="*/ 224580 w 671220"/>
              <a:gd name="connsiteY56" fmla="*/ 343640 h 910593"/>
              <a:gd name="connsiteX57" fmla="*/ 79131 w 671220"/>
              <a:gd name="connsiteY57" fmla="*/ 489089 h 910593"/>
              <a:gd name="connsiteX58" fmla="*/ 224580 w 671220"/>
              <a:gd name="connsiteY58" fmla="*/ 634537 h 910593"/>
              <a:gd name="connsiteX59" fmla="*/ 370029 w 671220"/>
              <a:gd name="connsiteY59" fmla="*/ 489089 h 910593"/>
              <a:gd name="connsiteX60" fmla="*/ 224580 w 671220"/>
              <a:gd name="connsiteY60" fmla="*/ 343640 h 910593"/>
              <a:gd name="connsiteX61" fmla="*/ 517201 w 671220"/>
              <a:gd name="connsiteY61" fmla="*/ 306587 h 910593"/>
              <a:gd name="connsiteX62" fmla="*/ 512591 w 671220"/>
              <a:gd name="connsiteY62" fmla="*/ 311197 h 910593"/>
              <a:gd name="connsiteX63" fmla="*/ 512591 w 671220"/>
              <a:gd name="connsiteY63" fmla="*/ 329636 h 910593"/>
              <a:gd name="connsiteX64" fmla="*/ 517201 w 671220"/>
              <a:gd name="connsiteY64" fmla="*/ 334246 h 910593"/>
              <a:gd name="connsiteX65" fmla="*/ 630900 w 671220"/>
              <a:gd name="connsiteY65" fmla="*/ 334246 h 910593"/>
              <a:gd name="connsiteX66" fmla="*/ 635510 w 671220"/>
              <a:gd name="connsiteY66" fmla="*/ 329636 h 910593"/>
              <a:gd name="connsiteX67" fmla="*/ 635510 w 671220"/>
              <a:gd name="connsiteY67" fmla="*/ 311197 h 910593"/>
              <a:gd name="connsiteX68" fmla="*/ 630900 w 671220"/>
              <a:gd name="connsiteY68" fmla="*/ 306587 h 910593"/>
              <a:gd name="connsiteX69" fmla="*/ 224580 w 671220"/>
              <a:gd name="connsiteY69" fmla="*/ 275407 h 910593"/>
              <a:gd name="connsiteX70" fmla="*/ 438262 w 671220"/>
              <a:gd name="connsiteY70" fmla="*/ 489089 h 910593"/>
              <a:gd name="connsiteX71" fmla="*/ 224580 w 671220"/>
              <a:gd name="connsiteY71" fmla="*/ 702770 h 910593"/>
              <a:gd name="connsiteX72" fmla="*/ 181516 w 671220"/>
              <a:gd name="connsiteY72" fmla="*/ 698429 h 910593"/>
              <a:gd name="connsiteX73" fmla="*/ 171647 w 671220"/>
              <a:gd name="connsiteY73" fmla="*/ 695891 h 910593"/>
              <a:gd name="connsiteX74" fmla="*/ 145365 w 671220"/>
              <a:gd name="connsiteY74" fmla="*/ 755111 h 910593"/>
              <a:gd name="connsiteX75" fmla="*/ 140775 w 671220"/>
              <a:gd name="connsiteY75" fmla="*/ 746345 h 910593"/>
              <a:gd name="connsiteX76" fmla="*/ 116865 w 671220"/>
              <a:gd name="connsiteY76" fmla="*/ 726411 h 910593"/>
              <a:gd name="connsiteX77" fmla="*/ 112299 w 671220"/>
              <a:gd name="connsiteY77" fmla="*/ 724489 h 910593"/>
              <a:gd name="connsiteX78" fmla="*/ 91573 w 671220"/>
              <a:gd name="connsiteY78" fmla="*/ 720302 h 910593"/>
              <a:gd name="connsiteX79" fmla="*/ 81118 w 671220"/>
              <a:gd name="connsiteY79" fmla="*/ 722364 h 910593"/>
              <a:gd name="connsiteX80" fmla="*/ 105818 w 671220"/>
              <a:gd name="connsiteY80" fmla="*/ 666708 h 910593"/>
              <a:gd name="connsiteX81" fmla="*/ 105108 w 671220"/>
              <a:gd name="connsiteY81" fmla="*/ 666277 h 910593"/>
              <a:gd name="connsiteX82" fmla="*/ 10898 w 671220"/>
              <a:gd name="connsiteY82" fmla="*/ 489089 h 910593"/>
              <a:gd name="connsiteX83" fmla="*/ 224580 w 671220"/>
              <a:gd name="connsiteY83" fmla="*/ 275407 h 910593"/>
              <a:gd name="connsiteX84" fmla="*/ 513521 w 671220"/>
              <a:gd name="connsiteY84" fmla="*/ 72182 h 910593"/>
              <a:gd name="connsiteX85" fmla="*/ 527289 w 671220"/>
              <a:gd name="connsiteY85" fmla="*/ 72182 h 910593"/>
              <a:gd name="connsiteX86" fmla="*/ 537062 w 671220"/>
              <a:gd name="connsiteY86" fmla="*/ 72825 h 910593"/>
              <a:gd name="connsiteX87" fmla="*/ 546098 w 671220"/>
              <a:gd name="connsiteY87" fmla="*/ 75925 h 910593"/>
              <a:gd name="connsiteX88" fmla="*/ 553351 w 671220"/>
              <a:gd name="connsiteY88" fmla="*/ 83527 h 910593"/>
              <a:gd name="connsiteX89" fmla="*/ 556301 w 671220"/>
              <a:gd name="connsiteY89" fmla="*/ 96627 h 910593"/>
              <a:gd name="connsiteX90" fmla="*/ 554580 w 671220"/>
              <a:gd name="connsiteY90" fmla="*/ 107447 h 910593"/>
              <a:gd name="connsiteX91" fmla="*/ 549540 w 671220"/>
              <a:gd name="connsiteY91" fmla="*/ 115985 h 910593"/>
              <a:gd name="connsiteX92" fmla="*/ 540996 w 671220"/>
              <a:gd name="connsiteY92" fmla="*/ 121541 h 910593"/>
              <a:gd name="connsiteX93" fmla="*/ 528027 w 671220"/>
              <a:gd name="connsiteY93" fmla="*/ 123529 h 910593"/>
              <a:gd name="connsiteX94" fmla="*/ 513521 w 671220"/>
              <a:gd name="connsiteY94" fmla="*/ 123529 h 910593"/>
              <a:gd name="connsiteX95" fmla="*/ 492131 w 671220"/>
              <a:gd name="connsiteY95" fmla="*/ 48438 h 910593"/>
              <a:gd name="connsiteX96" fmla="*/ 484202 w 671220"/>
              <a:gd name="connsiteY96" fmla="*/ 51187 h 910593"/>
              <a:gd name="connsiteX97" fmla="*/ 481190 w 671220"/>
              <a:gd name="connsiteY97" fmla="*/ 59433 h 910593"/>
              <a:gd name="connsiteX98" fmla="*/ 481190 w 671220"/>
              <a:gd name="connsiteY98" fmla="*/ 195579 h 910593"/>
              <a:gd name="connsiteX99" fmla="*/ 481928 w 671220"/>
              <a:gd name="connsiteY99" fmla="*/ 197685 h 910593"/>
              <a:gd name="connsiteX100" fmla="*/ 484509 w 671220"/>
              <a:gd name="connsiteY100" fmla="*/ 199205 h 910593"/>
              <a:gd name="connsiteX101" fmla="*/ 489488 w 671220"/>
              <a:gd name="connsiteY101" fmla="*/ 200141 h 910593"/>
              <a:gd name="connsiteX102" fmla="*/ 497294 w 671220"/>
              <a:gd name="connsiteY102" fmla="*/ 200492 h 910593"/>
              <a:gd name="connsiteX103" fmla="*/ 505162 w 671220"/>
              <a:gd name="connsiteY103" fmla="*/ 200141 h 910593"/>
              <a:gd name="connsiteX104" fmla="*/ 510079 w 671220"/>
              <a:gd name="connsiteY104" fmla="*/ 199205 h 910593"/>
              <a:gd name="connsiteX105" fmla="*/ 512722 w 671220"/>
              <a:gd name="connsiteY105" fmla="*/ 197685 h 910593"/>
              <a:gd name="connsiteX106" fmla="*/ 513521 w 671220"/>
              <a:gd name="connsiteY106" fmla="*/ 195579 h 910593"/>
              <a:gd name="connsiteX107" fmla="*/ 513521 w 671220"/>
              <a:gd name="connsiteY107" fmla="*/ 147273 h 910593"/>
              <a:gd name="connsiteX108" fmla="*/ 526798 w 671220"/>
              <a:gd name="connsiteY108" fmla="*/ 147273 h 910593"/>
              <a:gd name="connsiteX109" fmla="*/ 554150 w 671220"/>
              <a:gd name="connsiteY109" fmla="*/ 143764 h 910593"/>
              <a:gd name="connsiteX110" fmla="*/ 573757 w 671220"/>
              <a:gd name="connsiteY110" fmla="*/ 133530 h 910593"/>
              <a:gd name="connsiteX111" fmla="*/ 585928 w 671220"/>
              <a:gd name="connsiteY111" fmla="*/ 116979 h 910593"/>
              <a:gd name="connsiteX112" fmla="*/ 590107 w 671220"/>
              <a:gd name="connsiteY112" fmla="*/ 94405 h 910593"/>
              <a:gd name="connsiteX113" fmla="*/ 587403 w 671220"/>
              <a:gd name="connsiteY113" fmla="*/ 77738 h 910593"/>
              <a:gd name="connsiteX114" fmla="*/ 579535 w 671220"/>
              <a:gd name="connsiteY114" fmla="*/ 64755 h 910593"/>
              <a:gd name="connsiteX115" fmla="*/ 567058 w 671220"/>
              <a:gd name="connsiteY115" fmla="*/ 55573 h 910593"/>
              <a:gd name="connsiteX116" fmla="*/ 552613 w 671220"/>
              <a:gd name="connsiteY116" fmla="*/ 50602 h 910593"/>
              <a:gd name="connsiteX117" fmla="*/ 540382 w 671220"/>
              <a:gd name="connsiteY117" fmla="*/ 48847 h 910593"/>
              <a:gd name="connsiteX118" fmla="*/ 529625 w 671220"/>
              <a:gd name="connsiteY118" fmla="*/ 48438 h 910593"/>
              <a:gd name="connsiteX119" fmla="*/ 622514 w 671220"/>
              <a:gd name="connsiteY119" fmla="*/ 41600 h 910593"/>
              <a:gd name="connsiteX120" fmla="*/ 614770 w 671220"/>
              <a:gd name="connsiteY120" fmla="*/ 41951 h 910593"/>
              <a:gd name="connsiteX121" fmla="*/ 609791 w 671220"/>
              <a:gd name="connsiteY121" fmla="*/ 42887 h 910593"/>
              <a:gd name="connsiteX122" fmla="*/ 607087 w 671220"/>
              <a:gd name="connsiteY122" fmla="*/ 44407 h 910593"/>
              <a:gd name="connsiteX123" fmla="*/ 606287 w 671220"/>
              <a:gd name="connsiteY123" fmla="*/ 46512 h 910593"/>
              <a:gd name="connsiteX124" fmla="*/ 606287 w 671220"/>
              <a:gd name="connsiteY124" fmla="*/ 189443 h 910593"/>
              <a:gd name="connsiteX125" fmla="*/ 607087 w 671220"/>
              <a:gd name="connsiteY125" fmla="*/ 191548 h 910593"/>
              <a:gd name="connsiteX126" fmla="*/ 609729 w 671220"/>
              <a:gd name="connsiteY126" fmla="*/ 193069 h 910593"/>
              <a:gd name="connsiteX127" fmla="*/ 614708 w 671220"/>
              <a:gd name="connsiteY127" fmla="*/ 194004 h 910593"/>
              <a:gd name="connsiteX128" fmla="*/ 622514 w 671220"/>
              <a:gd name="connsiteY128" fmla="*/ 194355 h 910593"/>
              <a:gd name="connsiteX129" fmla="*/ 630382 w 671220"/>
              <a:gd name="connsiteY129" fmla="*/ 194004 h 910593"/>
              <a:gd name="connsiteX130" fmla="*/ 635299 w 671220"/>
              <a:gd name="connsiteY130" fmla="*/ 193069 h 910593"/>
              <a:gd name="connsiteX131" fmla="*/ 637942 w 671220"/>
              <a:gd name="connsiteY131" fmla="*/ 191548 h 910593"/>
              <a:gd name="connsiteX132" fmla="*/ 638741 w 671220"/>
              <a:gd name="connsiteY132" fmla="*/ 189443 h 910593"/>
              <a:gd name="connsiteX133" fmla="*/ 638741 w 671220"/>
              <a:gd name="connsiteY133" fmla="*/ 46512 h 910593"/>
              <a:gd name="connsiteX134" fmla="*/ 637942 w 671220"/>
              <a:gd name="connsiteY134" fmla="*/ 44407 h 910593"/>
              <a:gd name="connsiteX135" fmla="*/ 635299 w 671220"/>
              <a:gd name="connsiteY135" fmla="*/ 42887 h 910593"/>
              <a:gd name="connsiteX136" fmla="*/ 630382 w 671220"/>
              <a:gd name="connsiteY136" fmla="*/ 41951 h 910593"/>
              <a:gd name="connsiteX137" fmla="*/ 622514 w 671220"/>
              <a:gd name="connsiteY137" fmla="*/ 41600 h 910593"/>
              <a:gd name="connsiteX138" fmla="*/ 358948 w 671220"/>
              <a:gd name="connsiteY138" fmla="*/ 39555 h 910593"/>
              <a:gd name="connsiteX139" fmla="*/ 351142 w 671220"/>
              <a:gd name="connsiteY139" fmla="*/ 39906 h 910593"/>
              <a:gd name="connsiteX140" fmla="*/ 346163 w 671220"/>
              <a:gd name="connsiteY140" fmla="*/ 40841 h 910593"/>
              <a:gd name="connsiteX141" fmla="*/ 343520 w 671220"/>
              <a:gd name="connsiteY141" fmla="*/ 42362 h 910593"/>
              <a:gd name="connsiteX142" fmla="*/ 342721 w 671220"/>
              <a:gd name="connsiteY142" fmla="*/ 44584 h 910593"/>
              <a:gd name="connsiteX143" fmla="*/ 342721 w 671220"/>
              <a:gd name="connsiteY143" fmla="*/ 187164 h 910593"/>
              <a:gd name="connsiteX144" fmla="*/ 343520 w 671220"/>
              <a:gd name="connsiteY144" fmla="*/ 189386 h 910593"/>
              <a:gd name="connsiteX145" fmla="*/ 346163 w 671220"/>
              <a:gd name="connsiteY145" fmla="*/ 190965 h 910593"/>
              <a:gd name="connsiteX146" fmla="*/ 351142 w 671220"/>
              <a:gd name="connsiteY146" fmla="*/ 191959 h 910593"/>
              <a:gd name="connsiteX147" fmla="*/ 358948 w 671220"/>
              <a:gd name="connsiteY147" fmla="*/ 192310 h 910593"/>
              <a:gd name="connsiteX148" fmla="*/ 366816 w 671220"/>
              <a:gd name="connsiteY148" fmla="*/ 191959 h 910593"/>
              <a:gd name="connsiteX149" fmla="*/ 371733 w 671220"/>
              <a:gd name="connsiteY149" fmla="*/ 190965 h 910593"/>
              <a:gd name="connsiteX150" fmla="*/ 374314 w 671220"/>
              <a:gd name="connsiteY150" fmla="*/ 189386 h 910593"/>
              <a:gd name="connsiteX151" fmla="*/ 375052 w 671220"/>
              <a:gd name="connsiteY151" fmla="*/ 187164 h 910593"/>
              <a:gd name="connsiteX152" fmla="*/ 375052 w 671220"/>
              <a:gd name="connsiteY152" fmla="*/ 115347 h 910593"/>
              <a:gd name="connsiteX153" fmla="*/ 423118 w 671220"/>
              <a:gd name="connsiteY153" fmla="*/ 187164 h 910593"/>
              <a:gd name="connsiteX154" fmla="*/ 425515 w 671220"/>
              <a:gd name="connsiteY154" fmla="*/ 189971 h 910593"/>
              <a:gd name="connsiteX155" fmla="*/ 430555 w 671220"/>
              <a:gd name="connsiteY155" fmla="*/ 191725 h 910593"/>
              <a:gd name="connsiteX156" fmla="*/ 442049 w 671220"/>
              <a:gd name="connsiteY156" fmla="*/ 192310 h 910593"/>
              <a:gd name="connsiteX157" fmla="*/ 450409 w 671220"/>
              <a:gd name="connsiteY157" fmla="*/ 191959 h 910593"/>
              <a:gd name="connsiteX158" fmla="*/ 455633 w 671220"/>
              <a:gd name="connsiteY158" fmla="*/ 190965 h 910593"/>
              <a:gd name="connsiteX159" fmla="*/ 458215 w 671220"/>
              <a:gd name="connsiteY159" fmla="*/ 189327 h 910593"/>
              <a:gd name="connsiteX160" fmla="*/ 458891 w 671220"/>
              <a:gd name="connsiteY160" fmla="*/ 187047 h 910593"/>
              <a:gd name="connsiteX161" fmla="*/ 458338 w 671220"/>
              <a:gd name="connsiteY161" fmla="*/ 184532 h 910593"/>
              <a:gd name="connsiteX162" fmla="*/ 455080 w 671220"/>
              <a:gd name="connsiteY162" fmla="*/ 178157 h 910593"/>
              <a:gd name="connsiteX163" fmla="*/ 407506 w 671220"/>
              <a:gd name="connsiteY163" fmla="*/ 109733 h 910593"/>
              <a:gd name="connsiteX164" fmla="*/ 451146 w 671220"/>
              <a:gd name="connsiteY164" fmla="*/ 55345 h 910593"/>
              <a:gd name="connsiteX165" fmla="*/ 455326 w 671220"/>
              <a:gd name="connsiteY165" fmla="*/ 48678 h 910593"/>
              <a:gd name="connsiteX166" fmla="*/ 456432 w 671220"/>
              <a:gd name="connsiteY166" fmla="*/ 44584 h 910593"/>
              <a:gd name="connsiteX167" fmla="*/ 455695 w 671220"/>
              <a:gd name="connsiteY167" fmla="*/ 42479 h 910593"/>
              <a:gd name="connsiteX168" fmla="*/ 453052 w 671220"/>
              <a:gd name="connsiteY168" fmla="*/ 40900 h 910593"/>
              <a:gd name="connsiteX169" fmla="*/ 447950 w 671220"/>
              <a:gd name="connsiteY169" fmla="*/ 39906 h 910593"/>
              <a:gd name="connsiteX170" fmla="*/ 439837 w 671220"/>
              <a:gd name="connsiteY170" fmla="*/ 39555 h 910593"/>
              <a:gd name="connsiteX171" fmla="*/ 431969 w 671220"/>
              <a:gd name="connsiteY171" fmla="*/ 39789 h 910593"/>
              <a:gd name="connsiteX172" fmla="*/ 426929 w 671220"/>
              <a:gd name="connsiteY172" fmla="*/ 40607 h 910593"/>
              <a:gd name="connsiteX173" fmla="*/ 423733 w 671220"/>
              <a:gd name="connsiteY173" fmla="*/ 42186 h 910593"/>
              <a:gd name="connsiteX174" fmla="*/ 421643 w 671220"/>
              <a:gd name="connsiteY174" fmla="*/ 44701 h 910593"/>
              <a:gd name="connsiteX175" fmla="*/ 375052 w 671220"/>
              <a:gd name="connsiteY175" fmla="*/ 109031 h 910593"/>
              <a:gd name="connsiteX176" fmla="*/ 375052 w 671220"/>
              <a:gd name="connsiteY176" fmla="*/ 44584 h 910593"/>
              <a:gd name="connsiteX177" fmla="*/ 374314 w 671220"/>
              <a:gd name="connsiteY177" fmla="*/ 42362 h 910593"/>
              <a:gd name="connsiteX178" fmla="*/ 371733 w 671220"/>
              <a:gd name="connsiteY178" fmla="*/ 40841 h 910593"/>
              <a:gd name="connsiteX179" fmla="*/ 366816 w 671220"/>
              <a:gd name="connsiteY179" fmla="*/ 39906 h 910593"/>
              <a:gd name="connsiteX180" fmla="*/ 358948 w 671220"/>
              <a:gd name="connsiteY180" fmla="*/ 39555 h 910593"/>
              <a:gd name="connsiteX181" fmla="*/ 115340 w 671220"/>
              <a:gd name="connsiteY181" fmla="*/ 0 h 910593"/>
              <a:gd name="connsiteX182" fmla="*/ 671220 w 671220"/>
              <a:gd name="connsiteY182" fmla="*/ 0 h 910593"/>
              <a:gd name="connsiteX183" fmla="*/ 671220 w 671220"/>
              <a:gd name="connsiteY183" fmla="*/ 674798 h 910593"/>
              <a:gd name="connsiteX184" fmla="*/ 411483 w 671220"/>
              <a:gd name="connsiteY184" fmla="*/ 674798 h 910593"/>
              <a:gd name="connsiteX185" fmla="*/ 424114 w 671220"/>
              <a:gd name="connsiteY185" fmla="*/ 660901 h 910593"/>
              <a:gd name="connsiteX186" fmla="*/ 483161 w 671220"/>
              <a:gd name="connsiteY186" fmla="*/ 496419 h 910593"/>
              <a:gd name="connsiteX187" fmla="*/ 224581 w 671220"/>
              <a:gd name="connsiteY187" fmla="*/ 237839 h 910593"/>
              <a:gd name="connsiteX188" fmla="*/ 123929 w 671220"/>
              <a:gd name="connsiteY188" fmla="*/ 258159 h 910593"/>
              <a:gd name="connsiteX189" fmla="*/ 115340 w 671220"/>
              <a:gd name="connsiteY189" fmla="*/ 262297 h 9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671220" h="910593">
                <a:moveTo>
                  <a:pt x="0" y="859669"/>
                </a:moveTo>
                <a:lnTo>
                  <a:pt x="91308" y="897769"/>
                </a:lnTo>
                <a:lnTo>
                  <a:pt x="86142" y="901904"/>
                </a:lnTo>
                <a:cubicBezTo>
                  <a:pt x="71826" y="911245"/>
                  <a:pt x="53276" y="913540"/>
                  <a:pt x="36336" y="906407"/>
                </a:cubicBezTo>
                <a:lnTo>
                  <a:pt x="31771" y="904485"/>
                </a:lnTo>
                <a:cubicBezTo>
                  <a:pt x="18219" y="898779"/>
                  <a:pt x="8263" y="888120"/>
                  <a:pt x="3121" y="875499"/>
                </a:cubicBezTo>
                <a:close/>
                <a:moveTo>
                  <a:pt x="81543" y="732866"/>
                </a:moveTo>
                <a:cubicBezTo>
                  <a:pt x="88460" y="732854"/>
                  <a:pt x="95493" y="734199"/>
                  <a:pt x="102269" y="737052"/>
                </a:cubicBezTo>
                <a:lnTo>
                  <a:pt x="106834" y="738974"/>
                </a:lnTo>
                <a:cubicBezTo>
                  <a:pt x="133939" y="750387"/>
                  <a:pt x="146660" y="781610"/>
                  <a:pt x="135247" y="808715"/>
                </a:cubicBezTo>
                <a:lnTo>
                  <a:pt x="106077" y="877994"/>
                </a:lnTo>
                <a:lnTo>
                  <a:pt x="101977" y="884015"/>
                </a:lnTo>
                <a:lnTo>
                  <a:pt x="1147" y="841942"/>
                </a:lnTo>
                <a:lnTo>
                  <a:pt x="3359" y="834744"/>
                </a:lnTo>
                <a:lnTo>
                  <a:pt x="32529" y="765465"/>
                </a:lnTo>
                <a:cubicBezTo>
                  <a:pt x="41088" y="745137"/>
                  <a:pt x="60791" y="732899"/>
                  <a:pt x="81543" y="732866"/>
                </a:cubicBezTo>
                <a:close/>
                <a:moveTo>
                  <a:pt x="517201" y="533623"/>
                </a:moveTo>
                <a:cubicBezTo>
                  <a:pt x="514655" y="533623"/>
                  <a:pt x="512591" y="535687"/>
                  <a:pt x="512591" y="538233"/>
                </a:cubicBezTo>
                <a:lnTo>
                  <a:pt x="512591" y="556672"/>
                </a:lnTo>
                <a:cubicBezTo>
                  <a:pt x="512591" y="559218"/>
                  <a:pt x="514655" y="561281"/>
                  <a:pt x="517201" y="561281"/>
                </a:cubicBezTo>
                <a:lnTo>
                  <a:pt x="630900" y="561281"/>
                </a:lnTo>
                <a:cubicBezTo>
                  <a:pt x="633446" y="561281"/>
                  <a:pt x="635510" y="559218"/>
                  <a:pt x="635510" y="556672"/>
                </a:cubicBezTo>
                <a:lnTo>
                  <a:pt x="635510" y="538233"/>
                </a:lnTo>
                <a:cubicBezTo>
                  <a:pt x="635510" y="535687"/>
                  <a:pt x="633446" y="533623"/>
                  <a:pt x="630900" y="533623"/>
                </a:cubicBezTo>
                <a:close/>
                <a:moveTo>
                  <a:pt x="517201" y="457944"/>
                </a:moveTo>
                <a:cubicBezTo>
                  <a:pt x="514655" y="457944"/>
                  <a:pt x="512591" y="460008"/>
                  <a:pt x="512591" y="462554"/>
                </a:cubicBezTo>
                <a:lnTo>
                  <a:pt x="512591" y="480993"/>
                </a:lnTo>
                <a:cubicBezTo>
                  <a:pt x="512591" y="483539"/>
                  <a:pt x="514655" y="485603"/>
                  <a:pt x="517201" y="485603"/>
                </a:cubicBezTo>
                <a:lnTo>
                  <a:pt x="630900" y="485603"/>
                </a:lnTo>
                <a:cubicBezTo>
                  <a:pt x="633446" y="485603"/>
                  <a:pt x="635510" y="483539"/>
                  <a:pt x="635510" y="480993"/>
                </a:cubicBezTo>
                <a:lnTo>
                  <a:pt x="635510" y="462554"/>
                </a:lnTo>
                <a:cubicBezTo>
                  <a:pt x="635510" y="460008"/>
                  <a:pt x="633446" y="457944"/>
                  <a:pt x="630900" y="457944"/>
                </a:cubicBezTo>
                <a:close/>
                <a:moveTo>
                  <a:pt x="272472" y="423052"/>
                </a:moveTo>
                <a:cubicBezTo>
                  <a:pt x="273972" y="423026"/>
                  <a:pt x="275484" y="423572"/>
                  <a:pt x="276649" y="424698"/>
                </a:cubicBezTo>
                <a:lnTo>
                  <a:pt x="293528" y="440998"/>
                </a:lnTo>
                <a:cubicBezTo>
                  <a:pt x="295859" y="443248"/>
                  <a:pt x="295923" y="446962"/>
                  <a:pt x="293673" y="449293"/>
                </a:cubicBezTo>
                <a:lnTo>
                  <a:pt x="200587" y="545686"/>
                </a:lnTo>
                <a:lnTo>
                  <a:pt x="200360" y="546235"/>
                </a:lnTo>
                <a:cubicBezTo>
                  <a:pt x="199298" y="547297"/>
                  <a:pt x="197832" y="547954"/>
                  <a:pt x="196212" y="547954"/>
                </a:cubicBezTo>
                <a:lnTo>
                  <a:pt x="172747" y="547954"/>
                </a:lnTo>
                <a:cubicBezTo>
                  <a:pt x="169507" y="547954"/>
                  <a:pt x="166881" y="545327"/>
                  <a:pt x="166881" y="542087"/>
                </a:cubicBezTo>
                <a:lnTo>
                  <a:pt x="166880" y="461813"/>
                </a:lnTo>
                <a:cubicBezTo>
                  <a:pt x="166881" y="458573"/>
                  <a:pt x="169507" y="455947"/>
                  <a:pt x="172747" y="455947"/>
                </a:cubicBezTo>
                <a:lnTo>
                  <a:pt x="196212" y="455947"/>
                </a:lnTo>
                <a:cubicBezTo>
                  <a:pt x="199452" y="455947"/>
                  <a:pt x="202078" y="458573"/>
                  <a:pt x="202078" y="461813"/>
                </a:cubicBezTo>
                <a:lnTo>
                  <a:pt x="202078" y="493473"/>
                </a:lnTo>
                <a:lnTo>
                  <a:pt x="268354" y="424842"/>
                </a:lnTo>
                <a:cubicBezTo>
                  <a:pt x="269479" y="423677"/>
                  <a:pt x="270970" y="423078"/>
                  <a:pt x="272472" y="423052"/>
                </a:cubicBezTo>
                <a:close/>
                <a:moveTo>
                  <a:pt x="517201" y="382266"/>
                </a:moveTo>
                <a:cubicBezTo>
                  <a:pt x="514655" y="382266"/>
                  <a:pt x="512591" y="384330"/>
                  <a:pt x="512591" y="386875"/>
                </a:cubicBezTo>
                <a:lnTo>
                  <a:pt x="512591" y="405314"/>
                </a:lnTo>
                <a:cubicBezTo>
                  <a:pt x="512591" y="407860"/>
                  <a:pt x="514655" y="409924"/>
                  <a:pt x="517201" y="409924"/>
                </a:cubicBezTo>
                <a:lnTo>
                  <a:pt x="630900" y="409924"/>
                </a:lnTo>
                <a:cubicBezTo>
                  <a:pt x="633446" y="409924"/>
                  <a:pt x="635510" y="407860"/>
                  <a:pt x="635510" y="405314"/>
                </a:cubicBezTo>
                <a:lnTo>
                  <a:pt x="635510" y="386875"/>
                </a:lnTo>
                <a:cubicBezTo>
                  <a:pt x="635510" y="384330"/>
                  <a:pt x="633446" y="382266"/>
                  <a:pt x="630900" y="382266"/>
                </a:cubicBezTo>
                <a:close/>
                <a:moveTo>
                  <a:pt x="224580" y="343640"/>
                </a:moveTo>
                <a:cubicBezTo>
                  <a:pt x="144251" y="343640"/>
                  <a:pt x="79131" y="408760"/>
                  <a:pt x="79131" y="489089"/>
                </a:cubicBezTo>
                <a:cubicBezTo>
                  <a:pt x="79131" y="569418"/>
                  <a:pt x="144251" y="634537"/>
                  <a:pt x="224580" y="634537"/>
                </a:cubicBezTo>
                <a:cubicBezTo>
                  <a:pt x="304909" y="634537"/>
                  <a:pt x="370029" y="569418"/>
                  <a:pt x="370029" y="489089"/>
                </a:cubicBezTo>
                <a:cubicBezTo>
                  <a:pt x="370029" y="408760"/>
                  <a:pt x="304909" y="343640"/>
                  <a:pt x="224580" y="343640"/>
                </a:cubicBezTo>
                <a:close/>
                <a:moveTo>
                  <a:pt x="517201" y="306587"/>
                </a:moveTo>
                <a:cubicBezTo>
                  <a:pt x="514655" y="306587"/>
                  <a:pt x="512591" y="308651"/>
                  <a:pt x="512591" y="311197"/>
                </a:cubicBezTo>
                <a:lnTo>
                  <a:pt x="512591" y="329636"/>
                </a:lnTo>
                <a:cubicBezTo>
                  <a:pt x="512591" y="332182"/>
                  <a:pt x="514655" y="334246"/>
                  <a:pt x="517201" y="334246"/>
                </a:cubicBezTo>
                <a:lnTo>
                  <a:pt x="630900" y="334246"/>
                </a:lnTo>
                <a:cubicBezTo>
                  <a:pt x="633446" y="334246"/>
                  <a:pt x="635510" y="332182"/>
                  <a:pt x="635510" y="329636"/>
                </a:cubicBezTo>
                <a:lnTo>
                  <a:pt x="635510" y="311197"/>
                </a:lnTo>
                <a:cubicBezTo>
                  <a:pt x="635510" y="308651"/>
                  <a:pt x="633446" y="306587"/>
                  <a:pt x="630900" y="306587"/>
                </a:cubicBezTo>
                <a:close/>
                <a:moveTo>
                  <a:pt x="224580" y="275407"/>
                </a:moveTo>
                <a:cubicBezTo>
                  <a:pt x="342593" y="275407"/>
                  <a:pt x="438262" y="371076"/>
                  <a:pt x="438262" y="489089"/>
                </a:cubicBezTo>
                <a:cubicBezTo>
                  <a:pt x="438262" y="607102"/>
                  <a:pt x="342593" y="702770"/>
                  <a:pt x="224580" y="702770"/>
                </a:cubicBezTo>
                <a:cubicBezTo>
                  <a:pt x="209829" y="702770"/>
                  <a:pt x="195426" y="701276"/>
                  <a:pt x="181516" y="698429"/>
                </a:cubicBezTo>
                <a:lnTo>
                  <a:pt x="171647" y="695891"/>
                </a:lnTo>
                <a:lnTo>
                  <a:pt x="145365" y="755111"/>
                </a:lnTo>
                <a:lnTo>
                  <a:pt x="140775" y="746345"/>
                </a:lnTo>
                <a:cubicBezTo>
                  <a:pt x="135170" y="737756"/>
                  <a:pt x="127029" y="730690"/>
                  <a:pt x="116865" y="726411"/>
                </a:cubicBezTo>
                <a:lnTo>
                  <a:pt x="112299" y="724489"/>
                </a:lnTo>
                <a:cubicBezTo>
                  <a:pt x="105523" y="721636"/>
                  <a:pt x="98490" y="720291"/>
                  <a:pt x="91573" y="720302"/>
                </a:cubicBezTo>
                <a:lnTo>
                  <a:pt x="81118" y="722364"/>
                </a:lnTo>
                <a:lnTo>
                  <a:pt x="105818" y="666708"/>
                </a:lnTo>
                <a:lnTo>
                  <a:pt x="105108" y="666277"/>
                </a:lnTo>
                <a:cubicBezTo>
                  <a:pt x="48268" y="627877"/>
                  <a:pt x="10898" y="562847"/>
                  <a:pt x="10898" y="489089"/>
                </a:cubicBezTo>
                <a:cubicBezTo>
                  <a:pt x="10898" y="371076"/>
                  <a:pt x="106567" y="275407"/>
                  <a:pt x="224580" y="275407"/>
                </a:cubicBezTo>
                <a:close/>
                <a:moveTo>
                  <a:pt x="513521" y="72182"/>
                </a:moveTo>
                <a:lnTo>
                  <a:pt x="527289" y="72182"/>
                </a:lnTo>
                <a:cubicBezTo>
                  <a:pt x="530649" y="72182"/>
                  <a:pt x="533907" y="72397"/>
                  <a:pt x="537062" y="72825"/>
                </a:cubicBezTo>
                <a:cubicBezTo>
                  <a:pt x="540218" y="73254"/>
                  <a:pt x="543230" y="74288"/>
                  <a:pt x="546098" y="75925"/>
                </a:cubicBezTo>
                <a:cubicBezTo>
                  <a:pt x="548966" y="77562"/>
                  <a:pt x="551384" y="80097"/>
                  <a:pt x="553351" y="83527"/>
                </a:cubicBezTo>
                <a:cubicBezTo>
                  <a:pt x="555318" y="86958"/>
                  <a:pt x="556301" y="91325"/>
                  <a:pt x="556301" y="96627"/>
                </a:cubicBezTo>
                <a:cubicBezTo>
                  <a:pt x="556301" y="100526"/>
                  <a:pt x="555728" y="104133"/>
                  <a:pt x="554580" y="107447"/>
                </a:cubicBezTo>
                <a:cubicBezTo>
                  <a:pt x="553433" y="110761"/>
                  <a:pt x="551753" y="113607"/>
                  <a:pt x="549540" y="115985"/>
                </a:cubicBezTo>
                <a:cubicBezTo>
                  <a:pt x="547327" y="118363"/>
                  <a:pt x="544479" y="120215"/>
                  <a:pt x="540996" y="121541"/>
                </a:cubicBezTo>
                <a:cubicBezTo>
                  <a:pt x="537513" y="122867"/>
                  <a:pt x="533190" y="123529"/>
                  <a:pt x="528027" y="123529"/>
                </a:cubicBezTo>
                <a:lnTo>
                  <a:pt x="513521" y="123529"/>
                </a:lnTo>
                <a:close/>
                <a:moveTo>
                  <a:pt x="492131" y="48438"/>
                </a:moveTo>
                <a:cubicBezTo>
                  <a:pt x="488853" y="48438"/>
                  <a:pt x="486210" y="49354"/>
                  <a:pt x="484202" y="51187"/>
                </a:cubicBezTo>
                <a:cubicBezTo>
                  <a:pt x="482194" y="53019"/>
                  <a:pt x="481190" y="55768"/>
                  <a:pt x="481190" y="59433"/>
                </a:cubicBezTo>
                <a:lnTo>
                  <a:pt x="481190" y="195579"/>
                </a:lnTo>
                <a:cubicBezTo>
                  <a:pt x="481190" y="196359"/>
                  <a:pt x="481436" y="197061"/>
                  <a:pt x="481928" y="197685"/>
                </a:cubicBezTo>
                <a:cubicBezTo>
                  <a:pt x="482420" y="198309"/>
                  <a:pt x="483280" y="198815"/>
                  <a:pt x="484509" y="199205"/>
                </a:cubicBezTo>
                <a:cubicBezTo>
                  <a:pt x="485739" y="199595"/>
                  <a:pt x="487398" y="199907"/>
                  <a:pt x="489488" y="200141"/>
                </a:cubicBezTo>
                <a:cubicBezTo>
                  <a:pt x="491578" y="200375"/>
                  <a:pt x="494180" y="200492"/>
                  <a:pt x="497294" y="200492"/>
                </a:cubicBezTo>
                <a:cubicBezTo>
                  <a:pt x="500490" y="200492"/>
                  <a:pt x="503113" y="200375"/>
                  <a:pt x="505162" y="200141"/>
                </a:cubicBezTo>
                <a:cubicBezTo>
                  <a:pt x="507211" y="199907"/>
                  <a:pt x="508850" y="199595"/>
                  <a:pt x="510079" y="199205"/>
                </a:cubicBezTo>
                <a:cubicBezTo>
                  <a:pt x="511308" y="198815"/>
                  <a:pt x="512189" y="198309"/>
                  <a:pt x="512722" y="197685"/>
                </a:cubicBezTo>
                <a:cubicBezTo>
                  <a:pt x="513255" y="197061"/>
                  <a:pt x="513521" y="196359"/>
                  <a:pt x="513521" y="195579"/>
                </a:cubicBezTo>
                <a:lnTo>
                  <a:pt x="513521" y="147273"/>
                </a:lnTo>
                <a:lnTo>
                  <a:pt x="526798" y="147273"/>
                </a:lnTo>
                <a:cubicBezTo>
                  <a:pt x="537288" y="147273"/>
                  <a:pt x="546405" y="146103"/>
                  <a:pt x="554150" y="143764"/>
                </a:cubicBezTo>
                <a:cubicBezTo>
                  <a:pt x="561894" y="141425"/>
                  <a:pt x="568430" y="138013"/>
                  <a:pt x="573757" y="133530"/>
                </a:cubicBezTo>
                <a:cubicBezTo>
                  <a:pt x="579084" y="129046"/>
                  <a:pt x="583141" y="123529"/>
                  <a:pt x="585928" y="116979"/>
                </a:cubicBezTo>
                <a:cubicBezTo>
                  <a:pt x="588714" y="110429"/>
                  <a:pt x="590107" y="102905"/>
                  <a:pt x="590107" y="94405"/>
                </a:cubicBezTo>
                <a:cubicBezTo>
                  <a:pt x="590107" y="88245"/>
                  <a:pt x="589206" y="82689"/>
                  <a:pt x="587403" y="77738"/>
                </a:cubicBezTo>
                <a:cubicBezTo>
                  <a:pt x="585600" y="72786"/>
                  <a:pt x="582977" y="68459"/>
                  <a:pt x="579535" y="64755"/>
                </a:cubicBezTo>
                <a:cubicBezTo>
                  <a:pt x="576093" y="61051"/>
                  <a:pt x="571934" y="57990"/>
                  <a:pt x="567058" y="55573"/>
                </a:cubicBezTo>
                <a:cubicBezTo>
                  <a:pt x="562181" y="53156"/>
                  <a:pt x="557367" y="51499"/>
                  <a:pt x="552613" y="50602"/>
                </a:cubicBezTo>
                <a:cubicBezTo>
                  <a:pt x="547860" y="49705"/>
                  <a:pt x="543783" y="49121"/>
                  <a:pt x="540382" y="48847"/>
                </a:cubicBezTo>
                <a:cubicBezTo>
                  <a:pt x="536980" y="48575"/>
                  <a:pt x="533395" y="48438"/>
                  <a:pt x="529625" y="48438"/>
                </a:cubicBezTo>
                <a:close/>
                <a:moveTo>
                  <a:pt x="622514" y="41600"/>
                </a:moveTo>
                <a:cubicBezTo>
                  <a:pt x="619400" y="41600"/>
                  <a:pt x="616819" y="41717"/>
                  <a:pt x="614770" y="41951"/>
                </a:cubicBezTo>
                <a:cubicBezTo>
                  <a:pt x="612721" y="42185"/>
                  <a:pt x="611061" y="42496"/>
                  <a:pt x="609791" y="42887"/>
                </a:cubicBezTo>
                <a:cubicBezTo>
                  <a:pt x="608521" y="43276"/>
                  <a:pt x="607619" y="43783"/>
                  <a:pt x="607087" y="44407"/>
                </a:cubicBezTo>
                <a:cubicBezTo>
                  <a:pt x="606554" y="45031"/>
                  <a:pt x="606287" y="45733"/>
                  <a:pt x="606287" y="46512"/>
                </a:cubicBezTo>
                <a:lnTo>
                  <a:pt x="606287" y="189443"/>
                </a:lnTo>
                <a:cubicBezTo>
                  <a:pt x="606287" y="190222"/>
                  <a:pt x="606554" y="190924"/>
                  <a:pt x="607087" y="191548"/>
                </a:cubicBezTo>
                <a:cubicBezTo>
                  <a:pt x="607619" y="192172"/>
                  <a:pt x="608500" y="192679"/>
                  <a:pt x="609729" y="193069"/>
                </a:cubicBezTo>
                <a:cubicBezTo>
                  <a:pt x="610959" y="193458"/>
                  <a:pt x="612619" y="193770"/>
                  <a:pt x="614708" y="194004"/>
                </a:cubicBezTo>
                <a:cubicBezTo>
                  <a:pt x="616798" y="194238"/>
                  <a:pt x="619400" y="194355"/>
                  <a:pt x="622514" y="194355"/>
                </a:cubicBezTo>
                <a:cubicBezTo>
                  <a:pt x="625710" y="194355"/>
                  <a:pt x="628333" y="194238"/>
                  <a:pt x="630382" y="194004"/>
                </a:cubicBezTo>
                <a:cubicBezTo>
                  <a:pt x="632431" y="193770"/>
                  <a:pt x="634070" y="193458"/>
                  <a:pt x="635299" y="193069"/>
                </a:cubicBezTo>
                <a:cubicBezTo>
                  <a:pt x="636528" y="192679"/>
                  <a:pt x="637409" y="192172"/>
                  <a:pt x="637942" y="191548"/>
                </a:cubicBezTo>
                <a:cubicBezTo>
                  <a:pt x="638475" y="190924"/>
                  <a:pt x="638741" y="190222"/>
                  <a:pt x="638741" y="189443"/>
                </a:cubicBezTo>
                <a:lnTo>
                  <a:pt x="638741" y="46512"/>
                </a:lnTo>
                <a:cubicBezTo>
                  <a:pt x="638741" y="45733"/>
                  <a:pt x="638475" y="45031"/>
                  <a:pt x="637942" y="44407"/>
                </a:cubicBezTo>
                <a:cubicBezTo>
                  <a:pt x="637409" y="43783"/>
                  <a:pt x="636528" y="43276"/>
                  <a:pt x="635299" y="42887"/>
                </a:cubicBezTo>
                <a:cubicBezTo>
                  <a:pt x="634070" y="42496"/>
                  <a:pt x="632431" y="42185"/>
                  <a:pt x="630382" y="41951"/>
                </a:cubicBezTo>
                <a:cubicBezTo>
                  <a:pt x="628333" y="41717"/>
                  <a:pt x="625710" y="41600"/>
                  <a:pt x="622514" y="41600"/>
                </a:cubicBezTo>
                <a:close/>
                <a:moveTo>
                  <a:pt x="358948" y="39555"/>
                </a:moveTo>
                <a:cubicBezTo>
                  <a:pt x="355834" y="39555"/>
                  <a:pt x="353232" y="39672"/>
                  <a:pt x="351142" y="39906"/>
                </a:cubicBezTo>
                <a:cubicBezTo>
                  <a:pt x="349052" y="40139"/>
                  <a:pt x="347393" y="40451"/>
                  <a:pt x="346163" y="40841"/>
                </a:cubicBezTo>
                <a:cubicBezTo>
                  <a:pt x="344934" y="41231"/>
                  <a:pt x="344053" y="41738"/>
                  <a:pt x="343520" y="42362"/>
                </a:cubicBezTo>
                <a:cubicBezTo>
                  <a:pt x="342987" y="42986"/>
                  <a:pt x="342721" y="43726"/>
                  <a:pt x="342721" y="44584"/>
                </a:cubicBezTo>
                <a:lnTo>
                  <a:pt x="342721" y="187164"/>
                </a:lnTo>
                <a:cubicBezTo>
                  <a:pt x="342721" y="188021"/>
                  <a:pt x="342987" y="188762"/>
                  <a:pt x="343520" y="189386"/>
                </a:cubicBezTo>
                <a:cubicBezTo>
                  <a:pt x="344053" y="190010"/>
                  <a:pt x="344934" y="190536"/>
                  <a:pt x="346163" y="190965"/>
                </a:cubicBezTo>
                <a:cubicBezTo>
                  <a:pt x="347393" y="191394"/>
                  <a:pt x="349052" y="191725"/>
                  <a:pt x="351142" y="191959"/>
                </a:cubicBezTo>
                <a:cubicBezTo>
                  <a:pt x="353232" y="192193"/>
                  <a:pt x="355834" y="192310"/>
                  <a:pt x="358948" y="192310"/>
                </a:cubicBezTo>
                <a:cubicBezTo>
                  <a:pt x="362144" y="192310"/>
                  <a:pt x="364767" y="192193"/>
                  <a:pt x="366816" y="191959"/>
                </a:cubicBezTo>
                <a:cubicBezTo>
                  <a:pt x="368865" y="191725"/>
                  <a:pt x="370504" y="191394"/>
                  <a:pt x="371733" y="190965"/>
                </a:cubicBezTo>
                <a:cubicBezTo>
                  <a:pt x="372962" y="190536"/>
                  <a:pt x="373823" y="190010"/>
                  <a:pt x="374314" y="189386"/>
                </a:cubicBezTo>
                <a:cubicBezTo>
                  <a:pt x="374806" y="188762"/>
                  <a:pt x="375052" y="188021"/>
                  <a:pt x="375052" y="187164"/>
                </a:cubicBezTo>
                <a:lnTo>
                  <a:pt x="375052" y="115347"/>
                </a:lnTo>
                <a:lnTo>
                  <a:pt x="423118" y="187164"/>
                </a:lnTo>
                <a:cubicBezTo>
                  <a:pt x="423692" y="188255"/>
                  <a:pt x="424491" y="189191"/>
                  <a:pt x="425515" y="189971"/>
                </a:cubicBezTo>
                <a:cubicBezTo>
                  <a:pt x="426540" y="190751"/>
                  <a:pt x="428220" y="191335"/>
                  <a:pt x="430555" y="191725"/>
                </a:cubicBezTo>
                <a:cubicBezTo>
                  <a:pt x="432891" y="192115"/>
                  <a:pt x="436722" y="192310"/>
                  <a:pt x="442049" y="192310"/>
                </a:cubicBezTo>
                <a:cubicBezTo>
                  <a:pt x="445410" y="192310"/>
                  <a:pt x="448196" y="192193"/>
                  <a:pt x="450409" y="191959"/>
                </a:cubicBezTo>
                <a:cubicBezTo>
                  <a:pt x="452622" y="191725"/>
                  <a:pt x="454363" y="191394"/>
                  <a:pt x="455633" y="190965"/>
                </a:cubicBezTo>
                <a:cubicBezTo>
                  <a:pt x="456903" y="190536"/>
                  <a:pt x="457764" y="189990"/>
                  <a:pt x="458215" y="189327"/>
                </a:cubicBezTo>
                <a:cubicBezTo>
                  <a:pt x="458665" y="188664"/>
                  <a:pt x="458891" y="187904"/>
                  <a:pt x="458891" y="187047"/>
                </a:cubicBezTo>
                <a:cubicBezTo>
                  <a:pt x="458891" y="186423"/>
                  <a:pt x="458706" y="185585"/>
                  <a:pt x="458338" y="184532"/>
                </a:cubicBezTo>
                <a:cubicBezTo>
                  <a:pt x="457969" y="183479"/>
                  <a:pt x="456883" y="181354"/>
                  <a:pt x="455080" y="178157"/>
                </a:cubicBezTo>
                <a:lnTo>
                  <a:pt x="407506" y="109733"/>
                </a:lnTo>
                <a:lnTo>
                  <a:pt x="451146" y="55345"/>
                </a:lnTo>
                <a:cubicBezTo>
                  <a:pt x="453195" y="52304"/>
                  <a:pt x="454588" y="50081"/>
                  <a:pt x="455326" y="48678"/>
                </a:cubicBezTo>
                <a:cubicBezTo>
                  <a:pt x="456064" y="47274"/>
                  <a:pt x="456432" y="45910"/>
                  <a:pt x="456432" y="44584"/>
                </a:cubicBezTo>
                <a:cubicBezTo>
                  <a:pt x="456432" y="43804"/>
                  <a:pt x="456186" y="43103"/>
                  <a:pt x="455695" y="42479"/>
                </a:cubicBezTo>
                <a:cubicBezTo>
                  <a:pt x="455203" y="41855"/>
                  <a:pt x="454322" y="41329"/>
                  <a:pt x="453052" y="40900"/>
                </a:cubicBezTo>
                <a:cubicBezTo>
                  <a:pt x="451781" y="40471"/>
                  <a:pt x="450081" y="40139"/>
                  <a:pt x="447950" y="39906"/>
                </a:cubicBezTo>
                <a:cubicBezTo>
                  <a:pt x="445819" y="39672"/>
                  <a:pt x="443115" y="39555"/>
                  <a:pt x="439837" y="39555"/>
                </a:cubicBezTo>
                <a:cubicBezTo>
                  <a:pt x="436640" y="39555"/>
                  <a:pt x="434018" y="39633"/>
                  <a:pt x="431969" y="39789"/>
                </a:cubicBezTo>
                <a:cubicBezTo>
                  <a:pt x="429920" y="39944"/>
                  <a:pt x="428240" y="40217"/>
                  <a:pt x="426929" y="40607"/>
                </a:cubicBezTo>
                <a:cubicBezTo>
                  <a:pt x="425618" y="40997"/>
                  <a:pt x="424552" y="41524"/>
                  <a:pt x="423733" y="42186"/>
                </a:cubicBezTo>
                <a:cubicBezTo>
                  <a:pt x="422913" y="42849"/>
                  <a:pt x="422217" y="43687"/>
                  <a:pt x="421643" y="44701"/>
                </a:cubicBezTo>
                <a:lnTo>
                  <a:pt x="375052" y="109031"/>
                </a:lnTo>
                <a:lnTo>
                  <a:pt x="375052" y="44584"/>
                </a:lnTo>
                <a:cubicBezTo>
                  <a:pt x="375052" y="43726"/>
                  <a:pt x="374806" y="42986"/>
                  <a:pt x="374314" y="42362"/>
                </a:cubicBezTo>
                <a:cubicBezTo>
                  <a:pt x="373823" y="41738"/>
                  <a:pt x="372962" y="41231"/>
                  <a:pt x="371733" y="40841"/>
                </a:cubicBezTo>
                <a:cubicBezTo>
                  <a:pt x="370504" y="40451"/>
                  <a:pt x="368865" y="40139"/>
                  <a:pt x="366816" y="39906"/>
                </a:cubicBezTo>
                <a:cubicBezTo>
                  <a:pt x="364767" y="39672"/>
                  <a:pt x="362144" y="39555"/>
                  <a:pt x="358948" y="39555"/>
                </a:cubicBezTo>
                <a:close/>
                <a:moveTo>
                  <a:pt x="115340" y="0"/>
                </a:moveTo>
                <a:lnTo>
                  <a:pt x="671220" y="0"/>
                </a:lnTo>
                <a:lnTo>
                  <a:pt x="671220" y="674798"/>
                </a:lnTo>
                <a:lnTo>
                  <a:pt x="411483" y="674798"/>
                </a:lnTo>
                <a:lnTo>
                  <a:pt x="424114" y="660901"/>
                </a:lnTo>
                <a:cubicBezTo>
                  <a:pt x="461002" y="616203"/>
                  <a:pt x="483161" y="558899"/>
                  <a:pt x="483161" y="496419"/>
                </a:cubicBezTo>
                <a:cubicBezTo>
                  <a:pt x="483161" y="353609"/>
                  <a:pt x="367391" y="237839"/>
                  <a:pt x="224581" y="237839"/>
                </a:cubicBezTo>
                <a:cubicBezTo>
                  <a:pt x="188878" y="237839"/>
                  <a:pt x="154866" y="245075"/>
                  <a:pt x="123929" y="258159"/>
                </a:cubicBezTo>
                <a:lnTo>
                  <a:pt x="115340" y="262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" name="Picture 2" descr="mage result for pyl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25" y="2915060"/>
            <a:ext cx="1151147" cy="9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3875189" y="2187982"/>
            <a:ext cx="2496133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Political decision-making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 level</a:t>
            </a:r>
          </a:p>
        </p:txBody>
      </p:sp>
    </p:spTree>
    <p:extLst>
      <p:ext uri="{BB962C8B-B14F-4D97-AF65-F5344CB8AC3E}">
        <p14:creationId xmlns:p14="http://schemas.microsoft.com/office/powerpoint/2010/main" val="40212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6" name="Content Placeholder 5" descr="&lt;strong&gt;Thank&lt;/strong&gt; &lt;strong&gt;You&lt;/strong&gt; | Phoenix - My Child Abuse Recovery Journal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040560" cy="4654641"/>
          </a:xfrm>
        </p:spPr>
      </p:pic>
    </p:spTree>
    <p:extLst>
      <p:ext uri="{BB962C8B-B14F-4D97-AF65-F5344CB8AC3E}">
        <p14:creationId xmlns:p14="http://schemas.microsoft.com/office/powerpoint/2010/main" val="39922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769"/>
            <a:ext cx="7139136" cy="1308589"/>
          </a:xfrm>
        </p:spPr>
        <p:txBody>
          <a:bodyPr>
            <a:normAutofit/>
          </a:bodyPr>
          <a:lstStyle/>
          <a:p>
            <a:pPr lvl="0"/>
            <a:r>
              <a:rPr lang="en-US" sz="3323" dirty="0"/>
              <a:t>ESS is close to 50%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2018 is the peak of construction activity</a:t>
            </a:r>
          </a:p>
          <a:p>
            <a:pPr lvl="0"/>
            <a:r>
              <a:rPr lang="en-US" dirty="0"/>
              <a:t>First buildings have been handed over</a:t>
            </a:r>
          </a:p>
          <a:p>
            <a:pPr lvl="0"/>
            <a:r>
              <a:rPr lang="en-US" dirty="0"/>
              <a:t>In-kind deliveries of high tech equipment arriving</a:t>
            </a:r>
          </a:p>
          <a:p>
            <a:pPr lvl="0"/>
            <a:r>
              <a:rPr lang="en-US" dirty="0"/>
              <a:t>All our staff moved out to site in June this year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2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20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13A48D3-D14D-BE47-B66F-0541F409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936403"/>
            <a:ext cx="3384376" cy="225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29D74-C2C3-254E-B6D2-E2412091D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33" y="4337864"/>
            <a:ext cx="2391534" cy="223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1932E-C713-A448-9C8B-AB388FDC01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91007"/>
            <a:ext cx="3360770" cy="252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83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 b="-1"/>
          <a:stretch/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and People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67" y="2549240"/>
            <a:ext cx="3335256" cy="3071379"/>
            <a:chOff x="3735915" y="4618018"/>
            <a:chExt cx="3613194" cy="3327327"/>
          </a:xfrm>
        </p:grpSpPr>
        <p:grpSp>
          <p:nvGrpSpPr>
            <p:cNvPr id="7" name="Group 6"/>
            <p:cNvGrpSpPr/>
            <p:nvPr/>
          </p:nvGrpSpPr>
          <p:grpSpPr>
            <a:xfrm>
              <a:off x="3735915" y="4618018"/>
              <a:ext cx="3613194" cy="3327327"/>
              <a:chOff x="4499992" y="2281436"/>
              <a:chExt cx="2016224" cy="18722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572000" y="2281436"/>
                <a:ext cx="1872208" cy="1872208"/>
              </a:xfrm>
              <a:prstGeom prst="ellipse">
                <a:avLst/>
              </a:prstGeom>
              <a:solidFill>
                <a:srgbClr val="149ED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23" b="1" i="0" u="none" strike="noStrike" kern="1200" cap="none" spc="0" normalizeH="0" baseline="0" noProof="0" dirty="0">
                  <a:ln>
                    <a:noFill/>
                  </a:ln>
                  <a:solidFill>
                    <a:srgbClr val="149ED6"/>
                  </a:solidFill>
                  <a:effectLst/>
                  <a:uLnTx/>
                  <a:uFillTx/>
                  <a:latin typeface="Calibri"/>
                  <a:ea typeface="+mn-ea"/>
                  <a:cs typeface="Helvetica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99992" y="2522015"/>
                <a:ext cx="2016224" cy="56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8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447</a:t>
                </a:r>
              </a:p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Employees</a:t>
                </a:r>
              </a:p>
            </p:txBody>
          </p:sp>
        </p:grpSp>
        <p:pic>
          <p:nvPicPr>
            <p:cNvPr id="8" name="Picture 7" descr="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49" y="6203193"/>
              <a:ext cx="2580125" cy="8330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017138" y="2549239"/>
            <a:ext cx="3335256" cy="3071379"/>
            <a:chOff x="-949710" y="3908461"/>
            <a:chExt cx="3613194" cy="3327327"/>
          </a:xfrm>
        </p:grpSpPr>
        <p:grpSp>
          <p:nvGrpSpPr>
            <p:cNvPr id="12" name="Group 11"/>
            <p:cNvGrpSpPr/>
            <p:nvPr/>
          </p:nvGrpSpPr>
          <p:grpSpPr>
            <a:xfrm>
              <a:off x="-949710" y="3908461"/>
              <a:ext cx="3613194" cy="3327327"/>
              <a:chOff x="4499992" y="2281436"/>
              <a:chExt cx="2016224" cy="187220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572000" y="2281436"/>
                <a:ext cx="1872208" cy="1872208"/>
              </a:xfrm>
              <a:prstGeom prst="ellipse">
                <a:avLst/>
              </a:prstGeom>
              <a:solidFill>
                <a:srgbClr val="149ED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23" b="1" i="0" u="none" strike="noStrike" kern="1200" cap="none" spc="0" normalizeH="0" baseline="0" noProof="0" dirty="0">
                  <a:ln>
                    <a:noFill/>
                  </a:ln>
                  <a:solidFill>
                    <a:srgbClr val="149ED6"/>
                  </a:solidFill>
                  <a:effectLst/>
                  <a:uLnTx/>
                  <a:uFillTx/>
                  <a:latin typeface="Calibri"/>
                  <a:ea typeface="+mn-ea"/>
                  <a:cs typeface="Helvetic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9992" y="2522015"/>
                <a:ext cx="2016224" cy="56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8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50</a:t>
                </a:r>
              </a:p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Nationalities</a:t>
                </a:r>
              </a:p>
            </p:txBody>
          </p:sp>
        </p:grpSp>
        <p:pic>
          <p:nvPicPr>
            <p:cNvPr id="13" name="Picture 2" descr="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552" y="5444715"/>
              <a:ext cx="2279838" cy="11416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761364" y="2549240"/>
            <a:ext cx="3335256" cy="3071379"/>
            <a:chOff x="314325" y="2244798"/>
            <a:chExt cx="3613194" cy="3327327"/>
          </a:xfrm>
        </p:grpSpPr>
        <p:grpSp>
          <p:nvGrpSpPr>
            <p:cNvPr id="17" name="Group 16"/>
            <p:cNvGrpSpPr/>
            <p:nvPr/>
          </p:nvGrpSpPr>
          <p:grpSpPr>
            <a:xfrm>
              <a:off x="314325" y="2244798"/>
              <a:ext cx="3613194" cy="3327327"/>
              <a:chOff x="4499992" y="2281436"/>
              <a:chExt cx="2016224" cy="187220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572000" y="2281436"/>
                <a:ext cx="1872208" cy="1872208"/>
              </a:xfrm>
              <a:prstGeom prst="ellipse">
                <a:avLst/>
              </a:prstGeom>
              <a:solidFill>
                <a:srgbClr val="149ED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23" b="1" i="0" u="none" strike="noStrike" kern="1200" cap="none" spc="0" normalizeH="0" baseline="0" noProof="0" dirty="0">
                  <a:ln>
                    <a:noFill/>
                  </a:ln>
                  <a:solidFill>
                    <a:srgbClr val="149ED6"/>
                  </a:solidFill>
                  <a:effectLst/>
                  <a:uLnTx/>
                  <a:uFillTx/>
                  <a:latin typeface="Calibri"/>
                  <a:ea typeface="+mn-ea"/>
                  <a:cs typeface="Helvetica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99992" y="2522015"/>
                <a:ext cx="2016224" cy="56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8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~ 100</a:t>
                </a:r>
              </a:p>
              <a:p>
                <a:pPr marL="0" marR="0" lvl="0" indent="0" algn="ctr" defTabSz="10616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Helvetica"/>
                  </a:rPr>
                  <a:t>Collaborating Institutions</a:t>
                </a:r>
              </a:p>
            </p:txBody>
          </p:sp>
        </p:grpSp>
        <p:pic>
          <p:nvPicPr>
            <p:cNvPr id="18" name="Picture 6" descr="mage result for PSI villige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1" y="3725099"/>
              <a:ext cx="2033896" cy="13559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74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144000" cy="6858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cs typeface="Calibri"/>
              </a:rPr>
              <a:t>Civil Construction Groundbreaking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1058" y="5717670"/>
            <a:ext cx="3422942" cy="657763"/>
          </a:xfrm>
          <a:prstGeom prst="rect">
            <a:avLst/>
          </a:prstGeom>
        </p:spPr>
        <p:txBody>
          <a:bodyPr wrap="none" lIns="102756" tIns="51381" rIns="102756" bIns="51381">
            <a:spAutoFit/>
          </a:bodyPr>
          <a:lstStyle/>
          <a:p>
            <a:pPr marL="0" marR="0" lvl="0" indent="0" algn="l" defTabSz="1027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September  2014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38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74BF4-9D3D-0E4D-8C5F-9F09C99F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8806"/>
            <a:ext cx="11044101" cy="68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9332" y="4582582"/>
            <a:ext cx="1253665" cy="1006657"/>
          </a:xfrm>
          <a:prstGeom prst="rect">
            <a:avLst/>
          </a:prstGeom>
          <a:solidFill>
            <a:srgbClr val="FFC000">
              <a:alpha val="37000"/>
            </a:srgbClr>
          </a:solidFill>
          <a:ln w="539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ie 9"/>
          <p:cNvSpPr/>
          <p:nvPr/>
        </p:nvSpPr>
        <p:spPr>
          <a:xfrm>
            <a:off x="971770" y="2501615"/>
            <a:ext cx="2735792" cy="3096344"/>
          </a:xfrm>
          <a:prstGeom prst="pie">
            <a:avLst>
              <a:gd name="adj1" fmla="val 5250430"/>
              <a:gd name="adj2" fmla="val 12222113"/>
            </a:avLst>
          </a:prstGeom>
          <a:solidFill>
            <a:srgbClr val="FFC000">
              <a:alpha val="50000"/>
            </a:srgb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12189" y="5804527"/>
            <a:ext cx="3367314" cy="792825"/>
          </a:xfrm>
          <a:custGeom>
            <a:avLst/>
            <a:gdLst>
              <a:gd name="connsiteX0" fmla="*/ 0 w 3367314"/>
              <a:gd name="connsiteY0" fmla="*/ 1059543 h 1059543"/>
              <a:gd name="connsiteX1" fmla="*/ 3367314 w 3367314"/>
              <a:gd name="connsiteY1" fmla="*/ 1059543 h 1059543"/>
              <a:gd name="connsiteX2" fmla="*/ 3352800 w 3367314"/>
              <a:gd name="connsiteY2" fmla="*/ 0 h 1059543"/>
              <a:gd name="connsiteX3" fmla="*/ 885371 w 3367314"/>
              <a:gd name="connsiteY3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314" h="1059543">
                <a:moveTo>
                  <a:pt x="0" y="1059543"/>
                </a:moveTo>
                <a:lnTo>
                  <a:pt x="3367314" y="1059543"/>
                </a:lnTo>
                <a:lnTo>
                  <a:pt x="3352800" y="0"/>
                </a:lnTo>
                <a:lnTo>
                  <a:pt x="885371" y="0"/>
                </a:lnTo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5057" y="6016273"/>
            <a:ext cx="2151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Lund Tramway Depot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614" y="2512032"/>
            <a:ext cx="12349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AD3856-EC62-4A4B-AF84-EE089AC4DE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272566"/>
            <a:ext cx="4161392" cy="271379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61409" y="4259416"/>
            <a:ext cx="2382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2018 ESS offices for all staff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FC09C8-5FB3-A84D-A501-A59DB3ACDCC7}"/>
              </a:ext>
            </a:extLst>
          </p:cNvPr>
          <p:cNvCxnSpPr>
            <a:stCxn id="17" idx="2"/>
          </p:cNvCxnSpPr>
          <p:nvPr/>
        </p:nvCxnSpPr>
        <p:spPr>
          <a:xfrm flipH="1">
            <a:off x="5306163" y="2986361"/>
            <a:ext cx="1634564" cy="1609952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4B21A4-448A-D841-8286-37FE2A847FA6}"/>
              </a:ext>
            </a:extLst>
          </p:cNvPr>
          <p:cNvCxnSpPr>
            <a:cxnSpLocks/>
          </p:cNvCxnSpPr>
          <p:nvPr/>
        </p:nvCxnSpPr>
        <p:spPr>
          <a:xfrm flipV="1">
            <a:off x="3779912" y="5849694"/>
            <a:ext cx="763852" cy="387238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FD8FB9-941B-6141-8356-E2DEC66A77F4}"/>
              </a:ext>
            </a:extLst>
          </p:cNvPr>
          <p:cNvSpPr txBox="1"/>
          <p:nvPr/>
        </p:nvSpPr>
        <p:spPr>
          <a:xfrm>
            <a:off x="2967712" y="6043313"/>
            <a:ext cx="147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Bus Stop</a:t>
            </a:r>
          </a:p>
        </p:txBody>
      </p:sp>
    </p:spTree>
    <p:extLst>
      <p:ext uri="{BB962C8B-B14F-4D97-AF65-F5344CB8AC3E}">
        <p14:creationId xmlns:p14="http://schemas.microsoft.com/office/powerpoint/2010/main" val="28379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9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CAFE5-3A9D-A544-A65E-19ECC706301A}"/>
              </a:ext>
            </a:extLst>
          </p:cNvPr>
          <p:cNvSpPr txBox="1"/>
          <p:nvPr/>
        </p:nvSpPr>
        <p:spPr>
          <a:xfrm>
            <a:off x="6894748" y="2305077"/>
            <a:ext cx="127765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Labs and Workshops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E8B51-AFA7-DE4E-B695-92CAF763CEE2}"/>
              </a:ext>
            </a:extLst>
          </p:cNvPr>
          <p:cNvSpPr/>
          <p:nvPr/>
        </p:nvSpPr>
        <p:spPr>
          <a:xfrm>
            <a:off x="107505" y="2060848"/>
            <a:ext cx="3096344" cy="25993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7FCBB-607A-F140-965D-649588B91135}"/>
              </a:ext>
            </a:extLst>
          </p:cNvPr>
          <p:cNvSpPr txBox="1"/>
          <p:nvPr/>
        </p:nvSpPr>
        <p:spPr>
          <a:xfrm>
            <a:off x="231779" y="2131270"/>
            <a:ext cx="202115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Offices, auditorium canteen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69DA004-DE5F-4A4E-8C23-2618BF107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7" y="2777601"/>
            <a:ext cx="2880320" cy="1801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70B63-3604-0B48-8310-1B305A0BCE07}"/>
              </a:ext>
            </a:extLst>
          </p:cNvPr>
          <p:cNvSpPr txBox="1"/>
          <p:nvPr/>
        </p:nvSpPr>
        <p:spPr>
          <a:xfrm>
            <a:off x="6185701" y="4904418"/>
            <a:ext cx="105059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Entrance Building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8E4F5-0B23-F743-BDC2-29443E30831C}"/>
              </a:ext>
            </a:extLst>
          </p:cNvPr>
          <p:cNvSpPr txBox="1"/>
          <p:nvPr/>
        </p:nvSpPr>
        <p:spPr>
          <a:xfrm>
            <a:off x="107505" y="4894326"/>
            <a:ext cx="3996966" cy="1754326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 construction and financing agreements in February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in detailed design before target cost is agreed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of the lease is included in the operations costs</a:t>
            </a:r>
          </a:p>
        </p:txBody>
      </p:sp>
    </p:spTree>
    <p:extLst>
      <p:ext uri="{BB962C8B-B14F-4D97-AF65-F5344CB8AC3E}">
        <p14:creationId xmlns:p14="http://schemas.microsoft.com/office/powerpoint/2010/main" val="29669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&amp; Klystron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2792"/>
            <a:ext cx="9144000" cy="54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1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" y="5967412"/>
            <a:ext cx="7139136" cy="1143000"/>
          </a:xfrm>
        </p:spPr>
        <p:txBody>
          <a:bodyPr/>
          <a:lstStyle/>
          <a:p>
            <a:r>
              <a:rPr lang="sv-SE" dirty="0"/>
              <a:t>Ion source &amp; LEBT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to start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31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3086</TotalTime>
  <Words>608</Words>
  <Application>Microsoft Office PowerPoint</Application>
  <PresentationFormat>On-screen Show (4:3)</PresentationFormat>
  <Paragraphs>182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Batang</vt:lpstr>
      <vt:lpstr>Arial</vt:lpstr>
      <vt:lpstr>Calibri</vt:lpstr>
      <vt:lpstr>Century Gothic</vt:lpstr>
      <vt:lpstr>Helvetica</vt:lpstr>
      <vt:lpstr>Verdana</vt:lpstr>
      <vt:lpstr>Office Theme</vt:lpstr>
      <vt:lpstr>3_Office Theme</vt:lpstr>
      <vt:lpstr>1_Office Theme</vt:lpstr>
      <vt:lpstr>PowerPoint Presentation</vt:lpstr>
      <vt:lpstr>ESS is close to 50% complete</vt:lpstr>
      <vt:lpstr>Organisation and People </vt:lpstr>
      <vt:lpstr>Civil Construction Groundbreaking</vt:lpstr>
      <vt:lpstr>PowerPoint Presentation</vt:lpstr>
      <vt:lpstr>PowerPoint Presentation</vt:lpstr>
      <vt:lpstr>Campus </vt:lpstr>
      <vt:lpstr>Accelerator &amp; Klystron Gallery</vt:lpstr>
      <vt:lpstr>Ion source &amp; LEBT are about to start</vt:lpstr>
      <vt:lpstr>PowerPoint Presentation</vt:lpstr>
      <vt:lpstr>PowerPoint Presentation</vt:lpstr>
      <vt:lpstr>Rebaselined ESS schedule</vt:lpstr>
      <vt:lpstr>Main delays for the Accelerator are due to in-kind partners…</vt:lpstr>
      <vt:lpstr>Main delays for the Target are due to the Target Building, but in-kind contributions are critical…</vt:lpstr>
      <vt:lpstr>Funding decisions in 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Roland Garoby</cp:lastModifiedBy>
  <cp:revision>103</cp:revision>
  <cp:lastPrinted>2018-04-13T06:09:56Z</cp:lastPrinted>
  <dcterms:created xsi:type="dcterms:W3CDTF">2017-08-15T13:16:57Z</dcterms:created>
  <dcterms:modified xsi:type="dcterms:W3CDTF">2018-08-27T07:17:42Z</dcterms:modified>
</cp:coreProperties>
</file>