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56" r:id="rId2"/>
    <p:sldId id="646" r:id="rId3"/>
    <p:sldId id="647" r:id="rId4"/>
    <p:sldId id="652" r:id="rId5"/>
    <p:sldId id="654" r:id="rId6"/>
    <p:sldId id="612" r:id="rId7"/>
  </p:sldIdLst>
  <p:sldSz cx="9144000" cy="6858000" type="screen4x3"/>
  <p:notesSz cx="6858000" cy="9144000"/>
  <p:defaultTextStyle>
    <a:defPPr>
      <a:defRPr lang="sv-SE"/>
    </a:defPPr>
    <a:lvl1pPr marL="0" algn="l" defTabSz="9143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0" algn="l" defTabSz="9143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9" algn="l" defTabSz="9143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79" algn="l" defTabSz="9143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39" algn="l" defTabSz="9143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98" algn="l" defTabSz="9143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58" algn="l" defTabSz="9143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17" algn="l" defTabSz="9143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77" algn="l" defTabSz="9143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A1D4"/>
    <a:srgbClr val="FFFFFF"/>
    <a:srgbClr val="7030A0"/>
    <a:srgbClr val="FFC000"/>
    <a:srgbClr val="B3B3B3"/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7" autoAdjust="0"/>
    <p:restoredTop sz="50000" autoAdjust="0"/>
  </p:normalViewPr>
  <p:slideViewPr>
    <p:cSldViewPr snapToGrid="0">
      <p:cViewPr varScale="1">
        <p:scale>
          <a:sx n="144" d="100"/>
          <a:sy n="144" d="100"/>
        </p:scale>
        <p:origin x="26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3" d="100"/>
          <a:sy n="93" d="100"/>
        </p:scale>
        <p:origin x="-264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2018-08-23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0" algn="l" defTabSz="9143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19" algn="l" defTabSz="9143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79" algn="l" defTabSz="9143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39" algn="l" defTabSz="9143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98" algn="l" defTabSz="9143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58" algn="l" defTabSz="9143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17" algn="l" defTabSz="9143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77" algn="l" defTabSz="9143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sv-SE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2018-08-23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260649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2018-08-23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2018-08-23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4662" y="260649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19" indent="0">
              <a:buNone/>
              <a:defRPr sz="1800" b="1"/>
            </a:lvl3pPr>
            <a:lvl4pPr marL="1371479" indent="0">
              <a:buNone/>
              <a:defRPr sz="1600" b="1"/>
            </a:lvl4pPr>
            <a:lvl5pPr marL="1828639" indent="0">
              <a:buNone/>
              <a:defRPr sz="1600" b="1"/>
            </a:lvl5pPr>
            <a:lvl6pPr marL="2285798" indent="0">
              <a:buNone/>
              <a:defRPr sz="1600" b="1"/>
            </a:lvl6pPr>
            <a:lvl7pPr marL="2742958" indent="0">
              <a:buNone/>
              <a:defRPr sz="1600" b="1"/>
            </a:lvl7pPr>
            <a:lvl8pPr marL="3200117" indent="0">
              <a:buNone/>
              <a:defRPr sz="1600" b="1"/>
            </a:lvl8pPr>
            <a:lvl9pPr marL="3657277" indent="0">
              <a:buNone/>
              <a:defRPr sz="1600" b="1"/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19" indent="0">
              <a:buNone/>
              <a:defRPr sz="1800" b="1"/>
            </a:lvl3pPr>
            <a:lvl4pPr marL="1371479" indent="0">
              <a:buNone/>
              <a:defRPr sz="1600" b="1"/>
            </a:lvl4pPr>
            <a:lvl5pPr marL="1828639" indent="0">
              <a:buNone/>
              <a:defRPr sz="1600" b="1"/>
            </a:lvl5pPr>
            <a:lvl6pPr marL="2285798" indent="0">
              <a:buNone/>
              <a:defRPr sz="1600" b="1"/>
            </a:lvl6pPr>
            <a:lvl7pPr marL="2742958" indent="0">
              <a:buNone/>
              <a:defRPr sz="1600" b="1"/>
            </a:lvl7pPr>
            <a:lvl8pPr marL="3200117" indent="0">
              <a:buNone/>
              <a:defRPr sz="1600" b="1"/>
            </a:lvl8pPr>
            <a:lvl9pPr marL="3657277" indent="0">
              <a:buNone/>
              <a:defRPr sz="1600" b="1"/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2018-08-23</a:t>
            </a:fld>
            <a:endParaRPr lang="sv-S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9136" cy="1143000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</a:bodyPr>
          <a:lstStyle/>
          <a:p>
            <a:r>
              <a:rPr lang="sv-SE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51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2018-08-23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319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870" indent="-342870" algn="l" defTabSz="914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884" indent="-285725" algn="l" defTabSz="914319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2899" indent="-228579" algn="l" defTabSz="914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058" indent="-228579" algn="l" defTabSz="914319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218" indent="-228579" algn="l" defTabSz="914319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78" indent="-228579" algn="l" defTabSz="914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7" indent="-228579" algn="l" defTabSz="914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7" indent="-228579" algn="l" defTabSz="914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6" indent="-228579" algn="l" defTabSz="914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0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9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9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9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8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8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7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7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561898"/>
          </a:xfrm>
        </p:spPr>
        <p:txBody>
          <a:bodyPr>
            <a:normAutofit/>
          </a:bodyPr>
          <a:lstStyle/>
          <a:p>
            <a:pPr algn="ctr"/>
            <a:r>
              <a:rPr lang="en-GB" sz="4000" dirty="0"/>
              <a:t>The Common Shielding Project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199" y="5949281"/>
            <a:ext cx="8216153" cy="387790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rgbClr val="FFFFFF"/>
                </a:solidFill>
              </a:rPr>
              <a:t>Ken Andersen, </a:t>
            </a:r>
            <a:r>
              <a:rPr lang="en-US" sz="1600">
                <a:solidFill>
                  <a:srgbClr val="FFFFFF"/>
                </a:solidFill>
              </a:rPr>
              <a:t>Neutron Instruments Division, European Spallation Source ERIC</a:t>
            </a:r>
            <a:endParaRPr lang="en-GB" sz="1400" dirty="0">
              <a:solidFill>
                <a:srgbClr val="FFFFFF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Neutronics Workshop</a:t>
            </a:r>
          </a:p>
          <a:p>
            <a:r>
              <a:rPr lang="en-US" sz="2200" dirty="0">
                <a:solidFill>
                  <a:schemeClr val="bg1"/>
                </a:solidFill>
              </a:rPr>
              <a:t>ESS, 24</a:t>
            </a:r>
            <a:r>
              <a:rPr lang="en-US" sz="2200" baseline="30000" dirty="0">
                <a:solidFill>
                  <a:schemeClr val="bg1"/>
                </a:solidFill>
              </a:rPr>
              <a:t>th</a:t>
            </a:r>
            <a:r>
              <a:rPr lang="en-US" sz="2200" dirty="0">
                <a:solidFill>
                  <a:schemeClr val="bg1"/>
                </a:solidFill>
              </a:rPr>
              <a:t> of August 2018</a:t>
            </a: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of proposal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1619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Proposal: guide shielding for long and medium instruments</a:t>
            </a:r>
          </a:p>
          <a:p>
            <a:pPr lvl="1"/>
            <a:r>
              <a:rPr lang="en-US" dirty="0"/>
              <a:t>from bunker to cave</a:t>
            </a:r>
          </a:p>
          <a:p>
            <a:pPr lvl="1"/>
            <a:r>
              <a:rPr lang="en-US" dirty="0"/>
              <a:t>include shielding around choppers</a:t>
            </a:r>
          </a:p>
          <a:p>
            <a:pPr lvl="1"/>
            <a:r>
              <a:rPr lang="en-US" dirty="0"/>
              <a:t>Include all long instruments (West sector)</a:t>
            </a:r>
          </a:p>
          <a:p>
            <a:pPr lvl="1"/>
            <a:r>
              <a:rPr lang="en-US" dirty="0"/>
              <a:t>No short instruments: LOKI, FREIA, ESTIA</a:t>
            </a:r>
          </a:p>
          <a:p>
            <a:pPr lvl="2"/>
            <a:r>
              <a:rPr lang="en-US" dirty="0"/>
              <a:t>strongly integrated with </a:t>
            </a:r>
            <a:r>
              <a:rPr lang="en-US" dirty="0" err="1"/>
              <a:t>neighbouring</a:t>
            </a:r>
            <a:r>
              <a:rPr lang="en-US" dirty="0"/>
              <a:t> beamlines</a:t>
            </a:r>
          </a:p>
          <a:p>
            <a:pPr lvl="1"/>
            <a:r>
              <a:rPr lang="en-US" dirty="0"/>
              <a:t>Include medium instruments: ODIN, DREAM, VESPA, SKADI</a:t>
            </a:r>
          </a:p>
          <a:p>
            <a:r>
              <a:rPr lang="en-US" dirty="0"/>
              <a:t>Use engineering resources from bunker team</a:t>
            </a:r>
          </a:p>
          <a:p>
            <a:r>
              <a:rPr lang="en-US" dirty="0"/>
              <a:t>Use whatever neutronics resources we can get our hands on</a:t>
            </a:r>
          </a:p>
          <a:p>
            <a:pPr lvl="1"/>
            <a:r>
              <a:rPr lang="en-US" dirty="0"/>
              <a:t>Mainly from instruments which have signed up</a:t>
            </a:r>
          </a:p>
          <a:p>
            <a:r>
              <a:rPr lang="en-US" dirty="0"/>
              <a:t>8 instruments signed up: </a:t>
            </a:r>
          </a:p>
          <a:p>
            <a:pPr lvl="1"/>
            <a:r>
              <a:rPr lang="en-US" dirty="0"/>
              <a:t>Long instruments: CSPEC (TUM), BIFROST (IFE), MAGIC (LLB), T-REX (CNR&amp;FZJ), HEIMDAL (IFE)</a:t>
            </a:r>
          </a:p>
          <a:p>
            <a:pPr lvl="1"/>
            <a:r>
              <a:rPr lang="en-US" dirty="0"/>
              <a:t>Medium instruments: ODIN (TUM), DREAM (LLB), VESPA (CNR&amp;ISIS)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66159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Timeline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</a:t>
            </a:fld>
            <a:endParaRPr lang="sv-SE" dirty="0"/>
          </a:p>
        </p:txBody>
      </p:sp>
      <p:graphicFrame>
        <p:nvGraphicFramePr>
          <p:cNvPr id="5" name="Table 725"/>
          <p:cNvGraphicFramePr/>
          <p:nvPr>
            <p:extLst>
              <p:ext uri="{D42A27DB-BD31-4B8C-83A1-F6EECF244321}">
                <p14:modId xmlns:p14="http://schemas.microsoft.com/office/powerpoint/2010/main" val="853636143"/>
              </p:ext>
            </p:extLst>
          </p:nvPr>
        </p:nvGraphicFramePr>
        <p:xfrm>
          <a:off x="192268" y="1500188"/>
          <a:ext cx="8799330" cy="3474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25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67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67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67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67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67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67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671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4671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52521">
                <a:tc>
                  <a:txBody>
                    <a:bodyPr/>
                    <a:lstStyle/>
                    <a:p>
                      <a:pPr lvl="0" algn="l" defTabSz="914400">
                        <a:tabLst>
                          <a:tab pos="914400" algn="l"/>
                        </a:tabLst>
                        <a:defRPr b="0" i="0">
                          <a:uFillTx/>
                        </a:defRPr>
                      </a:pPr>
                      <a:endParaRPr sz="900" dirty="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b="0" i="0">
                          <a:uFillTx/>
                        </a:defRPr>
                      </a:pPr>
                      <a:r>
                        <a:rPr lang="en-US" sz="1400" dirty="0">
                          <a:sym typeface="Gill Sans"/>
                        </a:rPr>
                        <a:t>2018 H1</a:t>
                      </a:r>
                      <a:endParaRPr sz="1400" dirty="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b="0" i="0">
                          <a:uFillTx/>
                        </a:defRPr>
                      </a:pPr>
                      <a:r>
                        <a:rPr lang="en-US" sz="1400" dirty="0">
                          <a:sym typeface="Gill Sans"/>
                        </a:rPr>
                        <a:t>2018 H2</a:t>
                      </a:r>
                      <a:endParaRPr sz="1400" dirty="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b="0" i="0">
                          <a:uFillTx/>
                        </a:defRPr>
                      </a:pPr>
                      <a:r>
                        <a:rPr lang="en-US" sz="1400" dirty="0">
                          <a:sym typeface="Gill Sans"/>
                        </a:rPr>
                        <a:t>2019 H1</a:t>
                      </a:r>
                      <a:endParaRPr sz="1400" dirty="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b="0" i="0">
                          <a:uFillTx/>
                        </a:defRPr>
                      </a:pPr>
                      <a:r>
                        <a:rPr lang="en-US" sz="1400" dirty="0">
                          <a:sym typeface="Gill Sans"/>
                        </a:rPr>
                        <a:t>2019 H2</a:t>
                      </a:r>
                      <a:endParaRPr sz="1400" dirty="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b="0" i="0">
                          <a:uFillTx/>
                        </a:defRPr>
                      </a:pPr>
                      <a:r>
                        <a:rPr lang="en-US" sz="1400" dirty="0">
                          <a:sym typeface="Gill Sans"/>
                        </a:rPr>
                        <a:t>2020 H1</a:t>
                      </a:r>
                      <a:endParaRPr sz="1400" dirty="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b="0" i="0">
                          <a:uFillTx/>
                        </a:defRPr>
                      </a:pPr>
                      <a:r>
                        <a:rPr lang="en-US" sz="1400" dirty="0">
                          <a:sym typeface="Gill Sans"/>
                        </a:rPr>
                        <a:t>2020 H2</a:t>
                      </a:r>
                      <a:endParaRPr sz="1400" dirty="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b="0" i="0">
                          <a:uFillTx/>
                        </a:defRPr>
                      </a:pPr>
                      <a:r>
                        <a:rPr lang="en-US" sz="1400" dirty="0">
                          <a:sym typeface="Gill Sans"/>
                        </a:rPr>
                        <a:t>2021 H1</a:t>
                      </a:r>
                      <a:endParaRPr sz="1400" dirty="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b="0" i="0">
                          <a:uFillTx/>
                        </a:defRPr>
                      </a:pPr>
                      <a:r>
                        <a:rPr lang="en-US" sz="1400" dirty="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2021 H2</a:t>
                      </a:r>
                      <a:endParaRPr sz="1400" dirty="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38100" marR="38100" marT="38100" marB="3810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521">
                <a:tc>
                  <a:txBody>
                    <a:bodyPr/>
                    <a:lstStyle/>
                    <a:p>
                      <a:pPr lvl="0" algn="l" defTabSz="914400">
                        <a:tabLst>
                          <a:tab pos="914400" algn="l"/>
                        </a:tabLst>
                        <a:defRPr b="0" i="0">
                          <a:uFillTx/>
                        </a:defRPr>
                      </a:pPr>
                      <a:r>
                        <a:rPr lang="en-US" sz="1400" dirty="0">
                          <a:sym typeface="Gill Sans"/>
                        </a:rPr>
                        <a:t>Proposal Development</a:t>
                      </a:r>
                      <a:endParaRPr sz="1400" b="0" dirty="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521">
                <a:tc>
                  <a:txBody>
                    <a:bodyPr/>
                    <a:lstStyle/>
                    <a:p>
                      <a:pPr lvl="0" algn="l" defTabSz="914400">
                        <a:tabLst>
                          <a:tab pos="914400" algn="l"/>
                        </a:tabLst>
                        <a:defRPr b="0" i="0">
                          <a:uFillTx/>
                        </a:defRPr>
                      </a:pPr>
                      <a:r>
                        <a:rPr lang="en-US" sz="1400" dirty="0">
                          <a:sym typeface="Gill Sans"/>
                        </a:rPr>
                        <a:t>ICB10 Meeting</a:t>
                      </a:r>
                      <a:endParaRPr sz="1400" b="0" dirty="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521">
                <a:tc>
                  <a:txBody>
                    <a:bodyPr/>
                    <a:lstStyle/>
                    <a:p>
                      <a:pPr lvl="0" algn="l" defTabSz="914400">
                        <a:tabLst>
                          <a:tab pos="914400" algn="l"/>
                        </a:tabLst>
                        <a:defRPr b="0" i="0">
                          <a:uFillTx/>
                        </a:defRPr>
                      </a:pPr>
                      <a:r>
                        <a:rPr lang="en-US" sz="1400" dirty="0">
                          <a:sym typeface="Gill Sans"/>
                        </a:rPr>
                        <a:t>Concept Development</a:t>
                      </a:r>
                      <a:endParaRPr sz="1400" b="0" dirty="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521">
                <a:tc>
                  <a:txBody>
                    <a:bodyPr/>
                    <a:lstStyle/>
                    <a:p>
                      <a:pPr lvl="0" algn="l" defTabSz="914400">
                        <a:tabLst>
                          <a:tab pos="914400" algn="l"/>
                        </a:tabLst>
                        <a:defRPr b="0" i="0">
                          <a:uFillTx/>
                        </a:defRPr>
                      </a:pPr>
                      <a:r>
                        <a:rPr lang="en-US" sz="1400" dirty="0">
                          <a:sym typeface="Gill Sans"/>
                        </a:rPr>
                        <a:t>PDR</a:t>
                      </a:r>
                      <a:endParaRPr sz="1400" b="0" dirty="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521">
                <a:tc>
                  <a:txBody>
                    <a:bodyPr/>
                    <a:lstStyle/>
                    <a:p>
                      <a:pPr lvl="0" algn="l" defTabSz="914400">
                        <a:tabLst>
                          <a:tab pos="914400" algn="l"/>
                        </a:tabLst>
                        <a:defRPr b="0" i="0">
                          <a:uFillTx/>
                        </a:defRPr>
                      </a:pPr>
                      <a:r>
                        <a:rPr lang="en-US" sz="1400" dirty="0">
                          <a:sym typeface="Gill Sans"/>
                        </a:rPr>
                        <a:t>Detailed Design</a:t>
                      </a:r>
                      <a:endParaRPr sz="1400" b="0" dirty="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521">
                <a:tc>
                  <a:txBody>
                    <a:bodyPr/>
                    <a:lstStyle/>
                    <a:p>
                      <a:pPr lvl="0" algn="l" defTabSz="914400">
                        <a:tabLst>
                          <a:tab pos="914400" algn="l"/>
                        </a:tabLst>
                        <a:defRPr b="0" i="0">
                          <a:uFillTx/>
                        </a:defRPr>
                      </a:pPr>
                      <a:r>
                        <a:rPr lang="en-US" sz="1400" dirty="0">
                          <a:sym typeface="Gill Sans"/>
                        </a:rPr>
                        <a:t>CDR</a:t>
                      </a:r>
                      <a:endParaRPr sz="1400" b="0" dirty="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521">
                <a:tc>
                  <a:txBody>
                    <a:bodyPr/>
                    <a:lstStyle/>
                    <a:p>
                      <a:pPr lvl="0" algn="l" defTabSz="914400">
                        <a:tabLst>
                          <a:tab pos="914400" algn="l"/>
                        </a:tabLst>
                        <a:defRPr b="0" i="0">
                          <a:uFillTx/>
                        </a:defRPr>
                      </a:pPr>
                      <a:r>
                        <a:rPr lang="en-US" sz="1400" dirty="0">
                          <a:sym typeface="Gill Sans"/>
                        </a:rPr>
                        <a:t>Procurement</a:t>
                      </a:r>
                      <a:endParaRPr lang="en-US" sz="1400" b="0" dirty="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2521">
                <a:tc>
                  <a:txBody>
                    <a:bodyPr/>
                    <a:lstStyle/>
                    <a:p>
                      <a:pPr lvl="0" algn="l" defTabSz="914400">
                        <a:tabLst>
                          <a:tab pos="914400" algn="l"/>
                        </a:tabLst>
                        <a:defRPr b="0" i="0">
                          <a:uFillTx/>
                        </a:defRPr>
                      </a:pPr>
                      <a:r>
                        <a:rPr lang="en-US" sz="1400" b="0" dirty="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Contract Signature</a:t>
                      </a:r>
                      <a:endParaRPr sz="1400" b="0" dirty="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2521">
                <a:tc>
                  <a:txBody>
                    <a:bodyPr/>
                    <a:lstStyle/>
                    <a:p>
                      <a:pPr lvl="0" algn="l" defTabSz="914400">
                        <a:tabLst>
                          <a:tab pos="914400" algn="l"/>
                        </a:tabLst>
                        <a:defRPr b="0" i="0">
                          <a:uFillTx/>
                        </a:defRPr>
                      </a:pPr>
                      <a:r>
                        <a:rPr lang="en-US" sz="1400" dirty="0">
                          <a:sym typeface="Gill Sans"/>
                        </a:rPr>
                        <a:t>Manufacturing</a:t>
                      </a:r>
                      <a:endParaRPr lang="en-US" sz="1400" b="0" dirty="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2521">
                <a:tc>
                  <a:txBody>
                    <a:bodyPr/>
                    <a:lstStyle/>
                    <a:p>
                      <a:pPr lvl="0" algn="l" defTabSz="914400">
                        <a:tabLst>
                          <a:tab pos="914400" algn="l"/>
                        </a:tabLst>
                        <a:defRPr b="0" i="0">
                          <a:uFillTx/>
                        </a:defRPr>
                      </a:pPr>
                      <a:r>
                        <a:rPr lang="en-US" sz="1400" b="0" dirty="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First Delivery</a:t>
                      </a:r>
                      <a:endParaRPr sz="1400" b="0" dirty="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2521">
                <a:tc>
                  <a:txBody>
                    <a:bodyPr/>
                    <a:lstStyle/>
                    <a:p>
                      <a:pPr lvl="0" algn="l" defTabSz="914400">
                        <a:tabLst>
                          <a:tab pos="914400" algn="l"/>
                        </a:tabLst>
                        <a:defRPr b="0" i="0">
                          <a:uFillTx/>
                        </a:defRPr>
                      </a:pPr>
                      <a:r>
                        <a:rPr lang="en-US" sz="1400" dirty="0">
                          <a:sym typeface="Gill Sans"/>
                        </a:rPr>
                        <a:t>Installation</a:t>
                      </a:r>
                      <a:endParaRPr sz="1400" b="0" dirty="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000" b="0" i="0">
                          <a:uFillTx/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900" dirty="0"/>
                    </a:p>
                  </a:txBody>
                  <a:tcPr marL="38100" marR="38100" marT="38100" marB="38100" anchor="ctr"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2557272" y="1861761"/>
            <a:ext cx="6417328" cy="3045600"/>
            <a:chOff x="2557272" y="1820196"/>
            <a:chExt cx="6417328" cy="2661180"/>
          </a:xfrm>
        </p:grpSpPr>
        <p:sp>
          <p:nvSpPr>
            <p:cNvPr id="6" name="Rectangle 5"/>
            <p:cNvSpPr/>
            <p:nvPr/>
          </p:nvSpPr>
          <p:spPr>
            <a:xfrm>
              <a:off x="2557272" y="1820196"/>
              <a:ext cx="270187" cy="1250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Diamond 6"/>
            <p:cNvSpPr/>
            <p:nvPr/>
          </p:nvSpPr>
          <p:spPr>
            <a:xfrm>
              <a:off x="2779484" y="2052130"/>
              <a:ext cx="108075" cy="166743"/>
            </a:xfrm>
            <a:prstGeom prst="diamond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Diamond 7"/>
            <p:cNvSpPr/>
            <p:nvPr/>
          </p:nvSpPr>
          <p:spPr>
            <a:xfrm>
              <a:off x="3740270" y="2551285"/>
              <a:ext cx="108075" cy="166743"/>
            </a:xfrm>
            <a:prstGeom prst="diamond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Diamond 8"/>
            <p:cNvSpPr/>
            <p:nvPr/>
          </p:nvSpPr>
          <p:spPr>
            <a:xfrm>
              <a:off x="4603014" y="3065570"/>
              <a:ext cx="108075" cy="166743"/>
            </a:xfrm>
            <a:prstGeom prst="diamond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Diamond 10"/>
            <p:cNvSpPr/>
            <p:nvPr/>
          </p:nvSpPr>
          <p:spPr>
            <a:xfrm>
              <a:off x="5289289" y="3574811"/>
              <a:ext cx="108075" cy="166743"/>
            </a:xfrm>
            <a:prstGeom prst="diamond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Diamond 11"/>
            <p:cNvSpPr/>
            <p:nvPr/>
          </p:nvSpPr>
          <p:spPr>
            <a:xfrm>
              <a:off x="6289288" y="4073968"/>
              <a:ext cx="108075" cy="166743"/>
            </a:xfrm>
            <a:prstGeom prst="diamond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864462" y="2319353"/>
              <a:ext cx="918636" cy="1250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812175" y="2838679"/>
              <a:ext cx="810561" cy="1250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694529" y="3327752"/>
              <a:ext cx="594411" cy="1250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380804" y="3847077"/>
              <a:ext cx="918636" cy="1250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380805" y="4356319"/>
              <a:ext cx="2593795" cy="1250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Oval 17"/>
          <p:cNvSpPr/>
          <p:nvPr/>
        </p:nvSpPr>
        <p:spPr>
          <a:xfrm>
            <a:off x="3616034" y="2244438"/>
            <a:ext cx="387927" cy="117763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2105891" y="3408218"/>
            <a:ext cx="1551709" cy="2687782"/>
          </a:xfrm>
          <a:prstGeom prst="straightConnector1">
            <a:avLst/>
          </a:prstGeom>
          <a:ln w="254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2646216" y="1953488"/>
            <a:ext cx="387927" cy="76199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1440873" y="2812472"/>
            <a:ext cx="1219200" cy="2313710"/>
          </a:xfrm>
          <a:prstGeom prst="straightConnector1">
            <a:avLst/>
          </a:prstGeom>
          <a:ln w="254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66254" y="5043051"/>
            <a:ext cx="4045275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Register interest:</a:t>
            </a:r>
          </a:p>
          <a:p>
            <a:r>
              <a:rPr lang="en-US" dirty="0"/>
              <a:t>pay 10 k€ towards concept development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54183" y="5888177"/>
            <a:ext cx="4403321" cy="92333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Decision point:</a:t>
            </a:r>
          </a:p>
          <a:p>
            <a:r>
              <a:rPr lang="en-US" dirty="0"/>
              <a:t>cost offer made</a:t>
            </a:r>
          </a:p>
          <a:p>
            <a:r>
              <a:rPr lang="en-US" dirty="0"/>
              <a:t>commit expenditure from instrument budget</a:t>
            </a:r>
          </a:p>
        </p:txBody>
      </p:sp>
      <p:sp>
        <p:nvSpPr>
          <p:cNvPr id="30" name="Oval 29"/>
          <p:cNvSpPr/>
          <p:nvPr/>
        </p:nvSpPr>
        <p:spPr>
          <a:xfrm>
            <a:off x="6165270" y="4267196"/>
            <a:ext cx="387927" cy="76199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5430983" y="5832759"/>
            <a:ext cx="3503138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Earliest possible start </a:t>
            </a:r>
            <a:r>
              <a:rPr lang="en-US"/>
              <a:t>of installation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5874327" y="4849090"/>
            <a:ext cx="249382" cy="886692"/>
          </a:xfrm>
          <a:prstGeom prst="straightConnector1">
            <a:avLst/>
          </a:prstGeom>
          <a:ln w="254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498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3" grpId="0" animBg="1"/>
      <p:bldP spid="27" grpId="0" animBg="1"/>
      <p:bldP spid="28" grpId="0" animBg="1"/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Scope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5006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PDR deliverables (December 2018)</a:t>
            </a:r>
          </a:p>
          <a:p>
            <a:pPr lvl="1"/>
            <a:r>
              <a:rPr lang="en-US" dirty="0"/>
              <a:t>mechanical design completed</a:t>
            </a:r>
          </a:p>
          <a:p>
            <a:pPr lvl="2"/>
            <a:r>
              <a:rPr lang="en-US" dirty="0"/>
              <a:t>analysis of different beamline scenarios (straight, curved, high-m)</a:t>
            </a:r>
          </a:p>
          <a:p>
            <a:pPr lvl="2"/>
            <a:r>
              <a:rPr lang="en-US" dirty="0"/>
              <a:t>analysis of compatibility with logistics</a:t>
            </a:r>
          </a:p>
          <a:p>
            <a:pPr lvl="2"/>
            <a:r>
              <a:rPr lang="en-US" dirty="0"/>
              <a:t>3D model</a:t>
            </a:r>
          </a:p>
          <a:p>
            <a:pPr lvl="2"/>
            <a:r>
              <a:rPr lang="en-US" dirty="0"/>
              <a:t>integration drawing(s)</a:t>
            </a:r>
          </a:p>
          <a:p>
            <a:pPr lvl="1"/>
            <a:r>
              <a:rPr lang="en-US" dirty="0"/>
              <a:t>neutronics calculations completed</a:t>
            </a:r>
          </a:p>
          <a:p>
            <a:pPr lvl="2"/>
            <a:r>
              <a:rPr lang="en-US" dirty="0"/>
              <a:t>validating and driving mechanical design</a:t>
            </a:r>
          </a:p>
          <a:p>
            <a:pPr lvl="2"/>
            <a:r>
              <a:rPr lang="en-US" dirty="0"/>
              <a:t>reports issued</a:t>
            </a:r>
          </a:p>
          <a:p>
            <a:pPr lvl="1"/>
            <a:r>
              <a:rPr lang="en-US" dirty="0"/>
              <a:t>hazard analysis done and documented</a:t>
            </a:r>
          </a:p>
          <a:p>
            <a:pPr lvl="1"/>
            <a:r>
              <a:rPr lang="en-US" dirty="0"/>
              <a:t>cost estimate for each instrument</a:t>
            </a:r>
          </a:p>
          <a:p>
            <a:pPr lvl="1"/>
            <a:r>
              <a:rPr lang="en-US" dirty="0"/>
              <a:t>manufacturing and purchasing strategy agreed</a:t>
            </a:r>
          </a:p>
          <a:p>
            <a:r>
              <a:rPr lang="en-US" dirty="0"/>
              <a:t>CDR deliverables (May 2019)</a:t>
            </a:r>
          </a:p>
          <a:p>
            <a:pPr lvl="1"/>
            <a:r>
              <a:rPr lang="en-US" dirty="0"/>
              <a:t>mechanical design completed and approved</a:t>
            </a:r>
          </a:p>
          <a:p>
            <a:pPr lvl="1"/>
            <a:r>
              <a:rPr lang="en-US" dirty="0"/>
              <a:t>all neutronics work completed</a:t>
            </a:r>
          </a:p>
          <a:p>
            <a:pPr lvl="2"/>
            <a:r>
              <a:rPr lang="en-US" dirty="0"/>
              <a:t>design, validation, background</a:t>
            </a:r>
          </a:p>
          <a:p>
            <a:pPr lvl="2"/>
            <a:r>
              <a:rPr lang="en-US" dirty="0"/>
              <a:t>all reports completed and approved</a:t>
            </a:r>
          </a:p>
          <a:p>
            <a:pPr lvl="1"/>
            <a:r>
              <a:rPr lang="en-US" dirty="0"/>
              <a:t>all systems documentation completed and approved</a:t>
            </a:r>
          </a:p>
          <a:p>
            <a:pPr lvl="1"/>
            <a:r>
              <a:rPr lang="en-US" dirty="0"/>
              <a:t>procurement and manufacturing plan prepared and ready for initiation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7544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 Scope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Work out what needs to be done</a:t>
            </a:r>
          </a:p>
          <a:p>
            <a:pPr lvl="1"/>
            <a:r>
              <a:rPr lang="en-US" dirty="0"/>
              <a:t>Generic cases: curved guides, straight guides, chopper pits, high-m SMs</a:t>
            </a:r>
          </a:p>
          <a:p>
            <a:pPr lvl="1"/>
            <a:r>
              <a:rPr lang="en-US" dirty="0"/>
              <a:t>Specific instruments</a:t>
            </a:r>
          </a:p>
          <a:p>
            <a:r>
              <a:rPr lang="en-US" dirty="0"/>
              <a:t>Work out availabilities</a:t>
            </a:r>
          </a:p>
          <a:p>
            <a:pPr lvl="1"/>
            <a:r>
              <a:rPr lang="en-US" dirty="0"/>
              <a:t>Today and Monday</a:t>
            </a:r>
          </a:p>
          <a:p>
            <a:pPr lvl="1"/>
            <a:r>
              <a:rPr lang="en-US" dirty="0"/>
              <a:t>From now until end-November</a:t>
            </a:r>
          </a:p>
          <a:p>
            <a:r>
              <a:rPr lang="en-US" dirty="0"/>
              <a:t>Distribute the work</a:t>
            </a:r>
          </a:p>
          <a:p>
            <a:r>
              <a:rPr lang="en-US" dirty="0"/>
              <a:t>Agree on how we work together</a:t>
            </a:r>
          </a:p>
          <a:p>
            <a:pPr lvl="1"/>
            <a:r>
              <a:rPr lang="en-US" dirty="0"/>
              <a:t>Meetings</a:t>
            </a:r>
          </a:p>
          <a:p>
            <a:pPr lvl="1"/>
            <a:r>
              <a:rPr lang="en-US" dirty="0"/>
              <a:t>Sharing of results</a:t>
            </a:r>
          </a:p>
          <a:p>
            <a:pPr lvl="1"/>
            <a:r>
              <a:rPr lang="en-US" dirty="0"/>
              <a:t>Documenting results</a:t>
            </a:r>
          </a:p>
          <a:p>
            <a:pPr lvl="1"/>
            <a:r>
              <a:rPr lang="en-US" dirty="0"/>
              <a:t>Coordination with Engineering Design</a:t>
            </a:r>
          </a:p>
          <a:p>
            <a:r>
              <a:rPr lang="en-US" dirty="0"/>
              <a:t>Agree on schedule</a:t>
            </a:r>
          </a:p>
          <a:p>
            <a:pPr lvl="1"/>
            <a:r>
              <a:rPr lang="en-US" dirty="0"/>
              <a:t>Neutronics work should be completed by early November</a:t>
            </a:r>
          </a:p>
          <a:p>
            <a:pPr lvl="1"/>
            <a:r>
              <a:rPr lang="en-US" dirty="0"/>
              <a:t>Spend November finishing the report</a:t>
            </a:r>
          </a:p>
          <a:p>
            <a:r>
              <a:rPr lang="en-US" dirty="0"/>
              <a:t>How to make use of IKON meeting</a:t>
            </a:r>
          </a:p>
          <a:p>
            <a:pPr lvl="1"/>
            <a:r>
              <a:rPr lang="en-US" dirty="0"/>
              <a:t>4.5 hour parallel session on shielding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99400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6</a:t>
            </a:fld>
            <a:endParaRPr lang="sv-SE" dirty="0"/>
          </a:p>
        </p:txBody>
      </p:sp>
      <p:sp>
        <p:nvSpPr>
          <p:cNvPr id="6" name="TextBox 5"/>
          <p:cNvSpPr txBox="1"/>
          <p:nvPr/>
        </p:nvSpPr>
        <p:spPr>
          <a:xfrm>
            <a:off x="7798299" y="6457381"/>
            <a:ext cx="12982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5</a:t>
            </a:r>
            <a:r>
              <a:rPr lang="en-US" sz="1600" baseline="30000" dirty="0">
                <a:solidFill>
                  <a:schemeClr val="bg1"/>
                </a:solidFill>
              </a:rPr>
              <a:t>th</a:t>
            </a:r>
            <a:r>
              <a:rPr lang="en-US" sz="1600" dirty="0">
                <a:solidFill>
                  <a:schemeClr val="bg1"/>
                </a:solidFill>
              </a:rPr>
              <a:t> June 2015</a:t>
            </a:r>
          </a:p>
        </p:txBody>
      </p:sp>
      <p:pic>
        <p:nvPicPr>
          <p:cNvPr id="3" name="Picture 2" descr="essaerial_18jan2016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95" b="9874"/>
          <a:stretch/>
        </p:blipFill>
        <p:spPr>
          <a:xfrm>
            <a:off x="0" y="1436696"/>
            <a:ext cx="9144000" cy="54213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3022" y="6385264"/>
            <a:ext cx="1417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 site 2016</a:t>
            </a:r>
          </a:p>
        </p:txBody>
      </p:sp>
    </p:spTree>
    <p:extLst>
      <p:ext uri="{BB962C8B-B14F-4D97-AF65-F5344CB8AC3E}">
        <p14:creationId xmlns:p14="http://schemas.microsoft.com/office/powerpoint/2010/main" val="1450830043"/>
      </p:ext>
    </p:extLst>
  </p:cSld>
  <p:clrMapOvr>
    <a:masterClrMapping/>
  </p:clrMapOvr>
</p:sld>
</file>

<file path=ppt/theme/theme1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Core Powerpoint.pptx</Template>
  <TotalTime>67850</TotalTime>
  <Words>404</Words>
  <Application>Microsoft Macintosh PowerPoint</Application>
  <PresentationFormat>On-screen Show (4:3)</PresentationFormat>
  <Paragraphs>90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Gill Sans</vt:lpstr>
      <vt:lpstr>ESS Core Powerpoint</vt:lpstr>
      <vt:lpstr>The Common Shielding Project</vt:lpstr>
      <vt:lpstr>Scope of proposal</vt:lpstr>
      <vt:lpstr>Project Timeline</vt:lpstr>
      <vt:lpstr>Project Scope</vt:lpstr>
      <vt:lpstr>Workshop Scope</vt:lpstr>
      <vt:lpstr>Thank you!</vt:lpstr>
    </vt:vector>
  </TitlesOfParts>
  <Manager/>
  <Company>ESS</Company>
  <LinksUpToDate>false</LinksUpToDate>
  <SharedDoc>false</SharedDoc>
  <HyperlinkBase/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Ken Andersen</dc:creator>
  <cp:keywords/>
  <dc:description/>
  <cp:lastModifiedBy>Ken Andersen</cp:lastModifiedBy>
  <cp:revision>437</cp:revision>
  <cp:lastPrinted>2017-10-26T10:53:29Z</cp:lastPrinted>
  <dcterms:created xsi:type="dcterms:W3CDTF">2013-10-29T16:05:10Z</dcterms:created>
  <dcterms:modified xsi:type="dcterms:W3CDTF">2018-08-24T06:32:58Z</dcterms:modified>
  <cp:category/>
</cp:coreProperties>
</file>