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1082" r:id="rId2"/>
    <p:sldId id="1112" r:id="rId3"/>
    <p:sldId id="1113" r:id="rId4"/>
    <p:sldId id="1110" r:id="rId5"/>
    <p:sldId id="1114" r:id="rId6"/>
    <p:sldId id="1115" r:id="rId7"/>
    <p:sldId id="1111" r:id="rId8"/>
    <p:sldId id="1120" r:id="rId9"/>
    <p:sldId id="1119" r:id="rId10"/>
    <p:sldId id="1118" r:id="rId11"/>
    <p:sldId id="1123" r:id="rId12"/>
    <p:sldId id="1117" r:id="rId13"/>
    <p:sldId id="1121" r:id="rId14"/>
    <p:sldId id="1127" r:id="rId15"/>
    <p:sldId id="1124" r:id="rId16"/>
    <p:sldId id="1125" r:id="rId17"/>
    <p:sldId id="1126" r:id="rId18"/>
    <p:sldId id="1122" r:id="rId19"/>
    <p:sldId id="1116" r:id="rId20"/>
    <p:sldId id="1129" r:id="rId21"/>
    <p:sldId id="1130" r:id="rId22"/>
    <p:sldId id="1128" r:id="rId23"/>
    <p:sldId id="1131" r:id="rId24"/>
    <p:sldId id="1132" r:id="rId25"/>
  </p:sldIdLst>
  <p:sldSz cx="9144000" cy="6858000" type="screen4x3"/>
  <p:notesSz cx="6731000" cy="9867900"/>
  <p:defaultTextStyle>
    <a:defPPr>
      <a:defRPr lang="de-CH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" charset="0"/>
        <a:ea typeface="ヒラギノ角ゴ Pro W3" pitchFamily="-1" charset="-128"/>
        <a:cs typeface="ヒラギノ角ゴ Pro W3" pitchFamily="-1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" charset="0"/>
        <a:ea typeface="ヒラギノ角ゴ Pro W3" pitchFamily="-1" charset="-128"/>
        <a:cs typeface="ヒラギノ角ゴ Pro W3" pitchFamily="-1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" charset="0"/>
        <a:ea typeface="ヒラギノ角ゴ Pro W3" pitchFamily="-1" charset="-128"/>
        <a:cs typeface="ヒラギノ角ゴ Pro W3" pitchFamily="-1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" charset="0"/>
        <a:ea typeface="ヒラギノ角ゴ Pro W3" pitchFamily="-1" charset="-128"/>
        <a:cs typeface="ヒラギノ角ゴ Pro W3" pitchFamily="-1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" charset="0"/>
        <a:ea typeface="ヒラギノ角ゴ Pro W3" pitchFamily="-1" charset="-128"/>
        <a:cs typeface="ヒラギノ角ゴ Pro W3" pitchFamily="-1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pitchFamily="-1" charset="0"/>
        <a:ea typeface="ヒラギノ角ゴ Pro W3" pitchFamily="-1" charset="-128"/>
        <a:cs typeface="ヒラギノ角ゴ Pro W3" pitchFamily="-1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pitchFamily="-1" charset="0"/>
        <a:ea typeface="ヒラギノ角ゴ Pro W3" pitchFamily="-1" charset="-128"/>
        <a:cs typeface="ヒラギノ角ゴ Pro W3" pitchFamily="-1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pitchFamily="-1" charset="0"/>
        <a:ea typeface="ヒラギノ角ゴ Pro W3" pitchFamily="-1" charset="-128"/>
        <a:cs typeface="ヒラギノ角ゴ Pro W3" pitchFamily="-1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pitchFamily="-1" charset="0"/>
        <a:ea typeface="ヒラギノ角ゴ Pro W3" pitchFamily="-1" charset="-128"/>
        <a:cs typeface="ヒラギノ角ゴ Pro W3" pitchFamily="-1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19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6B5D8"/>
    <a:srgbClr val="DFEFFF"/>
    <a:srgbClr val="9999FF"/>
    <a:srgbClr val="FFFFCC"/>
    <a:srgbClr val="FF00FF"/>
    <a:srgbClr val="8DC3FF"/>
    <a:srgbClr val="60606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55" autoAdjust="0"/>
    <p:restoredTop sz="95392"/>
  </p:normalViewPr>
  <p:slideViewPr>
    <p:cSldViewPr>
      <p:cViewPr>
        <p:scale>
          <a:sx n="149" d="100"/>
          <a:sy n="149" d="100"/>
        </p:scale>
        <p:origin x="144" y="-1920"/>
      </p:cViewPr>
      <p:guideLst>
        <p:guide orient="horz" pos="2160"/>
        <p:guide pos="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afs:psi.ch:project:nop:Mineralguss:Mineralcast_November2017:Summary_Mineralcast_Activat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CH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200" dirty="0" smtClean="0"/>
              <a:t>Activation and decay - Dose</a:t>
            </a:r>
            <a:r>
              <a:rPr lang="en-US" sz="1200" baseline="0" dirty="0" smtClean="0"/>
              <a:t> </a:t>
            </a:r>
            <a:r>
              <a:rPr lang="en-US" sz="1200" baseline="0" dirty="0"/>
              <a:t>rate in </a:t>
            </a:r>
            <a:r>
              <a:rPr lang="en-US" sz="1200" baseline="0" dirty="0" err="1"/>
              <a:t>muSv</a:t>
            </a:r>
            <a:r>
              <a:rPr lang="en-US" sz="1200" baseline="0" dirty="0"/>
              <a:t>/h</a:t>
            </a:r>
          </a:p>
          <a:p>
            <a:pPr>
              <a:defRPr/>
            </a:pPr>
            <a:endParaRPr lang="en-US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610630474988095"/>
          <c:y val="0.18292349726776"/>
          <c:w val="0.835477701363279"/>
          <c:h val="0.744531001247795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prompt_gamma_and_activation!$A$26:$A$39</c:f>
              <c:strCache>
                <c:ptCount val="14"/>
                <c:pt idx="0">
                  <c:v>s1</c:v>
                </c:pt>
                <c:pt idx="1">
                  <c:v>s1</c:v>
                </c:pt>
                <c:pt idx="2">
                  <c:v>s2</c:v>
                </c:pt>
                <c:pt idx="3">
                  <c:v>s3</c:v>
                </c:pt>
                <c:pt idx="4">
                  <c:v>s4</c:v>
                </c:pt>
                <c:pt idx="5">
                  <c:v>s4</c:v>
                </c:pt>
                <c:pt idx="6">
                  <c:v>s4</c:v>
                </c:pt>
                <c:pt idx="7">
                  <c:v>s5</c:v>
                </c:pt>
                <c:pt idx="8">
                  <c:v>s6</c:v>
                </c:pt>
                <c:pt idx="9">
                  <c:v>s7</c:v>
                </c:pt>
                <c:pt idx="10">
                  <c:v>s8</c:v>
                </c:pt>
                <c:pt idx="11">
                  <c:v>s12</c:v>
                </c:pt>
                <c:pt idx="12">
                  <c:v>s13</c:v>
                </c:pt>
                <c:pt idx="13">
                  <c:v>s14</c:v>
                </c:pt>
              </c:strCache>
            </c:strRef>
          </c:cat>
          <c:val>
            <c:numRef>
              <c:f>prompt_gamma_and_activation!$B$26:$B$39</c:f>
              <c:numCache>
                <c:formatCode>General</c:formatCode>
                <c:ptCount val="14"/>
                <c:pt idx="0">
                  <c:v>5.7</c:v>
                </c:pt>
                <c:pt idx="1">
                  <c:v>6.7</c:v>
                </c:pt>
                <c:pt idx="2">
                  <c:v>3.7</c:v>
                </c:pt>
                <c:pt idx="3">
                  <c:v>1.7</c:v>
                </c:pt>
                <c:pt idx="4">
                  <c:v>3.7</c:v>
                </c:pt>
                <c:pt idx="5">
                  <c:v>4.2</c:v>
                </c:pt>
                <c:pt idx="6">
                  <c:v>4.7</c:v>
                </c:pt>
                <c:pt idx="7">
                  <c:v>1.2</c:v>
                </c:pt>
                <c:pt idx="8">
                  <c:v>0.8</c:v>
                </c:pt>
                <c:pt idx="9">
                  <c:v>13.7</c:v>
                </c:pt>
                <c:pt idx="10">
                  <c:v>10.7</c:v>
                </c:pt>
                <c:pt idx="11">
                  <c:v>2.7</c:v>
                </c:pt>
                <c:pt idx="12">
                  <c:v>0.4</c:v>
                </c:pt>
                <c:pt idx="13">
                  <c:v>0.4</c:v>
                </c:pt>
              </c:numCache>
            </c:numRef>
          </c:val>
        </c:ser>
        <c:ser>
          <c:idx val="1"/>
          <c:order val="1"/>
          <c:tx>
            <c:v>2 mins later</c:v>
          </c:tx>
          <c:invertIfNegative val="0"/>
          <c:val>
            <c:numRef>
              <c:f>prompt_gamma_and_activation!$C$26:$C$39</c:f>
              <c:numCache>
                <c:formatCode>General</c:formatCode>
                <c:ptCount val="14"/>
                <c:pt idx="0">
                  <c:v>3.2</c:v>
                </c:pt>
                <c:pt idx="1">
                  <c:v>3.7</c:v>
                </c:pt>
                <c:pt idx="2">
                  <c:v>2.2</c:v>
                </c:pt>
                <c:pt idx="3">
                  <c:v>0.5</c:v>
                </c:pt>
                <c:pt idx="4">
                  <c:v>2.2</c:v>
                </c:pt>
                <c:pt idx="5">
                  <c:v>1.7</c:v>
                </c:pt>
                <c:pt idx="6">
                  <c:v>0.7</c:v>
                </c:pt>
                <c:pt idx="7">
                  <c:v>0.7</c:v>
                </c:pt>
                <c:pt idx="8">
                  <c:v>0.5</c:v>
                </c:pt>
                <c:pt idx="9">
                  <c:v>10.7</c:v>
                </c:pt>
                <c:pt idx="10">
                  <c:v>6.7</c:v>
                </c:pt>
                <c:pt idx="11">
                  <c:v>1.7</c:v>
                </c:pt>
                <c:pt idx="12">
                  <c:v>0.15</c:v>
                </c:pt>
                <c:pt idx="13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92524144"/>
        <c:axId val="-2092607536"/>
      </c:barChart>
      <c:catAx>
        <c:axId val="-2092524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092607536"/>
        <c:crosses val="autoZero"/>
        <c:auto val="1"/>
        <c:lblAlgn val="ctr"/>
        <c:lblOffset val="100"/>
        <c:noMultiLvlLbl val="0"/>
      </c:catAx>
      <c:valAx>
        <c:axId val="-20926075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9252414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46" tIns="47423" rIns="94846" bIns="47423" numCol="1" anchor="t" anchorCtr="0" compatLnSpc="1">
            <a:prstTxWarp prst="textNoShape">
              <a:avLst/>
            </a:prstTxWarp>
          </a:bodyPr>
          <a:lstStyle>
            <a:lvl1pPr defTabSz="947738"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3175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46" tIns="47423" rIns="94846" bIns="47423" numCol="1" anchor="t" anchorCtr="0" compatLnSpc="1">
            <a:prstTxWarp prst="textNoShape">
              <a:avLst/>
            </a:prstTxWarp>
          </a:bodyPr>
          <a:lstStyle>
            <a:lvl1pPr algn="r" defTabSz="947738"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188"/>
            <a:ext cx="291782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46" tIns="47423" rIns="94846" bIns="47423" numCol="1" anchor="b" anchorCtr="0" compatLnSpc="1">
            <a:prstTxWarp prst="textNoShape">
              <a:avLst/>
            </a:prstTxWarp>
          </a:bodyPr>
          <a:lstStyle>
            <a:lvl1pPr defTabSz="947738"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3175" y="9374188"/>
            <a:ext cx="291782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46" tIns="47423" rIns="94846" bIns="47423" numCol="1" anchor="b" anchorCtr="0" compatLnSpc="1">
            <a:prstTxWarp prst="textNoShape">
              <a:avLst/>
            </a:prstTxWarp>
          </a:bodyPr>
          <a:lstStyle>
            <a:lvl1pPr algn="r" defTabSz="947738">
              <a:defRPr sz="1200" baseline="30000"/>
            </a:lvl1pPr>
          </a:lstStyle>
          <a:p>
            <a:fld id="{6D111B4A-4643-BE4C-B4E6-738A9631F30C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0758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46" tIns="47423" rIns="94846" bIns="47423" numCol="1" anchor="t" anchorCtr="0" compatLnSpc="1">
            <a:prstTxWarp prst="textNoShape">
              <a:avLst/>
            </a:prstTxWarp>
          </a:bodyPr>
          <a:lstStyle>
            <a:lvl1pPr defTabSz="947738"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46" tIns="47423" rIns="94846" bIns="47423" numCol="1" anchor="t" anchorCtr="0" compatLnSpc="1">
            <a:prstTxWarp prst="textNoShape">
              <a:avLst/>
            </a:prstTxWarp>
          </a:bodyPr>
          <a:lstStyle>
            <a:lvl1pPr algn="r" defTabSz="947738"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41363"/>
            <a:ext cx="4933950" cy="369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525" y="4687888"/>
            <a:ext cx="4933950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46" tIns="47423" rIns="94846" bIns="474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4188"/>
            <a:ext cx="291782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46" tIns="47423" rIns="94846" bIns="47423" numCol="1" anchor="b" anchorCtr="0" compatLnSpc="1">
            <a:prstTxWarp prst="textNoShape">
              <a:avLst/>
            </a:prstTxWarp>
          </a:bodyPr>
          <a:lstStyle>
            <a:lvl1pPr defTabSz="947738"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74188"/>
            <a:ext cx="291782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46" tIns="47423" rIns="94846" bIns="47423" numCol="1" anchor="b" anchorCtr="0" compatLnSpc="1">
            <a:prstTxWarp prst="textNoShape">
              <a:avLst/>
            </a:prstTxWarp>
          </a:bodyPr>
          <a:lstStyle>
            <a:lvl1pPr algn="r" defTabSz="947738">
              <a:defRPr sz="1200" baseline="30000"/>
            </a:lvl1pPr>
          </a:lstStyle>
          <a:p>
            <a:fld id="{49FD7D5B-4B8D-9C49-9A24-4E16895BBF5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39858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pitchFamily="-108" charset="-128"/>
        <a:cs typeface="ヒラギノ角ゴ Pro W3" pitchFamily="-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-128"/>
        <a:cs typeface="ヒラギノ角ゴ Pro W3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pitchFamily="-112" charset="-128"/>
        <a:cs typeface="ヒラギノ角ゴ Pro W3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41363"/>
            <a:ext cx="4930775" cy="36988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D7D5B-4B8D-9C49-9A24-4E16895BBF5D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4147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41363"/>
            <a:ext cx="4930775" cy="36988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D7D5B-4B8D-9C49-9A24-4E16895BBF5D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2444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01700" y="741363"/>
            <a:ext cx="4930775" cy="36988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4924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01700" y="741363"/>
            <a:ext cx="4930775" cy="36988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4680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41363"/>
            <a:ext cx="4930775" cy="36988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D7D5B-4B8D-9C49-9A24-4E16895BBF5D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0015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0" y="3657600"/>
            <a:ext cx="9144000" cy="3200400"/>
          </a:xfrm>
          <a:prstGeom prst="rect">
            <a:avLst/>
          </a:prstGeom>
          <a:solidFill>
            <a:srgbClr val="B3D9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8DC3FF"/>
          </a:solidFill>
          <a:ln w="0">
            <a:solidFill>
              <a:srgbClr val="B3D9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Bild 15" descr="Titelbild.jpg"/>
          <p:cNvPicPr>
            <a:picLocks noChangeAspect="1"/>
          </p:cNvPicPr>
          <p:nvPr/>
        </p:nvPicPr>
        <p:blipFill>
          <a:blip r:embed="rId2"/>
          <a:srcRect t="2800" b="2000"/>
          <a:stretch>
            <a:fillRect/>
          </a:stretch>
        </p:blipFill>
        <p:spPr bwMode="auto">
          <a:xfrm>
            <a:off x="0" y="1066800"/>
            <a:ext cx="9144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0" y="3124200"/>
            <a:ext cx="9144000" cy="533400"/>
          </a:xfrm>
          <a:prstGeom prst="rect">
            <a:avLst/>
          </a:prstGeom>
          <a:solidFill>
            <a:schemeClr val="bg1">
              <a:alpha val="76077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057400" y="3200400"/>
            <a:ext cx="6781800" cy="6858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>
              <a:defRPr/>
            </a:pPr>
            <a:r>
              <a:rPr lang="de-DE" b="1" smtClean="0">
                <a:solidFill>
                  <a:srgbClr val="606060"/>
                </a:solidFill>
                <a:latin typeface="Arial Narrow" charset="0"/>
                <a:cs typeface="Arial Narrow" charset="0"/>
              </a:rPr>
              <a:t>Wir schaffen Wissen – heute für morgen</a:t>
            </a: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1676400" y="3733800"/>
            <a:ext cx="7467600" cy="0"/>
          </a:xfrm>
          <a:prstGeom prst="line">
            <a:avLst/>
          </a:prstGeom>
          <a:noFill/>
          <a:ln w="14605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Times" charset="0"/>
              <a:ea typeface="+mn-ea"/>
              <a:cs typeface="+mn-cs"/>
            </a:endParaRPr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0" y="312420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0" y="365760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4" name="Gerade Verbindung 25"/>
          <p:cNvCxnSpPr>
            <a:cxnSpLocks noChangeShapeType="1"/>
          </p:cNvCxnSpPr>
          <p:nvPr/>
        </p:nvCxnSpPr>
        <p:spPr bwMode="auto">
          <a:xfrm rot="5400000">
            <a:off x="-1753393" y="3429794"/>
            <a:ext cx="6858000" cy="158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cxnSp>
      <p:pic>
        <p:nvPicPr>
          <p:cNvPr id="15" name="Bild 24" descr="PSI-Logo_narrow_40k.ai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52463" y="-1676400"/>
            <a:ext cx="3014663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905000" y="5638800"/>
            <a:ext cx="7010400" cy="609600"/>
          </a:xfrm>
          <a:noFill/>
        </p:spPr>
        <p:txBody>
          <a:bodyPr/>
          <a:lstStyle>
            <a:lvl1pPr marL="0" indent="0" algn="l">
              <a:defRPr sz="1500"/>
            </a:lvl1pPr>
          </a:lstStyle>
          <a:p>
            <a:r>
              <a:rPr lang="de-DE" dirty="0"/>
              <a:t>Master-</a:t>
            </a:r>
            <a:r>
              <a:rPr lang="de-DE" dirty="0" smtClean="0"/>
              <a:t>Untertitelformat </a:t>
            </a:r>
            <a:r>
              <a:rPr lang="de-DE" dirty="0"/>
              <a:t>bearbeiten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905000" y="5029200"/>
            <a:ext cx="7010400" cy="685800"/>
          </a:xfrm>
        </p:spPr>
        <p:txBody>
          <a:bodyPr/>
          <a:lstStyle>
            <a:lvl1pPr algn="l">
              <a:defRPr sz="3500" b="1" i="0" spc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6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73B28C-1FED-5B47-93BF-CEF6A5BC4A4E}" type="datetime1">
              <a:rPr lang="de-DE"/>
              <a:pPr/>
              <a:t>24.08.18</a:t>
            </a:fld>
            <a:endParaRPr lang="de-DE"/>
          </a:p>
        </p:txBody>
      </p:sp>
      <p:sp>
        <p:nvSpPr>
          <p:cNvPr id="1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PSI,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Line 1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Bild 16" descr="PSI-Logo_narrow_30k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76213"/>
            <a:ext cx="10160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6000" y="900000"/>
            <a:ext cx="8533200" cy="5653200"/>
          </a:xfrm>
          <a:noFill/>
        </p:spPr>
        <p:txBody>
          <a:bodyPr/>
          <a:lstStyle>
            <a:lvl1pPr marL="0" indent="0">
              <a:spcBef>
                <a:spcPts val="0"/>
              </a:spcBef>
              <a:tabLst/>
              <a:defRPr sz="1700" b="0" i="0">
                <a:latin typeface="Arial Narrow"/>
                <a:cs typeface="Arial Narrow"/>
              </a:defRPr>
            </a:lvl1pPr>
            <a:lvl2pPr marL="179388" indent="-179388">
              <a:spcBef>
                <a:spcPts val="0"/>
              </a:spcBef>
              <a:buFont typeface="Lucida Grande"/>
              <a:buChar char="•"/>
              <a:tabLst/>
              <a:defRPr sz="1700" b="0" i="0">
                <a:latin typeface="Arial Narrow"/>
                <a:cs typeface="Arial Narrow"/>
              </a:defRPr>
            </a:lvl2pPr>
            <a:lvl3pPr marL="358775" indent="-179388">
              <a:spcBef>
                <a:spcPts val="0"/>
              </a:spcBef>
              <a:buFont typeface="Lucida Grande"/>
              <a:buChar char="–"/>
              <a:tabLst/>
              <a:defRPr sz="1700" b="0" i="0">
                <a:latin typeface="Arial Narrow"/>
                <a:cs typeface="Arial Narrow"/>
              </a:defRPr>
            </a:lvl3pPr>
            <a:lvl4pPr marL="627063" indent="-179388">
              <a:spcBef>
                <a:spcPts val="0"/>
              </a:spcBef>
              <a:tabLst/>
              <a:defRPr sz="1700" b="0" i="0">
                <a:latin typeface="Arial Narrow"/>
                <a:cs typeface="Arial Narrow"/>
              </a:defRPr>
            </a:lvl4pPr>
            <a:lvl5pPr marL="1435100" indent="-182563">
              <a:buNone/>
              <a:tabLst/>
              <a:defRPr sz="1500"/>
            </a:lvl5pPr>
          </a:lstStyle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  <a:endParaRPr lang="de-DE" dirty="0"/>
          </a:p>
        </p:txBody>
      </p:sp>
      <p:sp>
        <p:nvSpPr>
          <p:cNvPr id="9" name="Title 8"/>
          <p:cNvSpPr>
            <a:spLocks noGrp="1" noChangeArrowheads="1"/>
          </p:cNvSpPr>
          <p:nvPr>
            <p:ph type="title"/>
          </p:nvPr>
        </p:nvSpPr>
        <p:spPr bwMode="auto">
          <a:xfrm>
            <a:off x="1620000" y="144000"/>
            <a:ext cx="7219200" cy="55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GB" dirty="0" err="1"/>
              <a:t>Mastertitelformat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70395E-C9E4-1A42-AF8C-1536F87AF4B2}" type="datetime1">
              <a:rPr lang="de-DE"/>
              <a:pPr/>
              <a:t>24.08.18</a:t>
            </a:fld>
            <a:endParaRPr lang="de-DE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PSI,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Seite </a:t>
            </a:r>
            <a:fld id="{619FD56A-4E6D-7546-93E9-D59429457071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Bild 16" descr="PSI-Logo_narrow_30k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76213"/>
            <a:ext cx="10160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06060"/>
                </a:solidFill>
              </a:defRPr>
            </a:lvl1pPr>
          </a:lstStyle>
          <a:p>
            <a:r>
              <a:rPr lang="de-CH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06000" y="900000"/>
            <a:ext cx="3961200" cy="5653200"/>
          </a:xfrm>
        </p:spPr>
        <p:txBody>
          <a:bodyPr/>
          <a:lstStyle>
            <a:lvl1pPr marL="0" indent="0">
              <a:tabLst/>
              <a:defRPr sz="1700" b="0" i="0">
                <a:latin typeface="Arial Narrow"/>
                <a:cs typeface="Arial Narrow"/>
              </a:defRPr>
            </a:lvl1pPr>
            <a:lvl2pPr marL="182563" indent="-182563">
              <a:spcBef>
                <a:spcPts val="0"/>
              </a:spcBef>
              <a:spcAft>
                <a:spcPts val="0"/>
              </a:spcAft>
              <a:buFont typeface="Lucida Grande"/>
              <a:buChar char="•"/>
              <a:defRPr sz="1700" b="0" i="0">
                <a:latin typeface="Arial Narrow"/>
                <a:cs typeface="Arial Narrow"/>
              </a:defRPr>
            </a:lvl2pPr>
            <a:lvl3pPr marL="358775" indent="-179388">
              <a:buFont typeface="Lucida Grande"/>
              <a:buChar char="–"/>
              <a:tabLst/>
              <a:defRPr sz="1700" b="0" i="0">
                <a:latin typeface="Arial Narrow"/>
                <a:cs typeface="Arial Narrow"/>
              </a:defRPr>
            </a:lvl3pPr>
            <a:lvl4pPr marL="627063" indent="-179388">
              <a:defRPr sz="1700" b="0" i="0">
                <a:latin typeface="Arial Narrow"/>
                <a:cs typeface="Arial Narrow"/>
              </a:defRPr>
            </a:lvl4pPr>
            <a:lvl5pPr marL="182563" indent="-182563">
              <a:defRPr sz="17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0" y="900001"/>
            <a:ext cx="4267200" cy="5653200"/>
          </a:xfrm>
        </p:spPr>
        <p:txBody>
          <a:bodyPr/>
          <a:lstStyle>
            <a:lvl1pPr marL="0" indent="0">
              <a:spcBef>
                <a:spcPts val="0"/>
              </a:spcBef>
              <a:tabLst/>
              <a:defRPr sz="1700" b="0" i="0">
                <a:latin typeface="Arial Narrow"/>
                <a:cs typeface="Arial Narrow"/>
              </a:defRPr>
            </a:lvl1pPr>
            <a:lvl2pPr marL="182563" indent="-182563">
              <a:spcBef>
                <a:spcPts val="0"/>
              </a:spcBef>
              <a:buFont typeface="Lucida Grande"/>
              <a:buChar char="•"/>
              <a:defRPr sz="1700" b="0" i="0">
                <a:latin typeface="Arial Narrow"/>
                <a:cs typeface="Arial Narrow"/>
              </a:defRPr>
            </a:lvl2pPr>
            <a:lvl3pPr marL="358775" indent="-179388">
              <a:spcBef>
                <a:spcPts val="0"/>
              </a:spcBef>
              <a:buFont typeface="Lucida Grande"/>
              <a:buChar char="–"/>
              <a:defRPr sz="1700" b="0" i="0">
                <a:latin typeface="Arial Narrow"/>
                <a:cs typeface="Arial Narrow"/>
              </a:defRPr>
            </a:lvl3pPr>
            <a:lvl4pPr marL="627063" indent="-179388">
              <a:spcBef>
                <a:spcPts val="0"/>
              </a:spcBef>
              <a:defRPr sz="1700" b="0" i="0">
                <a:latin typeface="Arial Narrow"/>
                <a:cs typeface="Arial Narrow"/>
              </a:defRPr>
            </a:lvl4pPr>
            <a:lvl5pPr marL="1435100" indent="-182563"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  <a:endParaRPr lang="de-DE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4F65FB-CE49-1D44-89D2-692CCF3CCAAF}" type="datetime1">
              <a:rPr lang="de-DE"/>
              <a:pPr/>
              <a:t>24.08.18</a:t>
            </a:fld>
            <a:endParaRPr lang="de-DE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PSI,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Seite </a:t>
            </a:r>
            <a:fld id="{14DEDA99-53D7-294C-BEF4-743A0F2B90C1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Line 1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Bild 16" descr="PSI-Logo_narrow_30k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76213"/>
            <a:ext cx="10160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620000" y="144000"/>
            <a:ext cx="8534400" cy="533400"/>
          </a:xfrm>
        </p:spPr>
        <p:txBody>
          <a:bodyPr/>
          <a:lstStyle>
            <a:lvl1pPr>
              <a:defRPr>
                <a:solidFill>
                  <a:srgbClr val="606060"/>
                </a:solidFill>
              </a:defRPr>
            </a:lvl1pPr>
          </a:lstStyle>
          <a:p>
            <a:r>
              <a:rPr lang="de-CH" dirty="0" smtClean="0"/>
              <a:t>Mastertitelformat bearbeiten</a:t>
            </a:r>
            <a:endParaRPr lang="de-DE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23E0C-20C0-4F40-B46C-AEE21738216C}" type="datetime1">
              <a:rPr lang="de-DE"/>
              <a:pPr/>
              <a:t>24.08.18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PSI,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Seite </a:t>
            </a:r>
            <a:fld id="{4CA2C396-6FC9-A34F-BE5C-BB1AF53328E7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Line 1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Bild 13" descr="Schlussbild.jpg"/>
          <p:cNvPicPr>
            <a:picLocks noChangeAspect="1"/>
          </p:cNvPicPr>
          <p:nvPr/>
        </p:nvPicPr>
        <p:blipFill>
          <a:blip r:embed="rId2"/>
          <a:srcRect t="5399"/>
          <a:stretch>
            <a:fillRect/>
          </a:stretch>
        </p:blipFill>
        <p:spPr bwMode="auto">
          <a:xfrm>
            <a:off x="0" y="6858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Bild 18" descr="PSI-Logo_narrow_30k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76213"/>
            <a:ext cx="10160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6893F7-D4B7-5649-A2D5-2E7608694015}" type="datetime1">
              <a:rPr lang="de-DE"/>
              <a:pPr/>
              <a:t>24.08.18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PSI,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Seite </a:t>
            </a:r>
            <a:fld id="{86C30796-4328-5544-B234-0ED1C9A858DE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Calibri"/>
              </a:rPr>
              <a:pPr/>
              <a:t>‹Nr.›</a:t>
            </a:fld>
            <a:endParaRPr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5900395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noProof="0" smtClean="0"/>
              <a:t>マスター タイトルの書式設定</a:t>
            </a:r>
            <a:endParaRPr lang="en-GB" noProof="0" dirty="0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6324600" y="6520259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7766" y="6478587"/>
            <a:ext cx="400620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r>
              <a:rPr kumimoji="1" lang="en-US" altLang="ja-JP" dirty="0" smtClean="0"/>
              <a:t>Masako Yamada (LDM)</a:t>
            </a:r>
            <a:r>
              <a:rPr kumimoji="1" lang="ja-JP" altLang="en-US" dirty="0" smtClean="0"/>
              <a:t>　　</a:t>
            </a:r>
            <a:r>
              <a:rPr kumimoji="1" lang="en-US" altLang="ja-JP" dirty="0" smtClean="0"/>
              <a:t>22.11.2017</a:t>
            </a:r>
            <a:endParaRPr kumimoji="1" lang="ja-JP" alt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2762" y="6524149"/>
            <a:ext cx="575742" cy="319564"/>
          </a:xfrm>
        </p:spPr>
        <p:txBody>
          <a:bodyPr anchor="ctr"/>
          <a:lstStyle>
            <a:lvl1pPr algn="ctr">
              <a:defRPr sz="1400"/>
            </a:lvl1pPr>
          </a:lstStyle>
          <a:p>
            <a:fld id="{CE0D6498-6293-6E40-9DCE-74E9490C9401}" type="slidenum">
              <a:rPr kumimoji="1" lang="ja-JP" altLang="en-US" smtClean="0"/>
              <a:pPr/>
              <a:t>‹Nr.›</a:t>
            </a:fld>
            <a:endParaRPr kumimoji="1" lang="ja-JP" altLang="en-US" dirty="0"/>
          </a:p>
        </p:txBody>
      </p:sp>
      <p:sp>
        <p:nvSpPr>
          <p:cNvPr id="3" name="テキスト ボックス 2"/>
          <p:cNvSpPr txBox="1"/>
          <p:nvPr userDrawn="1"/>
        </p:nvSpPr>
        <p:spPr>
          <a:xfrm>
            <a:off x="8647043" y="671443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kumimoji="1" lang="ja-JP" altLang="en-US" sz="1800" kern="1000" spc="30" dirty="0" err="1" smtClean="0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573123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00113"/>
            <a:ext cx="85344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4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619250" y="144463"/>
            <a:ext cx="716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Mastertitelformat bearbeiten</a:t>
            </a:r>
          </a:p>
        </p:txBody>
      </p:sp>
      <p:sp>
        <p:nvSpPr>
          <p:cNvPr id="1028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9" name="Line 1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484188" y="6661150"/>
            <a:ext cx="914400" cy="1968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800">
                <a:latin typeface="Arial Narrow" pitchFamily="-1" charset="0"/>
              </a:defRPr>
            </a:lvl1pPr>
          </a:lstStyle>
          <a:p>
            <a:fld id="{A0B1DE2B-5635-904B-A436-3DE8BC3B51EE}" type="datetime1">
              <a:rPr lang="de-DE"/>
              <a:pPr/>
              <a:t>24.08.18</a:t>
            </a:fld>
            <a:endParaRPr lang="de-DE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76200" y="6661150"/>
            <a:ext cx="381000" cy="1968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latin typeface="Arial Narrow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r>
              <a:rPr lang="de-DE"/>
              <a:t>PSI,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01000" y="6661150"/>
            <a:ext cx="838200" cy="2286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latin typeface="Arial Narrow" pitchFamily="-1" charset="0"/>
              </a:defRPr>
            </a:lvl1pPr>
          </a:lstStyle>
          <a:p>
            <a:r>
              <a:rPr lang="de-DE"/>
              <a:t>Seite </a:t>
            </a:r>
            <a:fld id="{36574447-C60D-AD46-8078-395DCE4F0BCA}" type="slidenum">
              <a:rPr lang="de-DE"/>
              <a:pPr/>
              <a:t>‹Nr.›</a:t>
            </a:fld>
            <a:endParaRPr lang="de-DE"/>
          </a:p>
        </p:txBody>
      </p:sp>
      <p:pic>
        <p:nvPicPr>
          <p:cNvPr id="1033" name="Bild 14" descr="PSI-Logo_narrow_30k.eps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4800" y="176213"/>
            <a:ext cx="10160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09" r:id="rId1"/>
    <p:sldLayoutId id="2147484710" r:id="rId2"/>
    <p:sldLayoutId id="2147484711" r:id="rId3"/>
    <p:sldLayoutId id="2147484712" r:id="rId4"/>
    <p:sldLayoutId id="2147484713" r:id="rId5"/>
    <p:sldLayoutId id="2147484714" r:id="rId6"/>
    <p:sldLayoutId id="2147484715" r:id="rId7"/>
  </p:sldLayoutIdLst>
  <p:transition spd="med"/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606060"/>
          </a:solidFill>
          <a:latin typeface="Arial Narrow"/>
          <a:ea typeface="ヒラギノ角ゴ Pro W3" pitchFamily="-108" charset="-128"/>
          <a:cs typeface="ヒラギノ角ゴ Pro W3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606060"/>
          </a:solidFill>
          <a:latin typeface="Arial Narrow" pitchFamily="34" charset="0"/>
          <a:ea typeface="ヒラギノ角ゴ Pro W3" pitchFamily="-108" charset="-128"/>
          <a:cs typeface="ヒラギノ角ゴ Pro W3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606060"/>
          </a:solidFill>
          <a:latin typeface="Arial Narrow" pitchFamily="34" charset="0"/>
          <a:ea typeface="ヒラギノ角ゴ Pro W3" pitchFamily="-108" charset="-128"/>
          <a:cs typeface="ヒラギノ角ゴ Pro W3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606060"/>
          </a:solidFill>
          <a:latin typeface="Arial Narrow" pitchFamily="34" charset="0"/>
          <a:ea typeface="ヒラギノ角ゴ Pro W3" pitchFamily="-108" charset="-128"/>
          <a:cs typeface="ヒラギノ角ゴ Pro W3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606060"/>
          </a:solidFill>
          <a:latin typeface="Arial Narrow" pitchFamily="34" charset="0"/>
          <a:ea typeface="ヒラギノ角ゴ Pro W3" pitchFamily="-108" charset="-128"/>
          <a:cs typeface="ヒラギノ角ゴ Pro W3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accent2"/>
        </a:buClr>
        <a:defRPr sz="1700">
          <a:solidFill>
            <a:schemeClr val="tx1"/>
          </a:solidFill>
          <a:latin typeface="Arial Narrow"/>
          <a:ea typeface="ヒラギノ角ゴ Pro W3" pitchFamily="-108" charset="-128"/>
          <a:cs typeface="ヒラギノ角ゴ Pro W3" charset="-128"/>
        </a:defRPr>
      </a:lvl1pPr>
      <a:lvl2pPr marL="179388" indent="-179388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buFont typeface="Lucida Grande" pitchFamily="-1" charset="0"/>
        <a:buChar char="•"/>
        <a:defRPr sz="1700">
          <a:solidFill>
            <a:schemeClr val="tx1"/>
          </a:solidFill>
          <a:latin typeface="Arial Narrow"/>
          <a:ea typeface="ヒラギノ角ゴ Pro W3" charset="-128"/>
          <a:cs typeface="ヒラギノ角ゴ Pro W3" charset="-128"/>
        </a:defRPr>
      </a:lvl2pPr>
      <a:lvl3pPr marL="179388" indent="179388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Font typeface="Times" pitchFamily="-1" charset="0"/>
        <a:buChar char="–"/>
        <a:defRPr sz="17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627063" indent="-179388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Font typeface="Lucida Grande" pitchFamily="-1" charset="0"/>
        <a:buChar char="–"/>
        <a:defRPr sz="1700">
          <a:solidFill>
            <a:schemeClr val="tx1"/>
          </a:solidFill>
          <a:latin typeface="Arial Narrow"/>
          <a:ea typeface="ヒラギノ角ゴ Pro W3" charset="-128"/>
          <a:cs typeface="ヒラギノ角ゴ Pro W3" charset="-128"/>
        </a:defRPr>
      </a:lvl4pPr>
      <a:lvl5pPr marL="358775" indent="-179388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Font typeface="Lucida Grande" pitchFamily="-1" charset="0"/>
        <a:buChar char="–"/>
        <a:defRPr sz="1700">
          <a:solidFill>
            <a:schemeClr val="tx1"/>
          </a:solidFill>
          <a:latin typeface="Arial Narrow"/>
          <a:ea typeface="ヒラギノ角ゴ Pro W3" pitchFamily="-112" charset="-128"/>
          <a:cs typeface="ヒラギノ角ゴ Pro W3" charset="-128"/>
        </a:defRPr>
      </a:lvl5pPr>
      <a:lvl6pPr marL="1981200" indent="-190500" algn="l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ヒラギノ角ゴ Pro W3" charset="-128"/>
        </a:defRPr>
      </a:lvl6pPr>
      <a:lvl7pPr marL="2438400" indent="-190500" algn="l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ヒラギノ角ゴ Pro W3" charset="-128"/>
        </a:defRPr>
      </a:lvl7pPr>
      <a:lvl8pPr marL="2895600" indent="-190500" algn="l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ヒラギノ角ゴ Pro W3" charset="-128"/>
        </a:defRPr>
      </a:lvl8pPr>
      <a:lvl9pPr marL="3352800" indent="-190500" algn="l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ヒラギノ角ゴ Pro W3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6" Type="http://schemas.openxmlformats.org/officeDocument/2006/relationships/image" Target="../media/image39.emf"/><Relationship Id="rId7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6" Type="http://schemas.openxmlformats.org/officeDocument/2006/relationships/image" Target="../media/image44.emf"/><Relationship Id="rId7" Type="http://schemas.openxmlformats.org/officeDocument/2006/relationships/image" Target="../media/image4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jpeg"/><Relationship Id="rId3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chart" Target="../charts/chart1.xml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395E-C9E4-1A42-AF8C-1536F87AF4B2}" type="datetime1">
              <a:rPr lang="de-DE" smtClean="0"/>
              <a:pPr/>
              <a:t>24.08.18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619FD56A-4E6D-7546-93E9-D59429457071}" type="slidenum">
              <a:rPr lang="de-DE" smtClean="0"/>
              <a:pPr/>
              <a:t>1</a:t>
            </a:fld>
            <a:endParaRPr lang="de-DE"/>
          </a:p>
        </p:txBody>
      </p:sp>
      <p:pic>
        <p:nvPicPr>
          <p:cNvPr id="26" name="Bild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3818122"/>
          </a:xfrm>
          <a:prstGeom prst="rect">
            <a:avLst/>
          </a:prstGeom>
        </p:spPr>
      </p:pic>
      <p:sp>
        <p:nvSpPr>
          <p:cNvPr id="30" name="Untertitel 2"/>
          <p:cNvSpPr txBox="1">
            <a:spLocks/>
          </p:cNvSpPr>
          <p:nvPr/>
        </p:nvSpPr>
        <p:spPr bwMode="auto">
          <a:xfrm>
            <a:off x="818931" y="3789040"/>
            <a:ext cx="7969249" cy="36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pitchFamily="-108" charset="-128"/>
                <a:cs typeface="Arial Narrow"/>
              </a:defRPr>
            </a:lvl1pPr>
            <a:lvl2pPr marL="179388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Lucida Grande"/>
              <a:buChar char="•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2pPr>
            <a:lvl3pPr marL="358775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3pPr>
            <a:lvl4pPr marL="627063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 pitchFamily="-1" charset="0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4pPr>
            <a:lvl5pPr marL="1435100" indent="-182563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pitchFamily="-1" charset="0"/>
              <a:buNone/>
              <a:tabLst/>
              <a:defRPr sz="1500">
                <a:solidFill>
                  <a:schemeClr val="tx1"/>
                </a:solidFill>
                <a:latin typeface="Arial Narrow"/>
                <a:ea typeface="ヒラギノ角ゴ Pro W3" pitchFamily="-112" charset="-128"/>
                <a:cs typeface="ヒラギノ角ゴ Pro W3" charset="-128"/>
              </a:defRPr>
            </a:lvl5pPr>
            <a:lvl6pPr marL="19812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6pPr>
            <a:lvl7pPr marL="24384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7pPr>
            <a:lvl8pPr marL="28956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8pPr>
            <a:lvl9pPr marL="33528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9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altLang="ja-JP" kern="0" dirty="0" smtClean="0">
                <a:latin typeface="Arial"/>
                <a:ea typeface="Arial"/>
                <a:cs typeface="Arial"/>
                <a:sym typeface="Arial"/>
              </a:rPr>
              <a:t>Uwe </a:t>
            </a:r>
            <a:r>
              <a:rPr lang="en-US" altLang="ja-JP" kern="0" dirty="0" err="1" smtClean="0">
                <a:latin typeface="Arial"/>
                <a:ea typeface="Arial"/>
                <a:cs typeface="Arial"/>
                <a:sym typeface="Arial"/>
              </a:rPr>
              <a:t>Filges</a:t>
            </a:r>
            <a:endParaRPr lang="en-US" altLang="ja-JP" kern="0" dirty="0" smtClean="0">
              <a:latin typeface="Arial"/>
              <a:ea typeface="Arial"/>
              <a:cs typeface="Arial"/>
              <a:sym typeface="Arial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altLang="ja-JP" kern="0" dirty="0" smtClean="0">
                <a:latin typeface="Arial"/>
                <a:ea typeface="Arial"/>
                <a:cs typeface="Arial"/>
                <a:sym typeface="Arial"/>
              </a:rPr>
              <a:t>Laboratory for scientific Developments and novel Materials (LDM)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altLang="ja-JP" kern="0" dirty="0" smtClean="0">
                <a:latin typeface="Arial"/>
                <a:ea typeface="Arial"/>
                <a:cs typeface="Arial"/>
                <a:sym typeface="Arial"/>
              </a:rPr>
              <a:t>Paul </a:t>
            </a:r>
            <a:r>
              <a:rPr lang="en-US" altLang="ja-JP" kern="0" dirty="0" err="1" smtClean="0">
                <a:latin typeface="Arial"/>
                <a:ea typeface="Arial"/>
                <a:cs typeface="Arial"/>
                <a:sym typeface="Arial"/>
              </a:rPr>
              <a:t>Scherrer</a:t>
            </a:r>
            <a:r>
              <a:rPr lang="en-US" altLang="ja-JP" kern="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ja-JP" kern="0" dirty="0" err="1" smtClean="0">
                <a:latin typeface="Arial"/>
                <a:ea typeface="Arial"/>
                <a:cs typeface="Arial"/>
                <a:sym typeface="Arial"/>
              </a:rPr>
              <a:t>Institut</a:t>
            </a:r>
            <a:r>
              <a:rPr lang="en-US" altLang="ja-JP" kern="0" dirty="0" smtClean="0"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lang="en-US" altLang="ja-JP" kern="0" dirty="0" smtClean="0">
              <a:latin typeface="Arial"/>
              <a:ea typeface="Arial"/>
              <a:cs typeface="Arial"/>
              <a:sym typeface="Arial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lang="en-US" altLang="ja-JP" kern="0" dirty="0" smtClean="0">
              <a:latin typeface="Arial"/>
              <a:ea typeface="Arial"/>
              <a:cs typeface="Arial"/>
              <a:sym typeface="Arial"/>
            </a:endParaRPr>
          </a:p>
          <a:p>
            <a:endParaRPr lang="en-GB" kern="0" dirty="0"/>
          </a:p>
        </p:txBody>
      </p:sp>
      <p:sp>
        <p:nvSpPr>
          <p:cNvPr id="10" name="Titel 1"/>
          <p:cNvSpPr txBox="1">
            <a:spLocks/>
          </p:cNvSpPr>
          <p:nvPr/>
        </p:nvSpPr>
        <p:spPr bwMode="auto">
          <a:xfrm>
            <a:off x="1779219" y="5301208"/>
            <a:ext cx="6048672" cy="1221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750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606060"/>
                </a:solidFill>
                <a:latin typeface="Arial Narrow"/>
                <a:ea typeface="ヒラギノ角ゴ Pro W3" pitchFamily="-108" charset="-128"/>
                <a:cs typeface="ヒラギノ角ゴ Pro W3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606060"/>
                </a:solidFill>
                <a:latin typeface="Arial Narrow" pitchFamily="34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606060"/>
                </a:solidFill>
                <a:latin typeface="Arial Narrow" pitchFamily="34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606060"/>
                </a:solidFill>
                <a:latin typeface="Arial Narrow" pitchFamily="34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606060"/>
                </a:solidFill>
                <a:latin typeface="Arial Narrow" pitchFamily="34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en-US" kern="0" dirty="0" smtClean="0">
                <a:latin typeface="Arial" pitchFamily="-1" charset="0"/>
                <a:ea typeface="Arial" pitchFamily="-1" charset="0"/>
                <a:cs typeface="Arial" pitchFamily="-1" charset="0"/>
              </a:rPr>
              <a:t>Development of New Shielding Materials</a:t>
            </a:r>
          </a:p>
          <a:p>
            <a:pPr algn="ctr"/>
            <a:r>
              <a:rPr lang="en-US" kern="0" dirty="0" smtClean="0">
                <a:latin typeface="Arial" pitchFamily="-1" charset="0"/>
                <a:ea typeface="Arial" pitchFamily="-1" charset="0"/>
                <a:cs typeface="Arial" pitchFamily="-1" charset="0"/>
              </a:rPr>
              <a:t>and</a:t>
            </a:r>
          </a:p>
          <a:p>
            <a:pPr algn="ctr"/>
            <a:r>
              <a:rPr lang="en-US" kern="0" dirty="0" smtClean="0">
                <a:latin typeface="Arial" pitchFamily="-1" charset="0"/>
                <a:ea typeface="Arial" pitchFamily="-1" charset="0"/>
                <a:cs typeface="Arial" pitchFamily="-1" charset="0"/>
              </a:rPr>
              <a:t>ESTIA - Simulations  </a:t>
            </a:r>
            <a:r>
              <a:rPr lang="en-US" kern="0" dirty="0" smtClean="0">
                <a:solidFill>
                  <a:srgbClr val="FF0000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/>
            </a:r>
            <a:br>
              <a:rPr lang="en-US" kern="0" dirty="0" smtClean="0">
                <a:solidFill>
                  <a:srgbClr val="FF0000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</a:br>
            <a:r>
              <a:rPr lang="en-US" kern="0" dirty="0" smtClean="0">
                <a:solidFill>
                  <a:srgbClr val="FF0000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/>
            </a:r>
            <a:br>
              <a:rPr lang="en-US" kern="0" dirty="0" smtClean="0">
                <a:solidFill>
                  <a:srgbClr val="FF0000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</a:br>
            <a:endParaRPr lang="en-GB" sz="2200" b="0" kern="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3416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Heavy </a:t>
            </a:r>
            <a:r>
              <a:rPr lang="de-DE" dirty="0" err="1" smtClean="0"/>
              <a:t>Concrete</a:t>
            </a:r>
            <a:r>
              <a:rPr lang="de-DE" dirty="0" smtClean="0"/>
              <a:t> </a:t>
            </a:r>
            <a:r>
              <a:rPr lang="de-DE" dirty="0" err="1" smtClean="0"/>
              <a:t>Measurements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395E-C9E4-1A42-AF8C-1536F87AF4B2}" type="datetime1">
              <a:rPr lang="de-DE" smtClean="0"/>
              <a:pPr/>
              <a:t>24.08.18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619FD56A-4E6D-7546-93E9-D59429457071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2780928"/>
            <a:ext cx="8775700" cy="37592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911300" y="908720"/>
            <a:ext cx="7313156" cy="230216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r>
              <a:rPr lang="de-DE" sz="1700" dirty="0" smtClean="0">
                <a:latin typeface="Arial Narrow"/>
                <a:cs typeface="Arial Narrow"/>
              </a:rPr>
              <a:t>7 </a:t>
            </a:r>
            <a:r>
              <a:rPr lang="en-GB" sz="1700" dirty="0" smtClean="0">
                <a:latin typeface="Arial Narrow"/>
                <a:cs typeface="Arial Narrow"/>
              </a:rPr>
              <a:t>different concrete compositions were tested</a:t>
            </a:r>
          </a:p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endParaRPr lang="en-GB" sz="1700" dirty="0" smtClean="0">
              <a:latin typeface="Arial Narrow"/>
              <a:cs typeface="Arial Narrow"/>
            </a:endParaRPr>
          </a:p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r>
              <a:rPr lang="en-GB" sz="1700" dirty="0">
                <a:latin typeface="Arial Narrow"/>
                <a:cs typeface="Arial Narrow"/>
              </a:rPr>
              <a:t>n</a:t>
            </a:r>
            <a:r>
              <a:rPr lang="en-GB" sz="1700" dirty="0" smtClean="0">
                <a:latin typeface="Arial Narrow"/>
                <a:cs typeface="Arial Narrow"/>
              </a:rPr>
              <a:t>on-magnetic / magnetic samples for different applications</a:t>
            </a:r>
          </a:p>
          <a:p>
            <a:pPr>
              <a:lnSpc>
                <a:spcPct val="110000"/>
              </a:lnSpc>
            </a:pPr>
            <a:endParaRPr lang="en-GB" sz="1700" dirty="0" smtClean="0">
              <a:latin typeface="Arial Narrow"/>
              <a:cs typeface="Arial Narrow"/>
            </a:endParaRPr>
          </a:p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r>
              <a:rPr lang="en-GB" sz="1700" dirty="0">
                <a:latin typeface="Arial Narrow"/>
                <a:cs typeface="Arial Narrow"/>
              </a:rPr>
              <a:t>S</a:t>
            </a:r>
            <a:r>
              <a:rPr lang="en-GB" sz="1700" dirty="0" smtClean="0">
                <a:latin typeface="Arial Narrow"/>
                <a:cs typeface="Arial Narrow"/>
              </a:rPr>
              <a:t>ample 1: special efforts - stainless steel balls with different sizes and thermal treatment </a:t>
            </a:r>
          </a:p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endParaRPr lang="en-GB" sz="1700" dirty="0">
              <a:latin typeface="Arial Narrow"/>
              <a:cs typeface="Arial Narrow"/>
            </a:endParaRPr>
          </a:p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r>
              <a:rPr lang="en-GB" sz="1700" dirty="0" smtClean="0">
                <a:latin typeface="Arial Narrow"/>
                <a:cs typeface="Arial Narrow"/>
              </a:rPr>
              <a:t>In addition </a:t>
            </a:r>
            <a:r>
              <a:rPr lang="en-GB" sz="1700" b="1" dirty="0" smtClean="0">
                <a:latin typeface="Arial Narrow"/>
                <a:cs typeface="Arial Narrow"/>
              </a:rPr>
              <a:t>Sample 1</a:t>
            </a:r>
            <a:r>
              <a:rPr lang="en-GB" sz="1700" dirty="0" smtClean="0">
                <a:latin typeface="Arial Narrow"/>
                <a:cs typeface="Arial Narrow"/>
              </a:rPr>
              <a:t> includes as mineral </a:t>
            </a:r>
            <a:r>
              <a:rPr lang="en-GB" sz="1700" dirty="0" err="1" smtClean="0">
                <a:latin typeface="Arial Narrow"/>
                <a:cs typeface="Arial Narrow"/>
              </a:rPr>
              <a:t>Baryte</a:t>
            </a:r>
            <a:r>
              <a:rPr lang="en-GB" sz="1700" dirty="0" smtClean="0">
                <a:latin typeface="Arial Narrow"/>
                <a:cs typeface="Arial Narrow"/>
              </a:rPr>
              <a:t> – very good gamma shielding material </a:t>
            </a:r>
          </a:p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 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3059832" y="3068960"/>
            <a:ext cx="864096" cy="3168352"/>
          </a:xfrm>
          <a:prstGeom prst="rect">
            <a:avLst/>
          </a:prstGeom>
          <a:solidFill>
            <a:schemeClr val="accent1">
              <a:alpha val="57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987427" y="6259879"/>
            <a:ext cx="3343864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err="1" smtClean="0">
                <a:latin typeface="Arial Narrow"/>
                <a:cs typeface="Arial Narrow"/>
              </a:rPr>
              <a:t>Comparison</a:t>
            </a:r>
            <a:r>
              <a:rPr lang="de-DE" sz="1700" dirty="0" smtClean="0">
                <a:latin typeface="Arial Narrow"/>
                <a:cs typeface="Arial Narrow"/>
              </a:rPr>
              <a:t>: normal </a:t>
            </a:r>
            <a:r>
              <a:rPr lang="de-DE" sz="1700" dirty="0" err="1" smtClean="0">
                <a:latin typeface="Arial Narrow"/>
                <a:cs typeface="Arial Narrow"/>
              </a:rPr>
              <a:t>concrete</a:t>
            </a:r>
            <a:r>
              <a:rPr lang="de-DE" sz="1700" dirty="0" smtClean="0">
                <a:latin typeface="Arial Narrow"/>
                <a:cs typeface="Arial Narrow"/>
              </a:rPr>
              <a:t>: &lt; 0.13 cm</a:t>
            </a:r>
            <a:r>
              <a:rPr lang="de-DE" sz="1700" baseline="30000" dirty="0" smtClean="0">
                <a:latin typeface="Arial Narrow"/>
                <a:cs typeface="Arial Narrow"/>
              </a:rPr>
              <a:t>-1</a:t>
            </a:r>
            <a:endParaRPr lang="de-DE" sz="1700" baseline="300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9979295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Heavy </a:t>
            </a:r>
            <a:r>
              <a:rPr lang="de-DE" dirty="0" err="1" smtClean="0"/>
              <a:t>concrete</a:t>
            </a:r>
            <a:r>
              <a:rPr lang="de-DE" dirty="0" smtClean="0"/>
              <a:t> </a:t>
            </a:r>
            <a:r>
              <a:rPr lang="de-DE" dirty="0" err="1" smtClean="0"/>
              <a:t>Measurements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395E-C9E4-1A42-AF8C-1536F87AF4B2}" type="datetime1">
              <a:rPr lang="de-DE" smtClean="0"/>
              <a:pPr/>
              <a:t>24.08.18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619FD56A-4E6D-7546-93E9-D59429457071}" type="slidenum">
              <a:rPr lang="de-DE" smtClean="0"/>
              <a:pPr/>
              <a:t>11</a:t>
            </a:fld>
            <a:endParaRPr lang="de-DE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836712"/>
            <a:ext cx="4279900" cy="3162300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16" y="1052736"/>
            <a:ext cx="3912840" cy="27453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334831" y="836712"/>
            <a:ext cx="2981585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err="1" smtClean="0">
                <a:latin typeface="Arial Narrow"/>
                <a:cs typeface="Arial Narrow"/>
              </a:rPr>
              <a:t>Incoming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spectrum</a:t>
            </a:r>
            <a:r>
              <a:rPr lang="de-DE" sz="1700" dirty="0" smtClean="0">
                <a:latin typeface="Arial Narrow"/>
                <a:cs typeface="Arial Narrow"/>
              </a:rPr>
              <a:t> at ICON </a:t>
            </a:r>
            <a:r>
              <a:rPr lang="de-DE" sz="1700" dirty="0" err="1" smtClean="0">
                <a:latin typeface="Arial Narrow"/>
                <a:cs typeface="Arial Narrow"/>
              </a:rPr>
              <a:t>beamline</a:t>
            </a:r>
            <a:endParaRPr lang="de-DE" sz="1700" dirty="0">
              <a:latin typeface="Arial Narrow"/>
              <a:cs typeface="Arial Narrow"/>
            </a:endParaRP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149" y="4017044"/>
            <a:ext cx="2939819" cy="2204864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1187624" y="3915693"/>
            <a:ext cx="49694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 </a:t>
            </a:r>
            <a:endParaRPr lang="de-DE" sz="1700" dirty="0">
              <a:latin typeface="Arial Narrow"/>
              <a:cs typeface="Arial Narrow"/>
            </a:endParaRPr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56865" y="4188284"/>
            <a:ext cx="2670628" cy="2002971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1351108" y="836712"/>
            <a:ext cx="2572820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err="1" smtClean="0">
                <a:latin typeface="Arial Narrow"/>
                <a:cs typeface="Arial Narrow"/>
              </a:rPr>
              <a:t>Attenuation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for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the</a:t>
            </a:r>
            <a:r>
              <a:rPr lang="de-DE" sz="1700" dirty="0" smtClean="0">
                <a:latin typeface="Arial Narrow"/>
                <a:cs typeface="Arial Narrow"/>
              </a:rPr>
              <a:t> fast Neutrons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259632" y="6237312"/>
            <a:ext cx="3180358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Sample </a:t>
            </a:r>
            <a:r>
              <a:rPr lang="de-DE" sz="1700" dirty="0" err="1" smtClean="0">
                <a:latin typeface="Arial Narrow"/>
                <a:cs typeface="Arial Narrow"/>
              </a:rPr>
              <a:t>with</a:t>
            </a:r>
            <a:r>
              <a:rPr lang="de-DE" sz="1700" dirty="0" smtClean="0">
                <a:latin typeface="Arial Narrow"/>
                <a:cs typeface="Arial Narrow"/>
              </a:rPr>
              <a:t> strong </a:t>
            </a:r>
            <a:r>
              <a:rPr lang="de-DE" sz="1700" dirty="0" err="1" smtClean="0">
                <a:latin typeface="Arial Narrow"/>
                <a:cs typeface="Arial Narrow"/>
              </a:rPr>
              <a:t>steel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collimator</a:t>
            </a:r>
            <a:r>
              <a:rPr lang="de-DE" sz="1700" dirty="0" smtClean="0">
                <a:latin typeface="Arial Narrow"/>
                <a:cs typeface="Arial Narrow"/>
              </a:rPr>
              <a:t> (1m)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298714" y="4831705"/>
            <a:ext cx="1769716" cy="57554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Background</a:t>
            </a:r>
          </a:p>
          <a:p>
            <a:pPr algn="ctr">
              <a:lnSpc>
                <a:spcPct val="110000"/>
              </a:lnSpc>
            </a:pPr>
            <a:r>
              <a:rPr lang="de-DE" sz="1700" dirty="0" err="1">
                <a:latin typeface="Arial Narrow"/>
                <a:cs typeface="Arial Narrow"/>
              </a:rPr>
              <a:t>s</a:t>
            </a:r>
            <a:r>
              <a:rPr lang="de-DE" sz="1700" dirty="0" err="1" smtClean="0">
                <a:latin typeface="Arial Narrow"/>
                <a:cs typeface="Arial Narrow"/>
              </a:rPr>
              <a:t>hielding</a:t>
            </a:r>
            <a:r>
              <a:rPr lang="de-DE" sz="1700" dirty="0" smtClean="0">
                <a:latin typeface="Arial Narrow"/>
                <a:cs typeface="Arial Narrow"/>
              </a:rPr>
              <a:t> was </a:t>
            </a:r>
            <a:r>
              <a:rPr lang="de-DE" sz="1700" dirty="0" err="1" smtClean="0">
                <a:latin typeface="Arial Narrow"/>
                <a:cs typeface="Arial Narrow"/>
              </a:rPr>
              <a:t>needed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18" name="Textfeld 17"/>
          <p:cNvSpPr txBox="1"/>
          <p:nvPr/>
        </p:nvSpPr>
        <p:spPr>
          <a:xfrm flipH="1">
            <a:off x="1398588" y="3008133"/>
            <a:ext cx="1831549" cy="287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12 </a:t>
            </a:r>
            <a:r>
              <a:rPr lang="de-DE" sz="1700" dirty="0" err="1" smtClean="0">
                <a:latin typeface="Arial Narrow"/>
                <a:cs typeface="Arial Narrow"/>
              </a:rPr>
              <a:t>inch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sphere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endParaRPr lang="de-DE" sz="17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542026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bgerundetes Rechteck 16"/>
          <p:cNvSpPr/>
          <p:nvPr/>
        </p:nvSpPr>
        <p:spPr bwMode="auto">
          <a:xfrm>
            <a:off x="457200" y="4437112"/>
            <a:ext cx="2458616" cy="1007981"/>
          </a:xfrm>
          <a:prstGeom prst="roundRect">
            <a:avLst/>
          </a:prstGeom>
          <a:solidFill>
            <a:schemeClr val="accent1">
              <a:alpha val="57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Comparison</a:t>
            </a:r>
            <a:r>
              <a:rPr lang="de-DE" dirty="0" smtClean="0"/>
              <a:t> 1 – Standard </a:t>
            </a:r>
            <a:r>
              <a:rPr lang="de-DE" dirty="0" err="1" smtClean="0"/>
              <a:t>mineral</a:t>
            </a:r>
            <a:r>
              <a:rPr lang="de-DE" dirty="0" smtClean="0"/>
              <a:t> </a:t>
            </a:r>
            <a:r>
              <a:rPr lang="de-DE" dirty="0" err="1" smtClean="0"/>
              <a:t>cast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395E-C9E4-1A42-AF8C-1536F87AF4B2}" type="datetime1">
              <a:rPr lang="de-DE" smtClean="0"/>
              <a:pPr/>
              <a:t>24.08.18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619FD56A-4E6D-7546-93E9-D59429457071}" type="slidenum">
              <a:rPr lang="de-DE" smtClean="0"/>
              <a:pPr/>
              <a:t>12</a:t>
            </a:fld>
            <a:endParaRPr lang="de-DE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46598" y="3382017"/>
            <a:ext cx="2949055" cy="3816424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98243" y="495732"/>
            <a:ext cx="2921234" cy="3780421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1472" y="469440"/>
            <a:ext cx="2987106" cy="3865666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508202" y="908720"/>
            <a:ext cx="2415726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Thermal </a:t>
            </a:r>
            <a:r>
              <a:rPr lang="de-DE" sz="1700" dirty="0" err="1" smtClean="0">
                <a:latin typeface="Arial Narrow"/>
                <a:cs typeface="Arial Narrow"/>
              </a:rPr>
              <a:t>neutron</a:t>
            </a:r>
            <a:r>
              <a:rPr lang="de-DE" sz="1700" dirty="0" smtClean="0">
                <a:latin typeface="Arial Narrow"/>
                <a:cs typeface="Arial Narrow"/>
              </a:rPr>
              <a:t>  </a:t>
            </a:r>
            <a:r>
              <a:rPr lang="de-DE" sz="1700" dirty="0" err="1" smtClean="0">
                <a:latin typeface="Arial Narrow"/>
                <a:cs typeface="Arial Narrow"/>
              </a:rPr>
              <a:t>transmission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754104" y="891236"/>
            <a:ext cx="2058256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>
                <a:latin typeface="Arial Narrow"/>
                <a:cs typeface="Arial Narrow"/>
              </a:rPr>
              <a:t>F</a:t>
            </a:r>
            <a:r>
              <a:rPr lang="de-DE" sz="1700" dirty="0" smtClean="0">
                <a:latin typeface="Arial Narrow"/>
                <a:cs typeface="Arial Narrow"/>
              </a:rPr>
              <a:t>ast </a:t>
            </a:r>
            <a:r>
              <a:rPr lang="de-DE" sz="1700" dirty="0" err="1" smtClean="0">
                <a:latin typeface="Arial Narrow"/>
                <a:cs typeface="Arial Narrow"/>
              </a:rPr>
              <a:t>neutron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transmission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335731" y="3751941"/>
            <a:ext cx="3222036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err="1" smtClean="0">
                <a:latin typeface="Arial Narrow"/>
                <a:cs typeface="Arial Narrow"/>
              </a:rPr>
              <a:t>Activation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decay</a:t>
            </a:r>
            <a:r>
              <a:rPr lang="de-DE" sz="1700" dirty="0" smtClean="0">
                <a:latin typeface="Arial Narrow"/>
                <a:cs typeface="Arial Narrow"/>
              </a:rPr>
              <a:t> (</a:t>
            </a:r>
            <a:r>
              <a:rPr lang="de-DE" sz="1700" dirty="0" err="1" smtClean="0">
                <a:latin typeface="Arial Narrow"/>
                <a:cs typeface="Arial Narrow"/>
              </a:rPr>
              <a:t>irradiation</a:t>
            </a:r>
            <a:r>
              <a:rPr lang="de-DE" sz="1700" dirty="0" smtClean="0">
                <a:latin typeface="Arial Narrow"/>
                <a:cs typeface="Arial Narrow"/>
              </a:rPr>
              <a:t> time 10 sec)</a:t>
            </a:r>
            <a:endParaRPr lang="de-DE" sz="1700" dirty="0">
              <a:latin typeface="Arial Narrow"/>
              <a:cs typeface="Arial Narrow"/>
            </a:endParaRPr>
          </a:p>
        </p:txBody>
      </p:sp>
      <p:cxnSp>
        <p:nvCxnSpPr>
          <p:cNvPr id="14" name="Gerade Verbindung mit Pfeil 13"/>
          <p:cNvCxnSpPr/>
          <p:nvPr/>
        </p:nvCxnSpPr>
        <p:spPr bwMode="auto">
          <a:xfrm flipH="1">
            <a:off x="6300192" y="5445224"/>
            <a:ext cx="483040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feld 14"/>
          <p:cNvSpPr txBox="1"/>
          <p:nvPr/>
        </p:nvSpPr>
        <p:spPr>
          <a:xfrm>
            <a:off x="6876256" y="5301208"/>
            <a:ext cx="2045560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Granite </a:t>
            </a:r>
            <a:r>
              <a:rPr lang="de-DE" sz="1700" dirty="0" err="1" smtClean="0">
                <a:latin typeface="Arial Narrow"/>
                <a:cs typeface="Arial Narrow"/>
              </a:rPr>
              <a:t>includes</a:t>
            </a:r>
            <a:r>
              <a:rPr lang="de-DE" sz="1700" dirty="0" smtClean="0">
                <a:latin typeface="Arial Narrow"/>
                <a:cs typeface="Arial Narrow"/>
              </a:rPr>
              <a:t> Thorium!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39552" y="4509120"/>
            <a:ext cx="2236190" cy="8633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Mineral </a:t>
            </a:r>
            <a:r>
              <a:rPr lang="de-DE" sz="1700" dirty="0" err="1" smtClean="0">
                <a:latin typeface="Arial Narrow"/>
                <a:cs typeface="Arial Narrow"/>
              </a:rPr>
              <a:t>cast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is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better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as</a:t>
            </a:r>
            <a:endParaRPr lang="de-DE" sz="1700" dirty="0" smtClean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endParaRPr lang="de-DE" sz="1700" dirty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DE" sz="1700" dirty="0" err="1">
                <a:latin typeface="Arial Narrow"/>
                <a:cs typeface="Arial Narrow"/>
              </a:rPr>
              <a:t>s</a:t>
            </a:r>
            <a:r>
              <a:rPr lang="de-DE" sz="1700" dirty="0" err="1" smtClean="0">
                <a:latin typeface="Arial Narrow"/>
                <a:cs typeface="Arial Narrow"/>
              </a:rPr>
              <a:t>tandard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concrete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or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granite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18" name="Textfeld 17"/>
          <p:cNvSpPr txBox="1"/>
          <p:nvPr/>
        </p:nvSpPr>
        <p:spPr>
          <a:xfrm flipH="1">
            <a:off x="6983261" y="1596453"/>
            <a:ext cx="1831549" cy="287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12 </a:t>
            </a:r>
            <a:r>
              <a:rPr lang="de-DE" sz="1700" dirty="0" err="1" smtClean="0">
                <a:latin typeface="Arial Narrow"/>
                <a:cs typeface="Arial Narrow"/>
              </a:rPr>
              <a:t>inch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sphere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19" name="Textfeld 18"/>
          <p:cNvSpPr txBox="1"/>
          <p:nvPr/>
        </p:nvSpPr>
        <p:spPr>
          <a:xfrm flipH="1">
            <a:off x="2827969" y="1632223"/>
            <a:ext cx="1831549" cy="287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>
                <a:latin typeface="Arial Narrow"/>
                <a:cs typeface="Arial Narrow"/>
              </a:rPr>
              <a:t>b</a:t>
            </a:r>
            <a:r>
              <a:rPr lang="de-DE" sz="1700" dirty="0" smtClean="0">
                <a:latin typeface="Arial Narrow"/>
                <a:cs typeface="Arial Narrow"/>
              </a:rPr>
              <a:t>are </a:t>
            </a:r>
            <a:r>
              <a:rPr lang="de-DE" sz="1700" dirty="0" err="1" smtClean="0">
                <a:latin typeface="Arial Narrow"/>
                <a:cs typeface="Arial Narrow"/>
              </a:rPr>
              <a:t>counter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endParaRPr lang="de-DE" sz="17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6451271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bgerundetes Rechteck 14"/>
          <p:cNvSpPr/>
          <p:nvPr/>
        </p:nvSpPr>
        <p:spPr bwMode="auto">
          <a:xfrm>
            <a:off x="179512" y="4724817"/>
            <a:ext cx="2458616" cy="1007981"/>
          </a:xfrm>
          <a:prstGeom prst="roundRect">
            <a:avLst/>
          </a:prstGeom>
          <a:solidFill>
            <a:schemeClr val="accent1">
              <a:alpha val="57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395E-C9E4-1A42-AF8C-1536F87AF4B2}" type="datetime1">
              <a:rPr lang="de-DE" smtClean="0"/>
              <a:pPr/>
              <a:t>24.08.18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619FD56A-4E6D-7546-93E9-D59429457071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7" name="Titel 2"/>
          <p:cNvSpPr txBox="1">
            <a:spLocks/>
          </p:cNvSpPr>
          <p:nvPr/>
        </p:nvSpPr>
        <p:spPr bwMode="auto">
          <a:xfrm>
            <a:off x="1619672" y="188640"/>
            <a:ext cx="7219200" cy="55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606060"/>
                </a:solidFill>
                <a:latin typeface="Arial Narrow"/>
                <a:ea typeface="ヒラギノ角ゴ Pro W3" pitchFamily="-108" charset="-128"/>
                <a:cs typeface="ヒラギノ角ゴ Pro W3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606060"/>
                </a:solidFill>
                <a:latin typeface="Arial Narrow" pitchFamily="34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606060"/>
                </a:solidFill>
                <a:latin typeface="Arial Narrow" pitchFamily="34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606060"/>
                </a:solidFill>
                <a:latin typeface="Arial Narrow" pitchFamily="34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606060"/>
                </a:solidFill>
                <a:latin typeface="Arial Narrow" pitchFamily="34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en-GB" kern="0" dirty="0" smtClean="0"/>
              <a:t>Comparison 2 – Borated mineral cast – Composition 6 </a:t>
            </a:r>
            <a:endParaRPr lang="en-GB" kern="0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40891"/>
            <a:ext cx="4122856" cy="2473713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033867"/>
            <a:ext cx="4032448" cy="2419469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4126755" cy="2476053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508202" y="908720"/>
            <a:ext cx="2415726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Thermal </a:t>
            </a:r>
            <a:r>
              <a:rPr lang="de-DE" sz="1700" dirty="0" err="1" smtClean="0">
                <a:latin typeface="Arial Narrow"/>
                <a:cs typeface="Arial Narrow"/>
              </a:rPr>
              <a:t>neutron</a:t>
            </a:r>
            <a:r>
              <a:rPr lang="de-DE" sz="1700" dirty="0" smtClean="0">
                <a:latin typeface="Arial Narrow"/>
                <a:cs typeface="Arial Narrow"/>
              </a:rPr>
              <a:t>  </a:t>
            </a:r>
            <a:r>
              <a:rPr lang="de-DE" sz="1700" dirty="0" err="1" smtClean="0">
                <a:latin typeface="Arial Narrow"/>
                <a:cs typeface="Arial Narrow"/>
              </a:rPr>
              <a:t>transmission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754104" y="891236"/>
            <a:ext cx="2564805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smtClean="0">
                <a:latin typeface="Arial Narrow"/>
                <a:cs typeface="Arial Narrow"/>
              </a:rPr>
              <a:t>Epithermal </a:t>
            </a:r>
            <a:r>
              <a:rPr lang="de-DE" sz="1700" dirty="0" err="1" smtClean="0">
                <a:latin typeface="Arial Narrow"/>
                <a:cs typeface="Arial Narrow"/>
              </a:rPr>
              <a:t>neutron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transmission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829621" y="3789301"/>
            <a:ext cx="2058256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Fast </a:t>
            </a:r>
            <a:r>
              <a:rPr lang="de-DE" sz="1700" dirty="0" err="1" smtClean="0">
                <a:latin typeface="Arial Narrow"/>
                <a:cs typeface="Arial Narrow"/>
              </a:rPr>
              <a:t>neutron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transmission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83729" y="4797152"/>
            <a:ext cx="1712007" cy="8633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Mineral </a:t>
            </a:r>
            <a:r>
              <a:rPr lang="de-DE" sz="1700" dirty="0" err="1" smtClean="0">
                <a:latin typeface="Arial Narrow"/>
                <a:cs typeface="Arial Narrow"/>
              </a:rPr>
              <a:t>cast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acts</a:t>
            </a:r>
            <a:r>
              <a:rPr lang="de-DE" sz="1700" dirty="0" smtClean="0">
                <a:latin typeface="Arial Narrow"/>
                <a:cs typeface="Arial Narrow"/>
              </a:rPr>
              <a:t> like </a:t>
            </a:r>
          </a:p>
          <a:p>
            <a:pPr>
              <a:lnSpc>
                <a:spcPct val="110000"/>
              </a:lnSpc>
            </a:pPr>
            <a:endParaRPr lang="de-DE" sz="1700" dirty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DE" sz="1700" dirty="0">
                <a:latin typeface="Arial Narrow"/>
                <a:cs typeface="Arial Narrow"/>
              </a:rPr>
              <a:t>h</a:t>
            </a:r>
            <a:r>
              <a:rPr lang="de-DE" sz="1700" dirty="0" smtClean="0">
                <a:latin typeface="Arial Narrow"/>
                <a:cs typeface="Arial Narrow"/>
              </a:rPr>
              <a:t>eavy </a:t>
            </a:r>
            <a:r>
              <a:rPr lang="de-DE" sz="1700" dirty="0" err="1" smtClean="0">
                <a:latin typeface="Arial Narrow"/>
                <a:cs typeface="Arial Narrow"/>
              </a:rPr>
              <a:t>concrete</a:t>
            </a:r>
            <a:r>
              <a:rPr lang="de-DE" sz="1700" dirty="0" smtClean="0">
                <a:latin typeface="Arial Narrow"/>
                <a:cs typeface="Arial Narrow"/>
              </a:rPr>
              <a:t> !!!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16" name="Textfeld 15"/>
          <p:cNvSpPr txBox="1"/>
          <p:nvPr/>
        </p:nvSpPr>
        <p:spPr>
          <a:xfrm flipH="1">
            <a:off x="5508104" y="4208564"/>
            <a:ext cx="1831549" cy="287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12 </a:t>
            </a:r>
            <a:r>
              <a:rPr lang="de-DE" sz="1700" dirty="0" err="1" smtClean="0">
                <a:latin typeface="Arial Narrow"/>
                <a:cs typeface="Arial Narrow"/>
              </a:rPr>
              <a:t>inch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sphere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17" name="Textfeld 16"/>
          <p:cNvSpPr txBox="1"/>
          <p:nvPr/>
        </p:nvSpPr>
        <p:spPr>
          <a:xfrm flipH="1">
            <a:off x="3100491" y="1608122"/>
            <a:ext cx="1831549" cy="287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>
                <a:latin typeface="Arial Narrow"/>
                <a:cs typeface="Arial Narrow"/>
              </a:rPr>
              <a:t>b</a:t>
            </a:r>
            <a:r>
              <a:rPr lang="de-DE" sz="1700" dirty="0" smtClean="0">
                <a:latin typeface="Arial Narrow"/>
                <a:cs typeface="Arial Narrow"/>
              </a:rPr>
              <a:t>are </a:t>
            </a:r>
            <a:r>
              <a:rPr lang="de-DE" sz="1700" dirty="0" err="1" smtClean="0">
                <a:latin typeface="Arial Narrow"/>
                <a:cs typeface="Arial Narrow"/>
              </a:rPr>
              <a:t>counter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19" name="Textfeld 18"/>
          <p:cNvSpPr txBox="1"/>
          <p:nvPr/>
        </p:nvSpPr>
        <p:spPr>
          <a:xfrm flipH="1">
            <a:off x="7403134" y="1608122"/>
            <a:ext cx="1831549" cy="287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3.5 </a:t>
            </a:r>
            <a:r>
              <a:rPr lang="de-DE" sz="1700" dirty="0" err="1" smtClean="0">
                <a:latin typeface="Arial Narrow"/>
                <a:cs typeface="Arial Narrow"/>
              </a:rPr>
              <a:t>inch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sphere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endParaRPr lang="de-DE" sz="17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465860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Additional Samples 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395E-C9E4-1A42-AF8C-1536F87AF4B2}" type="datetime1">
              <a:rPr lang="de-DE" smtClean="0"/>
              <a:pPr/>
              <a:t>24.08.18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619FD56A-4E6D-7546-93E9-D59429457071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1691680" y="1052736"/>
            <a:ext cx="5810886" cy="20143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de-DE" sz="1700" dirty="0" err="1" smtClean="0">
                <a:latin typeface="Arial Narrow"/>
                <a:cs typeface="Arial Narrow"/>
              </a:rPr>
              <a:t>Improving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shielding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properties</a:t>
            </a:r>
            <a:r>
              <a:rPr lang="de-DE" sz="1700" dirty="0" smtClean="0">
                <a:latin typeface="Arial Narrow"/>
                <a:cs typeface="Arial Narrow"/>
              </a:rPr>
              <a:t> -&gt; </a:t>
            </a:r>
            <a:r>
              <a:rPr lang="de-DE" sz="1700" dirty="0" err="1" smtClean="0">
                <a:latin typeface="Arial Narrow"/>
                <a:cs typeface="Arial Narrow"/>
              </a:rPr>
              <a:t>increase</a:t>
            </a:r>
            <a:r>
              <a:rPr lang="de-DE" sz="1700" dirty="0" smtClean="0">
                <a:latin typeface="Arial Narrow"/>
                <a:cs typeface="Arial Narrow"/>
              </a:rPr>
              <a:t> hydrogene </a:t>
            </a:r>
          </a:p>
          <a:p>
            <a:pPr>
              <a:lnSpc>
                <a:spcPct val="110000"/>
              </a:lnSpc>
            </a:pPr>
            <a:endParaRPr lang="de-DE" sz="1700" dirty="0" smtClean="0">
              <a:latin typeface="Arial Narrow"/>
              <a:cs typeface="Arial Narrow"/>
            </a:endParaRP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de-DE" sz="1700" dirty="0" err="1" smtClean="0">
                <a:latin typeface="Arial Narrow"/>
                <a:cs typeface="Arial Narrow"/>
              </a:rPr>
              <a:t>Improving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vacuum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properties</a:t>
            </a:r>
            <a:r>
              <a:rPr lang="de-DE" sz="1700" dirty="0" smtClean="0">
                <a:latin typeface="Arial Narrow"/>
                <a:cs typeface="Arial Narrow"/>
              </a:rPr>
              <a:t> -&gt; </a:t>
            </a:r>
            <a:r>
              <a:rPr lang="de-DE" sz="1700" dirty="0" err="1" smtClean="0">
                <a:latin typeface="Arial Narrow"/>
                <a:cs typeface="Arial Narrow"/>
              </a:rPr>
              <a:t>reducing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wax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for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making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the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samples</a:t>
            </a:r>
            <a:endParaRPr lang="de-DE" sz="1700" dirty="0" smtClean="0">
              <a:latin typeface="Arial Narrow"/>
              <a:cs typeface="Arial Narrow"/>
            </a:endParaRPr>
          </a:p>
          <a:p>
            <a:pPr marL="285750" indent="-285750">
              <a:lnSpc>
                <a:spcPct val="110000"/>
              </a:lnSpc>
              <a:buFontTx/>
              <a:buChar char="-"/>
            </a:pPr>
            <a:endParaRPr lang="de-DE" sz="1700" dirty="0" smtClean="0">
              <a:latin typeface="Arial Narrow"/>
              <a:cs typeface="Arial Narrow"/>
            </a:endParaRP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de-DE" sz="1700" dirty="0" smtClean="0">
                <a:latin typeface="Arial Narrow"/>
                <a:cs typeface="Arial Narrow"/>
              </a:rPr>
              <a:t>Check </a:t>
            </a:r>
            <a:r>
              <a:rPr lang="de-DE" sz="1700" dirty="0" err="1" smtClean="0">
                <a:latin typeface="Arial Narrow"/>
                <a:cs typeface="Arial Narrow"/>
              </a:rPr>
              <a:t>of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mechanical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properties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</a:p>
          <a:p>
            <a:pPr>
              <a:lnSpc>
                <a:spcPct val="110000"/>
              </a:lnSpc>
            </a:pPr>
            <a:endParaRPr lang="de-DE" sz="1700" dirty="0" smtClean="0">
              <a:latin typeface="Arial Narrow"/>
              <a:cs typeface="Arial Narrow"/>
            </a:endParaRPr>
          </a:p>
          <a:p>
            <a:pPr marL="285750" indent="-285750">
              <a:lnSpc>
                <a:spcPct val="110000"/>
              </a:lnSpc>
              <a:buFontTx/>
              <a:buChar char="-"/>
            </a:pPr>
            <a:endParaRPr lang="de-DE" sz="1700" dirty="0" err="1">
              <a:latin typeface="Arial Narrow"/>
              <a:cs typeface="Arial Narrow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267744" y="3067134"/>
            <a:ext cx="3973845" cy="230216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N1: plus 1 % </a:t>
            </a:r>
            <a:r>
              <a:rPr lang="de-DE" sz="1700" dirty="0" err="1" smtClean="0">
                <a:latin typeface="Arial Narrow"/>
                <a:cs typeface="Arial Narrow"/>
              </a:rPr>
              <a:t>more</a:t>
            </a:r>
            <a:r>
              <a:rPr lang="de-DE" sz="1700" dirty="0" smtClean="0">
                <a:latin typeface="Arial Narrow"/>
                <a:cs typeface="Arial Narrow"/>
              </a:rPr>
              <a:t> hydrogene (</a:t>
            </a:r>
            <a:r>
              <a:rPr lang="de-DE" sz="1700" dirty="0" err="1" smtClean="0">
                <a:latin typeface="Arial Narrow"/>
                <a:cs typeface="Arial Narrow"/>
              </a:rPr>
              <a:t>added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over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binder</a:t>
            </a:r>
            <a:r>
              <a:rPr lang="de-DE" sz="1700" dirty="0" smtClean="0">
                <a:latin typeface="Arial Narrow"/>
                <a:cs typeface="Arial Narrow"/>
              </a:rPr>
              <a:t>)</a:t>
            </a:r>
          </a:p>
          <a:p>
            <a:pPr>
              <a:lnSpc>
                <a:spcPct val="110000"/>
              </a:lnSpc>
            </a:pPr>
            <a:endParaRPr lang="de-DE" sz="1700" dirty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N2</a:t>
            </a:r>
            <a:r>
              <a:rPr lang="de-DE" sz="1700" dirty="0">
                <a:latin typeface="Arial Narrow"/>
                <a:cs typeface="Arial Narrow"/>
              </a:rPr>
              <a:t>: </a:t>
            </a:r>
            <a:r>
              <a:rPr lang="de-DE" sz="1700" dirty="0" smtClean="0">
                <a:latin typeface="Arial Narrow"/>
                <a:cs typeface="Arial Narrow"/>
              </a:rPr>
              <a:t>plus 2 </a:t>
            </a:r>
            <a:r>
              <a:rPr lang="de-DE" sz="1700" dirty="0">
                <a:latin typeface="Arial Narrow"/>
                <a:cs typeface="Arial Narrow"/>
              </a:rPr>
              <a:t>% </a:t>
            </a:r>
            <a:r>
              <a:rPr lang="de-DE" sz="1700" dirty="0" err="1">
                <a:latin typeface="Arial Narrow"/>
                <a:cs typeface="Arial Narrow"/>
              </a:rPr>
              <a:t>more</a:t>
            </a:r>
            <a:r>
              <a:rPr lang="de-DE" sz="1700" dirty="0">
                <a:latin typeface="Arial Narrow"/>
                <a:cs typeface="Arial Narrow"/>
              </a:rPr>
              <a:t> hydrogene (</a:t>
            </a:r>
            <a:r>
              <a:rPr lang="de-DE" sz="1700" dirty="0" err="1">
                <a:latin typeface="Arial Narrow"/>
                <a:cs typeface="Arial Narrow"/>
              </a:rPr>
              <a:t>added</a:t>
            </a:r>
            <a:r>
              <a:rPr lang="de-DE" sz="1700" dirty="0">
                <a:latin typeface="Arial Narrow"/>
                <a:cs typeface="Arial Narrow"/>
              </a:rPr>
              <a:t> </a:t>
            </a:r>
            <a:r>
              <a:rPr lang="de-DE" sz="1700" dirty="0" err="1">
                <a:latin typeface="Arial Narrow"/>
                <a:cs typeface="Arial Narrow"/>
              </a:rPr>
              <a:t>over</a:t>
            </a:r>
            <a:r>
              <a:rPr lang="de-DE" sz="1700" dirty="0">
                <a:latin typeface="Arial Narrow"/>
                <a:cs typeface="Arial Narrow"/>
              </a:rPr>
              <a:t> </a:t>
            </a:r>
            <a:r>
              <a:rPr lang="de-DE" sz="1700" dirty="0" err="1">
                <a:latin typeface="Arial Narrow"/>
                <a:cs typeface="Arial Narrow"/>
              </a:rPr>
              <a:t>binder</a:t>
            </a:r>
            <a:r>
              <a:rPr lang="de-DE" sz="1700" dirty="0">
                <a:latin typeface="Arial Narrow"/>
                <a:cs typeface="Arial Narrow"/>
              </a:rPr>
              <a:t>)</a:t>
            </a:r>
          </a:p>
          <a:p>
            <a:pPr>
              <a:lnSpc>
                <a:spcPct val="110000"/>
              </a:lnSpc>
            </a:pPr>
            <a:endParaRPr lang="de-DE" sz="1700" dirty="0" smtClean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N3: plus 3 </a:t>
            </a:r>
            <a:r>
              <a:rPr lang="de-DE" sz="1700" dirty="0">
                <a:latin typeface="Arial Narrow"/>
                <a:cs typeface="Arial Narrow"/>
              </a:rPr>
              <a:t>% </a:t>
            </a:r>
            <a:r>
              <a:rPr lang="de-DE" sz="1700" dirty="0" err="1">
                <a:latin typeface="Arial Narrow"/>
                <a:cs typeface="Arial Narrow"/>
              </a:rPr>
              <a:t>more</a:t>
            </a:r>
            <a:r>
              <a:rPr lang="de-DE" sz="1700" dirty="0">
                <a:latin typeface="Arial Narrow"/>
                <a:cs typeface="Arial Narrow"/>
              </a:rPr>
              <a:t> hydrogene (</a:t>
            </a:r>
            <a:r>
              <a:rPr lang="de-DE" sz="1700" dirty="0" err="1">
                <a:latin typeface="Arial Narrow"/>
                <a:cs typeface="Arial Narrow"/>
              </a:rPr>
              <a:t>added</a:t>
            </a:r>
            <a:r>
              <a:rPr lang="de-DE" sz="1700" dirty="0">
                <a:latin typeface="Arial Narrow"/>
                <a:cs typeface="Arial Narrow"/>
              </a:rPr>
              <a:t> </a:t>
            </a:r>
            <a:r>
              <a:rPr lang="de-DE" sz="1700" dirty="0" err="1">
                <a:latin typeface="Arial Narrow"/>
                <a:cs typeface="Arial Narrow"/>
              </a:rPr>
              <a:t>over</a:t>
            </a:r>
            <a:r>
              <a:rPr lang="de-DE" sz="1700" dirty="0">
                <a:latin typeface="Arial Narrow"/>
                <a:cs typeface="Arial Narrow"/>
              </a:rPr>
              <a:t> </a:t>
            </a:r>
            <a:r>
              <a:rPr lang="de-DE" sz="1700" dirty="0" err="1">
                <a:latin typeface="Arial Narrow"/>
                <a:cs typeface="Arial Narrow"/>
              </a:rPr>
              <a:t>binder</a:t>
            </a:r>
            <a:r>
              <a:rPr lang="de-DE" sz="1700" dirty="0" smtClean="0">
                <a:latin typeface="Arial Narrow"/>
                <a:cs typeface="Arial Narrow"/>
              </a:rPr>
              <a:t>)</a:t>
            </a:r>
          </a:p>
          <a:p>
            <a:pPr>
              <a:lnSpc>
                <a:spcPct val="110000"/>
              </a:lnSpc>
            </a:pPr>
            <a:endParaRPr lang="de-DE" sz="1700" dirty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N4: </a:t>
            </a:r>
            <a:r>
              <a:rPr lang="de-DE" sz="1700" dirty="0" err="1" smtClean="0">
                <a:latin typeface="Arial Narrow"/>
                <a:cs typeface="Arial Narrow"/>
              </a:rPr>
              <a:t>new</a:t>
            </a:r>
            <a:r>
              <a:rPr lang="de-DE" sz="1700" dirty="0" smtClean="0">
                <a:latin typeface="Arial Narrow"/>
                <a:cs typeface="Arial Narrow"/>
              </a:rPr>
              <a:t> high-</a:t>
            </a:r>
            <a:r>
              <a:rPr lang="de-DE" sz="1700" dirty="0" err="1" smtClean="0">
                <a:latin typeface="Arial Narrow"/>
                <a:cs typeface="Arial Narrow"/>
              </a:rPr>
              <a:t>precision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concrete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with</a:t>
            </a:r>
            <a:r>
              <a:rPr lang="de-DE" sz="1700" dirty="0" smtClean="0">
                <a:latin typeface="Arial Narrow"/>
                <a:cs typeface="Arial Narrow"/>
              </a:rPr>
              <a:t> 3% B4C</a:t>
            </a:r>
            <a:endParaRPr lang="de-DE" sz="1700" dirty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endParaRPr lang="de-DE" sz="17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189910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8206312" y="6472510"/>
            <a:ext cx="575742" cy="196850"/>
          </a:xfrm>
        </p:spPr>
        <p:txBody>
          <a:bodyPr/>
          <a:lstStyle/>
          <a:p>
            <a:fld id="{CE0D6498-6293-6E40-9DCE-74E9490C9401}" type="slidenum">
              <a:rPr kumimoji="1" lang="ja-JP" altLang="en-US" smtClean="0"/>
              <a:pPr/>
              <a:t>15</a:t>
            </a:fld>
            <a:endParaRPr kumimoji="1" lang="ja-JP" altLang="en-US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2195736" y="188640"/>
            <a:ext cx="6948264" cy="508500"/>
          </a:xfrm>
        </p:spPr>
        <p:txBody>
          <a:bodyPr/>
          <a:lstStyle/>
          <a:p>
            <a:r>
              <a:rPr kumimoji="1" lang="en-US" altLang="ja-JP" sz="2400" dirty="0" smtClean="0"/>
              <a:t>4.</a:t>
            </a:r>
            <a:r>
              <a:rPr kumimoji="1" lang="ja-JP" altLang="en-US" sz="2400" dirty="0" smtClean="0"/>
              <a:t> </a:t>
            </a:r>
            <a:r>
              <a:rPr kumimoji="1" lang="en-US" altLang="ja-JP" sz="2400" dirty="0" smtClean="0"/>
              <a:t>  3.5”, transmission of  5 samples (</a:t>
            </a:r>
            <a:r>
              <a:rPr kumimoji="1" lang="en-US" altLang="ja-JP" sz="2400" dirty="0" err="1" smtClean="0"/>
              <a:t>Epi</a:t>
            </a:r>
            <a:r>
              <a:rPr kumimoji="1" lang="en-US" altLang="ja-JP" sz="2400" dirty="0" smtClean="0"/>
              <a:t>-thermal)</a:t>
            </a:r>
            <a:endParaRPr kumimoji="1" lang="ja-JP" altLang="en-US" sz="24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98" y="1124744"/>
            <a:ext cx="2962957" cy="194421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653" y="1124744"/>
            <a:ext cx="2962627" cy="19440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1808" y="1126123"/>
            <a:ext cx="2962627" cy="1944000"/>
          </a:xfrm>
          <a:prstGeom prst="rect">
            <a:avLst/>
          </a:prstGeom>
        </p:spPr>
      </p:pic>
      <p:graphicFrame>
        <p:nvGraphicFramePr>
          <p:cNvPr id="11" name="表 10"/>
          <p:cNvGraphicFramePr>
            <a:graphicFrameLocks noGrp="1"/>
          </p:cNvGraphicFramePr>
          <p:nvPr>
            <p:extLst/>
          </p:nvPr>
        </p:nvGraphicFramePr>
        <p:xfrm>
          <a:off x="6193386" y="3429000"/>
          <a:ext cx="2931181" cy="28956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62480"/>
                <a:gridCol w="1868701"/>
              </a:tblGrid>
              <a:tr h="5533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Arial"/>
                          <a:cs typeface="Arial"/>
                        </a:rPr>
                        <a:t>sample</a:t>
                      </a:r>
                      <a:endParaRPr kumimoji="1" lang="ja-JP" alt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Arial"/>
                          <a:cs typeface="Arial"/>
                        </a:rPr>
                        <a:t>linear attenuation </a:t>
                      </a:r>
                      <a:r>
                        <a:rPr kumimoji="1" lang="en-US" altLang="ja-JP" sz="1600" dirty="0" err="1" smtClean="0">
                          <a:latin typeface="Arial"/>
                          <a:cs typeface="Arial"/>
                        </a:rPr>
                        <a:t>coefficiency</a:t>
                      </a:r>
                      <a:endParaRPr kumimoji="1" lang="en-US" altLang="ja-JP" sz="160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kumimoji="1" lang="en-US" altLang="ja-JP" sz="1600" dirty="0" smtClean="0">
                          <a:latin typeface="Arial"/>
                          <a:cs typeface="Arial"/>
                        </a:rPr>
                        <a:t>[mm</a:t>
                      </a:r>
                      <a:r>
                        <a:rPr kumimoji="1" lang="en-US" altLang="ja-JP" sz="1600" baseline="30000" dirty="0" smtClean="0">
                          <a:latin typeface="Arial"/>
                          <a:cs typeface="Arial"/>
                        </a:rPr>
                        <a:t>-1</a:t>
                      </a:r>
                      <a:r>
                        <a:rPr kumimoji="1" lang="en-US" altLang="ja-JP" sz="1600" dirty="0" smtClean="0">
                          <a:latin typeface="Arial"/>
                          <a:cs typeface="Arial"/>
                        </a:rPr>
                        <a:t>]</a:t>
                      </a:r>
                      <a:endParaRPr kumimoji="1" lang="ja-JP" alt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1618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Arial"/>
                          <a:cs typeface="Arial"/>
                        </a:rPr>
                        <a:t>no.6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latin typeface="Arial"/>
                          <a:cs typeface="Arial"/>
                        </a:rPr>
                        <a:t>0.0393</a:t>
                      </a:r>
                      <a:endParaRPr kumimoji="1" lang="ja-JP" alt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1618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Arial"/>
                          <a:cs typeface="Arial"/>
                        </a:rPr>
                        <a:t>N1</a:t>
                      </a:r>
                      <a:endParaRPr kumimoji="1" lang="ja-JP" alt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0.0409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</a:tr>
              <a:tr h="31618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Arial"/>
                          <a:cs typeface="Arial"/>
                        </a:rPr>
                        <a:t>N2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0.0412</a:t>
                      </a:r>
                    </a:p>
                  </a:txBody>
                  <a:tcPr marL="12700" marR="12700" marT="12700" marB="0" anchor="b"/>
                </a:tc>
              </a:tr>
              <a:tr h="31618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Arial"/>
                          <a:cs typeface="Arial"/>
                        </a:rPr>
                        <a:t>N3</a:t>
                      </a:r>
                      <a:endParaRPr kumimoji="1" lang="ja-JP" alt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0.0423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</a:tr>
              <a:tr h="31618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Arial"/>
                          <a:cs typeface="Arial"/>
                        </a:rPr>
                        <a:t>N4</a:t>
                      </a:r>
                      <a:endParaRPr kumimoji="1" lang="ja-JP" alt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0.0333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pic>
        <p:nvPicPr>
          <p:cNvPr id="13" name="図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98" y="3429000"/>
            <a:ext cx="2962627" cy="1944000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1798" y="3392796"/>
            <a:ext cx="2962627" cy="194400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234591" y="667543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kumimoji="1" lang="en-US" altLang="ja-JP" sz="1800" kern="1000" spc="30" dirty="0" smtClean="0">
                <a:latin typeface="Arial"/>
                <a:cs typeface="Arial"/>
              </a:rPr>
              <a:t>3.5” – has broad sensitivity in epithermal, the peak is at </a:t>
            </a:r>
            <a:r>
              <a:rPr kumimoji="1" lang="en-US" altLang="ja-JP" sz="1800" u="sng" kern="1000" spc="30" dirty="0" smtClean="0">
                <a:latin typeface="Arial"/>
                <a:cs typeface="Arial"/>
              </a:rPr>
              <a:t>10keV</a:t>
            </a:r>
            <a:endParaRPr kumimoji="1" lang="ja-JP" altLang="en-US" sz="1800" u="sng" kern="1000" spc="30" dirty="0" err="1" smtClean="0">
              <a:latin typeface="Arial"/>
              <a:cs typeface="Arial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483768" y="5806286"/>
            <a:ext cx="1540486" cy="2877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smtClean="0">
                <a:latin typeface="Arial Narrow"/>
                <a:cs typeface="Arial Narrow"/>
              </a:rPr>
              <a:t> Best </a:t>
            </a:r>
            <a:r>
              <a:rPr lang="de-DE" sz="1700" dirty="0" smtClean="0">
                <a:latin typeface="Arial Narrow"/>
                <a:cs typeface="Arial Narrow"/>
              </a:rPr>
              <a:t>sample </a:t>
            </a:r>
            <a:r>
              <a:rPr lang="de-DE" sz="1700" dirty="0" err="1" smtClean="0">
                <a:latin typeface="Arial Narrow"/>
                <a:cs typeface="Arial Narrow"/>
              </a:rPr>
              <a:t>is</a:t>
            </a:r>
            <a:r>
              <a:rPr lang="de-DE" sz="1700" dirty="0" smtClean="0">
                <a:latin typeface="Arial Narrow"/>
                <a:cs typeface="Arial Narrow"/>
              </a:rPr>
              <a:t> N3 </a:t>
            </a:r>
            <a:endParaRPr lang="de-DE" sz="17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958095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8206312" y="6472510"/>
            <a:ext cx="575742" cy="196850"/>
          </a:xfrm>
        </p:spPr>
        <p:txBody>
          <a:bodyPr/>
          <a:lstStyle/>
          <a:p>
            <a:fld id="{CE0D6498-6293-6E40-9DCE-74E9490C9401}" type="slidenum">
              <a:rPr kumimoji="1" lang="ja-JP" altLang="en-US" smtClean="0"/>
              <a:pPr/>
              <a:t>16</a:t>
            </a:fld>
            <a:endParaRPr kumimoji="1" lang="ja-JP" altLang="en-US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2195736" y="188640"/>
            <a:ext cx="6948264" cy="508500"/>
          </a:xfrm>
        </p:spPr>
        <p:txBody>
          <a:bodyPr/>
          <a:lstStyle/>
          <a:p>
            <a:r>
              <a:rPr kumimoji="1" lang="en-US" altLang="ja-JP" sz="2400" dirty="0" smtClean="0"/>
              <a:t>5.</a:t>
            </a:r>
            <a:r>
              <a:rPr kumimoji="1" lang="ja-JP" altLang="en-US" sz="2400" dirty="0" smtClean="0"/>
              <a:t> </a:t>
            </a:r>
            <a:r>
              <a:rPr kumimoji="1" lang="en-US" altLang="ja-JP" sz="2400" dirty="0" smtClean="0"/>
              <a:t>  12”, transmission of  5 samples (Fast neutrons)</a:t>
            </a:r>
            <a:endParaRPr kumimoji="1" lang="ja-JP" altLang="en-US" sz="2400" dirty="0"/>
          </a:p>
        </p:txBody>
      </p:sp>
      <p:graphicFrame>
        <p:nvGraphicFramePr>
          <p:cNvPr id="11" name="表 10"/>
          <p:cNvGraphicFramePr>
            <a:graphicFrameLocks noGrp="1"/>
          </p:cNvGraphicFramePr>
          <p:nvPr>
            <p:extLst/>
          </p:nvPr>
        </p:nvGraphicFramePr>
        <p:xfrm>
          <a:off x="6193386" y="3429000"/>
          <a:ext cx="2931181" cy="30175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62480"/>
                <a:gridCol w="1868701"/>
              </a:tblGrid>
              <a:tr h="5533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latin typeface="Arial"/>
                          <a:cs typeface="Arial"/>
                        </a:rPr>
                        <a:t>sample</a:t>
                      </a:r>
                      <a:endParaRPr kumimoji="1" lang="ja-JP" alt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latin typeface="Arial"/>
                          <a:cs typeface="Arial"/>
                        </a:rPr>
                        <a:t>linear attenuation </a:t>
                      </a:r>
                      <a:r>
                        <a:rPr kumimoji="1" lang="en-US" altLang="ja-JP" sz="1800" dirty="0" err="1" smtClean="0">
                          <a:latin typeface="Arial"/>
                          <a:cs typeface="Arial"/>
                        </a:rPr>
                        <a:t>coefficiency</a:t>
                      </a:r>
                      <a:endParaRPr kumimoji="1" lang="en-US" altLang="ja-JP" sz="180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kumimoji="1" lang="en-US" altLang="ja-JP" sz="1800" dirty="0" smtClean="0">
                          <a:latin typeface="Arial"/>
                          <a:cs typeface="Arial"/>
                        </a:rPr>
                        <a:t>[mm</a:t>
                      </a:r>
                      <a:r>
                        <a:rPr kumimoji="1" lang="en-US" altLang="ja-JP" sz="1800" baseline="30000" dirty="0" smtClean="0">
                          <a:latin typeface="Arial"/>
                          <a:cs typeface="Arial"/>
                        </a:rPr>
                        <a:t>-1</a:t>
                      </a:r>
                      <a:r>
                        <a:rPr kumimoji="1" lang="en-US" altLang="ja-JP" sz="1800" dirty="0" smtClean="0">
                          <a:latin typeface="Arial"/>
                          <a:cs typeface="Arial"/>
                        </a:rPr>
                        <a:t>]</a:t>
                      </a:r>
                      <a:endParaRPr kumimoji="1" lang="ja-JP" alt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1618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latin typeface="Arial"/>
                          <a:cs typeface="Arial"/>
                        </a:rPr>
                        <a:t>no.6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0.0135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</a:tr>
              <a:tr h="31618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latin typeface="Arial"/>
                          <a:cs typeface="Arial"/>
                        </a:rPr>
                        <a:t>N1</a:t>
                      </a:r>
                      <a:endParaRPr kumimoji="1" lang="ja-JP" alt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0.0139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</a:tr>
              <a:tr h="31618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latin typeface="Arial"/>
                          <a:cs typeface="Arial"/>
                        </a:rPr>
                        <a:t>N2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0.0138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</a:tr>
              <a:tr h="31618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latin typeface="Arial"/>
                          <a:cs typeface="Arial"/>
                        </a:rPr>
                        <a:t>N3</a:t>
                      </a:r>
                      <a:endParaRPr kumimoji="1" lang="ja-JP" alt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0.0141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</a:tr>
              <a:tr h="31618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latin typeface="Arial"/>
                          <a:cs typeface="Arial"/>
                        </a:rPr>
                        <a:t>N4</a:t>
                      </a:r>
                      <a:endParaRPr kumimoji="1" lang="ja-JP" alt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0.0128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5" y="1124744"/>
            <a:ext cx="2962627" cy="1944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6473" y="1124744"/>
            <a:ext cx="3005687" cy="197225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8880" y="1124743"/>
            <a:ext cx="3005687" cy="197225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46" y="3406427"/>
            <a:ext cx="2962627" cy="1944000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5538" y="3406427"/>
            <a:ext cx="2962627" cy="19440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34591" y="667543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kumimoji="1" lang="en-US" altLang="ja-JP" sz="1800" kern="1000" spc="30" dirty="0" smtClean="0">
                <a:latin typeface="Arial"/>
                <a:cs typeface="Arial"/>
              </a:rPr>
              <a:t>12” – sensitivity peak is at </a:t>
            </a:r>
            <a:r>
              <a:rPr kumimoji="1" lang="en-US" altLang="ja-JP" sz="1800" u="sng" kern="1000" spc="30" dirty="0" smtClean="0">
                <a:latin typeface="Arial"/>
                <a:cs typeface="Arial"/>
              </a:rPr>
              <a:t>4 MeV</a:t>
            </a:r>
            <a:endParaRPr kumimoji="1" lang="ja-JP" altLang="en-US" sz="1800" u="sng" kern="1000" spc="30" dirty="0" err="1" smtClean="0">
              <a:latin typeface="Arial"/>
              <a:cs typeface="Arial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483768" y="5806286"/>
            <a:ext cx="1540486" cy="2877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smtClean="0">
                <a:latin typeface="Arial Narrow"/>
                <a:cs typeface="Arial Narrow"/>
              </a:rPr>
              <a:t> Best </a:t>
            </a:r>
            <a:r>
              <a:rPr lang="de-DE" sz="1700" dirty="0" smtClean="0">
                <a:latin typeface="Arial Narrow"/>
                <a:cs typeface="Arial Narrow"/>
              </a:rPr>
              <a:t>sample </a:t>
            </a:r>
            <a:r>
              <a:rPr lang="de-DE" sz="1700" dirty="0" err="1" smtClean="0">
                <a:latin typeface="Arial Narrow"/>
                <a:cs typeface="Arial Narrow"/>
              </a:rPr>
              <a:t>is</a:t>
            </a:r>
            <a:r>
              <a:rPr lang="de-DE" sz="1700" dirty="0" smtClean="0">
                <a:latin typeface="Arial Narrow"/>
                <a:cs typeface="Arial Narrow"/>
              </a:rPr>
              <a:t> N3 </a:t>
            </a:r>
            <a:endParaRPr lang="de-DE" sz="17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1355726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6. Activation </a:t>
            </a:r>
            <a:r>
              <a:rPr lang="en-US" altLang="ja-JP" dirty="0" smtClean="0"/>
              <a:t>with thermal neutrons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6498-6293-6E40-9DCE-74E9490C9401}" type="slidenum">
              <a:rPr kumimoji="1" lang="ja-JP" altLang="en-US" smtClean="0"/>
              <a:pPr/>
              <a:t>17</a:t>
            </a:fld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647692" y="4631542"/>
            <a:ext cx="3168351" cy="1872208"/>
          </a:xfrm>
          <a:prstGeom prst="rect">
            <a:avLst/>
          </a:prstGeom>
          <a:noFill/>
          <a:ln w="28575" cmpd="sng"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kumimoji="1" lang="en-US" altLang="ja-JP" b="1" u="sng" kern="1000" spc="30" dirty="0" smtClean="0">
                <a:latin typeface="Arial"/>
                <a:cs typeface="Arial"/>
              </a:rPr>
              <a:t>Conclusion: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kumimoji="1" lang="en-US" altLang="ja-JP" sz="1400" kern="1000" spc="30" dirty="0" smtClean="0">
              <a:latin typeface="Arial"/>
              <a:cs typeface="Arial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kumimoji="1" lang="en-US" altLang="ja-JP" sz="1400" kern="1000" spc="30" dirty="0" smtClean="0">
                <a:latin typeface="Arial"/>
                <a:cs typeface="Arial"/>
              </a:rPr>
              <a:t>N1, N2, and N3 have the same activation level as #6. N4 has a lower activation level, but shielding performance is low.</a:t>
            </a:r>
            <a:endParaRPr kumimoji="1" lang="ja-JP" altLang="en-US" sz="1400" kern="1000" spc="30" dirty="0" err="1" smtClean="0">
              <a:latin typeface="Arial"/>
              <a:cs typeface="Arial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/>
          <a:srcRect l="5877" t="24902" r="27063" b="14598"/>
          <a:stretch/>
        </p:blipFill>
        <p:spPr>
          <a:xfrm>
            <a:off x="971600" y="4546987"/>
            <a:ext cx="2660527" cy="180020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1" y="764704"/>
            <a:ext cx="7352182" cy="363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565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tr-TR" smtClean="0">
                <a:solidFill>
                  <a:srgbClr val="000000"/>
                </a:solidFill>
                <a:latin typeface="Calibri"/>
              </a:rPr>
              <a:pPr/>
              <a:t>18</a:t>
            </a:fld>
            <a:endParaRPr lang="tr-TR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Titel 1"/>
          <p:cNvSpPr txBox="1">
            <a:spLocks/>
          </p:cNvSpPr>
          <p:nvPr/>
        </p:nvSpPr>
        <p:spPr>
          <a:xfrm>
            <a:off x="1475656" y="116632"/>
            <a:ext cx="6708025" cy="5085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00" kern="10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en-US" altLang="ja-JP" sz="2800" dirty="0" smtClean="0"/>
              <a:t>Field Test with BSS system</a:t>
            </a:r>
            <a:endParaRPr lang="en-US" altLang="ja-JP" sz="2800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4020627" cy="237626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19390" y="3424817"/>
            <a:ext cx="3824765" cy="57554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Small </a:t>
            </a:r>
            <a:r>
              <a:rPr lang="de-DE" sz="1700" dirty="0" err="1" smtClean="0">
                <a:latin typeface="Arial Narrow"/>
                <a:cs typeface="Arial Narrow"/>
              </a:rPr>
              <a:t>reactor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facility</a:t>
            </a:r>
            <a:r>
              <a:rPr lang="de-DE" sz="1700" dirty="0" smtClean="0">
                <a:latin typeface="Arial Narrow"/>
                <a:cs typeface="Arial Narrow"/>
              </a:rPr>
              <a:t> (2 W) </a:t>
            </a:r>
            <a:r>
              <a:rPr lang="de-DE" sz="1700" dirty="0" err="1" smtClean="0">
                <a:latin typeface="Arial Narrow"/>
                <a:cs typeface="Arial Narrow"/>
              </a:rPr>
              <a:t>with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very</a:t>
            </a:r>
            <a:r>
              <a:rPr lang="de-DE" sz="1700" dirty="0" smtClean="0">
                <a:latin typeface="Arial Narrow"/>
                <a:cs typeface="Arial Narrow"/>
              </a:rPr>
              <a:t> well-</a:t>
            </a:r>
            <a:r>
              <a:rPr lang="de-DE" sz="1700" dirty="0" err="1" smtClean="0">
                <a:latin typeface="Arial Narrow"/>
                <a:cs typeface="Arial Narrow"/>
              </a:rPr>
              <a:t>known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de-DE" sz="1700" dirty="0" err="1" smtClean="0">
                <a:latin typeface="Arial Narrow"/>
                <a:cs typeface="Arial Narrow"/>
              </a:rPr>
              <a:t>configuration</a:t>
            </a:r>
            <a:endParaRPr lang="de-DE" sz="1700" dirty="0">
              <a:latin typeface="Arial Narrow"/>
              <a:cs typeface="Arial Narrow"/>
            </a:endParaRP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793029"/>
            <a:ext cx="4320480" cy="2694686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787" y="980728"/>
            <a:ext cx="3283274" cy="2625262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 bwMode="auto">
          <a:xfrm>
            <a:off x="6516216" y="1115372"/>
            <a:ext cx="288032" cy="28803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854597" y="2175264"/>
            <a:ext cx="288032" cy="28803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600921" y="793689"/>
            <a:ext cx="118622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solidFill>
                  <a:srgbClr val="FF0000"/>
                </a:solidFill>
                <a:latin typeface="Arial Narrow"/>
                <a:cs typeface="Arial Narrow"/>
              </a:rPr>
              <a:t>A</a:t>
            </a:r>
            <a:endParaRPr lang="de-DE" sz="1700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8202061" y="2205125"/>
            <a:ext cx="118622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solidFill>
                  <a:srgbClr val="FF0000"/>
                </a:solidFill>
                <a:latin typeface="Arial Narrow"/>
                <a:cs typeface="Arial Narrow"/>
              </a:rPr>
              <a:t>B</a:t>
            </a:r>
            <a:endParaRPr lang="de-DE" sz="1700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23528" y="4133173"/>
            <a:ext cx="4542910" cy="20143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r>
              <a:rPr lang="de-DE" sz="1700" dirty="0" err="1">
                <a:latin typeface="Arial Narrow"/>
                <a:cs typeface="Arial Narrow"/>
              </a:rPr>
              <a:t>d</a:t>
            </a:r>
            <a:r>
              <a:rPr lang="de-DE" sz="1700" dirty="0" err="1" smtClean="0">
                <a:latin typeface="Arial Narrow"/>
                <a:cs typeface="Arial Narrow"/>
              </a:rPr>
              <a:t>etailed</a:t>
            </a:r>
            <a:r>
              <a:rPr lang="de-DE" sz="1700" dirty="0" smtClean="0">
                <a:latin typeface="Arial Narrow"/>
                <a:cs typeface="Arial Narrow"/>
              </a:rPr>
              <a:t> MCNP </a:t>
            </a:r>
            <a:r>
              <a:rPr lang="de-DE" sz="1700" dirty="0" err="1" smtClean="0">
                <a:latin typeface="Arial Narrow"/>
                <a:cs typeface="Arial Narrow"/>
              </a:rPr>
              <a:t>model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exists</a:t>
            </a:r>
            <a:endParaRPr lang="de-DE" sz="1700" dirty="0" smtClean="0">
              <a:latin typeface="Arial Narrow"/>
              <a:cs typeface="Arial Narrow"/>
            </a:endParaRPr>
          </a:p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r>
              <a:rPr lang="de-DE" sz="1700" dirty="0" smtClean="0">
                <a:latin typeface="Arial Narrow"/>
                <a:cs typeface="Arial Narrow"/>
              </a:rPr>
              <a:t>at </a:t>
            </a:r>
            <a:r>
              <a:rPr lang="de-DE" sz="1700" dirty="0" err="1" smtClean="0">
                <a:latin typeface="Arial Narrow"/>
                <a:cs typeface="Arial Narrow"/>
              </a:rPr>
              <a:t>position</a:t>
            </a:r>
            <a:r>
              <a:rPr lang="de-DE" sz="1700" dirty="0" smtClean="0">
                <a:latin typeface="Arial Narrow"/>
                <a:cs typeface="Arial Narrow"/>
              </a:rPr>
              <a:t> A </a:t>
            </a:r>
            <a:r>
              <a:rPr lang="de-DE" sz="1700" dirty="0" err="1" smtClean="0">
                <a:latin typeface="Arial Narrow"/>
                <a:cs typeface="Arial Narrow"/>
              </a:rPr>
              <a:t>the</a:t>
            </a:r>
            <a:r>
              <a:rPr lang="de-DE" sz="1700" dirty="0" smtClean="0">
                <a:latin typeface="Arial Narrow"/>
                <a:cs typeface="Arial Narrow"/>
              </a:rPr>
              <a:t> fast </a:t>
            </a:r>
            <a:r>
              <a:rPr lang="de-DE" sz="1700" dirty="0" err="1" smtClean="0">
                <a:latin typeface="Arial Narrow"/>
                <a:cs typeface="Arial Narrow"/>
              </a:rPr>
              <a:t>neutron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spectrum</a:t>
            </a:r>
            <a:r>
              <a:rPr lang="de-DE" sz="1700" dirty="0" smtClean="0">
                <a:latin typeface="Arial Narrow"/>
                <a:cs typeface="Arial Narrow"/>
              </a:rPr>
              <a:t> was </a:t>
            </a:r>
            <a:r>
              <a:rPr lang="de-DE" sz="1700" dirty="0" err="1" smtClean="0">
                <a:latin typeface="Arial Narrow"/>
                <a:cs typeface="Arial Narrow"/>
              </a:rPr>
              <a:t>measured</a:t>
            </a:r>
            <a:endParaRPr lang="de-DE" sz="1700" dirty="0" smtClean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      </a:t>
            </a:r>
            <a:r>
              <a:rPr lang="de-DE" sz="1700" dirty="0" err="1" smtClean="0">
                <a:latin typeface="Arial Narrow"/>
                <a:cs typeface="Arial Narrow"/>
              </a:rPr>
              <a:t>by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another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group</a:t>
            </a:r>
            <a:r>
              <a:rPr lang="de-DE" sz="1700" dirty="0" smtClean="0">
                <a:latin typeface="Arial Narrow"/>
                <a:cs typeface="Arial Narrow"/>
              </a:rPr>
              <a:t> (</a:t>
            </a:r>
            <a:r>
              <a:rPr lang="de-DE" sz="1700" dirty="0" err="1" smtClean="0">
                <a:latin typeface="Arial Narrow"/>
                <a:cs typeface="Arial Narrow"/>
              </a:rPr>
              <a:t>proton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recoil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method</a:t>
            </a:r>
            <a:r>
              <a:rPr lang="de-DE" sz="1700" dirty="0" smtClean="0">
                <a:latin typeface="Arial Narrow"/>
                <a:cs typeface="Arial Narrow"/>
              </a:rPr>
              <a:t>)</a:t>
            </a:r>
          </a:p>
          <a:p>
            <a:pPr>
              <a:lnSpc>
                <a:spcPct val="110000"/>
              </a:lnSpc>
            </a:pPr>
            <a:endParaRPr lang="de-DE" sz="1700" dirty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Field </a:t>
            </a:r>
            <a:r>
              <a:rPr lang="de-DE" sz="1700" dirty="0" err="1" smtClean="0">
                <a:latin typeface="Arial Narrow"/>
                <a:cs typeface="Arial Narrow"/>
              </a:rPr>
              <a:t>test</a:t>
            </a:r>
            <a:r>
              <a:rPr lang="de-DE" sz="1700" dirty="0" smtClean="0">
                <a:latin typeface="Arial Narrow"/>
                <a:cs typeface="Arial Narrow"/>
              </a:rPr>
              <a:t> was in April 2018</a:t>
            </a:r>
          </a:p>
          <a:p>
            <a:pPr marL="342900" indent="-342900">
              <a:lnSpc>
                <a:spcPct val="110000"/>
              </a:lnSpc>
              <a:buAutoNum type="arabicParenBoth"/>
            </a:pPr>
            <a:r>
              <a:rPr lang="de-DE" sz="1700" dirty="0" err="1" smtClean="0">
                <a:latin typeface="Arial Narrow"/>
                <a:cs typeface="Arial Narrow"/>
              </a:rPr>
              <a:t>Verification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of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the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known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n-spectrum</a:t>
            </a:r>
            <a:endParaRPr lang="de-DE" sz="1700" dirty="0" smtClean="0">
              <a:latin typeface="Arial Narrow"/>
              <a:cs typeface="Arial Narrow"/>
            </a:endParaRPr>
          </a:p>
          <a:p>
            <a:pPr marL="342900" indent="-342900">
              <a:lnSpc>
                <a:spcPct val="110000"/>
              </a:lnSpc>
              <a:buAutoNum type="arabicParenBoth"/>
            </a:pPr>
            <a:r>
              <a:rPr lang="de-DE" sz="1700" dirty="0" smtClean="0">
                <a:latin typeface="Arial Narrow"/>
                <a:cs typeface="Arial Narrow"/>
              </a:rPr>
              <a:t>Measurement an </a:t>
            </a:r>
            <a:r>
              <a:rPr lang="de-DE" sz="1700" dirty="0" err="1" smtClean="0">
                <a:latin typeface="Arial Narrow"/>
                <a:cs typeface="Arial Narrow"/>
              </a:rPr>
              <a:t>un-known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n-spectrum</a:t>
            </a:r>
            <a:r>
              <a:rPr lang="de-DE" sz="1700" dirty="0" smtClean="0">
                <a:latin typeface="Arial Narrow"/>
                <a:cs typeface="Arial Narrow"/>
              </a:rPr>
              <a:t> (Pos. B)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060490" y="1066532"/>
            <a:ext cx="2729914" cy="28777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AKR </a:t>
            </a:r>
            <a:r>
              <a:rPr lang="de-DE" sz="1700" dirty="0" err="1" smtClean="0">
                <a:latin typeface="Arial Narrow"/>
                <a:cs typeface="Arial Narrow"/>
              </a:rPr>
              <a:t>reactor</a:t>
            </a:r>
            <a:r>
              <a:rPr lang="de-DE" sz="1700" dirty="0" smtClean="0">
                <a:latin typeface="Arial Narrow"/>
                <a:cs typeface="Arial Narrow"/>
              </a:rPr>
              <a:t> at Dresden University</a:t>
            </a:r>
            <a:endParaRPr lang="de-DE" sz="17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0577192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683568" y="836712"/>
            <a:ext cx="8215399" cy="2862314"/>
          </a:xfrm>
          <a:prstGeom prst="rect">
            <a:avLst/>
          </a:prstGeom>
        </p:spPr>
        <p:txBody>
          <a:bodyPr wrap="square" lIns="91430" tIns="45716" rIns="91430" bIns="45716">
            <a:spAutoFit/>
          </a:bodyPr>
          <a:lstStyle/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b="1" dirty="0" smtClean="0">
                <a:solidFill>
                  <a:prstClr val="black"/>
                </a:solidFill>
                <a:latin typeface="Arial"/>
                <a:ea typeface="ＭＳ ゴシック"/>
                <a:cs typeface="Arial"/>
              </a:rPr>
              <a:t>1. High intensity beam </a:t>
            </a:r>
          </a:p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 smtClean="0">
                <a:solidFill>
                  <a:prstClr val="black"/>
                </a:solidFill>
                <a:latin typeface="Arial"/>
                <a:ea typeface="ＭＳ ゴシック"/>
                <a:cs typeface="Arial"/>
                <a:sym typeface="Wingdings"/>
              </a:rPr>
              <a:t>	 </a:t>
            </a:r>
            <a:r>
              <a:rPr kumimoji="1" lang="en-US" altLang="ja-JP" sz="1800" dirty="0" smtClean="0">
                <a:solidFill>
                  <a:prstClr val="black"/>
                </a:solidFill>
                <a:latin typeface="Arial"/>
                <a:ea typeface="ＭＳ ゴシック"/>
                <a:cs typeface="Arial"/>
              </a:rPr>
              <a:t> The flux is ~ 10</a:t>
            </a:r>
            <a:r>
              <a:rPr kumimoji="1" lang="en-US" altLang="ja-JP" sz="1800" baseline="30000" dirty="0" smtClean="0">
                <a:solidFill>
                  <a:prstClr val="black"/>
                </a:solidFill>
                <a:latin typeface="Arial"/>
                <a:ea typeface="ＭＳ ゴシック"/>
                <a:cs typeface="Arial"/>
              </a:rPr>
              <a:t>2</a:t>
            </a:r>
            <a:r>
              <a:rPr kumimoji="1" lang="en-US" altLang="ja-JP" sz="1800" dirty="0" smtClean="0">
                <a:solidFill>
                  <a:prstClr val="black"/>
                </a:solidFill>
                <a:latin typeface="Arial"/>
                <a:ea typeface="ＭＳ ゴシック"/>
                <a:cs typeface="Arial"/>
              </a:rPr>
              <a:t> to 10</a:t>
            </a:r>
            <a:r>
              <a:rPr kumimoji="1" lang="en-US" altLang="ja-JP" sz="1800" baseline="30000" dirty="0" smtClean="0">
                <a:solidFill>
                  <a:prstClr val="black"/>
                </a:solidFill>
                <a:latin typeface="Arial"/>
                <a:ea typeface="ＭＳ ゴシック"/>
                <a:cs typeface="Arial"/>
              </a:rPr>
              <a:t>3</a:t>
            </a:r>
            <a:r>
              <a:rPr kumimoji="1" lang="en-US" altLang="ja-JP" sz="1800" dirty="0" smtClean="0">
                <a:solidFill>
                  <a:prstClr val="black"/>
                </a:solidFill>
                <a:latin typeface="Arial"/>
                <a:ea typeface="ＭＳ ゴシック"/>
                <a:cs typeface="Arial"/>
              </a:rPr>
              <a:t> times higher than “background” field. </a:t>
            </a:r>
          </a:p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 smtClean="0">
                <a:solidFill>
                  <a:prstClr val="black"/>
                </a:solidFill>
                <a:latin typeface="Arial"/>
                <a:ea typeface="ＭＳ ゴシック"/>
                <a:cs typeface="Arial"/>
              </a:rPr>
              <a:t>		</a:t>
            </a:r>
            <a:r>
              <a:rPr kumimoji="1" lang="en-US" altLang="ja-JP" sz="1800" dirty="0" smtClean="0">
                <a:solidFill>
                  <a:prstClr val="black"/>
                </a:solidFill>
                <a:latin typeface="Arial"/>
                <a:ea typeface="ＭＳ ゴシック"/>
                <a:cs typeface="Arial"/>
                <a:sym typeface="Wingdings"/>
              </a:rPr>
              <a:t> Low-efficiency detector (10</a:t>
            </a:r>
            <a:r>
              <a:rPr kumimoji="1" lang="en-US" altLang="ja-JP" sz="1800" baseline="30000" dirty="0" smtClean="0">
                <a:solidFill>
                  <a:prstClr val="black"/>
                </a:solidFill>
                <a:latin typeface="Arial"/>
                <a:ea typeface="ＭＳ ゴシック"/>
                <a:cs typeface="Arial"/>
                <a:sym typeface="Wingdings"/>
              </a:rPr>
              <a:t>-2</a:t>
            </a:r>
            <a:r>
              <a:rPr kumimoji="1" lang="en-US" altLang="ja-JP" sz="1800" dirty="0" smtClean="0">
                <a:solidFill>
                  <a:prstClr val="black"/>
                </a:solidFill>
                <a:latin typeface="Arial"/>
                <a:ea typeface="ＭＳ ゴシック"/>
                <a:cs typeface="Arial"/>
                <a:sym typeface="Wingdings"/>
              </a:rPr>
              <a:t>)</a:t>
            </a:r>
            <a:r>
              <a:rPr kumimoji="1" lang="ja-JP" altLang="en-US" sz="1800" dirty="0">
                <a:solidFill>
                  <a:prstClr val="black"/>
                </a:solidFill>
                <a:latin typeface="Arial"/>
                <a:ea typeface="ＭＳ ゴシック"/>
                <a:cs typeface="Arial"/>
                <a:sym typeface="Wingdings"/>
              </a:rPr>
              <a:t> </a:t>
            </a:r>
            <a:r>
              <a:rPr kumimoji="1" lang="en-US" altLang="ja-JP" sz="1800" dirty="0" smtClean="0">
                <a:solidFill>
                  <a:prstClr val="black"/>
                </a:solidFill>
                <a:latin typeface="Arial"/>
                <a:ea typeface="ＭＳ ゴシック"/>
                <a:cs typeface="Arial"/>
                <a:sym typeface="Wingdings"/>
              </a:rPr>
              <a:t>is</a:t>
            </a:r>
            <a:r>
              <a:rPr kumimoji="1" lang="en-US" altLang="ja-JP" sz="1800" dirty="0">
                <a:solidFill>
                  <a:prstClr val="black"/>
                </a:solidFill>
                <a:latin typeface="Arial"/>
                <a:ea typeface="ＭＳ ゴシック"/>
                <a:cs typeface="Arial"/>
                <a:sym typeface="Wingdings"/>
              </a:rPr>
              <a:t> </a:t>
            </a:r>
            <a:r>
              <a:rPr kumimoji="1" lang="en-US" altLang="ja-JP" sz="1800" dirty="0" smtClean="0">
                <a:solidFill>
                  <a:prstClr val="black"/>
                </a:solidFill>
                <a:latin typeface="Arial"/>
                <a:ea typeface="ＭＳ ゴシック"/>
                <a:cs typeface="Arial"/>
                <a:sym typeface="Wingdings"/>
              </a:rPr>
              <a:t>available now.</a:t>
            </a:r>
          </a:p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en-US" altLang="ja-JP" sz="1800" dirty="0" smtClean="0">
              <a:solidFill>
                <a:prstClr val="black"/>
              </a:solidFill>
              <a:latin typeface="Arial"/>
              <a:ea typeface="ＭＳ ゴシック"/>
              <a:cs typeface="Arial"/>
              <a:sym typeface="Wingdings"/>
            </a:endParaRPr>
          </a:p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b="1" dirty="0" smtClean="0">
                <a:solidFill>
                  <a:prstClr val="black"/>
                </a:solidFill>
                <a:latin typeface="Arial"/>
                <a:ea typeface="ＭＳ ゴシック"/>
                <a:cs typeface="Arial"/>
              </a:rPr>
              <a:t>2. Discriminate the “back ground” neutrons from the beam</a:t>
            </a:r>
          </a:p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 smtClean="0">
                <a:solidFill>
                  <a:prstClr val="black"/>
                </a:solidFill>
                <a:latin typeface="Arial"/>
                <a:ea typeface="ＭＳ ゴシック"/>
                <a:cs typeface="Arial"/>
                <a:sym typeface="Wingdings"/>
              </a:rPr>
              <a:t>	 </a:t>
            </a:r>
            <a:r>
              <a:rPr kumimoji="1" lang="en-US" altLang="ja-JP" sz="1800" dirty="0" smtClean="0">
                <a:solidFill>
                  <a:prstClr val="black"/>
                </a:solidFill>
                <a:latin typeface="Arial"/>
                <a:ea typeface="ＭＳ ゴシック"/>
                <a:cs typeface="Arial"/>
              </a:rPr>
              <a:t> The shielding box (which has a lamella structure) is built and will be</a:t>
            </a:r>
          </a:p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>
                <a:solidFill>
                  <a:prstClr val="black"/>
                </a:solidFill>
                <a:latin typeface="Arial"/>
                <a:ea typeface="ＭＳ ゴシック"/>
                <a:cs typeface="Arial"/>
              </a:rPr>
              <a:t> </a:t>
            </a:r>
            <a:r>
              <a:rPr kumimoji="1" lang="en-US" altLang="ja-JP" sz="1800" dirty="0" smtClean="0">
                <a:solidFill>
                  <a:prstClr val="black"/>
                </a:solidFill>
                <a:latin typeface="Arial"/>
                <a:ea typeface="ＭＳ ゴシック"/>
                <a:cs typeface="Arial"/>
              </a:rPr>
              <a:t>            tested in September 2018 at BOA.</a:t>
            </a:r>
          </a:p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 smtClean="0">
                <a:solidFill>
                  <a:prstClr val="black"/>
                </a:solidFill>
                <a:latin typeface="Arial"/>
                <a:ea typeface="ＭＳ ゴシック"/>
                <a:cs typeface="Arial"/>
              </a:rPr>
              <a:t>		</a:t>
            </a:r>
            <a:r>
              <a:rPr kumimoji="1" lang="en-US" altLang="ja-JP" sz="1800" dirty="0" smtClean="0">
                <a:solidFill>
                  <a:prstClr val="black"/>
                </a:solidFill>
                <a:latin typeface="Arial"/>
                <a:ea typeface="ＭＳ ゴシック"/>
                <a:cs typeface="Arial"/>
                <a:sym typeface="Wingdings"/>
              </a:rPr>
              <a:t>The ideal design will be investigated.</a:t>
            </a:r>
          </a:p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en-US" altLang="ja-JP" sz="1800" dirty="0" smtClean="0">
              <a:solidFill>
                <a:prstClr val="black"/>
              </a:solidFill>
              <a:latin typeface="Arial"/>
              <a:ea typeface="ＭＳ ゴシック"/>
              <a:cs typeface="Arial"/>
              <a:sym typeface="Wingdings"/>
            </a:endParaRPr>
          </a:p>
          <a:p>
            <a:pPr defTabSz="4571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b="1" dirty="0" smtClean="0">
                <a:solidFill>
                  <a:prstClr val="black"/>
                </a:solidFill>
                <a:latin typeface="Arial"/>
                <a:ea typeface="ＭＳ ゴシック"/>
                <a:cs typeface="Arial"/>
                <a:sym typeface="Wingdings"/>
              </a:rPr>
              <a:t>3. Partial illumination of spheres (special response functions)</a:t>
            </a:r>
          </a:p>
        </p:txBody>
      </p:sp>
      <p:pic>
        <p:nvPicPr>
          <p:cNvPr id="4" name="図 3" descr="8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522" y="3861048"/>
            <a:ext cx="3054347" cy="2776496"/>
          </a:xfrm>
          <a:prstGeom prst="rect">
            <a:avLst/>
          </a:prstGeom>
        </p:spPr>
      </p:pic>
      <p:pic>
        <p:nvPicPr>
          <p:cNvPr id="5" name="図 4" descr="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104" y="3789040"/>
            <a:ext cx="3168352" cy="293117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207160" y="5832070"/>
            <a:ext cx="659946" cy="254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kumimoji="1" lang="en-US" altLang="ja-JP" sz="1400" kern="1000" spc="30" dirty="0" smtClean="0">
                <a:latin typeface="Arial"/>
                <a:cs typeface="Arial"/>
              </a:rPr>
              <a:t>B-Al</a:t>
            </a:r>
            <a:endParaRPr kumimoji="1" lang="ja-JP" altLang="en-US" sz="1400" kern="1000" spc="30" dirty="0" err="1" smtClean="0">
              <a:latin typeface="Arial"/>
              <a:cs typeface="Arial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07160" y="5322296"/>
            <a:ext cx="659946" cy="254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kumimoji="1" lang="en-US" altLang="ja-JP" sz="1400" kern="1000" spc="30" dirty="0" smtClean="0">
                <a:latin typeface="Arial"/>
                <a:cs typeface="Arial"/>
              </a:rPr>
              <a:t>BPE</a:t>
            </a:r>
            <a:endParaRPr kumimoji="1" lang="ja-JP" altLang="en-US" sz="1400" kern="1000" spc="30" dirty="0" err="1" smtClean="0">
              <a:latin typeface="Arial"/>
              <a:cs typeface="Arial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244301" y="4670418"/>
            <a:ext cx="659946" cy="34847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kumimoji="1" lang="en-US" altLang="ja-JP" sz="1400" kern="1000" spc="30" dirty="0" smtClean="0">
                <a:latin typeface="Arial"/>
                <a:cs typeface="Arial"/>
              </a:rPr>
              <a:t>Steel</a:t>
            </a:r>
            <a:endParaRPr kumimoji="1" lang="ja-JP" altLang="en-US" sz="1400" kern="1000" spc="30" dirty="0" err="1" smtClean="0">
              <a:latin typeface="Arial"/>
              <a:cs typeface="Arial"/>
            </a:endParaRPr>
          </a:p>
        </p:txBody>
      </p:sp>
      <p:cxnSp>
        <p:nvCxnSpPr>
          <p:cNvPr id="10" name="直線コネクタ 9"/>
          <p:cNvCxnSpPr>
            <a:stCxn id="6" idx="3"/>
          </p:cNvCxnSpPr>
          <p:nvPr/>
        </p:nvCxnSpPr>
        <p:spPr bwMode="auto">
          <a:xfrm flipV="1">
            <a:off x="4867106" y="4670420"/>
            <a:ext cx="1505094" cy="128909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直線コネクタ 10"/>
          <p:cNvCxnSpPr>
            <a:stCxn id="7" idx="3"/>
          </p:cNvCxnSpPr>
          <p:nvPr/>
        </p:nvCxnSpPr>
        <p:spPr bwMode="auto">
          <a:xfrm flipV="1">
            <a:off x="4867106" y="4822820"/>
            <a:ext cx="1073046" cy="6269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直線コネクタ 14"/>
          <p:cNvCxnSpPr>
            <a:stCxn id="8" idx="3"/>
          </p:cNvCxnSpPr>
          <p:nvPr/>
        </p:nvCxnSpPr>
        <p:spPr bwMode="auto">
          <a:xfrm flipV="1">
            <a:off x="4904247" y="4509122"/>
            <a:ext cx="1035905" cy="33553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直線コネクタ 17"/>
          <p:cNvCxnSpPr/>
          <p:nvPr/>
        </p:nvCxnSpPr>
        <p:spPr bwMode="auto">
          <a:xfrm flipH="1" flipV="1">
            <a:off x="2595442" y="5377023"/>
            <a:ext cx="1544510" cy="5002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直線コネクタ 18"/>
          <p:cNvCxnSpPr/>
          <p:nvPr/>
        </p:nvCxnSpPr>
        <p:spPr bwMode="auto">
          <a:xfrm flipH="1" flipV="1">
            <a:off x="2699792" y="4877545"/>
            <a:ext cx="1544509" cy="4899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直線コネクタ 19"/>
          <p:cNvCxnSpPr/>
          <p:nvPr/>
        </p:nvCxnSpPr>
        <p:spPr bwMode="auto">
          <a:xfrm flipH="1" flipV="1">
            <a:off x="2915816" y="4554321"/>
            <a:ext cx="1365626" cy="254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itel 1"/>
          <p:cNvSpPr txBox="1">
            <a:spLocks/>
          </p:cNvSpPr>
          <p:nvPr/>
        </p:nvSpPr>
        <p:spPr>
          <a:xfrm>
            <a:off x="2077200" y="188640"/>
            <a:ext cx="6708025" cy="5085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00" kern="10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en-US" altLang="ja-JP" sz="2800" dirty="0"/>
              <a:t>Extension for “In-beam” measurement</a:t>
            </a:r>
          </a:p>
        </p:txBody>
      </p:sp>
      <p:sp>
        <p:nvSpPr>
          <p:cNvPr id="17" name="スライド番号プレースホルダー 2"/>
          <p:cNvSpPr>
            <a:spLocks noGrp="1"/>
          </p:cNvSpPr>
          <p:nvPr>
            <p:ph type="sldNum" sz="quarter" idx="4294967295"/>
          </p:nvPr>
        </p:nvSpPr>
        <p:spPr>
          <a:xfrm>
            <a:off x="8748786" y="6544518"/>
            <a:ext cx="575742" cy="196850"/>
          </a:xfrm>
          <a:prstGeom prst="rect">
            <a:avLst/>
          </a:prstGeom>
        </p:spPr>
        <p:txBody>
          <a:bodyPr/>
          <a:lstStyle/>
          <a:p>
            <a:fld id="{CE0D6498-6293-6E40-9DCE-74E9490C9401}" type="slidenum">
              <a:rPr kumimoji="1" lang="ja-JP" altLang="en-US" smtClean="0"/>
              <a:pPr/>
              <a:t>19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907773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Needs at PSI/ESS - ESTIA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395E-C9E4-1A42-AF8C-1536F87AF4B2}" type="datetime1">
              <a:rPr lang="de-DE" smtClean="0"/>
              <a:pPr/>
              <a:t>24.08.18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619FD56A-4E6D-7546-93E9-D59429457071}" type="slidenum">
              <a:rPr lang="de-DE" smtClean="0"/>
              <a:pPr/>
              <a:t>2</a:t>
            </a:fld>
            <a:endParaRPr lang="de-DE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60" y="908720"/>
            <a:ext cx="8532440" cy="5490505"/>
          </a:xfrm>
          <a:prstGeom prst="rect">
            <a:avLst/>
          </a:prstGeom>
        </p:spPr>
      </p:pic>
      <p:sp>
        <p:nvSpPr>
          <p:cNvPr id="8" name="Abgerundetes Rechteck 7"/>
          <p:cNvSpPr/>
          <p:nvPr/>
        </p:nvSpPr>
        <p:spPr bwMode="auto">
          <a:xfrm>
            <a:off x="1398588" y="1196752"/>
            <a:ext cx="3677468" cy="720080"/>
          </a:xfrm>
          <a:prstGeom prst="roundRect">
            <a:avLst/>
          </a:prstGeom>
          <a:solidFill>
            <a:schemeClr val="accent1">
              <a:alpha val="4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Abgerundetes Rechteck 8"/>
          <p:cNvSpPr/>
          <p:nvPr/>
        </p:nvSpPr>
        <p:spPr bwMode="auto">
          <a:xfrm>
            <a:off x="4932040" y="5373216"/>
            <a:ext cx="3677468" cy="86409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821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tr-TR" smtClean="0">
                <a:solidFill>
                  <a:srgbClr val="000000"/>
                </a:solidFill>
                <a:latin typeface="Calibri"/>
              </a:rPr>
              <a:pPr/>
              <a:t>20</a:t>
            </a:fld>
            <a:endParaRPr lang="tr-TR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Titel 1"/>
          <p:cNvSpPr txBox="1">
            <a:spLocks/>
          </p:cNvSpPr>
          <p:nvPr/>
        </p:nvSpPr>
        <p:spPr>
          <a:xfrm>
            <a:off x="2077200" y="116632"/>
            <a:ext cx="6708025" cy="5085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00" kern="10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en-US" altLang="ja-JP" sz="2800" dirty="0" smtClean="0"/>
              <a:t>Bunker Components – Detailed Simulations</a:t>
            </a:r>
            <a:endParaRPr lang="en-US" altLang="ja-JP" sz="2800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034852"/>
            <a:ext cx="7308304" cy="528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634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tr-TR" smtClean="0">
                <a:solidFill>
                  <a:srgbClr val="000000"/>
                </a:solidFill>
                <a:latin typeface="Calibri"/>
              </a:rPr>
              <a:pPr/>
              <a:t>21</a:t>
            </a:fld>
            <a:endParaRPr lang="tr-TR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44824"/>
            <a:ext cx="7515293" cy="368806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159506" y="1340768"/>
            <a:ext cx="5427511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smtClean="0">
                <a:latin typeface="Arial Narrow"/>
                <a:cs typeface="Arial Narrow"/>
              </a:rPr>
              <a:t>Re-design </a:t>
            </a:r>
            <a:r>
              <a:rPr lang="de-DE" sz="1700" dirty="0" err="1" smtClean="0">
                <a:latin typeface="Arial Narrow"/>
                <a:cs typeface="Arial Narrow"/>
              </a:rPr>
              <a:t>of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the</a:t>
            </a:r>
            <a:r>
              <a:rPr lang="de-DE" sz="1700" dirty="0" smtClean="0">
                <a:latin typeface="Arial Narrow"/>
                <a:cs typeface="Arial Narrow"/>
              </a:rPr>
              <a:t> MCNPX </a:t>
            </a:r>
            <a:r>
              <a:rPr lang="de-DE" sz="1700" dirty="0" err="1" smtClean="0">
                <a:latin typeface="Arial Narrow"/>
                <a:cs typeface="Arial Narrow"/>
              </a:rPr>
              <a:t>model</a:t>
            </a:r>
            <a:r>
              <a:rPr lang="de-DE" sz="1700" dirty="0" smtClean="0">
                <a:latin typeface="Arial Narrow"/>
                <a:cs typeface="Arial Narrow"/>
              </a:rPr>
              <a:t> (</a:t>
            </a:r>
            <a:r>
              <a:rPr lang="de-DE" sz="1700" dirty="0" err="1" smtClean="0">
                <a:latin typeface="Arial Narrow"/>
                <a:cs typeface="Arial Narrow"/>
              </a:rPr>
              <a:t>includes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the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geometry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from</a:t>
            </a:r>
            <a:r>
              <a:rPr lang="de-DE" sz="1700" dirty="0" smtClean="0">
                <a:latin typeface="Arial Narrow"/>
                <a:cs typeface="Arial Narrow"/>
              </a:rPr>
              <a:t> CATIA)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2077200" y="116632"/>
            <a:ext cx="6708025" cy="5085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00" kern="10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en-US" altLang="ja-JP" sz="2800" dirty="0" smtClean="0"/>
              <a:t>ESTIA - NBOA</a:t>
            </a:r>
            <a:endParaRPr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6567985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tr-TR" smtClean="0">
                <a:solidFill>
                  <a:srgbClr val="000000"/>
                </a:solidFill>
                <a:latin typeface="Calibri"/>
              </a:rPr>
              <a:pPr/>
              <a:t>22</a:t>
            </a:fld>
            <a:endParaRPr lang="tr-TR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6"/>
            <a:ext cx="7884368" cy="5032428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1571879" y="116632"/>
            <a:ext cx="6708025" cy="5085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00" kern="10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en-US" altLang="ja-JP" sz="2800" smtClean="0"/>
              <a:t>Collimator Simulations</a:t>
            </a:r>
            <a:endParaRPr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90924661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tr-TR" smtClean="0">
                <a:solidFill>
                  <a:srgbClr val="000000"/>
                </a:solidFill>
                <a:latin typeface="Calibri"/>
              </a:rPr>
              <a:pPr/>
              <a:t>23</a:t>
            </a:fld>
            <a:endParaRPr lang="tr-TR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Titel 1"/>
          <p:cNvSpPr txBox="1">
            <a:spLocks/>
          </p:cNvSpPr>
          <p:nvPr/>
        </p:nvSpPr>
        <p:spPr>
          <a:xfrm>
            <a:off x="2077200" y="116632"/>
            <a:ext cx="6708025" cy="5085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00" kern="10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en-US" altLang="ja-JP" sz="2800" dirty="0" smtClean="0"/>
              <a:t>n - Dose Rates</a:t>
            </a:r>
            <a:endParaRPr lang="en-US" altLang="ja-JP" sz="2800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96752"/>
            <a:ext cx="7937318" cy="508766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300192" y="3452815"/>
            <a:ext cx="436017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b="1" dirty="0" smtClean="0">
                <a:solidFill>
                  <a:schemeClr val="bg2"/>
                </a:solidFill>
                <a:latin typeface="Arial Narrow"/>
                <a:cs typeface="Arial Narrow"/>
              </a:rPr>
              <a:t>Det.6</a:t>
            </a:r>
            <a:endParaRPr lang="de-DE" sz="1700" b="1" dirty="0">
              <a:solidFill>
                <a:schemeClr val="bg2"/>
              </a:solidFill>
              <a:latin typeface="Arial Narrow"/>
              <a:cs typeface="Arial Narrow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952407" y="1340768"/>
            <a:ext cx="436017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b="1" dirty="0" smtClean="0">
                <a:solidFill>
                  <a:schemeClr val="bg2"/>
                </a:solidFill>
                <a:latin typeface="Arial Narrow"/>
                <a:cs typeface="Arial Narrow"/>
              </a:rPr>
              <a:t>Det.7</a:t>
            </a:r>
            <a:endParaRPr lang="de-DE" sz="1700" b="1" dirty="0">
              <a:solidFill>
                <a:schemeClr val="bg2"/>
              </a:solidFill>
              <a:latin typeface="Arial Narrow"/>
              <a:cs typeface="Arial Narrow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885779" y="4509120"/>
            <a:ext cx="436017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b="1" dirty="0" smtClean="0">
                <a:solidFill>
                  <a:schemeClr val="bg2"/>
                </a:solidFill>
                <a:latin typeface="Arial Narrow"/>
                <a:cs typeface="Arial Narrow"/>
              </a:rPr>
              <a:t>Det.8</a:t>
            </a:r>
            <a:endParaRPr lang="de-DE" sz="1700" b="1" dirty="0">
              <a:solidFill>
                <a:schemeClr val="bg2"/>
              </a:solidFill>
              <a:latin typeface="Arial Narrow"/>
              <a:cs typeface="Arial Narrow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284698" y="5569059"/>
            <a:ext cx="1527662" cy="110030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600" dirty="0" smtClean="0">
                <a:latin typeface="Arial Narrow"/>
                <a:cs typeface="Arial Narrow"/>
              </a:rPr>
              <a:t>Det.6 – 40 </a:t>
            </a:r>
            <a:r>
              <a:rPr lang="de-DE" sz="1600" dirty="0" err="1" smtClean="0">
                <a:latin typeface="Arial Narrow"/>
                <a:cs typeface="Arial Narrow"/>
              </a:rPr>
              <a:t>muSv</a:t>
            </a:r>
            <a:r>
              <a:rPr lang="de-DE" sz="1600" dirty="0" smtClean="0">
                <a:latin typeface="Arial Narrow"/>
                <a:cs typeface="Arial Narrow"/>
              </a:rPr>
              <a:t>/h </a:t>
            </a:r>
          </a:p>
          <a:p>
            <a:pPr>
              <a:lnSpc>
                <a:spcPct val="110000"/>
              </a:lnSpc>
            </a:pPr>
            <a:r>
              <a:rPr lang="de-DE" sz="1600" dirty="0" smtClean="0">
                <a:latin typeface="Arial Narrow"/>
                <a:cs typeface="Arial Narrow"/>
              </a:rPr>
              <a:t>Det.7 – 85 </a:t>
            </a:r>
            <a:r>
              <a:rPr lang="de-DE" sz="1600" dirty="0" err="1" smtClean="0">
                <a:latin typeface="Arial Narrow"/>
                <a:cs typeface="Arial Narrow"/>
              </a:rPr>
              <a:t>muSv</a:t>
            </a:r>
            <a:r>
              <a:rPr lang="de-DE" sz="1600" dirty="0" smtClean="0">
                <a:latin typeface="Arial Narrow"/>
                <a:cs typeface="Arial Narrow"/>
              </a:rPr>
              <a:t>/h !!</a:t>
            </a:r>
          </a:p>
          <a:p>
            <a:pPr>
              <a:lnSpc>
                <a:spcPct val="110000"/>
              </a:lnSpc>
            </a:pPr>
            <a:r>
              <a:rPr lang="de-DE" sz="1600" dirty="0" err="1" smtClean="0">
                <a:latin typeface="Arial Narrow"/>
                <a:cs typeface="Arial Narrow"/>
              </a:rPr>
              <a:t>Det</a:t>
            </a:r>
            <a:r>
              <a:rPr lang="de-DE" sz="1600" dirty="0" smtClean="0">
                <a:latin typeface="Arial Narrow"/>
                <a:cs typeface="Arial Narrow"/>
              </a:rPr>
              <a:t>. 8 – 0.2 </a:t>
            </a:r>
            <a:r>
              <a:rPr lang="de-DE" sz="1600" dirty="0" err="1" smtClean="0">
                <a:latin typeface="Arial Narrow"/>
                <a:cs typeface="Arial Narrow"/>
              </a:rPr>
              <a:t>muSv</a:t>
            </a:r>
            <a:r>
              <a:rPr lang="de-DE" sz="1600" dirty="0" smtClean="0">
                <a:latin typeface="Arial Narrow"/>
                <a:cs typeface="Arial Narrow"/>
              </a:rPr>
              <a:t>/h</a:t>
            </a:r>
          </a:p>
          <a:p>
            <a:pPr>
              <a:lnSpc>
                <a:spcPct val="110000"/>
              </a:lnSpc>
            </a:pPr>
            <a:endParaRPr lang="de-DE" sz="1700" dirty="0" err="1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8950631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4294967295"/>
          </p:nvPr>
        </p:nvSpPr>
        <p:spPr>
          <a:xfrm>
            <a:off x="1042988" y="1341438"/>
            <a:ext cx="7742237" cy="4679951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206312" y="6661150"/>
            <a:ext cx="575742" cy="19685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24</a:t>
            </a:fld>
            <a:endParaRPr lang="de-DE" dirty="0"/>
          </a:p>
        </p:txBody>
      </p:sp>
      <p:pic>
        <p:nvPicPr>
          <p:cNvPr id="5" name="Picture 9" descr="20110525_sinq_pano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908720"/>
            <a:ext cx="83439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2940730" y="2957833"/>
            <a:ext cx="4651915" cy="54168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3200" b="1" dirty="0" err="1" smtClean="0">
                <a:latin typeface="Arial Narrow"/>
                <a:cs typeface="Arial Narrow"/>
              </a:rPr>
              <a:t>Thank</a:t>
            </a:r>
            <a:r>
              <a:rPr lang="de-DE" sz="3200" b="1" dirty="0" smtClean="0">
                <a:latin typeface="Arial Narrow"/>
                <a:cs typeface="Arial Narrow"/>
              </a:rPr>
              <a:t> </a:t>
            </a:r>
            <a:r>
              <a:rPr lang="de-DE" sz="3200" b="1" dirty="0" err="1" smtClean="0">
                <a:latin typeface="Arial Narrow"/>
                <a:cs typeface="Arial Narrow"/>
              </a:rPr>
              <a:t>you</a:t>
            </a:r>
            <a:r>
              <a:rPr lang="de-DE" sz="3200" b="1" dirty="0" smtClean="0">
                <a:latin typeface="Arial Narrow"/>
                <a:cs typeface="Arial Narrow"/>
              </a:rPr>
              <a:t> </a:t>
            </a:r>
            <a:r>
              <a:rPr lang="de-DE" sz="3200" b="1" dirty="0" err="1" smtClean="0">
                <a:latin typeface="Arial Narrow"/>
                <a:cs typeface="Arial Narrow"/>
              </a:rPr>
              <a:t>for</a:t>
            </a:r>
            <a:r>
              <a:rPr lang="de-DE" sz="3200" b="1" dirty="0" smtClean="0">
                <a:latin typeface="Arial Narrow"/>
                <a:cs typeface="Arial Narrow"/>
              </a:rPr>
              <a:t> </a:t>
            </a:r>
            <a:r>
              <a:rPr lang="de-DE" sz="3200" b="1" dirty="0" err="1" smtClean="0">
                <a:latin typeface="Arial Narrow"/>
                <a:cs typeface="Arial Narrow"/>
              </a:rPr>
              <a:t>your</a:t>
            </a:r>
            <a:r>
              <a:rPr lang="de-DE" sz="3200" b="1" dirty="0" smtClean="0">
                <a:latin typeface="Arial Narrow"/>
                <a:cs typeface="Arial Narrow"/>
              </a:rPr>
              <a:t> </a:t>
            </a:r>
            <a:r>
              <a:rPr lang="de-DE" sz="3200" b="1" dirty="0" err="1" smtClean="0">
                <a:latin typeface="Arial Narrow"/>
                <a:cs typeface="Arial Narrow"/>
              </a:rPr>
              <a:t>attention</a:t>
            </a:r>
            <a:r>
              <a:rPr lang="de-DE" sz="3200" b="1" dirty="0" smtClean="0">
                <a:latin typeface="Arial Narrow"/>
                <a:cs typeface="Arial Narrow"/>
              </a:rPr>
              <a:t>.</a:t>
            </a:r>
            <a:endParaRPr lang="de-DE" sz="3200" b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3595724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395E-C9E4-1A42-AF8C-1536F87AF4B2}" type="datetime1">
              <a:rPr lang="de-DE" smtClean="0"/>
              <a:pPr/>
              <a:t>24.08.18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619FD56A-4E6D-7546-93E9-D59429457071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7" name="Titel 2"/>
          <p:cNvSpPr txBox="1">
            <a:spLocks/>
          </p:cNvSpPr>
          <p:nvPr/>
        </p:nvSpPr>
        <p:spPr bwMode="auto">
          <a:xfrm>
            <a:off x="1620000" y="188640"/>
            <a:ext cx="7219200" cy="55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606060"/>
                </a:solidFill>
                <a:latin typeface="Arial Narrow"/>
                <a:ea typeface="ヒラギノ角ゴ Pro W3" pitchFamily="-108" charset="-128"/>
                <a:cs typeface="ヒラギノ角ゴ Pro W3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606060"/>
                </a:solidFill>
                <a:latin typeface="Arial Narrow" pitchFamily="34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606060"/>
                </a:solidFill>
                <a:latin typeface="Arial Narrow" pitchFamily="34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606060"/>
                </a:solidFill>
                <a:latin typeface="Arial Narrow" pitchFamily="34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606060"/>
                </a:solidFill>
                <a:latin typeface="Arial Narrow" pitchFamily="34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de-DE" kern="0" dirty="0" smtClean="0"/>
              <a:t>Needs at PSI/SINQ – Upgrade AMOR</a:t>
            </a:r>
            <a:endParaRPr lang="de-DE" kern="0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952" y="1298081"/>
            <a:ext cx="2898471" cy="659475"/>
          </a:xfrm>
          <a:prstGeom prst="rect">
            <a:avLst/>
          </a:prstGeom>
        </p:spPr>
      </p:pic>
      <p:pic>
        <p:nvPicPr>
          <p:cNvPr id="9" name="Content Placeholder 3" descr="guide1.pdf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7" t="21195" r="-3785" b="-5261"/>
          <a:stretch/>
        </p:blipFill>
        <p:spPr>
          <a:xfrm>
            <a:off x="4716016" y="1761182"/>
            <a:ext cx="4693564" cy="2891954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319129" y="980728"/>
            <a:ext cx="3182090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err="1" smtClean="0">
                <a:latin typeface="Arial Narrow"/>
                <a:cs typeface="Arial Narrow"/>
              </a:rPr>
              <a:t>Upgraded</a:t>
            </a:r>
            <a:r>
              <a:rPr lang="de-DE" sz="1700" dirty="0" smtClean="0">
                <a:latin typeface="Arial Narrow"/>
                <a:cs typeface="Arial Narrow"/>
              </a:rPr>
              <a:t> AMOR – SELENE Type </a:t>
            </a:r>
            <a:r>
              <a:rPr lang="de-DE" sz="1700" dirty="0" err="1" smtClean="0">
                <a:latin typeface="Arial Narrow"/>
                <a:cs typeface="Arial Narrow"/>
              </a:rPr>
              <a:t>guide</a:t>
            </a:r>
            <a:endParaRPr lang="de-DE" sz="1700" dirty="0">
              <a:latin typeface="Arial Narrow"/>
              <a:cs typeface="Arial Narrow"/>
            </a:endParaRPr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3" y="1059627"/>
            <a:ext cx="4171061" cy="2384905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277" y="4268237"/>
            <a:ext cx="3697793" cy="2045844"/>
          </a:xfrm>
          <a:prstGeom prst="rect">
            <a:avLst/>
          </a:prstGeom>
        </p:spPr>
      </p:pic>
      <p:sp>
        <p:nvSpPr>
          <p:cNvPr id="13" name="Pfeil nach unten 12"/>
          <p:cNvSpPr/>
          <p:nvPr/>
        </p:nvSpPr>
        <p:spPr bwMode="auto">
          <a:xfrm>
            <a:off x="6300192" y="3717032"/>
            <a:ext cx="432048" cy="108012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061277" y="6337460"/>
            <a:ext cx="3346814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err="1" smtClean="0">
                <a:latin typeface="Arial Narrow"/>
                <a:cs typeface="Arial Narrow"/>
              </a:rPr>
              <a:t>Vaccum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Housing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of</a:t>
            </a:r>
            <a:r>
              <a:rPr lang="de-DE" sz="1700" dirty="0" smtClean="0">
                <a:latin typeface="Arial Narrow"/>
                <a:cs typeface="Arial Narrow"/>
              </a:rPr>
              <a:t> Selene </a:t>
            </a:r>
            <a:r>
              <a:rPr lang="de-DE" sz="1700" dirty="0" err="1" smtClean="0">
                <a:latin typeface="Arial Narrow"/>
                <a:cs typeface="Arial Narrow"/>
              </a:rPr>
              <a:t>guide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system</a:t>
            </a:r>
            <a:r>
              <a:rPr lang="de-DE" sz="1700" dirty="0" smtClean="0">
                <a:latin typeface="Arial Narrow"/>
                <a:cs typeface="Arial Narrow"/>
              </a:rPr>
              <a:t>  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20208" y="4138620"/>
            <a:ext cx="4701608" cy="218367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r>
              <a:rPr lang="de-DE" sz="1600" dirty="0" err="1">
                <a:latin typeface="Arial Narrow"/>
                <a:cs typeface="Arial Narrow"/>
              </a:rPr>
              <a:t>i</a:t>
            </a:r>
            <a:r>
              <a:rPr lang="de-DE" sz="1600" dirty="0" err="1" smtClean="0">
                <a:latin typeface="Arial Narrow"/>
                <a:cs typeface="Arial Narrow"/>
              </a:rPr>
              <a:t>nside</a:t>
            </a:r>
            <a:r>
              <a:rPr lang="de-DE" sz="1600" dirty="0" smtClean="0">
                <a:latin typeface="Arial Narrow"/>
                <a:cs typeface="Arial Narrow"/>
              </a:rPr>
              <a:t> </a:t>
            </a:r>
            <a:r>
              <a:rPr lang="de-DE" sz="1600" dirty="0" err="1" smtClean="0">
                <a:latin typeface="Arial Narrow"/>
                <a:cs typeface="Arial Narrow"/>
              </a:rPr>
              <a:t>vacuum</a:t>
            </a:r>
            <a:r>
              <a:rPr lang="de-DE" sz="1600" dirty="0" smtClean="0">
                <a:latin typeface="Arial Narrow"/>
                <a:cs typeface="Arial Narrow"/>
              </a:rPr>
              <a:t> </a:t>
            </a:r>
            <a:r>
              <a:rPr lang="de-DE" sz="1600" dirty="0" err="1" smtClean="0">
                <a:latin typeface="Arial Narrow"/>
                <a:cs typeface="Arial Narrow"/>
              </a:rPr>
              <a:t>housing</a:t>
            </a:r>
            <a:r>
              <a:rPr lang="de-DE" sz="1600" dirty="0" smtClean="0">
                <a:latin typeface="Arial Narrow"/>
                <a:cs typeface="Arial Narrow"/>
              </a:rPr>
              <a:t> 32 </a:t>
            </a:r>
            <a:r>
              <a:rPr lang="de-DE" sz="1600" dirty="0" err="1" smtClean="0">
                <a:latin typeface="Arial Narrow"/>
                <a:cs typeface="Arial Narrow"/>
              </a:rPr>
              <a:t>shielding</a:t>
            </a:r>
            <a:r>
              <a:rPr lang="de-DE" sz="1600" dirty="0" smtClean="0">
                <a:latin typeface="Arial Narrow"/>
                <a:cs typeface="Arial Narrow"/>
              </a:rPr>
              <a:t> </a:t>
            </a:r>
            <a:r>
              <a:rPr lang="de-DE" sz="1600" dirty="0" err="1" smtClean="0">
                <a:latin typeface="Arial Narrow"/>
                <a:cs typeface="Arial Narrow"/>
              </a:rPr>
              <a:t>blocks</a:t>
            </a:r>
            <a:r>
              <a:rPr lang="de-DE" sz="1600" dirty="0" smtClean="0">
                <a:latin typeface="Arial Narrow"/>
                <a:cs typeface="Arial Narrow"/>
              </a:rPr>
              <a:t> </a:t>
            </a:r>
            <a:r>
              <a:rPr lang="de-DE" sz="1600" dirty="0" err="1" smtClean="0">
                <a:latin typeface="Arial Narrow"/>
                <a:cs typeface="Arial Narrow"/>
              </a:rPr>
              <a:t>are</a:t>
            </a:r>
            <a:r>
              <a:rPr lang="de-DE" sz="1600" dirty="0" smtClean="0">
                <a:latin typeface="Arial Narrow"/>
                <a:cs typeface="Arial Narrow"/>
              </a:rPr>
              <a:t> </a:t>
            </a:r>
            <a:r>
              <a:rPr lang="de-DE" sz="1600" dirty="0" err="1" smtClean="0">
                <a:latin typeface="Arial Narrow"/>
                <a:cs typeface="Arial Narrow"/>
              </a:rPr>
              <a:t>positioned</a:t>
            </a:r>
            <a:endParaRPr lang="de-DE" sz="1600" dirty="0" smtClean="0">
              <a:latin typeface="Arial Narrow"/>
              <a:cs typeface="Arial Narrow"/>
            </a:endParaRPr>
          </a:p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endParaRPr lang="de-DE" sz="1600" dirty="0">
              <a:latin typeface="Arial Narrow"/>
              <a:cs typeface="Arial Narrow"/>
            </a:endParaRPr>
          </a:p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r>
              <a:rPr lang="de-DE" sz="1600" dirty="0">
                <a:latin typeface="Arial Narrow"/>
                <a:cs typeface="Arial Narrow"/>
              </a:rPr>
              <a:t>m</a:t>
            </a:r>
            <a:r>
              <a:rPr lang="de-DE" sz="1600" dirty="0" smtClean="0">
                <a:latin typeface="Arial Narrow"/>
                <a:cs typeface="Arial Narrow"/>
              </a:rPr>
              <a:t>ust </a:t>
            </a:r>
            <a:r>
              <a:rPr lang="de-DE" sz="1600" dirty="0" err="1" smtClean="0">
                <a:latin typeface="Arial Narrow"/>
                <a:cs typeface="Arial Narrow"/>
              </a:rPr>
              <a:t>be</a:t>
            </a:r>
            <a:r>
              <a:rPr lang="de-DE" sz="1600" dirty="0" smtClean="0">
                <a:latin typeface="Arial Narrow"/>
                <a:cs typeface="Arial Narrow"/>
              </a:rPr>
              <a:t> high </a:t>
            </a:r>
            <a:r>
              <a:rPr lang="de-DE" sz="1600" dirty="0" err="1" smtClean="0">
                <a:latin typeface="Arial Narrow"/>
                <a:cs typeface="Arial Narrow"/>
              </a:rPr>
              <a:t>precision</a:t>
            </a:r>
            <a:r>
              <a:rPr lang="de-DE" sz="1600" dirty="0" smtClean="0">
                <a:latin typeface="Arial Narrow"/>
                <a:cs typeface="Arial Narrow"/>
              </a:rPr>
              <a:t> </a:t>
            </a:r>
            <a:r>
              <a:rPr lang="de-DE" sz="1600" dirty="0" err="1" smtClean="0">
                <a:latin typeface="Arial Narrow"/>
                <a:cs typeface="Arial Narrow"/>
              </a:rPr>
              <a:t>and</a:t>
            </a:r>
            <a:r>
              <a:rPr lang="de-DE" sz="1600" dirty="0" smtClean="0">
                <a:latin typeface="Arial Narrow"/>
                <a:cs typeface="Arial Narrow"/>
              </a:rPr>
              <a:t> non-</a:t>
            </a:r>
            <a:r>
              <a:rPr lang="de-DE" sz="1600" dirty="0" err="1" smtClean="0">
                <a:latin typeface="Arial Narrow"/>
                <a:cs typeface="Arial Narrow"/>
              </a:rPr>
              <a:t>magnetic</a:t>
            </a:r>
            <a:r>
              <a:rPr lang="de-DE" sz="1600" dirty="0" smtClean="0">
                <a:latin typeface="Arial Narrow"/>
                <a:cs typeface="Arial Narrow"/>
              </a:rPr>
              <a:t> (</a:t>
            </a:r>
            <a:r>
              <a:rPr lang="de-DE" sz="1600" dirty="0" err="1" smtClean="0">
                <a:latin typeface="Arial Narrow"/>
                <a:cs typeface="Arial Narrow"/>
              </a:rPr>
              <a:t>polarized</a:t>
            </a:r>
            <a:r>
              <a:rPr lang="de-DE" sz="1600" dirty="0" smtClean="0">
                <a:latin typeface="Arial Narrow"/>
                <a:cs typeface="Arial Narrow"/>
              </a:rPr>
              <a:t> beam) </a:t>
            </a:r>
          </a:p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endParaRPr lang="de-DE" sz="1600" dirty="0" smtClean="0">
              <a:latin typeface="Arial Narrow"/>
              <a:cs typeface="Arial Narrow"/>
            </a:endParaRPr>
          </a:p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r>
              <a:rPr lang="de-DE" sz="1600" dirty="0" err="1">
                <a:latin typeface="Arial Narrow"/>
                <a:cs typeface="Arial Narrow"/>
              </a:rPr>
              <a:t>s</a:t>
            </a:r>
            <a:r>
              <a:rPr lang="de-DE" sz="1600" dirty="0" err="1" smtClean="0">
                <a:latin typeface="Arial Narrow"/>
                <a:cs typeface="Arial Narrow"/>
              </a:rPr>
              <a:t>hielding</a:t>
            </a:r>
            <a:r>
              <a:rPr lang="de-DE" sz="1600" dirty="0" smtClean="0">
                <a:latin typeface="Arial Narrow"/>
                <a:cs typeface="Arial Narrow"/>
              </a:rPr>
              <a:t> </a:t>
            </a:r>
            <a:r>
              <a:rPr lang="de-DE" sz="1600" dirty="0" err="1" smtClean="0">
                <a:latin typeface="Arial Narrow"/>
                <a:cs typeface="Arial Narrow"/>
              </a:rPr>
              <a:t>through</a:t>
            </a:r>
            <a:r>
              <a:rPr lang="de-DE" sz="1600" dirty="0" smtClean="0">
                <a:latin typeface="Arial Narrow"/>
                <a:cs typeface="Arial Narrow"/>
              </a:rPr>
              <a:t> </a:t>
            </a:r>
            <a:r>
              <a:rPr lang="de-DE" sz="1600" dirty="0" err="1" smtClean="0">
                <a:latin typeface="Arial Narrow"/>
                <a:cs typeface="Arial Narrow"/>
              </a:rPr>
              <a:t>neutron</a:t>
            </a:r>
            <a:r>
              <a:rPr lang="de-DE" sz="1600" dirty="0" smtClean="0">
                <a:latin typeface="Arial Narrow"/>
                <a:cs typeface="Arial Narrow"/>
              </a:rPr>
              <a:t> </a:t>
            </a:r>
            <a:r>
              <a:rPr lang="de-DE" sz="1600" dirty="0" err="1" smtClean="0">
                <a:latin typeface="Arial Narrow"/>
                <a:cs typeface="Arial Narrow"/>
              </a:rPr>
              <a:t>guide</a:t>
            </a:r>
            <a:r>
              <a:rPr lang="de-DE" sz="1600" dirty="0" smtClean="0">
                <a:latin typeface="Arial Narrow"/>
                <a:cs typeface="Arial Narrow"/>
              </a:rPr>
              <a:t> </a:t>
            </a:r>
            <a:r>
              <a:rPr lang="de-DE" sz="1600" dirty="0" err="1" smtClean="0">
                <a:latin typeface="Arial Narrow"/>
                <a:cs typeface="Arial Narrow"/>
              </a:rPr>
              <a:t>bunker</a:t>
            </a:r>
            <a:r>
              <a:rPr lang="de-DE" sz="1600" dirty="0" smtClean="0">
                <a:latin typeface="Arial Narrow"/>
                <a:cs typeface="Arial Narrow"/>
              </a:rPr>
              <a:t> must </a:t>
            </a:r>
            <a:r>
              <a:rPr lang="de-DE" sz="1600" dirty="0" err="1" smtClean="0">
                <a:latin typeface="Arial Narrow"/>
                <a:cs typeface="Arial Narrow"/>
              </a:rPr>
              <a:t>be</a:t>
            </a:r>
            <a:r>
              <a:rPr lang="de-DE" sz="1600" dirty="0" smtClean="0">
                <a:latin typeface="Arial Narrow"/>
                <a:cs typeface="Arial Narrow"/>
              </a:rPr>
              <a:t> </a:t>
            </a:r>
            <a:r>
              <a:rPr lang="de-DE" sz="1600" dirty="0" err="1" smtClean="0">
                <a:latin typeface="Arial Narrow"/>
                <a:cs typeface="Arial Narrow"/>
              </a:rPr>
              <a:t>very</a:t>
            </a:r>
            <a:r>
              <a:rPr lang="de-DE" sz="1600" dirty="0" smtClean="0">
                <a:latin typeface="Arial Narrow"/>
                <a:cs typeface="Arial Narrow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de-DE" sz="1600" dirty="0" smtClean="0">
                <a:latin typeface="Arial Narrow"/>
                <a:cs typeface="Arial Narrow"/>
              </a:rPr>
              <a:t>      </a:t>
            </a:r>
            <a:r>
              <a:rPr lang="de-DE" sz="1600" dirty="0" err="1" smtClean="0">
                <a:latin typeface="Arial Narrow"/>
                <a:cs typeface="Arial Narrow"/>
              </a:rPr>
              <a:t>compact</a:t>
            </a:r>
            <a:r>
              <a:rPr lang="de-DE" sz="1600" dirty="0" smtClean="0">
                <a:latin typeface="Arial Narrow"/>
                <a:cs typeface="Arial Narrow"/>
              </a:rPr>
              <a:t> </a:t>
            </a:r>
            <a:r>
              <a:rPr lang="de-DE" sz="1600" dirty="0" err="1" smtClean="0">
                <a:latin typeface="Arial Narrow"/>
                <a:cs typeface="Arial Narrow"/>
              </a:rPr>
              <a:t>because</a:t>
            </a:r>
            <a:r>
              <a:rPr lang="de-DE" sz="1600" dirty="0" smtClean="0">
                <a:latin typeface="Arial Narrow"/>
                <a:cs typeface="Arial Narrow"/>
              </a:rPr>
              <a:t> </a:t>
            </a:r>
            <a:r>
              <a:rPr lang="de-DE" sz="1600" dirty="0" err="1" smtClean="0">
                <a:latin typeface="Arial Narrow"/>
                <a:cs typeface="Arial Narrow"/>
              </a:rPr>
              <a:t>of</a:t>
            </a:r>
            <a:r>
              <a:rPr lang="de-DE" sz="1600" dirty="0" smtClean="0">
                <a:latin typeface="Arial Narrow"/>
                <a:cs typeface="Arial Narrow"/>
              </a:rPr>
              <a:t> </a:t>
            </a:r>
            <a:r>
              <a:rPr lang="de-DE" sz="1600" dirty="0" err="1" smtClean="0">
                <a:latin typeface="Arial Narrow"/>
                <a:cs typeface="Arial Narrow"/>
              </a:rPr>
              <a:t>space</a:t>
            </a:r>
            <a:r>
              <a:rPr lang="de-DE" sz="1600" dirty="0" smtClean="0">
                <a:latin typeface="Arial Narrow"/>
                <a:cs typeface="Arial Narrow"/>
              </a:rPr>
              <a:t> </a:t>
            </a:r>
            <a:r>
              <a:rPr lang="de-DE" sz="1600" dirty="0" err="1" smtClean="0">
                <a:latin typeface="Arial Narrow"/>
                <a:cs typeface="Arial Narrow"/>
              </a:rPr>
              <a:t>limitation</a:t>
            </a:r>
            <a:r>
              <a:rPr lang="de-DE" sz="1600" dirty="0" smtClean="0">
                <a:latin typeface="Arial Narrow"/>
                <a:cs typeface="Arial Narrow"/>
              </a:rPr>
              <a:t> (</a:t>
            </a:r>
            <a:r>
              <a:rPr lang="de-DE" sz="1600" dirty="0" err="1" smtClean="0">
                <a:latin typeface="Arial Narrow"/>
                <a:cs typeface="Arial Narrow"/>
              </a:rPr>
              <a:t>performance</a:t>
            </a:r>
            <a:r>
              <a:rPr lang="de-DE" sz="1600" dirty="0" smtClean="0">
                <a:latin typeface="Arial Narrow"/>
                <a:cs typeface="Arial Narrow"/>
              </a:rPr>
              <a:t>), </a:t>
            </a:r>
          </a:p>
          <a:p>
            <a:pPr>
              <a:lnSpc>
                <a:spcPct val="110000"/>
              </a:lnSpc>
            </a:pPr>
            <a:r>
              <a:rPr lang="de-DE" sz="1600" dirty="0" smtClean="0">
                <a:latin typeface="Arial Narrow"/>
                <a:cs typeface="Arial Narrow"/>
              </a:rPr>
              <a:t>      </a:t>
            </a:r>
            <a:r>
              <a:rPr lang="de-DE" sz="1600" dirty="0" err="1" smtClean="0">
                <a:latin typeface="Arial Narrow"/>
                <a:cs typeface="Arial Narrow"/>
              </a:rPr>
              <a:t>use</a:t>
            </a:r>
            <a:r>
              <a:rPr lang="de-DE" sz="1600" dirty="0" smtClean="0">
                <a:latin typeface="Arial Narrow"/>
                <a:cs typeface="Arial Narrow"/>
              </a:rPr>
              <a:t> </a:t>
            </a:r>
            <a:r>
              <a:rPr lang="de-DE" sz="1600" dirty="0" err="1" smtClean="0">
                <a:latin typeface="Arial Narrow"/>
                <a:cs typeface="Arial Narrow"/>
              </a:rPr>
              <a:t>of</a:t>
            </a:r>
            <a:r>
              <a:rPr lang="de-DE" sz="1600" dirty="0" smtClean="0">
                <a:latin typeface="Arial Narrow"/>
                <a:cs typeface="Arial Narrow"/>
              </a:rPr>
              <a:t> non-</a:t>
            </a:r>
            <a:r>
              <a:rPr lang="de-DE" sz="1600" dirty="0" err="1" smtClean="0">
                <a:latin typeface="Arial Narrow"/>
                <a:cs typeface="Arial Narrow"/>
              </a:rPr>
              <a:t>magnetic</a:t>
            </a:r>
            <a:r>
              <a:rPr lang="de-DE" sz="1600" dirty="0" smtClean="0">
                <a:latin typeface="Arial Narrow"/>
                <a:cs typeface="Arial Narrow"/>
              </a:rPr>
              <a:t> heavy </a:t>
            </a:r>
            <a:r>
              <a:rPr lang="de-DE" sz="1600" dirty="0" err="1" smtClean="0">
                <a:latin typeface="Arial Narrow"/>
                <a:cs typeface="Arial Narrow"/>
              </a:rPr>
              <a:t>concrete</a:t>
            </a:r>
            <a:r>
              <a:rPr lang="de-DE" sz="1600" dirty="0" smtClean="0">
                <a:latin typeface="Arial Narrow"/>
                <a:cs typeface="Arial Narrow"/>
              </a:rPr>
              <a:t> </a:t>
            </a:r>
            <a:r>
              <a:rPr lang="de-DE" sz="1600" dirty="0" err="1" smtClean="0">
                <a:latin typeface="Arial Narrow"/>
                <a:cs typeface="Arial Narrow"/>
              </a:rPr>
              <a:t>is</a:t>
            </a:r>
            <a:r>
              <a:rPr lang="de-DE" sz="1600" dirty="0" smtClean="0">
                <a:latin typeface="Arial Narrow"/>
                <a:cs typeface="Arial Narrow"/>
              </a:rPr>
              <a:t> </a:t>
            </a:r>
            <a:r>
              <a:rPr lang="de-DE" sz="1600" dirty="0" err="1" smtClean="0">
                <a:latin typeface="Arial Narrow"/>
                <a:cs typeface="Arial Narrow"/>
              </a:rPr>
              <a:t>foreseen</a:t>
            </a:r>
            <a:endParaRPr lang="de-DE" sz="1600" dirty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7452320" y="1957556"/>
            <a:ext cx="548680" cy="751364"/>
          </a:xfrm>
          <a:prstGeom prst="ellipse">
            <a:avLst/>
          </a:prstGeom>
          <a:solidFill>
            <a:schemeClr val="accent1">
              <a:alpha val="4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8" name="Gerade Verbindung mit Pfeil 17"/>
          <p:cNvCxnSpPr/>
          <p:nvPr/>
        </p:nvCxnSpPr>
        <p:spPr bwMode="auto">
          <a:xfrm flipH="1">
            <a:off x="7760406" y="2079027"/>
            <a:ext cx="510577" cy="1783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feld 19"/>
          <p:cNvSpPr txBox="1"/>
          <p:nvPr/>
        </p:nvSpPr>
        <p:spPr>
          <a:xfrm>
            <a:off x="8159577" y="1803242"/>
            <a:ext cx="923330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smtClean="0">
                <a:latin typeface="Arial Narrow"/>
                <a:cs typeface="Arial Narrow"/>
              </a:rPr>
              <a:t>Bunker wall</a:t>
            </a:r>
            <a:endParaRPr lang="de-DE" sz="1700" dirty="0" err="1">
              <a:latin typeface="Arial Narrow"/>
              <a:cs typeface="Arial Narrow"/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760" y="5116237"/>
            <a:ext cx="1352659" cy="120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195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547664" y="144000"/>
            <a:ext cx="7219200" cy="550333"/>
          </a:xfrm>
        </p:spPr>
        <p:txBody>
          <a:bodyPr/>
          <a:lstStyle/>
          <a:p>
            <a:r>
              <a:rPr lang="en-GB" dirty="0" smtClean="0"/>
              <a:t>New high-precision </a:t>
            </a:r>
            <a:r>
              <a:rPr lang="en-GB" smtClean="0"/>
              <a:t>Shielding Material – </a:t>
            </a:r>
            <a:r>
              <a:rPr lang="en-GB" dirty="0" smtClean="0"/>
              <a:t>Mineral Cast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395E-C9E4-1A42-AF8C-1536F87AF4B2}" type="datetime1">
              <a:rPr lang="de-DE" smtClean="0"/>
              <a:pPr/>
              <a:t>24.08.18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619FD56A-4E6D-7546-93E9-D59429457071}" type="slidenum">
              <a:rPr lang="de-DE" smtClean="0"/>
              <a:pPr/>
              <a:t>4</a:t>
            </a:fld>
            <a:endParaRPr lang="de-DE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07232"/>
            <a:ext cx="2743448" cy="1851638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07232"/>
            <a:ext cx="2885497" cy="1921008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2335366" y="6148637"/>
            <a:ext cx="4858702" cy="3046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Partner: </a:t>
            </a:r>
            <a:r>
              <a:rPr lang="de-DE" sz="1800" dirty="0"/>
              <a:t>RAMPF </a:t>
            </a:r>
            <a:r>
              <a:rPr lang="de-DE" sz="1800" dirty="0" err="1"/>
              <a:t>Machine</a:t>
            </a:r>
            <a:r>
              <a:rPr lang="de-DE" sz="1800" dirty="0"/>
              <a:t> Systems GmbH &amp; Co. KG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190596" y="3360235"/>
            <a:ext cx="4784964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700" dirty="0" smtClean="0">
                <a:latin typeface="Arial Narrow"/>
                <a:cs typeface="Arial Narrow"/>
              </a:rPr>
              <a:t>Mineral cast is used as the base of high-precision machines </a:t>
            </a:r>
            <a:endParaRPr lang="en-GB" sz="1700" dirty="0">
              <a:latin typeface="Arial Narrow"/>
              <a:cs typeface="Arial Narrow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940152" y="2966989"/>
            <a:ext cx="714939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smtClean="0">
                <a:latin typeface="Arial Narrow"/>
                <a:cs typeface="Arial Narrow"/>
              </a:rPr>
              <a:t>Epument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181840" y="2943182"/>
            <a:ext cx="755015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smtClean="0">
                <a:latin typeface="Arial Narrow"/>
                <a:cs typeface="Arial Narrow"/>
              </a:rPr>
              <a:t>Epustone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32333" y="3777288"/>
            <a:ext cx="8188139" cy="8633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1700" dirty="0" err="1" smtClean="0">
                <a:latin typeface="Arial Narrow"/>
                <a:cs typeface="Arial Narrow"/>
              </a:rPr>
              <a:t>Epustone</a:t>
            </a:r>
            <a:r>
              <a:rPr lang="en-GB" sz="1700" dirty="0" smtClean="0">
                <a:latin typeface="Arial Narrow"/>
                <a:cs typeface="Arial Narrow"/>
              </a:rPr>
              <a:t> has the mechanical properties of granite – interesting for our ESTIA project</a:t>
            </a:r>
          </a:p>
          <a:p>
            <a:pPr algn="ctr">
              <a:lnSpc>
                <a:spcPct val="110000"/>
              </a:lnSpc>
            </a:pPr>
            <a:endParaRPr lang="en-GB" sz="1700" dirty="0" smtClean="0">
              <a:latin typeface="Arial Narrow"/>
              <a:cs typeface="Arial Narrow"/>
            </a:endParaRPr>
          </a:p>
          <a:p>
            <a:pPr algn="ctr">
              <a:lnSpc>
                <a:spcPct val="110000"/>
              </a:lnSpc>
            </a:pPr>
            <a:r>
              <a:rPr lang="en-GB" sz="1700" dirty="0" err="1" smtClean="0">
                <a:latin typeface="Arial Narrow"/>
                <a:cs typeface="Arial Narrow"/>
              </a:rPr>
              <a:t>Epument</a:t>
            </a:r>
            <a:r>
              <a:rPr lang="en-GB" sz="1700" dirty="0" smtClean="0">
                <a:latin typeface="Arial Narrow"/>
                <a:cs typeface="Arial Narrow"/>
              </a:rPr>
              <a:t> has good shielding properties like concrete – high hydrogen content – SINQ Upgrade (AMOR) </a:t>
            </a:r>
            <a:endParaRPr lang="en-GB" sz="1700" dirty="0">
              <a:latin typeface="Arial Narrow"/>
              <a:cs typeface="Arial Narrow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52535" y="5432770"/>
            <a:ext cx="8455969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700" dirty="0" smtClean="0">
                <a:latin typeface="Arial Narrow"/>
                <a:cs typeface="Arial Narrow"/>
              </a:rPr>
              <a:t>First test series (14 compositions) in the BOA neutron field </a:t>
            </a:r>
            <a:r>
              <a:rPr lang="en-GB" sz="1700" smtClean="0">
                <a:latin typeface="Arial Narrow"/>
                <a:cs typeface="Arial Narrow"/>
              </a:rPr>
              <a:t>were done </a:t>
            </a:r>
            <a:r>
              <a:rPr lang="en-GB" sz="1700" dirty="0" smtClean="0">
                <a:latin typeface="Arial Narrow"/>
                <a:cs typeface="Arial Narrow"/>
              </a:rPr>
              <a:t>(activation, attenuation for diff. E) </a:t>
            </a:r>
            <a:endParaRPr lang="en-GB" sz="1700" dirty="0">
              <a:latin typeface="Arial Narrow"/>
              <a:cs typeface="Arial Narrow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844202" y="4899165"/>
            <a:ext cx="5764399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700" dirty="0" smtClean="0">
                <a:latin typeface="Arial Narrow"/>
                <a:cs typeface="Arial Narrow"/>
              </a:rPr>
              <a:t>Optimisation: add a thermal neutron absorber (B4C) in the composition.   </a:t>
            </a:r>
            <a:endParaRPr lang="en-GB" sz="17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8911672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180" y="3703389"/>
            <a:ext cx="3212976" cy="2254266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High </a:t>
            </a:r>
            <a:r>
              <a:rPr lang="de-DE" dirty="0" err="1" smtClean="0"/>
              <a:t>dencity</a:t>
            </a:r>
            <a:r>
              <a:rPr lang="de-DE" dirty="0" smtClean="0"/>
              <a:t> </a:t>
            </a:r>
            <a:r>
              <a:rPr lang="de-DE" dirty="0" err="1" smtClean="0"/>
              <a:t>concrete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395E-C9E4-1A42-AF8C-1536F87AF4B2}" type="datetime1">
              <a:rPr lang="de-DE" smtClean="0"/>
              <a:pPr/>
              <a:t>24.08.18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619FD56A-4E6D-7546-93E9-D59429457071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1835696" y="1342073"/>
            <a:ext cx="4679166" cy="14388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r>
              <a:rPr lang="de-DE" sz="1700" dirty="0">
                <a:latin typeface="Arial Narrow"/>
                <a:cs typeface="Arial Narrow"/>
              </a:rPr>
              <a:t>n</a:t>
            </a:r>
            <a:r>
              <a:rPr lang="de-DE" sz="1700" dirty="0" smtClean="0">
                <a:latin typeface="Arial Narrow"/>
                <a:cs typeface="Arial Narrow"/>
              </a:rPr>
              <a:t>on-</a:t>
            </a:r>
            <a:r>
              <a:rPr lang="de-DE" sz="1700" dirty="0" err="1" smtClean="0">
                <a:latin typeface="Arial Narrow"/>
                <a:cs typeface="Arial Narrow"/>
              </a:rPr>
              <a:t>magnetic</a:t>
            </a:r>
            <a:r>
              <a:rPr lang="de-DE" sz="1700" dirty="0" smtClean="0">
                <a:latin typeface="Arial Narrow"/>
                <a:cs typeface="Arial Narrow"/>
              </a:rPr>
              <a:t> material -&gt; </a:t>
            </a:r>
            <a:r>
              <a:rPr lang="de-DE" sz="1700" dirty="0" err="1" smtClean="0">
                <a:latin typeface="Arial Narrow"/>
                <a:cs typeface="Arial Narrow"/>
              </a:rPr>
              <a:t>polarized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beamlines</a:t>
            </a:r>
            <a:endParaRPr lang="de-DE" sz="1700" dirty="0" smtClean="0">
              <a:latin typeface="Arial Narrow"/>
              <a:cs typeface="Arial Narrow"/>
            </a:endParaRPr>
          </a:p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endParaRPr lang="de-DE" sz="1700" dirty="0">
              <a:latin typeface="Arial Narrow"/>
              <a:cs typeface="Arial Narrow"/>
            </a:endParaRPr>
          </a:p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r>
              <a:rPr lang="de-DE" sz="1700" dirty="0">
                <a:latin typeface="Arial Narrow"/>
                <a:cs typeface="Arial Narrow"/>
              </a:rPr>
              <a:t>h</a:t>
            </a:r>
            <a:r>
              <a:rPr lang="de-DE" sz="1700" dirty="0" smtClean="0">
                <a:latin typeface="Arial Narrow"/>
                <a:cs typeface="Arial Narrow"/>
              </a:rPr>
              <a:t>igh </a:t>
            </a:r>
            <a:r>
              <a:rPr lang="de-DE" sz="1700" dirty="0" err="1" smtClean="0">
                <a:latin typeface="Arial Narrow"/>
                <a:cs typeface="Arial Narrow"/>
              </a:rPr>
              <a:t>content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of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boron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</a:p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endParaRPr lang="de-DE" sz="1700" dirty="0">
              <a:latin typeface="Arial Narrow"/>
              <a:cs typeface="Arial Narrow"/>
            </a:endParaRPr>
          </a:p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r>
              <a:rPr lang="de-DE" sz="1700" dirty="0">
                <a:latin typeface="Arial Narrow"/>
                <a:cs typeface="Arial Narrow"/>
              </a:rPr>
              <a:t>h</a:t>
            </a:r>
            <a:r>
              <a:rPr lang="de-DE" sz="1700" dirty="0" smtClean="0">
                <a:latin typeface="Arial Narrow"/>
                <a:cs typeface="Arial Narrow"/>
              </a:rPr>
              <a:t>igh </a:t>
            </a:r>
            <a:r>
              <a:rPr lang="de-DE" sz="1700" dirty="0" err="1" smtClean="0">
                <a:latin typeface="Arial Narrow"/>
                <a:cs typeface="Arial Narrow"/>
              </a:rPr>
              <a:t>dencity</a:t>
            </a:r>
            <a:r>
              <a:rPr lang="de-DE" sz="1700" dirty="0" smtClean="0">
                <a:latin typeface="Arial Narrow"/>
                <a:cs typeface="Arial Narrow"/>
              </a:rPr>
              <a:t> material </a:t>
            </a:r>
            <a:r>
              <a:rPr lang="de-DE" sz="1700" dirty="0" err="1" smtClean="0">
                <a:latin typeface="Arial Narrow"/>
                <a:cs typeface="Arial Narrow"/>
              </a:rPr>
              <a:t>for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compact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shielding</a:t>
            </a:r>
            <a:r>
              <a:rPr lang="de-DE" sz="1700" dirty="0" smtClean="0">
                <a:latin typeface="Arial Narrow"/>
                <a:cs typeface="Arial Narrow"/>
              </a:rPr>
              <a:t> (&gt; 5 </a:t>
            </a:r>
            <a:r>
              <a:rPr lang="de-DE" sz="1700" dirty="0" err="1" smtClean="0">
                <a:latin typeface="Arial Narrow"/>
                <a:cs typeface="Arial Narrow"/>
              </a:rPr>
              <a:t>g</a:t>
            </a:r>
            <a:r>
              <a:rPr lang="de-DE" sz="1700" dirty="0" smtClean="0">
                <a:latin typeface="Arial Narrow"/>
                <a:cs typeface="Arial Narrow"/>
              </a:rPr>
              <a:t>/cm3) 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131840" y="6085608"/>
            <a:ext cx="2617704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Partner: SACAC AG </a:t>
            </a:r>
            <a:r>
              <a:rPr lang="de-DE" sz="1700" dirty="0" err="1" smtClean="0">
                <a:latin typeface="Arial Narrow"/>
                <a:cs typeface="Arial Narrow"/>
              </a:rPr>
              <a:t>Switzerland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043608" y="3246085"/>
            <a:ext cx="7142981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err="1" smtClean="0">
                <a:latin typeface="Arial Narrow"/>
                <a:cs typeface="Arial Narrow"/>
              </a:rPr>
              <a:t>Characterisation</a:t>
            </a:r>
            <a:r>
              <a:rPr lang="de-DE" sz="1700" dirty="0" smtClean="0">
                <a:latin typeface="Arial Narrow"/>
                <a:cs typeface="Arial Narrow"/>
              </a:rPr>
              <a:t> on BOA </a:t>
            </a:r>
            <a:r>
              <a:rPr lang="de-DE" sz="1700" dirty="0" err="1" smtClean="0">
                <a:latin typeface="Arial Narrow"/>
                <a:cs typeface="Arial Narrow"/>
              </a:rPr>
              <a:t>and</a:t>
            </a:r>
            <a:r>
              <a:rPr lang="de-DE" sz="1700" dirty="0" smtClean="0">
                <a:latin typeface="Arial Narrow"/>
                <a:cs typeface="Arial Narrow"/>
              </a:rPr>
              <a:t> ICON </a:t>
            </a:r>
            <a:r>
              <a:rPr lang="de-DE" sz="1700" dirty="0" err="1" smtClean="0">
                <a:latin typeface="Arial Narrow"/>
                <a:cs typeface="Arial Narrow"/>
              </a:rPr>
              <a:t>Beamline</a:t>
            </a:r>
            <a:r>
              <a:rPr lang="de-DE" sz="1700" dirty="0" smtClean="0">
                <a:latin typeface="Arial Narrow"/>
                <a:cs typeface="Arial Narrow"/>
              </a:rPr>
              <a:t> at SINQ (</a:t>
            </a:r>
            <a:r>
              <a:rPr lang="de-DE" sz="1700" dirty="0" err="1" smtClean="0">
                <a:latin typeface="Arial Narrow"/>
                <a:cs typeface="Arial Narrow"/>
              </a:rPr>
              <a:t>both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beamlines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have</a:t>
            </a:r>
            <a:r>
              <a:rPr lang="de-DE" sz="1700" dirty="0" smtClean="0">
                <a:latin typeface="Arial Narrow"/>
                <a:cs typeface="Arial Narrow"/>
              </a:rPr>
              <a:t> fast </a:t>
            </a:r>
            <a:r>
              <a:rPr lang="de-DE" sz="1700" dirty="0" err="1" smtClean="0">
                <a:latin typeface="Arial Narrow"/>
                <a:cs typeface="Arial Narrow"/>
              </a:rPr>
              <a:t>neutrons</a:t>
            </a:r>
            <a:r>
              <a:rPr lang="de-DE" sz="1700" dirty="0" smtClean="0">
                <a:latin typeface="Arial Narrow"/>
                <a:cs typeface="Arial Narrow"/>
              </a:rPr>
              <a:t>)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835696" y="908720"/>
            <a:ext cx="1022716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smtClean="0">
                <a:latin typeface="Arial Narrow"/>
                <a:cs typeface="Arial Narrow"/>
              </a:rPr>
              <a:t>Requirement</a:t>
            </a:r>
            <a:endParaRPr lang="de-DE" sz="1700" dirty="0">
              <a:latin typeface="Arial Narrow"/>
              <a:cs typeface="Arial Narrow"/>
            </a:endParaRP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328" y="3765879"/>
            <a:ext cx="2910532" cy="2017592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2267744" y="5445224"/>
            <a:ext cx="1221488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ICON </a:t>
            </a:r>
            <a:r>
              <a:rPr lang="de-DE" sz="1700" dirty="0" err="1" smtClean="0">
                <a:latin typeface="Arial Narrow"/>
                <a:cs typeface="Arial Narrow"/>
              </a:rPr>
              <a:t>beamline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580112" y="3650531"/>
            <a:ext cx="2080654" cy="2031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200" dirty="0" err="1" smtClean="0">
                <a:latin typeface="Arial Narrow"/>
                <a:cs typeface="Arial Narrow"/>
              </a:rPr>
              <a:t>measured</a:t>
            </a:r>
            <a:r>
              <a:rPr lang="de-DE" sz="1200" dirty="0" smtClean="0">
                <a:latin typeface="Arial Narrow"/>
                <a:cs typeface="Arial Narrow"/>
              </a:rPr>
              <a:t> fast </a:t>
            </a:r>
            <a:r>
              <a:rPr lang="de-DE" sz="1200" dirty="0" err="1" smtClean="0">
                <a:latin typeface="Arial Narrow"/>
                <a:cs typeface="Arial Narrow"/>
              </a:rPr>
              <a:t>neutron</a:t>
            </a:r>
            <a:r>
              <a:rPr lang="de-DE" sz="1200" dirty="0" smtClean="0">
                <a:latin typeface="Arial Narrow"/>
                <a:cs typeface="Arial Narrow"/>
              </a:rPr>
              <a:t> </a:t>
            </a:r>
            <a:r>
              <a:rPr lang="de-DE" sz="1200" dirty="0" err="1" smtClean="0">
                <a:latin typeface="Arial Narrow"/>
                <a:cs typeface="Arial Narrow"/>
              </a:rPr>
              <a:t>spectrum</a:t>
            </a:r>
            <a:endParaRPr lang="de-DE" sz="12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6768861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Measurements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Extended BSS System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395E-C9E4-1A42-AF8C-1536F87AF4B2}" type="datetime1">
              <a:rPr lang="de-DE" smtClean="0"/>
              <a:pPr/>
              <a:t>24.08.18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619FD56A-4E6D-7546-93E9-D59429457071}" type="slidenum">
              <a:rPr lang="de-DE" smtClean="0"/>
              <a:pPr/>
              <a:t>6</a:t>
            </a:fld>
            <a:endParaRPr lang="de-DE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43" y="2420888"/>
            <a:ext cx="4125489" cy="3272780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236" y="4660507"/>
            <a:ext cx="3971404" cy="167829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271472" y="930206"/>
            <a:ext cx="5743560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000" b="1" dirty="0">
                <a:latin typeface="Arial Narrow"/>
                <a:cs typeface="Arial Narrow"/>
              </a:rPr>
              <a:t> </a:t>
            </a:r>
            <a:r>
              <a:rPr lang="en-GB" sz="2000" b="1" dirty="0" smtClean="0">
                <a:latin typeface="Arial Narrow"/>
                <a:cs typeface="Arial Narrow"/>
              </a:rPr>
              <a:t>     PSI/BSS – System can measure neutrons up to </a:t>
            </a:r>
            <a:r>
              <a:rPr lang="en-GB" sz="2000" b="1" dirty="0">
                <a:latin typeface="Arial Narrow"/>
                <a:cs typeface="Arial Narrow"/>
              </a:rPr>
              <a:t>6</a:t>
            </a:r>
            <a:r>
              <a:rPr lang="en-GB" sz="2000" b="1" dirty="0" smtClean="0">
                <a:latin typeface="Arial Narrow"/>
                <a:cs typeface="Arial Narrow"/>
              </a:rPr>
              <a:t> </a:t>
            </a:r>
            <a:r>
              <a:rPr lang="en-GB" sz="2000" b="1" dirty="0" err="1">
                <a:latin typeface="Arial Narrow"/>
                <a:cs typeface="Arial Narrow"/>
              </a:rPr>
              <a:t>G</a:t>
            </a:r>
            <a:r>
              <a:rPr lang="en-GB" sz="2000" b="1" dirty="0" err="1" smtClean="0">
                <a:latin typeface="Arial Narrow"/>
                <a:cs typeface="Arial Narrow"/>
              </a:rPr>
              <a:t>eV</a:t>
            </a:r>
            <a:r>
              <a:rPr lang="en-GB" sz="2000" b="1" dirty="0" smtClean="0">
                <a:latin typeface="Arial Narrow"/>
                <a:cs typeface="Arial Narrow"/>
              </a:rPr>
              <a:t> </a:t>
            </a:r>
            <a:endParaRPr lang="en-GB" sz="2000" b="1" dirty="0">
              <a:latin typeface="Arial Narrow"/>
              <a:cs typeface="Arial Narrow"/>
            </a:endParaRP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235" y="1543660"/>
            <a:ext cx="3895223" cy="2965459"/>
          </a:xfrm>
          <a:prstGeom prst="rect">
            <a:avLst/>
          </a:prstGeom>
        </p:spPr>
      </p:pic>
      <p:cxnSp>
        <p:nvCxnSpPr>
          <p:cNvPr id="11" name="Gerade Verbindung mit Pfeil 10"/>
          <p:cNvCxnSpPr/>
          <p:nvPr/>
        </p:nvCxnSpPr>
        <p:spPr bwMode="auto">
          <a:xfrm flipH="1" flipV="1">
            <a:off x="3635896" y="5085184"/>
            <a:ext cx="898736" cy="60848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Gerade Verbindung mit Pfeil 11"/>
          <p:cNvCxnSpPr/>
          <p:nvPr/>
        </p:nvCxnSpPr>
        <p:spPr bwMode="auto">
          <a:xfrm flipH="1">
            <a:off x="3779912" y="2708920"/>
            <a:ext cx="1080120" cy="31746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Rechteck 12"/>
          <p:cNvSpPr/>
          <p:nvPr/>
        </p:nvSpPr>
        <p:spPr bwMode="auto">
          <a:xfrm>
            <a:off x="4691235" y="5085184"/>
            <a:ext cx="3895223" cy="288032"/>
          </a:xfrm>
          <a:prstGeom prst="rect">
            <a:avLst/>
          </a:prstGeom>
          <a:solidFill>
            <a:schemeClr val="accent1">
              <a:alpha val="3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Rechteck 13"/>
          <p:cNvSpPr/>
          <p:nvPr/>
        </p:nvSpPr>
        <p:spPr bwMode="auto">
          <a:xfrm>
            <a:off x="4716016" y="5661248"/>
            <a:ext cx="3895223" cy="576064"/>
          </a:xfrm>
          <a:prstGeom prst="rect">
            <a:avLst/>
          </a:prstGeom>
          <a:solidFill>
            <a:schemeClr val="accent1">
              <a:alpha val="3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6740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Mineral Cast Samples 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395E-C9E4-1A42-AF8C-1536F87AF4B2}" type="datetime1">
              <a:rPr lang="de-DE" smtClean="0"/>
              <a:pPr/>
              <a:t>24.08.18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619FD56A-4E6D-7546-93E9-D59429457071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1659067" y="908720"/>
            <a:ext cx="5131213" cy="14388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r>
              <a:rPr lang="de-DE" sz="1700" dirty="0" smtClean="0">
                <a:latin typeface="Arial Narrow"/>
                <a:cs typeface="Arial Narrow"/>
              </a:rPr>
              <a:t>14 different </a:t>
            </a:r>
            <a:r>
              <a:rPr lang="de-DE" sz="1700" dirty="0" err="1" smtClean="0">
                <a:latin typeface="Arial Narrow"/>
                <a:cs typeface="Arial Narrow"/>
              </a:rPr>
              <a:t>mineral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cast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samples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were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investigated</a:t>
            </a:r>
            <a:r>
              <a:rPr lang="de-DE" sz="1700" dirty="0" smtClean="0">
                <a:latin typeface="Arial Narrow"/>
                <a:cs typeface="Arial Narrow"/>
              </a:rPr>
              <a:t>.</a:t>
            </a:r>
          </a:p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endParaRPr lang="de-DE" sz="1700" dirty="0">
              <a:latin typeface="Arial Narrow"/>
              <a:cs typeface="Arial Narrow"/>
            </a:endParaRPr>
          </a:p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r>
              <a:rPr lang="de-DE" sz="1700" dirty="0" err="1" smtClean="0">
                <a:latin typeface="Arial Narrow"/>
                <a:cs typeface="Arial Narrow"/>
              </a:rPr>
              <a:t>Epument</a:t>
            </a:r>
            <a:r>
              <a:rPr lang="de-DE" sz="1700" dirty="0" smtClean="0">
                <a:latin typeface="Arial Narrow"/>
                <a:cs typeface="Arial Narrow"/>
              </a:rPr>
              <a:t> 130 </a:t>
            </a:r>
            <a:r>
              <a:rPr lang="de-DE" sz="1700" dirty="0" err="1" smtClean="0">
                <a:latin typeface="Arial Narrow"/>
                <a:cs typeface="Arial Narrow"/>
              </a:rPr>
              <a:t>and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Epument</a:t>
            </a:r>
            <a:r>
              <a:rPr lang="de-DE" sz="1700" dirty="0" smtClean="0">
                <a:latin typeface="Arial Narrow"/>
                <a:cs typeface="Arial Narrow"/>
              </a:rPr>
              <a:t> 145 </a:t>
            </a:r>
            <a:r>
              <a:rPr lang="de-DE" sz="1700" dirty="0" err="1" smtClean="0">
                <a:latin typeface="Arial Narrow"/>
                <a:cs typeface="Arial Narrow"/>
              </a:rPr>
              <a:t>are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comparible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to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concrete</a:t>
            </a:r>
            <a:endParaRPr lang="de-DE" sz="1700" dirty="0" smtClean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endParaRPr lang="de-DE" sz="1700" dirty="0">
              <a:latin typeface="Arial Narrow"/>
              <a:cs typeface="Arial Narrow"/>
            </a:endParaRPr>
          </a:p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r>
              <a:rPr lang="de-DE" sz="1700" dirty="0" err="1" smtClean="0">
                <a:latin typeface="Arial Narrow"/>
                <a:cs typeface="Arial Narrow"/>
              </a:rPr>
              <a:t>Epustone</a:t>
            </a:r>
            <a:r>
              <a:rPr lang="de-DE" sz="1700" dirty="0" smtClean="0">
                <a:latin typeface="Arial Narrow"/>
                <a:cs typeface="Arial Narrow"/>
              </a:rPr>
              <a:t> 161 </a:t>
            </a:r>
            <a:r>
              <a:rPr lang="de-DE" sz="1700" dirty="0" err="1" smtClean="0">
                <a:latin typeface="Arial Narrow"/>
                <a:cs typeface="Arial Narrow"/>
              </a:rPr>
              <a:t>is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specially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made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as</a:t>
            </a:r>
            <a:r>
              <a:rPr lang="de-DE" sz="1700" dirty="0" smtClean="0">
                <a:latin typeface="Arial Narrow"/>
                <a:cs typeface="Arial Narrow"/>
              </a:rPr>
              <a:t> a </a:t>
            </a:r>
            <a:r>
              <a:rPr lang="de-DE" sz="1700" dirty="0" err="1" smtClean="0">
                <a:latin typeface="Arial Narrow"/>
                <a:cs typeface="Arial Narrow"/>
              </a:rPr>
              <a:t>replacement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for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granite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659067" y="2635607"/>
            <a:ext cx="5793253" cy="8633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r>
              <a:rPr lang="de-DE" sz="1700" dirty="0" err="1" smtClean="0">
                <a:latin typeface="Arial Narrow"/>
                <a:cs typeface="Arial Narrow"/>
              </a:rPr>
              <a:t>Epument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is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usually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without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Boron</a:t>
            </a:r>
            <a:r>
              <a:rPr lang="de-DE" sz="1700" dirty="0" smtClean="0">
                <a:latin typeface="Arial Narrow"/>
                <a:cs typeface="Arial Narrow"/>
              </a:rPr>
              <a:t> (</a:t>
            </a:r>
            <a:r>
              <a:rPr lang="de-DE" sz="1700" dirty="0" err="1" smtClean="0">
                <a:latin typeface="Arial Narrow"/>
                <a:cs typeface="Arial Narrow"/>
              </a:rPr>
              <a:t>test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samples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have</a:t>
            </a:r>
            <a:r>
              <a:rPr lang="de-DE" sz="1700" dirty="0" smtClean="0">
                <a:latin typeface="Arial Narrow"/>
                <a:cs typeface="Arial Narrow"/>
              </a:rPr>
              <a:t> 1 </a:t>
            </a:r>
            <a:r>
              <a:rPr lang="de-DE" sz="1700" dirty="0" err="1" smtClean="0">
                <a:latin typeface="Arial Narrow"/>
                <a:cs typeface="Arial Narrow"/>
              </a:rPr>
              <a:t>and</a:t>
            </a:r>
            <a:r>
              <a:rPr lang="de-DE" sz="1700" dirty="0" smtClean="0">
                <a:latin typeface="Arial Narrow"/>
                <a:cs typeface="Arial Narrow"/>
              </a:rPr>
              <a:t> 3 % B4C)</a:t>
            </a:r>
          </a:p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endParaRPr lang="de-DE" sz="1700" dirty="0">
              <a:latin typeface="Arial Narrow"/>
              <a:cs typeface="Arial Narrow"/>
            </a:endParaRPr>
          </a:p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r>
              <a:rPr lang="de-DE" sz="1700" dirty="0" smtClean="0">
                <a:latin typeface="Arial Narrow"/>
                <a:cs typeface="Arial Narrow"/>
              </a:rPr>
              <a:t>EFA (ash) </a:t>
            </a:r>
            <a:r>
              <a:rPr lang="de-DE" sz="1700" dirty="0" err="1" smtClean="0">
                <a:latin typeface="Arial Narrow"/>
                <a:cs typeface="Arial Narrow"/>
              </a:rPr>
              <a:t>is</a:t>
            </a:r>
            <a:r>
              <a:rPr lang="de-DE" sz="1700" dirty="0" smtClean="0">
                <a:latin typeface="Arial Narrow"/>
                <a:cs typeface="Arial Narrow"/>
              </a:rPr>
              <a:t> a </a:t>
            </a:r>
            <a:r>
              <a:rPr lang="de-DE" sz="1700" dirty="0" err="1" smtClean="0">
                <a:latin typeface="Arial Narrow"/>
                <a:cs typeface="Arial Narrow"/>
              </a:rPr>
              <a:t>problem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because</a:t>
            </a:r>
            <a:r>
              <a:rPr lang="de-DE" sz="1700" dirty="0" smtClean="0">
                <a:latin typeface="Arial Narrow"/>
                <a:cs typeface="Arial Narrow"/>
              </a:rPr>
              <a:t> C-60 </a:t>
            </a:r>
            <a:r>
              <a:rPr lang="de-DE" sz="1700" dirty="0" err="1" smtClean="0">
                <a:latin typeface="Arial Narrow"/>
                <a:cs typeface="Arial Narrow"/>
              </a:rPr>
              <a:t>is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included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49297" y="1695438"/>
            <a:ext cx="12884566" cy="138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454" y="3645024"/>
            <a:ext cx="4924437" cy="294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6604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Mineral Cast </a:t>
            </a:r>
            <a:r>
              <a:rPr lang="de-DE" dirty="0" err="1"/>
              <a:t>M</a:t>
            </a:r>
            <a:r>
              <a:rPr lang="de-DE" dirty="0" err="1" smtClean="0"/>
              <a:t>easurements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395E-C9E4-1A42-AF8C-1536F87AF4B2}" type="datetime1">
              <a:rPr lang="de-DE" smtClean="0"/>
              <a:pPr/>
              <a:t>24.08.18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619FD56A-4E6D-7546-93E9-D59429457071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1785162" y="5661248"/>
            <a:ext cx="6205225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Best </a:t>
            </a:r>
            <a:r>
              <a:rPr lang="de-DE" sz="1700" dirty="0" err="1" smtClean="0">
                <a:latin typeface="Arial Narrow"/>
                <a:cs typeface="Arial Narrow"/>
              </a:rPr>
              <a:t>samples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are</a:t>
            </a:r>
            <a:r>
              <a:rPr lang="de-DE" sz="1700" dirty="0" smtClean="0">
                <a:latin typeface="Arial Narrow"/>
                <a:cs typeface="Arial Narrow"/>
              </a:rPr>
              <a:t>: </a:t>
            </a:r>
            <a:r>
              <a:rPr lang="de-DE" sz="1700" dirty="0" err="1" smtClean="0">
                <a:latin typeface="Arial Narrow"/>
                <a:cs typeface="Arial Narrow"/>
              </a:rPr>
              <a:t>without</a:t>
            </a:r>
            <a:r>
              <a:rPr lang="de-DE" sz="1700" dirty="0" smtClean="0">
                <a:latin typeface="Arial Narrow"/>
                <a:cs typeface="Arial Narrow"/>
              </a:rPr>
              <a:t> ash </a:t>
            </a:r>
            <a:r>
              <a:rPr lang="de-DE" sz="1700" dirty="0" err="1" smtClean="0">
                <a:latin typeface="Arial Narrow"/>
                <a:cs typeface="Arial Narrow"/>
              </a:rPr>
              <a:t>and</a:t>
            </a:r>
            <a:r>
              <a:rPr lang="de-DE" sz="1700" dirty="0" smtClean="0">
                <a:latin typeface="Arial Narrow"/>
                <a:cs typeface="Arial Narrow"/>
              </a:rPr>
              <a:t> a high B4C (5%) </a:t>
            </a:r>
            <a:r>
              <a:rPr lang="de-DE" sz="1700" dirty="0" err="1" smtClean="0">
                <a:latin typeface="Arial Narrow"/>
                <a:cs typeface="Arial Narrow"/>
              </a:rPr>
              <a:t>content</a:t>
            </a:r>
            <a:r>
              <a:rPr lang="de-DE" sz="1700" dirty="0" smtClean="0">
                <a:latin typeface="Arial Narrow"/>
                <a:cs typeface="Arial Narrow"/>
              </a:rPr>
              <a:t>  -&gt; sample 6 </a:t>
            </a:r>
            <a:r>
              <a:rPr lang="de-DE" sz="1700" dirty="0" err="1" smtClean="0">
                <a:latin typeface="Arial Narrow"/>
                <a:cs typeface="Arial Narrow"/>
              </a:rPr>
              <a:t>and</a:t>
            </a:r>
            <a:r>
              <a:rPr lang="de-DE" sz="1700" dirty="0" smtClean="0">
                <a:latin typeface="Arial Narrow"/>
                <a:cs typeface="Arial Narrow"/>
              </a:rPr>
              <a:t> 9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403648" y="6268809"/>
            <a:ext cx="6601166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Next </a:t>
            </a:r>
            <a:r>
              <a:rPr lang="de-DE" sz="1700" dirty="0" err="1" smtClean="0">
                <a:latin typeface="Arial Narrow"/>
                <a:cs typeface="Arial Narrow"/>
              </a:rPr>
              <a:t>Step</a:t>
            </a:r>
            <a:r>
              <a:rPr lang="de-DE" sz="1700" dirty="0" smtClean="0">
                <a:latin typeface="Arial Narrow"/>
                <a:cs typeface="Arial Narrow"/>
              </a:rPr>
              <a:t> in 2018: </a:t>
            </a:r>
            <a:r>
              <a:rPr lang="de-DE" sz="1700" dirty="0" err="1" smtClean="0">
                <a:latin typeface="Arial Narrow"/>
                <a:cs typeface="Arial Narrow"/>
              </a:rPr>
              <a:t>increasing</a:t>
            </a:r>
            <a:r>
              <a:rPr lang="de-DE" sz="1700" dirty="0" smtClean="0">
                <a:latin typeface="Arial Narrow"/>
                <a:cs typeface="Arial Narrow"/>
              </a:rPr>
              <a:t> hydrogen in sample 6 (will </a:t>
            </a:r>
            <a:r>
              <a:rPr lang="de-DE" sz="1700" dirty="0" err="1" smtClean="0">
                <a:latin typeface="Arial Narrow"/>
                <a:cs typeface="Arial Narrow"/>
              </a:rPr>
              <a:t>be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measured</a:t>
            </a:r>
            <a:r>
              <a:rPr lang="de-DE" sz="1700" dirty="0" smtClean="0">
                <a:latin typeface="Arial Narrow"/>
                <a:cs typeface="Arial Narrow"/>
              </a:rPr>
              <a:t> in </a:t>
            </a:r>
            <a:r>
              <a:rPr lang="de-DE" sz="1700" dirty="0" err="1" smtClean="0">
                <a:latin typeface="Arial Narrow"/>
                <a:cs typeface="Arial Narrow"/>
              </a:rPr>
              <a:t>July</a:t>
            </a:r>
            <a:r>
              <a:rPr lang="de-DE" sz="1700" dirty="0" smtClean="0">
                <a:latin typeface="Arial Narrow"/>
                <a:cs typeface="Arial Narrow"/>
              </a:rPr>
              <a:t> 2018) </a:t>
            </a:r>
            <a:endParaRPr lang="de-DE" sz="1700" dirty="0">
              <a:latin typeface="Arial Narrow"/>
              <a:cs typeface="Arial Narrow"/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14579"/>
            <a:ext cx="3735119" cy="2143949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59418"/>
            <a:ext cx="3528392" cy="2099110"/>
          </a:xfrm>
          <a:prstGeom prst="rect">
            <a:avLst/>
          </a:prstGeom>
        </p:spPr>
      </p:pic>
      <p:graphicFrame>
        <p:nvGraphicFramePr>
          <p:cNvPr id="11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7486109"/>
              </p:ext>
            </p:extLst>
          </p:nvPr>
        </p:nvGraphicFramePr>
        <p:xfrm>
          <a:off x="4796160" y="3373371"/>
          <a:ext cx="3855464" cy="2118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3" name="Bild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227796"/>
            <a:ext cx="3456384" cy="225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80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Vacuum</a:t>
            </a:r>
            <a:r>
              <a:rPr lang="de-DE" dirty="0" smtClean="0"/>
              <a:t> </a:t>
            </a:r>
            <a:r>
              <a:rPr lang="de-DE" dirty="0" err="1" smtClean="0"/>
              <a:t>tests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395E-C9E4-1A42-AF8C-1536F87AF4B2}" type="datetime1">
              <a:rPr lang="de-DE" smtClean="0"/>
              <a:pPr/>
              <a:t>24.08.18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619FD56A-4E6D-7546-93E9-D59429457071}" type="slidenum">
              <a:rPr lang="de-DE" smtClean="0"/>
              <a:pPr/>
              <a:t>9</a:t>
            </a:fld>
            <a:endParaRPr lang="de-DE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57268"/>
            <a:ext cx="7092280" cy="498741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051720" y="1157268"/>
            <a:ext cx="4104456" cy="40626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dirty="0" smtClean="0">
                <a:latin typeface="Arial Narrow"/>
                <a:cs typeface="Arial Narrow"/>
              </a:rPr>
              <a:t>EPUMENT 130/3 – Gas Treatment </a:t>
            </a:r>
            <a:endParaRPr lang="de-DE" dirty="0">
              <a:latin typeface="Arial Narrow"/>
              <a:cs typeface="Arial Narrow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12990" y="6237312"/>
            <a:ext cx="7747442" cy="2369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 err="1" smtClean="0">
                <a:latin typeface="Arial Narrow"/>
                <a:cs typeface="Arial Narrow"/>
              </a:rPr>
              <a:t>Only</a:t>
            </a:r>
            <a:r>
              <a:rPr lang="de-DE" sz="1400" dirty="0" smtClean="0">
                <a:latin typeface="Arial Narrow"/>
                <a:cs typeface="Arial Narrow"/>
              </a:rPr>
              <a:t> </a:t>
            </a:r>
            <a:r>
              <a:rPr lang="de-DE" sz="1400" dirty="0" err="1" smtClean="0">
                <a:latin typeface="Arial Narrow"/>
                <a:cs typeface="Arial Narrow"/>
              </a:rPr>
              <a:t>for</a:t>
            </a:r>
            <a:r>
              <a:rPr lang="de-DE" sz="1400" dirty="0" smtClean="0">
                <a:latin typeface="Arial Narrow"/>
                <a:cs typeface="Arial Narrow"/>
              </a:rPr>
              <a:t> high </a:t>
            </a:r>
            <a:r>
              <a:rPr lang="de-DE" sz="1400" dirty="0" err="1" smtClean="0">
                <a:latin typeface="Arial Narrow"/>
                <a:cs typeface="Arial Narrow"/>
              </a:rPr>
              <a:t>vacuum</a:t>
            </a:r>
            <a:r>
              <a:rPr lang="de-DE" sz="1400" dirty="0" smtClean="0">
                <a:latin typeface="Arial Narrow"/>
                <a:cs typeface="Arial Narrow"/>
              </a:rPr>
              <a:t> </a:t>
            </a:r>
            <a:r>
              <a:rPr lang="de-DE" sz="1400" dirty="0" err="1" smtClean="0">
                <a:latin typeface="Arial Narrow"/>
                <a:cs typeface="Arial Narrow"/>
              </a:rPr>
              <a:t>environment</a:t>
            </a:r>
            <a:r>
              <a:rPr lang="de-DE" sz="1400" dirty="0" smtClean="0">
                <a:latin typeface="Arial Narrow"/>
                <a:cs typeface="Arial Narrow"/>
              </a:rPr>
              <a:t> </a:t>
            </a:r>
            <a:r>
              <a:rPr lang="de-DE" sz="1400" dirty="0" err="1" smtClean="0">
                <a:latin typeface="Arial Narrow"/>
                <a:cs typeface="Arial Narrow"/>
              </a:rPr>
              <a:t>mineral</a:t>
            </a:r>
            <a:r>
              <a:rPr lang="de-DE" sz="1400" dirty="0" smtClean="0">
                <a:latin typeface="Arial Narrow"/>
                <a:cs typeface="Arial Narrow"/>
              </a:rPr>
              <a:t> </a:t>
            </a:r>
            <a:r>
              <a:rPr lang="de-DE" sz="1400" dirty="0" err="1" smtClean="0">
                <a:latin typeface="Arial Narrow"/>
                <a:cs typeface="Arial Narrow"/>
              </a:rPr>
              <a:t>cast</a:t>
            </a:r>
            <a:r>
              <a:rPr lang="de-DE" sz="1400" dirty="0" smtClean="0">
                <a:latin typeface="Arial Narrow"/>
                <a:cs typeface="Arial Narrow"/>
              </a:rPr>
              <a:t> </a:t>
            </a:r>
            <a:r>
              <a:rPr lang="de-DE" sz="1400" dirty="0" err="1" smtClean="0">
                <a:latin typeface="Arial Narrow"/>
                <a:cs typeface="Arial Narrow"/>
              </a:rPr>
              <a:t>shows</a:t>
            </a:r>
            <a:r>
              <a:rPr lang="de-DE" sz="1400" dirty="0" smtClean="0">
                <a:latin typeface="Arial Narrow"/>
                <a:cs typeface="Arial Narrow"/>
              </a:rPr>
              <a:t> a </a:t>
            </a:r>
            <a:r>
              <a:rPr lang="de-DE" sz="1400" dirty="0" err="1" smtClean="0">
                <a:latin typeface="Arial Narrow"/>
                <a:cs typeface="Arial Narrow"/>
              </a:rPr>
              <a:t>delayed</a:t>
            </a:r>
            <a:r>
              <a:rPr lang="de-DE" sz="1400" dirty="0" smtClean="0">
                <a:latin typeface="Arial Narrow"/>
                <a:cs typeface="Arial Narrow"/>
              </a:rPr>
              <a:t> </a:t>
            </a:r>
            <a:r>
              <a:rPr lang="de-DE" sz="1400" dirty="0" err="1" smtClean="0">
                <a:latin typeface="Arial Narrow"/>
                <a:cs typeface="Arial Narrow"/>
              </a:rPr>
              <a:t>behaviour</a:t>
            </a:r>
            <a:r>
              <a:rPr lang="de-DE" sz="1400" dirty="0" smtClean="0">
                <a:latin typeface="Arial Narrow"/>
                <a:cs typeface="Arial Narrow"/>
              </a:rPr>
              <a:t>, but </a:t>
            </a:r>
            <a:r>
              <a:rPr lang="de-DE" sz="1400" dirty="0" err="1" smtClean="0">
                <a:latin typeface="Arial Narrow"/>
                <a:cs typeface="Arial Narrow"/>
              </a:rPr>
              <a:t>neutron</a:t>
            </a:r>
            <a:r>
              <a:rPr lang="de-DE" sz="1400" dirty="0" smtClean="0">
                <a:latin typeface="Arial Narrow"/>
                <a:cs typeface="Arial Narrow"/>
              </a:rPr>
              <a:t> </a:t>
            </a:r>
            <a:r>
              <a:rPr lang="de-DE" sz="1400" dirty="0" err="1" smtClean="0">
                <a:latin typeface="Arial Narrow"/>
                <a:cs typeface="Arial Narrow"/>
              </a:rPr>
              <a:t>guides</a:t>
            </a:r>
            <a:r>
              <a:rPr lang="de-DE" sz="1400" dirty="0" smtClean="0">
                <a:latin typeface="Arial Narrow"/>
                <a:cs typeface="Arial Narrow"/>
              </a:rPr>
              <a:t> </a:t>
            </a:r>
            <a:r>
              <a:rPr lang="de-DE" sz="1400" dirty="0" err="1" smtClean="0">
                <a:latin typeface="Arial Narrow"/>
                <a:cs typeface="Arial Narrow"/>
              </a:rPr>
              <a:t>require</a:t>
            </a:r>
            <a:r>
              <a:rPr lang="de-DE" sz="1400" dirty="0" smtClean="0">
                <a:latin typeface="Arial Narrow"/>
                <a:cs typeface="Arial Narrow"/>
              </a:rPr>
              <a:t> </a:t>
            </a:r>
            <a:r>
              <a:rPr lang="de-DE" sz="1400" dirty="0" err="1" smtClean="0">
                <a:latin typeface="Arial Narrow"/>
                <a:cs typeface="Arial Narrow"/>
              </a:rPr>
              <a:t>only</a:t>
            </a:r>
            <a:r>
              <a:rPr lang="de-DE" sz="1400" dirty="0" smtClean="0">
                <a:latin typeface="Arial Narrow"/>
                <a:cs typeface="Arial Narrow"/>
              </a:rPr>
              <a:t> 1E-3 mbar</a:t>
            </a:r>
            <a:endParaRPr lang="de-DE" sz="1400" dirty="0">
              <a:latin typeface="Arial Narrow"/>
              <a:cs typeface="Arial Narrow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588224" y="2996952"/>
            <a:ext cx="843180" cy="20313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200" dirty="0" err="1">
                <a:latin typeface="Arial Narrow"/>
                <a:cs typeface="Arial Narrow"/>
              </a:rPr>
              <a:t>w</a:t>
            </a:r>
            <a:r>
              <a:rPr lang="de-DE" sz="1200" dirty="0" err="1" smtClean="0">
                <a:latin typeface="Arial Narrow"/>
                <a:cs typeface="Arial Narrow"/>
              </a:rPr>
              <a:t>ithout</a:t>
            </a:r>
            <a:r>
              <a:rPr lang="de-DE" sz="1200" dirty="0" smtClean="0">
                <a:latin typeface="Arial Narrow"/>
                <a:cs typeface="Arial Narrow"/>
              </a:rPr>
              <a:t> sample</a:t>
            </a:r>
            <a:endParaRPr lang="de-DE" sz="1200" dirty="0">
              <a:latin typeface="Arial Narrow"/>
              <a:cs typeface="Arial Narrow"/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6588224" y="3356992"/>
            <a:ext cx="1080120" cy="2939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5222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_vorlage_quer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-Desig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10000"/>
          </a:lnSpc>
          <a:defRPr sz="1700" dirty="0" err="1">
            <a:latin typeface="Arial Narrow"/>
            <a:cs typeface="Arial Narrow"/>
          </a:defRPr>
        </a:defPPr>
      </a:lstStyle>
    </a:tx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ppt_vorlage_quer</Template>
  <TotalTime>0</TotalTime>
  <Words>947</Words>
  <Application>Microsoft Macintosh PowerPoint</Application>
  <PresentationFormat>Bildschirmpräsentation (4:3)</PresentationFormat>
  <Paragraphs>242</Paragraphs>
  <Slides>24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5" baseType="lpstr">
      <vt:lpstr>Arial</vt:lpstr>
      <vt:lpstr>Arial Narrow</vt:lpstr>
      <vt:lpstr>Calibri</vt:lpstr>
      <vt:lpstr>Franklin Gothic Book</vt:lpstr>
      <vt:lpstr>Lucida Grande</vt:lpstr>
      <vt:lpstr>ＭＳ Ｐゴシック</vt:lpstr>
      <vt:lpstr>ＭＳ ゴシック</vt:lpstr>
      <vt:lpstr>Times</vt:lpstr>
      <vt:lpstr>Wingdings</vt:lpstr>
      <vt:lpstr>ヒラギノ角ゴ Pro W3</vt:lpstr>
      <vt:lpstr>ppt_vorlage_quer</vt:lpstr>
      <vt:lpstr>PowerPoint-Präsentation</vt:lpstr>
      <vt:lpstr>Needs at PSI/ESS - ESTIA</vt:lpstr>
      <vt:lpstr>PowerPoint-Präsentation</vt:lpstr>
      <vt:lpstr>New high-precision Shielding Material – Mineral Cast</vt:lpstr>
      <vt:lpstr>High dencity concrete</vt:lpstr>
      <vt:lpstr>Measurements by Extended BSS System</vt:lpstr>
      <vt:lpstr>Mineral Cast Samples </vt:lpstr>
      <vt:lpstr>Mineral Cast Measurements</vt:lpstr>
      <vt:lpstr>Vacuum tests</vt:lpstr>
      <vt:lpstr>Heavy Concrete Measurements</vt:lpstr>
      <vt:lpstr>Heavy concrete Measurements </vt:lpstr>
      <vt:lpstr>Comparison 1 – Standard mineral cast </vt:lpstr>
      <vt:lpstr>PowerPoint-Präsentation</vt:lpstr>
      <vt:lpstr>Additional Samples </vt:lpstr>
      <vt:lpstr>4.   3.5”, transmission of  5 samples (Epi-thermal)</vt:lpstr>
      <vt:lpstr>5.   12”, transmission of  5 samples (Fast neutrons)</vt:lpstr>
      <vt:lpstr>6. Activation with thermal neutrons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>Paul Scherrer Institut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Paul Scherrer Institut</dc:title>
  <dc:subject/>
  <dc:creator>PSIUser</dc:creator>
  <cp:keywords/>
  <dc:description/>
  <cp:lastModifiedBy>Uwe Filges</cp:lastModifiedBy>
  <cp:revision>1833</cp:revision>
  <cp:lastPrinted>2016-01-28T06:16:16Z</cp:lastPrinted>
  <dcterms:created xsi:type="dcterms:W3CDTF">2014-09-29T02:46:12Z</dcterms:created>
  <dcterms:modified xsi:type="dcterms:W3CDTF">2018-08-24T14:09:18Z</dcterms:modified>
  <cp:category/>
</cp:coreProperties>
</file>