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1082" r:id="rId2"/>
    <p:sldId id="1118" r:id="rId3"/>
    <p:sldId id="1119" r:id="rId4"/>
    <p:sldId id="1120" r:id="rId5"/>
    <p:sldId id="1121" r:id="rId6"/>
    <p:sldId id="1122" r:id="rId7"/>
    <p:sldId id="1123" r:id="rId8"/>
    <p:sldId id="1124" r:id="rId9"/>
    <p:sldId id="1102" r:id="rId10"/>
    <p:sldId id="1114" r:id="rId11"/>
    <p:sldId id="1110" r:id="rId12"/>
    <p:sldId id="1109" r:id="rId13"/>
    <p:sldId id="1112" r:id="rId14"/>
    <p:sldId id="1125" r:id="rId15"/>
    <p:sldId id="1126" r:id="rId16"/>
    <p:sldId id="1127" r:id="rId17"/>
    <p:sldId id="1129" r:id="rId18"/>
    <p:sldId id="1128" r:id="rId19"/>
    <p:sldId id="1130" r:id="rId20"/>
    <p:sldId id="1131" r:id="rId21"/>
    <p:sldId id="1117" r:id="rId22"/>
  </p:sldIdLst>
  <p:sldSz cx="9144000" cy="6858000" type="screen4x3"/>
  <p:notesSz cx="6731000" cy="9867900"/>
  <p:defaultTextStyle>
    <a:defPPr>
      <a:defRPr lang="de-CH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" charset="0"/>
        <a:ea typeface="ヒラギノ角ゴ Pro W3" pitchFamily="-1" charset="-128"/>
        <a:cs typeface="ヒラギノ角ゴ Pro W3" pitchFamily="-1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" charset="0"/>
        <a:ea typeface="ヒラギノ角ゴ Pro W3" pitchFamily="-1" charset="-128"/>
        <a:cs typeface="ヒラギノ角ゴ Pro W3" pitchFamily="-1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" charset="0"/>
        <a:ea typeface="ヒラギノ角ゴ Pro W3" pitchFamily="-1" charset="-128"/>
        <a:cs typeface="ヒラギノ角ゴ Pro W3" pitchFamily="-1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" charset="0"/>
        <a:ea typeface="ヒラギノ角ゴ Pro W3" pitchFamily="-1" charset="-128"/>
        <a:cs typeface="ヒラギノ角ゴ Pro W3" pitchFamily="-1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" charset="0"/>
        <a:ea typeface="ヒラギノ角ゴ Pro W3" pitchFamily="-1" charset="-128"/>
        <a:cs typeface="ヒラギノ角ゴ Pro W3" pitchFamily="-1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pitchFamily="-1" charset="0"/>
        <a:ea typeface="ヒラギノ角ゴ Pro W3" pitchFamily="-1" charset="-128"/>
        <a:cs typeface="ヒラギノ角ゴ Pro W3" pitchFamily="-1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pitchFamily="-1" charset="0"/>
        <a:ea typeface="ヒラギノ角ゴ Pro W3" pitchFamily="-1" charset="-128"/>
        <a:cs typeface="ヒラギノ角ゴ Pro W3" pitchFamily="-1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pitchFamily="-1" charset="0"/>
        <a:ea typeface="ヒラギノ角ゴ Pro W3" pitchFamily="-1" charset="-128"/>
        <a:cs typeface="ヒラギノ角ゴ Pro W3" pitchFamily="-1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pitchFamily="-1" charset="0"/>
        <a:ea typeface="ヒラギノ角ゴ Pro W3" pitchFamily="-1" charset="-128"/>
        <a:cs typeface="ヒラギノ角ゴ Pro W3" pitchFamily="-1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19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6B5D8"/>
    <a:srgbClr val="DFEFFF"/>
    <a:srgbClr val="9999FF"/>
    <a:srgbClr val="FFFFCC"/>
    <a:srgbClr val="FF00FF"/>
    <a:srgbClr val="8DC3FF"/>
    <a:srgbClr val="60606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647" autoAdjust="0"/>
    <p:restoredTop sz="95392"/>
  </p:normalViewPr>
  <p:slideViewPr>
    <p:cSldViewPr>
      <p:cViewPr>
        <p:scale>
          <a:sx n="159" d="100"/>
          <a:sy n="159" d="100"/>
        </p:scale>
        <p:origin x="-488" y="-1880"/>
      </p:cViewPr>
      <p:guideLst>
        <p:guide orient="horz" pos="2160"/>
        <p:guide pos="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localhost/Users/Filges/Documents/ESS-magic/scope-data/spect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localhost/Users/Filges/Documents/ESS-magic/scope-data/spect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file://localhost/Users/Filges/Documents/ESS-magic/scope-data/specta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oleObject" Target="file://localhost/Users/Filges/Documents/ESS-magic/scope-data/specta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microsoft.com/office/2011/relationships/chartStyle" Target="style5.xml"/><Relationship Id="rId2" Type="http://schemas.microsoft.com/office/2011/relationships/chartColorStyle" Target="colors5.xml"/><Relationship Id="rId3" Type="http://schemas.openxmlformats.org/officeDocument/2006/relationships/oleObject" Target="file://localhost/Users/Filges/Documents/ESS-magic/scope-data/spec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C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flat" cmpd="sng" algn="ctr">
              <a:solidFill>
                <a:schemeClr val="accent2">
                  <a:alpha val="71000"/>
                </a:schemeClr>
              </a:solidFill>
              <a:round/>
            </a:ln>
            <a:effectLst/>
          </c:spPr>
          <c:marker>
            <c:symbol val="circle"/>
            <c:size val="6"/>
            <c:spPr>
              <a:noFill/>
              <a:ln w="34925" cap="flat" cmpd="dbl" algn="ctr">
                <a:solidFill>
                  <a:schemeClr val="accent1">
                    <a:lumMod val="75000"/>
                    <a:alpha val="70000"/>
                  </a:schemeClr>
                </a:solidFill>
                <a:round/>
              </a:ln>
              <a:effectLst/>
            </c:spPr>
          </c:marker>
          <c:xVal>
            <c:numRef>
              <c:f>Tabelle1!$A$1:$A$26</c:f>
              <c:numCache>
                <c:formatCode>0.00E+00</c:formatCode>
                <c:ptCount val="26"/>
                <c:pt idx="0">
                  <c:v>0.01</c:v>
                </c:pt>
                <c:pt idx="1">
                  <c:v>0.015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0.08</c:v>
                </c:pt>
                <c:pt idx="8">
                  <c:v>0.1</c:v>
                </c:pt>
                <c:pt idx="9">
                  <c:v>0.15</c:v>
                </c:pt>
                <c:pt idx="10">
                  <c:v>0.2</c:v>
                </c:pt>
                <c:pt idx="11">
                  <c:v>0.3</c:v>
                </c:pt>
                <c:pt idx="12">
                  <c:v>0.4</c:v>
                </c:pt>
                <c:pt idx="13">
                  <c:v>0.5</c:v>
                </c:pt>
                <c:pt idx="14">
                  <c:v>0.6</c:v>
                </c:pt>
                <c:pt idx="15">
                  <c:v>0.8</c:v>
                </c:pt>
                <c:pt idx="16">
                  <c:v>1.0</c:v>
                </c:pt>
                <c:pt idx="17">
                  <c:v>1.5</c:v>
                </c:pt>
                <c:pt idx="18">
                  <c:v>2.0</c:v>
                </c:pt>
                <c:pt idx="19">
                  <c:v>3.0</c:v>
                </c:pt>
                <c:pt idx="20">
                  <c:v>4.0</c:v>
                </c:pt>
                <c:pt idx="21">
                  <c:v>5.0</c:v>
                </c:pt>
                <c:pt idx="22">
                  <c:v>6.0</c:v>
                </c:pt>
                <c:pt idx="23">
                  <c:v>8.0</c:v>
                </c:pt>
                <c:pt idx="24">
                  <c:v>10.0</c:v>
                </c:pt>
                <c:pt idx="25">
                  <c:v>50.0</c:v>
                </c:pt>
              </c:numCache>
            </c:numRef>
          </c:xVal>
          <c:yVal>
            <c:numRef>
              <c:f>Tabelle1!$B$1:$B$26</c:f>
              <c:numCache>
                <c:formatCode>0.00E+00</c:formatCode>
                <c:ptCount val="26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1.55174E6</c:v>
                </c:pt>
                <c:pt idx="16">
                  <c:v>643100.0</c:v>
                </c:pt>
                <c:pt idx="17">
                  <c:v>2.56315E6</c:v>
                </c:pt>
                <c:pt idx="18">
                  <c:v>3.01814E6</c:v>
                </c:pt>
                <c:pt idx="19">
                  <c:v>5.54738E6</c:v>
                </c:pt>
                <c:pt idx="20">
                  <c:v>0.0</c:v>
                </c:pt>
                <c:pt idx="21">
                  <c:v>2.18012E6</c:v>
                </c:pt>
                <c:pt idx="22">
                  <c:v>0.0</c:v>
                </c:pt>
                <c:pt idx="23">
                  <c:v>1.18951E7</c:v>
                </c:pt>
                <c:pt idx="24">
                  <c:v>0.0</c:v>
                </c:pt>
                <c:pt idx="25">
                  <c:v>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7410512"/>
        <c:axId val="-2147276784"/>
      </c:scatterChart>
      <c:valAx>
        <c:axId val="-2147410512"/>
        <c:scaling>
          <c:logBase val="10.0"/>
          <c:orientation val="minMax"/>
          <c:max val="20.0"/>
          <c:min val="0.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-2147276784"/>
        <c:crossesAt val="0.1"/>
        <c:crossBetween val="midCat"/>
      </c:valAx>
      <c:valAx>
        <c:axId val="-2147276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-2147410512"/>
        <c:crossesAt val="0.1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C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25400" cap="flat" cmpd="sng" algn="ctr">
              <a:solidFill>
                <a:schemeClr val="accent2">
                  <a:alpha val="72000"/>
                </a:schemeClr>
              </a:solidFill>
              <a:round/>
            </a:ln>
            <a:effectLst/>
          </c:spPr>
          <c:marker>
            <c:symbol val="circle"/>
            <c:size val="6"/>
            <c:spPr>
              <a:noFill/>
              <a:ln w="34925" cap="flat" cmpd="dbl" algn="ctr">
                <a:solidFill>
                  <a:schemeClr val="accent1">
                    <a:lumMod val="75000"/>
                    <a:alpha val="70000"/>
                  </a:schemeClr>
                </a:solidFill>
                <a:round/>
              </a:ln>
              <a:effectLst/>
            </c:spPr>
          </c:marker>
          <c:xVal>
            <c:numRef>
              <c:f>Tabelle2!$A$1:$A$55</c:f>
              <c:numCache>
                <c:formatCode>0.00E+00</c:formatCode>
                <c:ptCount val="55"/>
                <c:pt idx="0">
                  <c:v>1.0E-9</c:v>
                </c:pt>
                <c:pt idx="1">
                  <c:v>1.0E-8</c:v>
                </c:pt>
                <c:pt idx="2">
                  <c:v>2.5E-8</c:v>
                </c:pt>
                <c:pt idx="3">
                  <c:v>1.0E-7</c:v>
                </c:pt>
                <c:pt idx="4">
                  <c:v>2.0E-7</c:v>
                </c:pt>
                <c:pt idx="5">
                  <c:v>5.0E-7</c:v>
                </c:pt>
                <c:pt idx="6">
                  <c:v>1.0E-6</c:v>
                </c:pt>
                <c:pt idx="7">
                  <c:v>2.0E-6</c:v>
                </c:pt>
                <c:pt idx="8">
                  <c:v>5.0E-6</c:v>
                </c:pt>
                <c:pt idx="9">
                  <c:v>1.0E-5</c:v>
                </c:pt>
                <c:pt idx="10">
                  <c:v>2.0E-5</c:v>
                </c:pt>
                <c:pt idx="11">
                  <c:v>5.0E-5</c:v>
                </c:pt>
                <c:pt idx="12">
                  <c:v>0.0001</c:v>
                </c:pt>
                <c:pt idx="13">
                  <c:v>0.0002</c:v>
                </c:pt>
                <c:pt idx="14">
                  <c:v>0.0005</c:v>
                </c:pt>
                <c:pt idx="15">
                  <c:v>0.001</c:v>
                </c:pt>
                <c:pt idx="16">
                  <c:v>0.002</c:v>
                </c:pt>
                <c:pt idx="17">
                  <c:v>0.005</c:v>
                </c:pt>
                <c:pt idx="18">
                  <c:v>0.01</c:v>
                </c:pt>
                <c:pt idx="19">
                  <c:v>0.02</c:v>
                </c:pt>
                <c:pt idx="20">
                  <c:v>0.03</c:v>
                </c:pt>
                <c:pt idx="21">
                  <c:v>0.05</c:v>
                </c:pt>
                <c:pt idx="22">
                  <c:v>0.07</c:v>
                </c:pt>
                <c:pt idx="23">
                  <c:v>0.1</c:v>
                </c:pt>
                <c:pt idx="24">
                  <c:v>0.15</c:v>
                </c:pt>
                <c:pt idx="25">
                  <c:v>0.2</c:v>
                </c:pt>
                <c:pt idx="26">
                  <c:v>0.3</c:v>
                </c:pt>
                <c:pt idx="27">
                  <c:v>0.5</c:v>
                </c:pt>
                <c:pt idx="28">
                  <c:v>0.7</c:v>
                </c:pt>
                <c:pt idx="29">
                  <c:v>0.9</c:v>
                </c:pt>
                <c:pt idx="30">
                  <c:v>1.0</c:v>
                </c:pt>
                <c:pt idx="31">
                  <c:v>1.2</c:v>
                </c:pt>
                <c:pt idx="32">
                  <c:v>2.0</c:v>
                </c:pt>
                <c:pt idx="33">
                  <c:v>3.0</c:v>
                </c:pt>
                <c:pt idx="34">
                  <c:v>4.0</c:v>
                </c:pt>
                <c:pt idx="35">
                  <c:v>5.0</c:v>
                </c:pt>
                <c:pt idx="36">
                  <c:v>6.0</c:v>
                </c:pt>
                <c:pt idx="37">
                  <c:v>7.0</c:v>
                </c:pt>
                <c:pt idx="38">
                  <c:v>8.0</c:v>
                </c:pt>
                <c:pt idx="39">
                  <c:v>9.0</c:v>
                </c:pt>
                <c:pt idx="40">
                  <c:v>10.0</c:v>
                </c:pt>
                <c:pt idx="41">
                  <c:v>12.0</c:v>
                </c:pt>
                <c:pt idx="42">
                  <c:v>14.0</c:v>
                </c:pt>
                <c:pt idx="43">
                  <c:v>15.0</c:v>
                </c:pt>
                <c:pt idx="44">
                  <c:v>16.0</c:v>
                </c:pt>
                <c:pt idx="45">
                  <c:v>18.0</c:v>
                </c:pt>
                <c:pt idx="46">
                  <c:v>20.0</c:v>
                </c:pt>
                <c:pt idx="47">
                  <c:v>30.0</c:v>
                </c:pt>
                <c:pt idx="48">
                  <c:v>50.0</c:v>
                </c:pt>
                <c:pt idx="49">
                  <c:v>100.0</c:v>
                </c:pt>
                <c:pt idx="50">
                  <c:v>150.0</c:v>
                </c:pt>
                <c:pt idx="51">
                  <c:v>200.0</c:v>
                </c:pt>
                <c:pt idx="52">
                  <c:v>500.0</c:v>
                </c:pt>
                <c:pt idx="53">
                  <c:v>1000.0</c:v>
                </c:pt>
                <c:pt idx="54">
                  <c:v>2000.0</c:v>
                </c:pt>
              </c:numCache>
            </c:numRef>
          </c:xVal>
          <c:yVal>
            <c:numRef>
              <c:f>Tabelle2!$B$1:$B$55</c:f>
              <c:numCache>
                <c:formatCode>0.00E+00</c:formatCode>
                <c:ptCount val="55"/>
                <c:pt idx="0">
                  <c:v>0.0</c:v>
                </c:pt>
                <c:pt idx="1">
                  <c:v>2.15693E6</c:v>
                </c:pt>
                <c:pt idx="2">
                  <c:v>8.3564E6</c:v>
                </c:pt>
                <c:pt idx="3">
                  <c:v>2.25434E7</c:v>
                </c:pt>
                <c:pt idx="4">
                  <c:v>9.02367E6</c:v>
                </c:pt>
                <c:pt idx="5">
                  <c:v>2.59113E6</c:v>
                </c:pt>
                <c:pt idx="6">
                  <c:v>823884.0</c:v>
                </c:pt>
                <c:pt idx="7">
                  <c:v>3.63151E6</c:v>
                </c:pt>
                <c:pt idx="8">
                  <c:v>2.23245E6</c:v>
                </c:pt>
                <c:pt idx="9">
                  <c:v>916409.0</c:v>
                </c:pt>
                <c:pt idx="10">
                  <c:v>2.80048E6</c:v>
                </c:pt>
                <c:pt idx="11">
                  <c:v>1.26142E6</c:v>
                </c:pt>
                <c:pt idx="12">
                  <c:v>0.0</c:v>
                </c:pt>
                <c:pt idx="13">
                  <c:v>0.0</c:v>
                </c:pt>
                <c:pt idx="14">
                  <c:v>1.93392E6</c:v>
                </c:pt>
                <c:pt idx="15">
                  <c:v>2.23606E6</c:v>
                </c:pt>
                <c:pt idx="16">
                  <c:v>1.04712E6</c:v>
                </c:pt>
                <c:pt idx="17">
                  <c:v>985644.0</c:v>
                </c:pt>
                <c:pt idx="18">
                  <c:v>1.29429E6</c:v>
                </c:pt>
                <c:pt idx="19">
                  <c:v>1.14749E6</c:v>
                </c:pt>
                <c:pt idx="20">
                  <c:v>5.16617E6</c:v>
                </c:pt>
                <c:pt idx="21">
                  <c:v>8.03305E6</c:v>
                </c:pt>
                <c:pt idx="22">
                  <c:v>8.01871E6</c:v>
                </c:pt>
                <c:pt idx="23">
                  <c:v>1.47306E7</c:v>
                </c:pt>
                <c:pt idx="24">
                  <c:v>2.24642E7</c:v>
                </c:pt>
                <c:pt idx="25">
                  <c:v>0.0</c:v>
                </c:pt>
                <c:pt idx="26">
                  <c:v>2.79696E7</c:v>
                </c:pt>
                <c:pt idx="27">
                  <c:v>1.62451E7</c:v>
                </c:pt>
                <c:pt idx="28">
                  <c:v>3.17049E7</c:v>
                </c:pt>
                <c:pt idx="29">
                  <c:v>3.54082E7</c:v>
                </c:pt>
                <c:pt idx="30">
                  <c:v>0.0</c:v>
                </c:pt>
                <c:pt idx="31">
                  <c:v>4.67276E7</c:v>
                </c:pt>
                <c:pt idx="32">
                  <c:v>0.0</c:v>
                </c:pt>
                <c:pt idx="33">
                  <c:v>1.265E8</c:v>
                </c:pt>
                <c:pt idx="34">
                  <c:v>1.16456E8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7.00309E7</c:v>
                </c:pt>
                <c:pt idx="39">
                  <c:v>0.0</c:v>
                </c:pt>
                <c:pt idx="40">
                  <c:v>0.0</c:v>
                </c:pt>
                <c:pt idx="41">
                  <c:v>7.14503E7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5431920"/>
        <c:axId val="-2146863024"/>
      </c:scatterChart>
      <c:valAx>
        <c:axId val="-2145431920"/>
        <c:scaling>
          <c:logBase val="10.0"/>
          <c:orientation val="minMax"/>
          <c:max val="5000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-2146863024"/>
        <c:crosses val="autoZero"/>
        <c:crossBetween val="midCat"/>
      </c:valAx>
      <c:valAx>
        <c:axId val="-2146863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-2145431920"/>
        <c:crossesAt val="1.0E-9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C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41275" cap="flat" cmpd="sng" algn="ctr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6"/>
            <c:spPr>
              <a:noFill/>
              <a:ln w="34925" cap="flat" cmpd="dbl" algn="ctr">
                <a:solidFill>
                  <a:schemeClr val="accent1">
                    <a:lumMod val="75000"/>
                    <a:alpha val="70000"/>
                  </a:schemeClr>
                </a:solidFill>
                <a:round/>
              </a:ln>
              <a:effectLst/>
            </c:spPr>
          </c:marker>
          <c:xVal>
            <c:numRef>
              <c:f>Tabelle4!$A$1:$A$26</c:f>
              <c:numCache>
                <c:formatCode>0.00E+00</c:formatCode>
                <c:ptCount val="26"/>
                <c:pt idx="0">
                  <c:v>0.01</c:v>
                </c:pt>
                <c:pt idx="1">
                  <c:v>0.015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0.08</c:v>
                </c:pt>
                <c:pt idx="8">
                  <c:v>0.1</c:v>
                </c:pt>
                <c:pt idx="9">
                  <c:v>0.15</c:v>
                </c:pt>
                <c:pt idx="10">
                  <c:v>0.2</c:v>
                </c:pt>
                <c:pt idx="11">
                  <c:v>0.3</c:v>
                </c:pt>
                <c:pt idx="12">
                  <c:v>0.4</c:v>
                </c:pt>
                <c:pt idx="13">
                  <c:v>0.5</c:v>
                </c:pt>
                <c:pt idx="14">
                  <c:v>0.6</c:v>
                </c:pt>
                <c:pt idx="15">
                  <c:v>0.8</c:v>
                </c:pt>
                <c:pt idx="16">
                  <c:v>1.0</c:v>
                </c:pt>
                <c:pt idx="17">
                  <c:v>1.5</c:v>
                </c:pt>
                <c:pt idx="18">
                  <c:v>2.0</c:v>
                </c:pt>
                <c:pt idx="19">
                  <c:v>3.0</c:v>
                </c:pt>
                <c:pt idx="20">
                  <c:v>4.0</c:v>
                </c:pt>
                <c:pt idx="21">
                  <c:v>5.0</c:v>
                </c:pt>
                <c:pt idx="22">
                  <c:v>6.0</c:v>
                </c:pt>
                <c:pt idx="23">
                  <c:v>8.0</c:v>
                </c:pt>
                <c:pt idx="24">
                  <c:v>10.0</c:v>
                </c:pt>
                <c:pt idx="25">
                  <c:v>50.0</c:v>
                </c:pt>
              </c:numCache>
            </c:numRef>
          </c:xVal>
          <c:yVal>
            <c:numRef>
              <c:f>Tabelle4!$B$1:$B$26</c:f>
              <c:numCache>
                <c:formatCode>0.00E+00</c:formatCode>
                <c:ptCount val="26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17433.9</c:v>
                </c:pt>
                <c:pt idx="15">
                  <c:v>12005.7</c:v>
                </c:pt>
                <c:pt idx="16">
                  <c:v>15379.9</c:v>
                </c:pt>
                <c:pt idx="17">
                  <c:v>50454.4</c:v>
                </c:pt>
                <c:pt idx="18">
                  <c:v>34971.2</c:v>
                </c:pt>
                <c:pt idx="19">
                  <c:v>270939.0</c:v>
                </c:pt>
                <c:pt idx="20">
                  <c:v>53260.1</c:v>
                </c:pt>
                <c:pt idx="21">
                  <c:v>55071.0</c:v>
                </c:pt>
                <c:pt idx="22">
                  <c:v>85519.1</c:v>
                </c:pt>
                <c:pt idx="23">
                  <c:v>195083.0</c:v>
                </c:pt>
                <c:pt idx="24">
                  <c:v>3520.22</c:v>
                </c:pt>
                <c:pt idx="25">
                  <c:v>725.898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6160352"/>
        <c:axId val="2141502848"/>
      </c:scatterChart>
      <c:valAx>
        <c:axId val="2146160352"/>
        <c:scaling>
          <c:logBase val="10.0"/>
          <c:orientation val="minMax"/>
          <c:max val="20.0"/>
          <c:min val="0.1"/>
        </c:scaling>
        <c:delete val="0"/>
        <c:axPos val="b"/>
        <c:majorGridlines>
          <c:spPr>
            <a:ln w="9525" cap="flat" cmpd="sng" algn="ctr">
              <a:solidFill>
                <a:schemeClr val="tx1">
                  <a:alpha val="4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alpha val="23000"/>
                </a:schemeClr>
              </a:solidFill>
              <a:round/>
            </a:ln>
            <a:effectLst/>
          </c:spPr>
        </c:minorGridlines>
        <c:numFmt formatCode="0.00E+00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141502848"/>
        <c:crosses val="autoZero"/>
        <c:crossBetween val="midCat"/>
      </c:valAx>
      <c:valAx>
        <c:axId val="2141502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alpha val="24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146160352"/>
        <c:crossesAt val="0.1"/>
        <c:crossBetween val="midCat"/>
      </c:valAx>
      <c:spPr>
        <a:noFill/>
        <a:ln>
          <a:solidFill>
            <a:schemeClr val="tx1">
              <a:alpha val="14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C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41275" cap="flat" cmpd="sng" algn="ctr">
              <a:solidFill>
                <a:schemeClr val="accent2">
                  <a:alpha val="85000"/>
                </a:schemeClr>
              </a:solidFill>
              <a:round/>
            </a:ln>
            <a:effectLst/>
          </c:spPr>
          <c:marker>
            <c:symbol val="circle"/>
            <c:size val="6"/>
            <c:spPr>
              <a:noFill/>
              <a:ln w="34925" cap="flat" cmpd="dbl" algn="ctr">
                <a:solidFill>
                  <a:schemeClr val="accent1">
                    <a:lumMod val="75000"/>
                    <a:alpha val="70000"/>
                  </a:schemeClr>
                </a:solidFill>
                <a:round/>
              </a:ln>
              <a:effectLst/>
            </c:spPr>
          </c:marker>
          <c:xVal>
            <c:numRef>
              <c:f>Tabelle3!$A$1:$A$55</c:f>
              <c:numCache>
                <c:formatCode>0.00E+00</c:formatCode>
                <c:ptCount val="55"/>
                <c:pt idx="0">
                  <c:v>1.0E-9</c:v>
                </c:pt>
                <c:pt idx="1">
                  <c:v>1.0E-8</c:v>
                </c:pt>
                <c:pt idx="2">
                  <c:v>2.5E-8</c:v>
                </c:pt>
                <c:pt idx="3">
                  <c:v>1.0E-7</c:v>
                </c:pt>
                <c:pt idx="4">
                  <c:v>2.0E-7</c:v>
                </c:pt>
                <c:pt idx="5">
                  <c:v>5.0E-7</c:v>
                </c:pt>
                <c:pt idx="6">
                  <c:v>1.0E-6</c:v>
                </c:pt>
                <c:pt idx="7">
                  <c:v>2.0E-6</c:v>
                </c:pt>
                <c:pt idx="8">
                  <c:v>5.0E-6</c:v>
                </c:pt>
                <c:pt idx="9">
                  <c:v>1.0E-5</c:v>
                </c:pt>
                <c:pt idx="10">
                  <c:v>2.0E-5</c:v>
                </c:pt>
                <c:pt idx="11">
                  <c:v>5.0E-5</c:v>
                </c:pt>
                <c:pt idx="12">
                  <c:v>0.0001</c:v>
                </c:pt>
                <c:pt idx="13">
                  <c:v>0.0002</c:v>
                </c:pt>
                <c:pt idx="14">
                  <c:v>0.0005</c:v>
                </c:pt>
                <c:pt idx="15">
                  <c:v>0.001</c:v>
                </c:pt>
                <c:pt idx="16">
                  <c:v>0.002</c:v>
                </c:pt>
                <c:pt idx="17">
                  <c:v>0.005</c:v>
                </c:pt>
                <c:pt idx="18">
                  <c:v>0.01</c:v>
                </c:pt>
                <c:pt idx="19">
                  <c:v>0.02</c:v>
                </c:pt>
                <c:pt idx="20">
                  <c:v>0.03</c:v>
                </c:pt>
                <c:pt idx="21">
                  <c:v>0.05</c:v>
                </c:pt>
                <c:pt idx="22">
                  <c:v>0.07</c:v>
                </c:pt>
                <c:pt idx="23">
                  <c:v>0.1</c:v>
                </c:pt>
                <c:pt idx="24">
                  <c:v>0.15</c:v>
                </c:pt>
                <c:pt idx="25">
                  <c:v>0.2</c:v>
                </c:pt>
                <c:pt idx="26">
                  <c:v>0.3</c:v>
                </c:pt>
                <c:pt idx="27">
                  <c:v>0.5</c:v>
                </c:pt>
                <c:pt idx="28">
                  <c:v>0.7</c:v>
                </c:pt>
                <c:pt idx="29">
                  <c:v>0.9</c:v>
                </c:pt>
                <c:pt idx="30">
                  <c:v>1.0</c:v>
                </c:pt>
                <c:pt idx="31">
                  <c:v>1.2</c:v>
                </c:pt>
                <c:pt idx="32">
                  <c:v>2.0</c:v>
                </c:pt>
                <c:pt idx="33">
                  <c:v>3.0</c:v>
                </c:pt>
                <c:pt idx="34">
                  <c:v>4.0</c:v>
                </c:pt>
                <c:pt idx="35">
                  <c:v>5.0</c:v>
                </c:pt>
                <c:pt idx="36">
                  <c:v>6.0</c:v>
                </c:pt>
                <c:pt idx="37">
                  <c:v>7.0</c:v>
                </c:pt>
                <c:pt idx="38">
                  <c:v>8.0</c:v>
                </c:pt>
                <c:pt idx="39">
                  <c:v>9.0</c:v>
                </c:pt>
                <c:pt idx="40">
                  <c:v>10.0</c:v>
                </c:pt>
                <c:pt idx="41">
                  <c:v>12.0</c:v>
                </c:pt>
                <c:pt idx="42">
                  <c:v>14.0</c:v>
                </c:pt>
                <c:pt idx="43">
                  <c:v>15.0</c:v>
                </c:pt>
                <c:pt idx="44">
                  <c:v>16.0</c:v>
                </c:pt>
                <c:pt idx="45">
                  <c:v>18.0</c:v>
                </c:pt>
                <c:pt idx="46">
                  <c:v>20.0</c:v>
                </c:pt>
                <c:pt idx="47">
                  <c:v>30.0</c:v>
                </c:pt>
                <c:pt idx="48">
                  <c:v>50.0</c:v>
                </c:pt>
                <c:pt idx="49">
                  <c:v>100.0</c:v>
                </c:pt>
                <c:pt idx="50">
                  <c:v>150.0</c:v>
                </c:pt>
                <c:pt idx="51">
                  <c:v>200.0</c:v>
                </c:pt>
                <c:pt idx="52">
                  <c:v>500.0</c:v>
                </c:pt>
                <c:pt idx="53">
                  <c:v>1000.0</c:v>
                </c:pt>
                <c:pt idx="54">
                  <c:v>2000.0</c:v>
                </c:pt>
              </c:numCache>
            </c:numRef>
          </c:xVal>
          <c:yVal>
            <c:numRef>
              <c:f>Tabelle3!$B$1:$B$55</c:f>
              <c:numCache>
                <c:formatCode>0.00E+00</c:formatCode>
                <c:ptCount val="55"/>
                <c:pt idx="0">
                  <c:v>268.7209999999994</c:v>
                </c:pt>
                <c:pt idx="1">
                  <c:v>23010.9</c:v>
                </c:pt>
                <c:pt idx="2">
                  <c:v>93952.4</c:v>
                </c:pt>
                <c:pt idx="3">
                  <c:v>425566.0</c:v>
                </c:pt>
                <c:pt idx="4">
                  <c:v>100230.0</c:v>
                </c:pt>
                <c:pt idx="5">
                  <c:v>46640.7</c:v>
                </c:pt>
                <c:pt idx="6">
                  <c:v>31763.6</c:v>
                </c:pt>
                <c:pt idx="7">
                  <c:v>32380.1</c:v>
                </c:pt>
                <c:pt idx="8">
                  <c:v>65906.9</c:v>
                </c:pt>
                <c:pt idx="9">
                  <c:v>49241.9</c:v>
                </c:pt>
                <c:pt idx="10">
                  <c:v>32514.5</c:v>
                </c:pt>
                <c:pt idx="11">
                  <c:v>51999.0</c:v>
                </c:pt>
                <c:pt idx="12">
                  <c:v>30841.9</c:v>
                </c:pt>
                <c:pt idx="13">
                  <c:v>30841.2</c:v>
                </c:pt>
                <c:pt idx="14">
                  <c:v>72611.8</c:v>
                </c:pt>
                <c:pt idx="15">
                  <c:v>60738.8</c:v>
                </c:pt>
                <c:pt idx="16">
                  <c:v>28595.1</c:v>
                </c:pt>
                <c:pt idx="17">
                  <c:v>38973.1</c:v>
                </c:pt>
                <c:pt idx="18">
                  <c:v>45937.9</c:v>
                </c:pt>
                <c:pt idx="19">
                  <c:v>39297.6</c:v>
                </c:pt>
                <c:pt idx="20">
                  <c:v>53692.5</c:v>
                </c:pt>
                <c:pt idx="21">
                  <c:v>54685.7</c:v>
                </c:pt>
                <c:pt idx="22">
                  <c:v>75354.9</c:v>
                </c:pt>
                <c:pt idx="23">
                  <c:v>155832.0</c:v>
                </c:pt>
                <c:pt idx="24">
                  <c:v>174810.0</c:v>
                </c:pt>
                <c:pt idx="25">
                  <c:v>1.21281E6</c:v>
                </c:pt>
                <c:pt idx="26">
                  <c:v>1.04798E6</c:v>
                </c:pt>
                <c:pt idx="27">
                  <c:v>983983.0</c:v>
                </c:pt>
                <c:pt idx="28">
                  <c:v>719203.0</c:v>
                </c:pt>
                <c:pt idx="29">
                  <c:v>668098.0</c:v>
                </c:pt>
                <c:pt idx="30">
                  <c:v>247051.0</c:v>
                </c:pt>
                <c:pt idx="31">
                  <c:v>807555.0</c:v>
                </c:pt>
                <c:pt idx="32">
                  <c:v>1.50482E6</c:v>
                </c:pt>
                <c:pt idx="33">
                  <c:v>1.15883E6</c:v>
                </c:pt>
                <c:pt idx="34">
                  <c:v>973079.0</c:v>
                </c:pt>
                <c:pt idx="35">
                  <c:v>806250.0</c:v>
                </c:pt>
                <c:pt idx="36">
                  <c:v>316152.0</c:v>
                </c:pt>
                <c:pt idx="37">
                  <c:v>220140.0</c:v>
                </c:pt>
                <c:pt idx="38">
                  <c:v>163676.0</c:v>
                </c:pt>
                <c:pt idx="39">
                  <c:v>123666.0</c:v>
                </c:pt>
                <c:pt idx="40">
                  <c:v>100232.0</c:v>
                </c:pt>
                <c:pt idx="41">
                  <c:v>149825.0</c:v>
                </c:pt>
                <c:pt idx="42">
                  <c:v>115187.0</c:v>
                </c:pt>
                <c:pt idx="43">
                  <c:v>46705.5</c:v>
                </c:pt>
                <c:pt idx="44">
                  <c:v>40689.6</c:v>
                </c:pt>
                <c:pt idx="45">
                  <c:v>75148.7</c:v>
                </c:pt>
                <c:pt idx="46">
                  <c:v>61631.0</c:v>
                </c:pt>
                <c:pt idx="47">
                  <c:v>191404.0</c:v>
                </c:pt>
                <c:pt idx="48">
                  <c:v>143809.0</c:v>
                </c:pt>
                <c:pt idx="49">
                  <c:v>95198.9</c:v>
                </c:pt>
                <c:pt idx="50">
                  <c:v>30346.8</c:v>
                </c:pt>
                <c:pt idx="51">
                  <c:v>32710.3</c:v>
                </c:pt>
                <c:pt idx="52">
                  <c:v>29782.3</c:v>
                </c:pt>
                <c:pt idx="53">
                  <c:v>3565.69</c:v>
                </c:pt>
                <c:pt idx="54">
                  <c:v>214.669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6288224"/>
        <c:axId val="2147164848"/>
      </c:scatterChart>
      <c:valAx>
        <c:axId val="2146288224"/>
        <c:scaling>
          <c:logBase val="10.0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147164848"/>
        <c:crosses val="autoZero"/>
        <c:crossBetween val="midCat"/>
      </c:valAx>
      <c:valAx>
        <c:axId val="2147164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146288224"/>
        <c:crossesAt val="1.0E-9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C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flat" cmpd="sng" algn="ctr">
              <a:solidFill>
                <a:schemeClr val="accent5">
                  <a:alpha val="88000"/>
                </a:schemeClr>
              </a:solidFill>
              <a:round/>
            </a:ln>
            <a:effectLst/>
          </c:spPr>
          <c:marker>
            <c:symbol val="circle"/>
            <c:size val="6"/>
            <c:spPr>
              <a:noFill/>
              <a:ln w="34925" cap="flat" cmpd="dbl" algn="ctr">
                <a:solidFill>
                  <a:schemeClr val="accent1">
                    <a:lumMod val="75000"/>
                    <a:alpha val="70000"/>
                  </a:schemeClr>
                </a:solidFill>
                <a:round/>
              </a:ln>
              <a:effectLst/>
            </c:spPr>
          </c:marker>
          <c:xVal>
            <c:numRef>
              <c:f>Tabelle5!$A$1:$A$65</c:f>
              <c:numCache>
                <c:formatCode>0.00E+00</c:formatCode>
                <c:ptCount val="65"/>
                <c:pt idx="0">
                  <c:v>1.0E-10</c:v>
                </c:pt>
                <c:pt idx="1">
                  <c:v>1.58E-10</c:v>
                </c:pt>
                <c:pt idx="2">
                  <c:v>2.51E-10</c:v>
                </c:pt>
                <c:pt idx="3">
                  <c:v>3.98E-10</c:v>
                </c:pt>
                <c:pt idx="4">
                  <c:v>6.31E-10</c:v>
                </c:pt>
                <c:pt idx="5">
                  <c:v>1.0E-9</c:v>
                </c:pt>
                <c:pt idx="6">
                  <c:v>1.58E-9</c:v>
                </c:pt>
                <c:pt idx="7">
                  <c:v>2.51E-9</c:v>
                </c:pt>
                <c:pt idx="8">
                  <c:v>3.98E-9</c:v>
                </c:pt>
                <c:pt idx="9">
                  <c:v>6.31E-9</c:v>
                </c:pt>
                <c:pt idx="10">
                  <c:v>1.0E-8</c:v>
                </c:pt>
                <c:pt idx="11">
                  <c:v>1.58E-8</c:v>
                </c:pt>
                <c:pt idx="12">
                  <c:v>2.51E-8</c:v>
                </c:pt>
                <c:pt idx="13">
                  <c:v>3.98E-8</c:v>
                </c:pt>
                <c:pt idx="14">
                  <c:v>6.31E-8</c:v>
                </c:pt>
                <c:pt idx="15">
                  <c:v>1.0E-7</c:v>
                </c:pt>
                <c:pt idx="16">
                  <c:v>1.58E-7</c:v>
                </c:pt>
                <c:pt idx="17">
                  <c:v>2.51E-7</c:v>
                </c:pt>
                <c:pt idx="18">
                  <c:v>3.98E-7</c:v>
                </c:pt>
                <c:pt idx="19">
                  <c:v>6.31E-7</c:v>
                </c:pt>
                <c:pt idx="20">
                  <c:v>1.0E-6</c:v>
                </c:pt>
                <c:pt idx="21">
                  <c:v>1.58E-6</c:v>
                </c:pt>
                <c:pt idx="22">
                  <c:v>2.51E-6</c:v>
                </c:pt>
                <c:pt idx="23">
                  <c:v>3.98E-6</c:v>
                </c:pt>
                <c:pt idx="24">
                  <c:v>6.31E-6</c:v>
                </c:pt>
                <c:pt idx="25">
                  <c:v>1.0E-5</c:v>
                </c:pt>
                <c:pt idx="26">
                  <c:v>1.58E-5</c:v>
                </c:pt>
                <c:pt idx="27">
                  <c:v>2.51E-5</c:v>
                </c:pt>
                <c:pt idx="28">
                  <c:v>3.98E-5</c:v>
                </c:pt>
                <c:pt idx="29">
                  <c:v>6.31E-5</c:v>
                </c:pt>
                <c:pt idx="30">
                  <c:v>0.0001</c:v>
                </c:pt>
                <c:pt idx="31">
                  <c:v>0.000158</c:v>
                </c:pt>
                <c:pt idx="32">
                  <c:v>0.000251</c:v>
                </c:pt>
                <c:pt idx="33">
                  <c:v>0.000398</c:v>
                </c:pt>
                <c:pt idx="34">
                  <c:v>0.000631</c:v>
                </c:pt>
                <c:pt idx="35">
                  <c:v>0.001</c:v>
                </c:pt>
                <c:pt idx="36">
                  <c:v>0.00158</c:v>
                </c:pt>
                <c:pt idx="37">
                  <c:v>0.00251</c:v>
                </c:pt>
                <c:pt idx="38">
                  <c:v>0.00398</c:v>
                </c:pt>
                <c:pt idx="39">
                  <c:v>0.00631</c:v>
                </c:pt>
                <c:pt idx="40">
                  <c:v>0.01</c:v>
                </c:pt>
                <c:pt idx="41">
                  <c:v>0.0158</c:v>
                </c:pt>
                <c:pt idx="42">
                  <c:v>0.0251</c:v>
                </c:pt>
                <c:pt idx="43">
                  <c:v>0.0398</c:v>
                </c:pt>
                <c:pt idx="44">
                  <c:v>0.0631</c:v>
                </c:pt>
                <c:pt idx="45">
                  <c:v>0.1</c:v>
                </c:pt>
                <c:pt idx="46">
                  <c:v>0.158</c:v>
                </c:pt>
                <c:pt idx="47">
                  <c:v>0.251</c:v>
                </c:pt>
                <c:pt idx="48">
                  <c:v>0.398</c:v>
                </c:pt>
                <c:pt idx="49">
                  <c:v>0.631</c:v>
                </c:pt>
                <c:pt idx="50">
                  <c:v>1.0</c:v>
                </c:pt>
                <c:pt idx="51">
                  <c:v>1.58</c:v>
                </c:pt>
                <c:pt idx="52">
                  <c:v>2.51</c:v>
                </c:pt>
                <c:pt idx="53">
                  <c:v>3.98</c:v>
                </c:pt>
                <c:pt idx="54">
                  <c:v>6.31</c:v>
                </c:pt>
                <c:pt idx="55">
                  <c:v>10.0</c:v>
                </c:pt>
                <c:pt idx="56">
                  <c:v>15.8</c:v>
                </c:pt>
                <c:pt idx="57">
                  <c:v>25.1</c:v>
                </c:pt>
                <c:pt idx="58">
                  <c:v>39.8</c:v>
                </c:pt>
                <c:pt idx="59">
                  <c:v>63.1</c:v>
                </c:pt>
                <c:pt idx="60">
                  <c:v>100.0</c:v>
                </c:pt>
                <c:pt idx="61">
                  <c:v>158.0</c:v>
                </c:pt>
                <c:pt idx="62">
                  <c:v>251.0</c:v>
                </c:pt>
                <c:pt idx="63">
                  <c:v>398.0</c:v>
                </c:pt>
                <c:pt idx="64">
                  <c:v>631.0</c:v>
                </c:pt>
              </c:numCache>
            </c:numRef>
          </c:xVal>
          <c:yVal>
            <c:numRef>
              <c:f>Tabelle5!$B$1:$B$65</c:f>
              <c:numCache>
                <c:formatCode>0.00E+00</c:formatCode>
                <c:ptCount val="65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5.7908E-8</c:v>
                </c:pt>
                <c:pt idx="6">
                  <c:v>2.75566E-6</c:v>
                </c:pt>
                <c:pt idx="7">
                  <c:v>1.90802E-8</c:v>
                </c:pt>
                <c:pt idx="8">
                  <c:v>6.91753E-5</c:v>
                </c:pt>
                <c:pt idx="9">
                  <c:v>4.39476E-5</c:v>
                </c:pt>
                <c:pt idx="10">
                  <c:v>1.17145E-5</c:v>
                </c:pt>
                <c:pt idx="11">
                  <c:v>0.000723123</c:v>
                </c:pt>
                <c:pt idx="12">
                  <c:v>0.00075919</c:v>
                </c:pt>
                <c:pt idx="13">
                  <c:v>0.00169488</c:v>
                </c:pt>
                <c:pt idx="14">
                  <c:v>0.00758454</c:v>
                </c:pt>
                <c:pt idx="15">
                  <c:v>0.00765298</c:v>
                </c:pt>
                <c:pt idx="16">
                  <c:v>0.0119413</c:v>
                </c:pt>
                <c:pt idx="17">
                  <c:v>0.0208532</c:v>
                </c:pt>
                <c:pt idx="18">
                  <c:v>0.0280218</c:v>
                </c:pt>
                <c:pt idx="19">
                  <c:v>0.0222861</c:v>
                </c:pt>
                <c:pt idx="20">
                  <c:v>0.0325436</c:v>
                </c:pt>
                <c:pt idx="21">
                  <c:v>0.0524395</c:v>
                </c:pt>
                <c:pt idx="22">
                  <c:v>0.0454028</c:v>
                </c:pt>
                <c:pt idx="23">
                  <c:v>0.0654031</c:v>
                </c:pt>
                <c:pt idx="24">
                  <c:v>0.0989194</c:v>
                </c:pt>
                <c:pt idx="25">
                  <c:v>0.0822951</c:v>
                </c:pt>
                <c:pt idx="26">
                  <c:v>0.105298</c:v>
                </c:pt>
                <c:pt idx="27">
                  <c:v>0.267464</c:v>
                </c:pt>
                <c:pt idx="28">
                  <c:v>0.134098</c:v>
                </c:pt>
                <c:pt idx="29">
                  <c:v>0.174253</c:v>
                </c:pt>
                <c:pt idx="30">
                  <c:v>0.149802</c:v>
                </c:pt>
                <c:pt idx="31">
                  <c:v>0.118524</c:v>
                </c:pt>
                <c:pt idx="32">
                  <c:v>0.124464</c:v>
                </c:pt>
                <c:pt idx="33">
                  <c:v>0.210693</c:v>
                </c:pt>
                <c:pt idx="34">
                  <c:v>0.219086</c:v>
                </c:pt>
                <c:pt idx="35">
                  <c:v>0.189618</c:v>
                </c:pt>
                <c:pt idx="36">
                  <c:v>0.29284</c:v>
                </c:pt>
                <c:pt idx="37">
                  <c:v>0.192998</c:v>
                </c:pt>
                <c:pt idx="38">
                  <c:v>0.245757</c:v>
                </c:pt>
                <c:pt idx="39">
                  <c:v>0.190294</c:v>
                </c:pt>
                <c:pt idx="40">
                  <c:v>0.201401</c:v>
                </c:pt>
                <c:pt idx="41">
                  <c:v>0.191565</c:v>
                </c:pt>
                <c:pt idx="42">
                  <c:v>0.144018</c:v>
                </c:pt>
                <c:pt idx="43">
                  <c:v>0.151127</c:v>
                </c:pt>
                <c:pt idx="44">
                  <c:v>0.150955</c:v>
                </c:pt>
                <c:pt idx="45">
                  <c:v>0.113905</c:v>
                </c:pt>
                <c:pt idx="46">
                  <c:v>0.0864589</c:v>
                </c:pt>
                <c:pt idx="47">
                  <c:v>0.0701962</c:v>
                </c:pt>
                <c:pt idx="48">
                  <c:v>0.00420705</c:v>
                </c:pt>
                <c:pt idx="49">
                  <c:v>0.000702364</c:v>
                </c:pt>
                <c:pt idx="50">
                  <c:v>0.0018099</c:v>
                </c:pt>
                <c:pt idx="51">
                  <c:v>4.96676E-5</c:v>
                </c:pt>
                <c:pt idx="52">
                  <c:v>2.77339E-5</c:v>
                </c:pt>
                <c:pt idx="53">
                  <c:v>1.68643E-7</c:v>
                </c:pt>
                <c:pt idx="54">
                  <c:v>4.56259E-6</c:v>
                </c:pt>
                <c:pt idx="55">
                  <c:v>0.00035539</c:v>
                </c:pt>
                <c:pt idx="56">
                  <c:v>1.2177E-6</c:v>
                </c:pt>
                <c:pt idx="57">
                  <c:v>7.37336E-7</c:v>
                </c:pt>
                <c:pt idx="58">
                  <c:v>6.04247E-6</c:v>
                </c:pt>
                <c:pt idx="59">
                  <c:v>0.000125727</c:v>
                </c:pt>
                <c:pt idx="60">
                  <c:v>1.46288E-7</c:v>
                </c:pt>
                <c:pt idx="61">
                  <c:v>2.89285E-6</c:v>
                </c:pt>
                <c:pt idx="62">
                  <c:v>0.0</c:v>
                </c:pt>
                <c:pt idx="63">
                  <c:v>5.71608E-7</c:v>
                </c:pt>
                <c:pt idx="64">
                  <c:v>9.47976E-8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97925888"/>
        <c:axId val="-2097922592"/>
      </c:scatterChart>
      <c:valAx>
        <c:axId val="-2097925888"/>
        <c:scaling>
          <c:logBase val="10.0"/>
          <c:orientation val="minMax"/>
          <c:min val="1.0E-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-2097922592"/>
        <c:crossesAt val="1.0E-8"/>
        <c:crossBetween val="midCat"/>
      </c:valAx>
      <c:valAx>
        <c:axId val="-2097922592"/>
        <c:scaling>
          <c:logBase val="10.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-2097925888"/>
        <c:crossesAt val="1.0E-9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5400" cap="flat" cmpd="dbl" algn="ctr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34925" cap="flat" cmpd="dbl" algn="ctr">
        <a:solidFill>
          <a:schemeClr val="phClr">
            <a:lumMod val="75000"/>
            <a:alpha val="70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kern="1200" spc="0" normalizeH="0" baseline="0"/>
  </cs:title>
  <cs:trendline>
    <cs:lnRef idx="0">
      <cs:styleClr val="0"/>
    </cs:lnRef>
    <cs:fillRef idx="0"/>
    <cs:effectRef idx="0"/>
    <cs:fontRef idx="minor">
      <a:schemeClr val="tx1"/>
    </cs:fontRef>
    <cs:spPr>
      <a:ln w="38100" cap="rnd" cmpd="sng" algn="ctr">
        <a:solidFill>
          <a:schemeClr val="phClr">
            <a:lumMod val="75000"/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5400" cap="flat" cmpd="dbl" algn="ctr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34925" cap="flat" cmpd="dbl" algn="ctr">
        <a:solidFill>
          <a:schemeClr val="phClr">
            <a:lumMod val="75000"/>
            <a:alpha val="70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kern="1200" spc="0" normalizeH="0" baseline="0"/>
  </cs:title>
  <cs:trendline>
    <cs:lnRef idx="0">
      <cs:styleClr val="0"/>
    </cs:lnRef>
    <cs:fillRef idx="0"/>
    <cs:effectRef idx="0"/>
    <cs:fontRef idx="minor">
      <a:schemeClr val="tx1"/>
    </cs:fontRef>
    <cs:spPr>
      <a:ln w="38100" cap="rnd" cmpd="sng" algn="ctr">
        <a:solidFill>
          <a:schemeClr val="phClr">
            <a:lumMod val="75000"/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5400" cap="flat" cmpd="dbl" algn="ctr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34925" cap="flat" cmpd="dbl" algn="ctr">
        <a:solidFill>
          <a:schemeClr val="phClr">
            <a:lumMod val="75000"/>
            <a:alpha val="70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kern="1200" spc="0" normalizeH="0" baseline="0"/>
  </cs:title>
  <cs:trendline>
    <cs:lnRef idx="0">
      <cs:styleClr val="0"/>
    </cs:lnRef>
    <cs:fillRef idx="0"/>
    <cs:effectRef idx="0"/>
    <cs:fontRef idx="minor">
      <a:schemeClr val="tx1"/>
    </cs:fontRef>
    <cs:spPr>
      <a:ln w="38100" cap="rnd" cmpd="sng" algn="ctr">
        <a:solidFill>
          <a:schemeClr val="phClr">
            <a:lumMod val="75000"/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5400" cap="flat" cmpd="dbl" algn="ctr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34925" cap="flat" cmpd="dbl" algn="ctr">
        <a:solidFill>
          <a:schemeClr val="phClr">
            <a:lumMod val="75000"/>
            <a:alpha val="70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kern="1200" spc="0" normalizeH="0" baseline="0"/>
  </cs:title>
  <cs:trendline>
    <cs:lnRef idx="0">
      <cs:styleClr val="0"/>
    </cs:lnRef>
    <cs:fillRef idx="0"/>
    <cs:effectRef idx="0"/>
    <cs:fontRef idx="minor">
      <a:schemeClr val="tx1"/>
    </cs:fontRef>
    <cs:spPr>
      <a:ln w="38100" cap="rnd" cmpd="sng" algn="ctr">
        <a:solidFill>
          <a:schemeClr val="phClr">
            <a:lumMod val="75000"/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5400" cap="flat" cmpd="dbl" algn="ctr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34925" cap="flat" cmpd="dbl" algn="ctr">
        <a:solidFill>
          <a:schemeClr val="phClr">
            <a:lumMod val="75000"/>
            <a:alpha val="70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kern="1200" spc="0" normalizeH="0" baseline="0"/>
  </cs:title>
  <cs:trendline>
    <cs:lnRef idx="0">
      <cs:styleClr val="0"/>
    </cs:lnRef>
    <cs:fillRef idx="0"/>
    <cs:effectRef idx="0"/>
    <cs:fontRef idx="minor">
      <a:schemeClr val="tx1"/>
    </cs:fontRef>
    <cs:spPr>
      <a:ln w="38100" cap="rnd" cmpd="sng" algn="ctr">
        <a:solidFill>
          <a:schemeClr val="phClr">
            <a:lumMod val="75000"/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46" tIns="47423" rIns="94846" bIns="47423" numCol="1" anchor="t" anchorCtr="0" compatLnSpc="1">
            <a:prstTxWarp prst="textNoShape">
              <a:avLst/>
            </a:prstTxWarp>
          </a:bodyPr>
          <a:lstStyle>
            <a:lvl1pPr defTabSz="947738"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3175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46" tIns="47423" rIns="94846" bIns="47423" numCol="1" anchor="t" anchorCtr="0" compatLnSpc="1">
            <a:prstTxWarp prst="textNoShape">
              <a:avLst/>
            </a:prstTxWarp>
          </a:bodyPr>
          <a:lstStyle>
            <a:lvl1pPr algn="r" defTabSz="947738"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188"/>
            <a:ext cx="291782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46" tIns="47423" rIns="94846" bIns="47423" numCol="1" anchor="b" anchorCtr="0" compatLnSpc="1">
            <a:prstTxWarp prst="textNoShape">
              <a:avLst/>
            </a:prstTxWarp>
          </a:bodyPr>
          <a:lstStyle>
            <a:lvl1pPr defTabSz="947738"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3175" y="9374188"/>
            <a:ext cx="291782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46" tIns="47423" rIns="94846" bIns="47423" numCol="1" anchor="b" anchorCtr="0" compatLnSpc="1">
            <a:prstTxWarp prst="textNoShape">
              <a:avLst/>
            </a:prstTxWarp>
          </a:bodyPr>
          <a:lstStyle>
            <a:lvl1pPr algn="r" defTabSz="947738">
              <a:defRPr sz="1200" baseline="30000"/>
            </a:lvl1pPr>
          </a:lstStyle>
          <a:p>
            <a:fld id="{6D111B4A-4643-BE4C-B4E6-738A9631F30C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0758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46" tIns="47423" rIns="94846" bIns="47423" numCol="1" anchor="t" anchorCtr="0" compatLnSpc="1">
            <a:prstTxWarp prst="textNoShape">
              <a:avLst/>
            </a:prstTxWarp>
          </a:bodyPr>
          <a:lstStyle>
            <a:lvl1pPr defTabSz="947738"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46" tIns="47423" rIns="94846" bIns="47423" numCol="1" anchor="t" anchorCtr="0" compatLnSpc="1">
            <a:prstTxWarp prst="textNoShape">
              <a:avLst/>
            </a:prstTxWarp>
          </a:bodyPr>
          <a:lstStyle>
            <a:lvl1pPr algn="r" defTabSz="947738"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41363"/>
            <a:ext cx="4933950" cy="369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525" y="4687888"/>
            <a:ext cx="4933950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46" tIns="47423" rIns="94846" bIns="474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4188"/>
            <a:ext cx="291782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46" tIns="47423" rIns="94846" bIns="47423" numCol="1" anchor="b" anchorCtr="0" compatLnSpc="1">
            <a:prstTxWarp prst="textNoShape">
              <a:avLst/>
            </a:prstTxWarp>
          </a:bodyPr>
          <a:lstStyle>
            <a:lvl1pPr defTabSz="947738"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74188"/>
            <a:ext cx="291782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46" tIns="47423" rIns="94846" bIns="47423" numCol="1" anchor="b" anchorCtr="0" compatLnSpc="1">
            <a:prstTxWarp prst="textNoShape">
              <a:avLst/>
            </a:prstTxWarp>
          </a:bodyPr>
          <a:lstStyle>
            <a:lvl1pPr algn="r" defTabSz="947738">
              <a:defRPr sz="1200" baseline="30000"/>
            </a:lvl1pPr>
          </a:lstStyle>
          <a:p>
            <a:fld id="{49FD7D5B-4B8D-9C49-9A24-4E16895BBF5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39858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pitchFamily="-108" charset="-128"/>
        <a:cs typeface="ヒラギノ角ゴ Pro W3" pitchFamily="-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-128"/>
        <a:cs typeface="ヒラギノ角ゴ Pro W3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pitchFamily="-112" charset="-128"/>
        <a:cs typeface="ヒラギノ角ゴ Pro W3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41363"/>
            <a:ext cx="4930775" cy="36988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D7D5B-4B8D-9C49-9A24-4E16895BBF5D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0181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41363"/>
            <a:ext cx="4930775" cy="36988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3FFA1-1118-3846-837F-DC856EF3CAC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33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0" y="3657600"/>
            <a:ext cx="9144000" cy="3200400"/>
          </a:xfrm>
          <a:prstGeom prst="rect">
            <a:avLst/>
          </a:prstGeom>
          <a:solidFill>
            <a:srgbClr val="B3D9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8DC3FF"/>
          </a:solidFill>
          <a:ln w="0">
            <a:solidFill>
              <a:srgbClr val="B3D9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Bild 15" descr="Titelbild.jpg"/>
          <p:cNvPicPr>
            <a:picLocks noChangeAspect="1"/>
          </p:cNvPicPr>
          <p:nvPr/>
        </p:nvPicPr>
        <p:blipFill>
          <a:blip r:embed="rId2"/>
          <a:srcRect t="2800" b="2000"/>
          <a:stretch>
            <a:fillRect/>
          </a:stretch>
        </p:blipFill>
        <p:spPr bwMode="auto">
          <a:xfrm>
            <a:off x="0" y="1066800"/>
            <a:ext cx="9144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0" y="3124200"/>
            <a:ext cx="9144000" cy="533400"/>
          </a:xfrm>
          <a:prstGeom prst="rect">
            <a:avLst/>
          </a:prstGeom>
          <a:solidFill>
            <a:schemeClr val="bg1">
              <a:alpha val="76077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057400" y="3200400"/>
            <a:ext cx="6781800" cy="6858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>
              <a:defRPr/>
            </a:pPr>
            <a:r>
              <a:rPr lang="de-DE" b="1" smtClean="0">
                <a:solidFill>
                  <a:srgbClr val="606060"/>
                </a:solidFill>
                <a:latin typeface="Arial Narrow" charset="0"/>
                <a:cs typeface="Arial Narrow" charset="0"/>
              </a:rPr>
              <a:t>Wir schaffen Wissen – heute für morgen</a:t>
            </a: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1676400" y="3733800"/>
            <a:ext cx="7467600" cy="0"/>
          </a:xfrm>
          <a:prstGeom prst="line">
            <a:avLst/>
          </a:prstGeom>
          <a:noFill/>
          <a:ln w="14605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Times" charset="0"/>
              <a:ea typeface="+mn-ea"/>
              <a:cs typeface="+mn-cs"/>
            </a:endParaRPr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0" y="312420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0" y="365760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4" name="Gerade Verbindung 25"/>
          <p:cNvCxnSpPr>
            <a:cxnSpLocks noChangeShapeType="1"/>
          </p:cNvCxnSpPr>
          <p:nvPr/>
        </p:nvCxnSpPr>
        <p:spPr bwMode="auto">
          <a:xfrm rot="5400000">
            <a:off x="-1753393" y="3429794"/>
            <a:ext cx="6858000" cy="158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cxnSp>
      <p:pic>
        <p:nvPicPr>
          <p:cNvPr id="15" name="Bild 24" descr="PSI-Logo_narrow_40k.ai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52463" y="-1676400"/>
            <a:ext cx="3014663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905000" y="5638800"/>
            <a:ext cx="7010400" cy="609600"/>
          </a:xfrm>
          <a:noFill/>
        </p:spPr>
        <p:txBody>
          <a:bodyPr/>
          <a:lstStyle>
            <a:lvl1pPr marL="0" indent="0" algn="l">
              <a:defRPr sz="1500"/>
            </a:lvl1pPr>
          </a:lstStyle>
          <a:p>
            <a:r>
              <a:rPr lang="de-DE" dirty="0"/>
              <a:t>Master-</a:t>
            </a:r>
            <a:r>
              <a:rPr lang="de-DE" dirty="0" smtClean="0"/>
              <a:t>Untertitelformat </a:t>
            </a:r>
            <a:r>
              <a:rPr lang="de-DE" dirty="0"/>
              <a:t>bearbeiten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905000" y="5029200"/>
            <a:ext cx="7010400" cy="685800"/>
          </a:xfrm>
        </p:spPr>
        <p:txBody>
          <a:bodyPr/>
          <a:lstStyle>
            <a:lvl1pPr algn="l">
              <a:defRPr sz="3500" b="1" i="0" spc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6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73B28C-1FED-5B47-93BF-CEF6A5BC4A4E}" type="datetime1">
              <a:rPr lang="de-DE"/>
              <a:pPr/>
              <a:t>24.08.18</a:t>
            </a:fld>
            <a:endParaRPr lang="de-DE"/>
          </a:p>
        </p:txBody>
      </p:sp>
      <p:sp>
        <p:nvSpPr>
          <p:cNvPr id="1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PSI,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Line 1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Bild 16" descr="PSI-Logo_narrow_30k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76213"/>
            <a:ext cx="10160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6000" y="900000"/>
            <a:ext cx="8533200" cy="5653200"/>
          </a:xfrm>
          <a:noFill/>
        </p:spPr>
        <p:txBody>
          <a:bodyPr/>
          <a:lstStyle>
            <a:lvl1pPr marL="0" indent="0">
              <a:spcBef>
                <a:spcPts val="0"/>
              </a:spcBef>
              <a:tabLst/>
              <a:defRPr sz="1700" b="0" i="0">
                <a:latin typeface="Arial Narrow"/>
                <a:cs typeface="Arial Narrow"/>
              </a:defRPr>
            </a:lvl1pPr>
            <a:lvl2pPr marL="179388" indent="-179388">
              <a:spcBef>
                <a:spcPts val="0"/>
              </a:spcBef>
              <a:buFont typeface="Lucida Grande"/>
              <a:buChar char="•"/>
              <a:tabLst/>
              <a:defRPr sz="1700" b="0" i="0">
                <a:latin typeface="Arial Narrow"/>
                <a:cs typeface="Arial Narrow"/>
              </a:defRPr>
            </a:lvl2pPr>
            <a:lvl3pPr marL="358775" indent="-179388">
              <a:spcBef>
                <a:spcPts val="0"/>
              </a:spcBef>
              <a:buFont typeface="Lucida Grande"/>
              <a:buChar char="–"/>
              <a:tabLst/>
              <a:defRPr sz="1700" b="0" i="0">
                <a:latin typeface="Arial Narrow"/>
                <a:cs typeface="Arial Narrow"/>
              </a:defRPr>
            </a:lvl3pPr>
            <a:lvl4pPr marL="627063" indent="-179388">
              <a:spcBef>
                <a:spcPts val="0"/>
              </a:spcBef>
              <a:tabLst/>
              <a:defRPr sz="1700" b="0" i="0">
                <a:latin typeface="Arial Narrow"/>
                <a:cs typeface="Arial Narrow"/>
              </a:defRPr>
            </a:lvl4pPr>
            <a:lvl5pPr marL="1435100" indent="-182563">
              <a:buNone/>
              <a:tabLst/>
              <a:defRPr sz="1500"/>
            </a:lvl5pPr>
          </a:lstStyle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  <a:endParaRPr lang="de-DE" dirty="0"/>
          </a:p>
        </p:txBody>
      </p:sp>
      <p:sp>
        <p:nvSpPr>
          <p:cNvPr id="9" name="Title 8"/>
          <p:cNvSpPr>
            <a:spLocks noGrp="1" noChangeArrowheads="1"/>
          </p:cNvSpPr>
          <p:nvPr>
            <p:ph type="title"/>
          </p:nvPr>
        </p:nvSpPr>
        <p:spPr bwMode="auto">
          <a:xfrm>
            <a:off x="1620000" y="144000"/>
            <a:ext cx="7219200" cy="55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GB" dirty="0" err="1"/>
              <a:t>Mastertitelformat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70395E-C9E4-1A42-AF8C-1536F87AF4B2}" type="datetime1">
              <a:rPr lang="de-DE"/>
              <a:pPr/>
              <a:t>24.08.18</a:t>
            </a:fld>
            <a:endParaRPr lang="de-DE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PSI,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Seite </a:t>
            </a:r>
            <a:fld id="{619FD56A-4E6D-7546-93E9-D59429457071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Bild 16" descr="PSI-Logo_narrow_30k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76213"/>
            <a:ext cx="10160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06060"/>
                </a:solidFill>
              </a:defRPr>
            </a:lvl1pPr>
          </a:lstStyle>
          <a:p>
            <a:r>
              <a:rPr lang="de-CH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06000" y="900000"/>
            <a:ext cx="3961200" cy="5653200"/>
          </a:xfrm>
        </p:spPr>
        <p:txBody>
          <a:bodyPr/>
          <a:lstStyle>
            <a:lvl1pPr marL="0" indent="0">
              <a:tabLst/>
              <a:defRPr sz="1700" b="0" i="0">
                <a:latin typeface="Arial Narrow"/>
                <a:cs typeface="Arial Narrow"/>
              </a:defRPr>
            </a:lvl1pPr>
            <a:lvl2pPr marL="182563" indent="-182563">
              <a:spcBef>
                <a:spcPts val="0"/>
              </a:spcBef>
              <a:spcAft>
                <a:spcPts val="0"/>
              </a:spcAft>
              <a:buFont typeface="Lucida Grande"/>
              <a:buChar char="•"/>
              <a:defRPr sz="1700" b="0" i="0">
                <a:latin typeface="Arial Narrow"/>
                <a:cs typeface="Arial Narrow"/>
              </a:defRPr>
            </a:lvl2pPr>
            <a:lvl3pPr marL="358775" indent="-179388">
              <a:buFont typeface="Lucida Grande"/>
              <a:buChar char="–"/>
              <a:tabLst/>
              <a:defRPr sz="1700" b="0" i="0">
                <a:latin typeface="Arial Narrow"/>
                <a:cs typeface="Arial Narrow"/>
              </a:defRPr>
            </a:lvl3pPr>
            <a:lvl4pPr marL="627063" indent="-179388">
              <a:defRPr sz="1700" b="0" i="0">
                <a:latin typeface="Arial Narrow"/>
                <a:cs typeface="Arial Narrow"/>
              </a:defRPr>
            </a:lvl4pPr>
            <a:lvl5pPr marL="182563" indent="-182563">
              <a:defRPr sz="17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0" y="900001"/>
            <a:ext cx="4267200" cy="5653200"/>
          </a:xfrm>
        </p:spPr>
        <p:txBody>
          <a:bodyPr/>
          <a:lstStyle>
            <a:lvl1pPr marL="0" indent="0">
              <a:spcBef>
                <a:spcPts val="0"/>
              </a:spcBef>
              <a:tabLst/>
              <a:defRPr sz="1700" b="0" i="0">
                <a:latin typeface="Arial Narrow"/>
                <a:cs typeface="Arial Narrow"/>
              </a:defRPr>
            </a:lvl1pPr>
            <a:lvl2pPr marL="182563" indent="-182563">
              <a:spcBef>
                <a:spcPts val="0"/>
              </a:spcBef>
              <a:buFont typeface="Lucida Grande"/>
              <a:buChar char="•"/>
              <a:defRPr sz="1700" b="0" i="0">
                <a:latin typeface="Arial Narrow"/>
                <a:cs typeface="Arial Narrow"/>
              </a:defRPr>
            </a:lvl2pPr>
            <a:lvl3pPr marL="358775" indent="-179388">
              <a:spcBef>
                <a:spcPts val="0"/>
              </a:spcBef>
              <a:buFont typeface="Lucida Grande"/>
              <a:buChar char="–"/>
              <a:defRPr sz="1700" b="0" i="0">
                <a:latin typeface="Arial Narrow"/>
                <a:cs typeface="Arial Narrow"/>
              </a:defRPr>
            </a:lvl3pPr>
            <a:lvl4pPr marL="627063" indent="-179388">
              <a:spcBef>
                <a:spcPts val="0"/>
              </a:spcBef>
              <a:defRPr sz="1700" b="0" i="0">
                <a:latin typeface="Arial Narrow"/>
                <a:cs typeface="Arial Narrow"/>
              </a:defRPr>
            </a:lvl4pPr>
            <a:lvl5pPr marL="1435100" indent="-182563"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  <a:endParaRPr lang="de-DE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4F65FB-CE49-1D44-89D2-692CCF3CCAAF}" type="datetime1">
              <a:rPr lang="de-DE"/>
              <a:pPr/>
              <a:t>24.08.18</a:t>
            </a:fld>
            <a:endParaRPr lang="de-DE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PSI,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Seite </a:t>
            </a:r>
            <a:fld id="{14DEDA99-53D7-294C-BEF4-743A0F2B90C1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Line 1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Bild 16" descr="PSI-Logo_narrow_30k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76213"/>
            <a:ext cx="10160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620000" y="144000"/>
            <a:ext cx="8534400" cy="533400"/>
          </a:xfrm>
        </p:spPr>
        <p:txBody>
          <a:bodyPr/>
          <a:lstStyle>
            <a:lvl1pPr>
              <a:defRPr>
                <a:solidFill>
                  <a:srgbClr val="606060"/>
                </a:solidFill>
              </a:defRPr>
            </a:lvl1pPr>
          </a:lstStyle>
          <a:p>
            <a:r>
              <a:rPr lang="de-CH" dirty="0" smtClean="0"/>
              <a:t>Mastertitelformat bearbeiten</a:t>
            </a:r>
            <a:endParaRPr lang="de-DE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23E0C-20C0-4F40-B46C-AEE21738216C}" type="datetime1">
              <a:rPr lang="de-DE"/>
              <a:pPr/>
              <a:t>24.08.18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PSI,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Seite </a:t>
            </a:r>
            <a:fld id="{4CA2C396-6FC9-A34F-BE5C-BB1AF53328E7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Line 1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Bild 13" descr="Schlussbild.jpg"/>
          <p:cNvPicPr>
            <a:picLocks noChangeAspect="1"/>
          </p:cNvPicPr>
          <p:nvPr/>
        </p:nvPicPr>
        <p:blipFill>
          <a:blip r:embed="rId2"/>
          <a:srcRect t="5399"/>
          <a:stretch>
            <a:fillRect/>
          </a:stretch>
        </p:blipFill>
        <p:spPr bwMode="auto">
          <a:xfrm>
            <a:off x="0" y="6858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Bild 18" descr="PSI-Logo_narrow_30k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76213"/>
            <a:ext cx="10160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6893F7-D4B7-5649-A2D5-2E7608694015}" type="datetime1">
              <a:rPr lang="de-DE"/>
              <a:pPr/>
              <a:t>24.08.18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PSI,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Seite </a:t>
            </a:r>
            <a:fld id="{86C30796-4328-5544-B234-0ED1C9A858DE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1620000" y="144000"/>
            <a:ext cx="8534160" cy="533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CH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4422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224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00113"/>
            <a:ext cx="85344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4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619250" y="144463"/>
            <a:ext cx="716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Mastertitelformat bearbeiten</a:t>
            </a:r>
          </a:p>
        </p:txBody>
      </p:sp>
      <p:sp>
        <p:nvSpPr>
          <p:cNvPr id="1028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9" name="Line 1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484188" y="6661150"/>
            <a:ext cx="914400" cy="1968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800">
                <a:latin typeface="Arial Narrow" pitchFamily="-1" charset="0"/>
              </a:defRPr>
            </a:lvl1pPr>
          </a:lstStyle>
          <a:p>
            <a:fld id="{A0B1DE2B-5635-904B-A436-3DE8BC3B51EE}" type="datetime1">
              <a:rPr lang="de-DE"/>
              <a:pPr/>
              <a:t>24.08.18</a:t>
            </a:fld>
            <a:endParaRPr lang="de-DE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76200" y="6661150"/>
            <a:ext cx="381000" cy="1968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latin typeface="Arial Narrow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r>
              <a:rPr lang="de-DE"/>
              <a:t>PSI,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01000" y="6661150"/>
            <a:ext cx="838200" cy="2286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latin typeface="Arial Narrow" pitchFamily="-1" charset="0"/>
              </a:defRPr>
            </a:lvl1pPr>
          </a:lstStyle>
          <a:p>
            <a:r>
              <a:rPr lang="de-DE"/>
              <a:t>Seite </a:t>
            </a:r>
            <a:fld id="{36574447-C60D-AD46-8078-395DCE4F0BCA}" type="slidenum">
              <a:rPr lang="de-DE"/>
              <a:pPr/>
              <a:t>‹Nr.›</a:t>
            </a:fld>
            <a:endParaRPr lang="de-DE"/>
          </a:p>
        </p:txBody>
      </p:sp>
      <p:pic>
        <p:nvPicPr>
          <p:cNvPr id="1033" name="Bild 14" descr="PSI-Logo_narrow_30k.eps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4800" y="176213"/>
            <a:ext cx="10160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09" r:id="rId1"/>
    <p:sldLayoutId id="2147484710" r:id="rId2"/>
    <p:sldLayoutId id="2147484711" r:id="rId3"/>
    <p:sldLayoutId id="2147484712" r:id="rId4"/>
    <p:sldLayoutId id="2147484713" r:id="rId5"/>
    <p:sldLayoutId id="2147484714" r:id="rId6"/>
    <p:sldLayoutId id="2147484715" r:id="rId7"/>
  </p:sldLayoutIdLst>
  <p:transition spd="med"/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606060"/>
          </a:solidFill>
          <a:latin typeface="Arial Narrow"/>
          <a:ea typeface="ヒラギノ角ゴ Pro W3" pitchFamily="-108" charset="-128"/>
          <a:cs typeface="ヒラギノ角ゴ Pro W3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606060"/>
          </a:solidFill>
          <a:latin typeface="Arial Narrow" pitchFamily="34" charset="0"/>
          <a:ea typeface="ヒラギノ角ゴ Pro W3" pitchFamily="-108" charset="-128"/>
          <a:cs typeface="ヒラギノ角ゴ Pro W3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606060"/>
          </a:solidFill>
          <a:latin typeface="Arial Narrow" pitchFamily="34" charset="0"/>
          <a:ea typeface="ヒラギノ角ゴ Pro W3" pitchFamily="-108" charset="-128"/>
          <a:cs typeface="ヒラギノ角ゴ Pro W3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606060"/>
          </a:solidFill>
          <a:latin typeface="Arial Narrow" pitchFamily="34" charset="0"/>
          <a:ea typeface="ヒラギノ角ゴ Pro W3" pitchFamily="-108" charset="-128"/>
          <a:cs typeface="ヒラギノ角ゴ Pro W3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606060"/>
          </a:solidFill>
          <a:latin typeface="Arial Narrow" pitchFamily="34" charset="0"/>
          <a:ea typeface="ヒラギノ角ゴ Pro W3" pitchFamily="-108" charset="-128"/>
          <a:cs typeface="ヒラギノ角ゴ Pro W3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accent2"/>
        </a:buClr>
        <a:defRPr sz="1700">
          <a:solidFill>
            <a:schemeClr val="tx1"/>
          </a:solidFill>
          <a:latin typeface="Arial Narrow"/>
          <a:ea typeface="ヒラギノ角ゴ Pro W3" pitchFamily="-108" charset="-128"/>
          <a:cs typeface="ヒラギノ角ゴ Pro W3" charset="-128"/>
        </a:defRPr>
      </a:lvl1pPr>
      <a:lvl2pPr marL="179388" indent="-179388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buFont typeface="Lucida Grande" pitchFamily="-1" charset="0"/>
        <a:buChar char="•"/>
        <a:defRPr sz="1700">
          <a:solidFill>
            <a:schemeClr val="tx1"/>
          </a:solidFill>
          <a:latin typeface="Arial Narrow"/>
          <a:ea typeface="ヒラギノ角ゴ Pro W3" charset="-128"/>
          <a:cs typeface="ヒラギノ角ゴ Pro W3" charset="-128"/>
        </a:defRPr>
      </a:lvl2pPr>
      <a:lvl3pPr marL="179388" indent="179388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Font typeface="Times" pitchFamily="-1" charset="0"/>
        <a:buChar char="–"/>
        <a:defRPr sz="17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627063" indent="-179388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Font typeface="Lucida Grande" pitchFamily="-1" charset="0"/>
        <a:buChar char="–"/>
        <a:defRPr sz="1700">
          <a:solidFill>
            <a:schemeClr val="tx1"/>
          </a:solidFill>
          <a:latin typeface="Arial Narrow"/>
          <a:ea typeface="ヒラギノ角ゴ Pro W3" charset="-128"/>
          <a:cs typeface="ヒラギノ角ゴ Pro W3" charset="-128"/>
        </a:defRPr>
      </a:lvl4pPr>
      <a:lvl5pPr marL="358775" indent="-179388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Font typeface="Lucida Grande" pitchFamily="-1" charset="0"/>
        <a:buChar char="–"/>
        <a:defRPr sz="1700">
          <a:solidFill>
            <a:schemeClr val="tx1"/>
          </a:solidFill>
          <a:latin typeface="Arial Narrow"/>
          <a:ea typeface="ヒラギノ角ゴ Pro W3" pitchFamily="-112" charset="-128"/>
          <a:cs typeface="ヒラギノ角ゴ Pro W3" charset="-128"/>
        </a:defRPr>
      </a:lvl5pPr>
      <a:lvl6pPr marL="1981200" indent="-190500" algn="l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ヒラギノ角ゴ Pro W3" charset="-128"/>
        </a:defRPr>
      </a:lvl6pPr>
      <a:lvl7pPr marL="2438400" indent="-190500" algn="l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ヒラギノ角ゴ Pro W3" charset="-128"/>
        </a:defRPr>
      </a:lvl7pPr>
      <a:lvl8pPr marL="2895600" indent="-190500" algn="l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ヒラギノ角ゴ Pro W3" charset="-128"/>
        </a:defRPr>
      </a:lvl8pPr>
      <a:lvl9pPr marL="3352800" indent="-190500" algn="l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ヒラギノ角ゴ Pro W3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Relationship Id="rId3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g"/><Relationship Id="rId3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Relationship Id="rId3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G"/><Relationship Id="rId3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395E-C9E4-1A42-AF8C-1536F87AF4B2}" type="datetime1">
              <a:rPr lang="de-DE" smtClean="0"/>
              <a:pPr/>
              <a:t>24.08.18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619FD56A-4E6D-7546-93E9-D59429457071}" type="slidenum">
              <a:rPr lang="de-DE" smtClean="0"/>
              <a:pPr/>
              <a:t>1</a:t>
            </a:fld>
            <a:endParaRPr lang="de-DE"/>
          </a:p>
        </p:txBody>
      </p:sp>
      <p:pic>
        <p:nvPicPr>
          <p:cNvPr id="26" name="Bild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3818122"/>
          </a:xfrm>
          <a:prstGeom prst="rect">
            <a:avLst/>
          </a:prstGeom>
        </p:spPr>
      </p:pic>
      <p:sp>
        <p:nvSpPr>
          <p:cNvPr id="29" name="Titel 1"/>
          <p:cNvSpPr>
            <a:spLocks noGrp="1"/>
          </p:cNvSpPr>
          <p:nvPr>
            <p:ph type="title"/>
          </p:nvPr>
        </p:nvSpPr>
        <p:spPr>
          <a:xfrm>
            <a:off x="288356" y="5085184"/>
            <a:ext cx="8604124" cy="1028899"/>
          </a:xfrm>
        </p:spPr>
        <p:txBody>
          <a:bodyPr/>
          <a:lstStyle/>
          <a:p>
            <a:pPr algn="ctr"/>
            <a:r>
              <a:rPr lang="en-US" dirty="0" smtClean="0"/>
              <a:t>ESS Shielding Simulations</a:t>
            </a:r>
            <a:br>
              <a:rPr lang="en-US" dirty="0" smtClean="0"/>
            </a:br>
            <a:r>
              <a:rPr lang="en-US" dirty="0" err="1" smtClean="0"/>
              <a:t>MaGIC</a:t>
            </a:r>
            <a:r>
              <a:rPr lang="en-US" dirty="0" smtClean="0"/>
              <a:t> and </a:t>
            </a:r>
            <a:r>
              <a:rPr lang="en-US" dirty="0" err="1" smtClean="0"/>
              <a:t>Estia</a:t>
            </a:r>
            <a:endParaRPr lang="en-GB" dirty="0"/>
          </a:p>
        </p:txBody>
      </p:sp>
      <p:sp>
        <p:nvSpPr>
          <p:cNvPr id="30" name="Untertitel 2"/>
          <p:cNvSpPr txBox="1">
            <a:spLocks/>
          </p:cNvSpPr>
          <p:nvPr/>
        </p:nvSpPr>
        <p:spPr bwMode="auto">
          <a:xfrm>
            <a:off x="1547664" y="3864499"/>
            <a:ext cx="7969249" cy="36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pitchFamily="-108" charset="-128"/>
                <a:cs typeface="Arial Narrow"/>
              </a:defRPr>
            </a:lvl1pPr>
            <a:lvl2pPr marL="179388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Lucida Grande"/>
              <a:buChar char="•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2pPr>
            <a:lvl3pPr marL="358775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3pPr>
            <a:lvl4pPr marL="627063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 pitchFamily="-1" charset="0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4pPr>
            <a:lvl5pPr marL="1435100" indent="-182563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pitchFamily="-1" charset="0"/>
              <a:buNone/>
              <a:tabLst/>
              <a:defRPr sz="1500">
                <a:solidFill>
                  <a:schemeClr val="tx1"/>
                </a:solidFill>
                <a:latin typeface="Arial Narrow"/>
                <a:ea typeface="ヒラギノ角ゴ Pro W3" pitchFamily="-112" charset="-128"/>
                <a:cs typeface="ヒラギノ角ゴ Pro W3" charset="-128"/>
              </a:defRPr>
            </a:lvl5pPr>
            <a:lvl6pPr marL="19812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6pPr>
            <a:lvl7pPr marL="24384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7pPr>
            <a:lvl8pPr marL="28956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8pPr>
            <a:lvl9pPr marL="33528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9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altLang="ja-JP" kern="0" dirty="0" smtClean="0">
                <a:latin typeface="Arial"/>
                <a:ea typeface="Arial"/>
                <a:cs typeface="Arial"/>
                <a:sym typeface="Arial"/>
              </a:rPr>
              <a:t>Uwe </a:t>
            </a:r>
            <a:r>
              <a:rPr lang="en-US" altLang="ja-JP" kern="0" dirty="0" err="1" smtClean="0">
                <a:latin typeface="Arial"/>
                <a:ea typeface="Arial"/>
                <a:cs typeface="Arial"/>
                <a:sym typeface="Arial"/>
              </a:rPr>
              <a:t>Filges</a:t>
            </a:r>
            <a:endParaRPr lang="en-US" altLang="ja-JP" kern="0" dirty="0" smtClean="0">
              <a:latin typeface="Arial"/>
              <a:ea typeface="Arial"/>
              <a:cs typeface="Arial"/>
              <a:sym typeface="Arial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altLang="ja-JP" kern="0" dirty="0" smtClean="0">
                <a:latin typeface="Arial"/>
                <a:ea typeface="Arial"/>
                <a:cs typeface="Arial"/>
                <a:sym typeface="Arial"/>
              </a:rPr>
              <a:t>Laboratory for scientific Developments and novel Materials (LDM)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altLang="ja-JP" kern="0" dirty="0" smtClean="0">
                <a:latin typeface="Arial"/>
                <a:ea typeface="Arial"/>
                <a:cs typeface="Arial"/>
                <a:sym typeface="Arial"/>
              </a:rPr>
              <a:t>Paul </a:t>
            </a:r>
            <a:r>
              <a:rPr lang="en-US" altLang="ja-JP" kern="0" dirty="0" err="1" smtClean="0">
                <a:latin typeface="Arial"/>
                <a:ea typeface="Arial"/>
                <a:cs typeface="Arial"/>
                <a:sym typeface="Arial"/>
              </a:rPr>
              <a:t>Scherrer</a:t>
            </a:r>
            <a:r>
              <a:rPr lang="en-US" altLang="ja-JP" kern="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ja-JP" kern="0" dirty="0" err="1" smtClean="0">
                <a:latin typeface="Arial"/>
                <a:ea typeface="Arial"/>
                <a:cs typeface="Arial"/>
                <a:sym typeface="Arial"/>
              </a:rPr>
              <a:t>Institut</a:t>
            </a:r>
            <a:r>
              <a:rPr lang="en-US" altLang="ja-JP" kern="0" dirty="0" smtClean="0"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lang="en-US" altLang="ja-JP" kern="0" dirty="0" smtClean="0">
              <a:latin typeface="Arial"/>
              <a:ea typeface="Arial"/>
              <a:cs typeface="Arial"/>
              <a:sym typeface="Arial"/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 lang="en-US" altLang="ja-JP" kern="0" dirty="0" smtClean="0">
              <a:latin typeface="Arial"/>
              <a:ea typeface="Arial"/>
              <a:cs typeface="Arial"/>
              <a:sym typeface="Arial"/>
            </a:endParaRPr>
          </a:p>
          <a:p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42423416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Bild 448"/>
          <p:cNvPicPr/>
          <p:nvPr/>
        </p:nvPicPr>
        <p:blipFill>
          <a:blip r:embed="rId3"/>
          <a:srcRect l="7709"/>
          <a:stretch/>
        </p:blipFill>
        <p:spPr>
          <a:xfrm>
            <a:off x="0" y="2052000"/>
            <a:ext cx="6031080" cy="4621320"/>
          </a:xfrm>
          <a:prstGeom prst="rect">
            <a:avLst/>
          </a:prstGeom>
          <a:ln>
            <a:noFill/>
          </a:ln>
        </p:spPr>
      </p:pic>
      <p:sp>
        <p:nvSpPr>
          <p:cNvPr id="450" name="TextShape 1"/>
          <p:cNvSpPr txBox="1"/>
          <p:nvPr/>
        </p:nvSpPr>
        <p:spPr>
          <a:xfrm>
            <a:off x="1620000" y="144000"/>
            <a:ext cx="8534160" cy="533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2600" b="1" strike="noStrike" spc="-1">
                <a:solidFill>
                  <a:srgbClr val="606060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ヒラギノ角ゴ Pro W3"/>
              </a:rPr>
              <a:t>Instrument Design Overview</a:t>
            </a:r>
            <a:endParaRPr lang="de-CH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451" name="Bild 450"/>
          <p:cNvPicPr/>
          <p:nvPr/>
        </p:nvPicPr>
        <p:blipFill>
          <a:blip r:embed="rId4"/>
          <a:srcRect b="2196"/>
          <a:stretch/>
        </p:blipFill>
        <p:spPr>
          <a:xfrm>
            <a:off x="126720" y="727920"/>
            <a:ext cx="8890560" cy="5832000"/>
          </a:xfrm>
          <a:prstGeom prst="rect">
            <a:avLst/>
          </a:prstGeom>
          <a:ln>
            <a:noFill/>
          </a:ln>
        </p:spPr>
      </p:pic>
      <p:sp>
        <p:nvSpPr>
          <p:cNvPr id="452" name="TextShape 2"/>
          <p:cNvSpPr txBox="1"/>
          <p:nvPr/>
        </p:nvSpPr>
        <p:spPr>
          <a:xfrm>
            <a:off x="4392000" y="703440"/>
            <a:ext cx="4752000" cy="3527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22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Estia</a:t>
            </a:r>
            <a:r>
              <a:rPr lang="en-US" sz="2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2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Beamline</a:t>
            </a:r>
            <a:r>
              <a:rPr lang="en-US" sz="2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buClr>
                <a:srgbClr val="000000"/>
              </a:buClr>
              <a:buSzPct val="45000"/>
            </a:pPr>
            <a:r>
              <a:rPr lang="en-US" sz="2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 algn="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Only one</a:t>
            </a:r>
            <a:r>
              <a:rPr lang="en-US" sz="2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Chopper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buClr>
                <a:srgbClr val="000000"/>
              </a:buClr>
              <a:buSzPct val="45000"/>
            </a:pPr>
            <a:r>
              <a:rPr lang="en-US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 algn="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Elliptic feeder to Virtual Source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buClr>
                <a:srgbClr val="000000"/>
              </a:buClr>
              <a:buSzPct val="45000"/>
            </a:pPr>
            <a:r>
              <a:rPr lang="en-US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822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TextShape 1"/>
          <p:cNvSpPr txBox="1"/>
          <p:nvPr/>
        </p:nvSpPr>
        <p:spPr>
          <a:xfrm>
            <a:off x="1620000" y="144000"/>
            <a:ext cx="8534160" cy="533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2600" b="1" strike="noStrike" spc="-1" dirty="0">
                <a:solidFill>
                  <a:srgbClr val="606060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ヒラギノ角ゴ Pro W3"/>
              </a:rPr>
              <a:t>Shielding </a:t>
            </a:r>
            <a:r>
              <a:rPr lang="en-US" sz="2600" b="1" strike="noStrike" spc="-1" dirty="0" smtClean="0">
                <a:solidFill>
                  <a:srgbClr val="606060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ヒラギノ角ゴ Pro W3"/>
              </a:rPr>
              <a:t>Concept - Insert</a:t>
            </a:r>
            <a:endParaRPr lang="de-CH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694" name="Bild 693"/>
          <p:cNvPicPr/>
          <p:nvPr/>
        </p:nvPicPr>
        <p:blipFill>
          <a:blip r:embed="rId2"/>
          <a:stretch/>
        </p:blipFill>
        <p:spPr>
          <a:xfrm>
            <a:off x="7123680" y="714960"/>
            <a:ext cx="2020680" cy="1347840"/>
          </a:xfrm>
          <a:prstGeom prst="rect">
            <a:avLst/>
          </a:prstGeom>
          <a:ln>
            <a:noFill/>
          </a:ln>
        </p:spPr>
      </p:pic>
      <p:sp>
        <p:nvSpPr>
          <p:cNvPr id="695" name="CustomShape 2"/>
          <p:cNvSpPr/>
          <p:nvPr/>
        </p:nvSpPr>
        <p:spPr>
          <a:xfrm>
            <a:off x="8568000" y="1584000"/>
            <a:ext cx="432000" cy="288000"/>
          </a:xfrm>
          <a:prstGeom prst="rect">
            <a:avLst/>
          </a:prstGeom>
          <a:noFill/>
          <a:ln w="3600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96" name="Bild 695"/>
          <p:cNvPicPr/>
          <p:nvPr/>
        </p:nvPicPr>
        <p:blipFill>
          <a:blip r:embed="rId3"/>
          <a:stretch/>
        </p:blipFill>
        <p:spPr>
          <a:xfrm>
            <a:off x="720" y="1999800"/>
            <a:ext cx="7884360" cy="4629240"/>
          </a:xfrm>
          <a:prstGeom prst="rect">
            <a:avLst/>
          </a:prstGeom>
          <a:ln>
            <a:noFill/>
          </a:ln>
        </p:spPr>
      </p:pic>
      <p:cxnSp>
        <p:nvCxnSpPr>
          <p:cNvPr id="3" name="Gerade Verbindung mit Pfeil 2"/>
          <p:cNvCxnSpPr/>
          <p:nvPr/>
        </p:nvCxnSpPr>
        <p:spPr bwMode="auto">
          <a:xfrm>
            <a:off x="3131840" y="1772816"/>
            <a:ext cx="360040" cy="25416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Textfeld 3"/>
          <p:cNvSpPr txBox="1"/>
          <p:nvPr/>
        </p:nvSpPr>
        <p:spPr>
          <a:xfrm>
            <a:off x="3033195" y="1545967"/>
            <a:ext cx="1819409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Additional </a:t>
            </a:r>
            <a:r>
              <a:rPr lang="de-DE" sz="1700" dirty="0" err="1" smtClean="0">
                <a:latin typeface="Arial Narrow"/>
                <a:cs typeface="Arial Narrow"/>
              </a:rPr>
              <a:t>shielding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Cu</a:t>
            </a:r>
            <a:endParaRPr lang="de-DE" sz="1700" dirty="0">
              <a:latin typeface="Arial Narrow"/>
              <a:cs typeface="Arial Narrow"/>
            </a:endParaRPr>
          </a:p>
        </p:txBody>
      </p:sp>
      <p:cxnSp>
        <p:nvCxnSpPr>
          <p:cNvPr id="6" name="Gerade Verbindung mit Pfeil 5"/>
          <p:cNvCxnSpPr/>
          <p:nvPr/>
        </p:nvCxnSpPr>
        <p:spPr bwMode="auto">
          <a:xfrm flipH="1">
            <a:off x="4139952" y="1872000"/>
            <a:ext cx="288032" cy="27091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feld 7"/>
          <p:cNvSpPr txBox="1"/>
          <p:nvPr/>
        </p:nvSpPr>
        <p:spPr>
          <a:xfrm>
            <a:off x="398402" y="762938"/>
            <a:ext cx="5826916" cy="57554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de-DE" sz="1700" dirty="0" smtClean="0">
                <a:latin typeface="Arial Narrow"/>
                <a:cs typeface="Arial Narrow"/>
              </a:rPr>
              <a:t>large </a:t>
            </a:r>
            <a:r>
              <a:rPr lang="de-DE" sz="1700" dirty="0" err="1" smtClean="0">
                <a:latin typeface="Arial Narrow"/>
                <a:cs typeface="Arial Narrow"/>
              </a:rPr>
              <a:t>dimensions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of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the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feeder</a:t>
            </a:r>
            <a:r>
              <a:rPr lang="de-DE" sz="1700" dirty="0" smtClean="0">
                <a:latin typeface="Arial Narrow"/>
                <a:cs typeface="Arial Narrow"/>
              </a:rPr>
              <a:t> (</a:t>
            </a:r>
            <a:r>
              <a:rPr lang="de-DE" sz="1700" dirty="0" err="1" smtClean="0">
                <a:latin typeface="Arial Narrow"/>
                <a:cs typeface="Arial Narrow"/>
              </a:rPr>
              <a:t>opening</a:t>
            </a:r>
            <a:r>
              <a:rPr lang="de-DE" sz="1700" dirty="0" smtClean="0">
                <a:latin typeface="Arial Narrow"/>
                <a:cs typeface="Arial Narrow"/>
              </a:rPr>
              <a:t> 210 mm x 68 mm)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de-DE" sz="1700" dirty="0" smtClean="0">
                <a:latin typeface="Arial Narrow"/>
                <a:cs typeface="Arial Narrow"/>
              </a:rPr>
              <a:t>Dose rate </a:t>
            </a:r>
            <a:r>
              <a:rPr lang="de-DE" sz="1700" dirty="0" err="1" smtClean="0">
                <a:latin typeface="Arial Narrow"/>
                <a:cs typeface="Arial Narrow"/>
              </a:rPr>
              <a:t>reduction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by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factor</a:t>
            </a:r>
            <a:r>
              <a:rPr lang="de-DE" sz="1700" dirty="0" smtClean="0">
                <a:latin typeface="Arial Narrow"/>
                <a:cs typeface="Arial Narrow"/>
              </a:rPr>
              <a:t> 2-3 </a:t>
            </a:r>
            <a:r>
              <a:rPr lang="de-DE" sz="1700" dirty="0" err="1" smtClean="0">
                <a:latin typeface="Arial Narrow"/>
                <a:cs typeface="Arial Narrow"/>
              </a:rPr>
              <a:t>by</a:t>
            </a:r>
            <a:r>
              <a:rPr lang="de-DE" sz="1700" dirty="0" smtClean="0">
                <a:latin typeface="Arial Narrow"/>
                <a:cs typeface="Arial Narrow"/>
              </a:rPr>
              <a:t> additional </a:t>
            </a:r>
            <a:r>
              <a:rPr lang="de-DE" sz="1700" dirty="0" err="1" smtClean="0">
                <a:latin typeface="Arial Narrow"/>
                <a:cs typeface="Arial Narrow"/>
              </a:rPr>
              <a:t>shielding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inside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feeder</a:t>
            </a:r>
            <a:endParaRPr lang="de-DE" sz="1700" dirty="0">
              <a:latin typeface="Arial Narrow"/>
              <a:cs typeface="Arial Narrow"/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740" y="5215024"/>
            <a:ext cx="5118340" cy="141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8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TextShape 1"/>
          <p:cNvSpPr txBox="1"/>
          <p:nvPr/>
        </p:nvSpPr>
        <p:spPr>
          <a:xfrm>
            <a:off x="1620000" y="144000"/>
            <a:ext cx="8534160" cy="533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2600" b="1" strike="noStrike" spc="-1" dirty="0">
                <a:solidFill>
                  <a:srgbClr val="606060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ヒラギノ角ゴ Pro W3"/>
              </a:rPr>
              <a:t>Shielding </a:t>
            </a:r>
            <a:r>
              <a:rPr lang="en-US" sz="2600" b="1" strike="noStrike" spc="-1" dirty="0" smtClean="0">
                <a:solidFill>
                  <a:srgbClr val="606060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ヒラギノ角ゴ Pro W3"/>
              </a:rPr>
              <a:t>concept - </a:t>
            </a:r>
            <a:r>
              <a:rPr lang="en-US" sz="2600" b="1" spc="-1" dirty="0" smtClean="0">
                <a:solidFill>
                  <a:srgbClr val="606060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ヒラギノ角ゴ Pro W3"/>
              </a:rPr>
              <a:t>inside the bunker</a:t>
            </a:r>
            <a:endParaRPr lang="de-CH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7" name="Bild 6"/>
          <p:cNvPicPr/>
          <p:nvPr/>
        </p:nvPicPr>
        <p:blipFill>
          <a:blip r:embed="rId2"/>
          <a:stretch/>
        </p:blipFill>
        <p:spPr>
          <a:xfrm>
            <a:off x="467544" y="1279080"/>
            <a:ext cx="8136904" cy="5246264"/>
          </a:xfrm>
          <a:prstGeom prst="rect">
            <a:avLst/>
          </a:prstGeom>
          <a:ln>
            <a:noFill/>
          </a:ln>
        </p:spPr>
      </p:pic>
      <p:pic>
        <p:nvPicPr>
          <p:cNvPr id="8" name="Bild 7"/>
          <p:cNvPicPr/>
          <p:nvPr/>
        </p:nvPicPr>
        <p:blipFill>
          <a:blip r:embed="rId3"/>
          <a:stretch/>
        </p:blipFill>
        <p:spPr>
          <a:xfrm>
            <a:off x="632880" y="1421640"/>
            <a:ext cx="4279006" cy="2418120"/>
          </a:xfrm>
          <a:prstGeom prst="rect">
            <a:avLst/>
          </a:prstGeom>
          <a:ln>
            <a:noFill/>
          </a:ln>
        </p:spPr>
      </p:pic>
      <p:sp>
        <p:nvSpPr>
          <p:cNvPr id="9" name="CustomShape 2"/>
          <p:cNvSpPr/>
          <p:nvPr/>
        </p:nvSpPr>
        <p:spPr>
          <a:xfrm>
            <a:off x="3836784" y="793080"/>
            <a:ext cx="4307040" cy="214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TextShape 4"/>
          <p:cNvSpPr txBox="1"/>
          <p:nvPr/>
        </p:nvSpPr>
        <p:spPr>
          <a:xfrm>
            <a:off x="659784" y="703800"/>
            <a:ext cx="3216960" cy="714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Virtual Source </a:t>
            </a:r>
            <a:r>
              <a:rPr lang="en-US" sz="18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ヒラギノ角ゴ Pro W3"/>
              </a:rPr>
              <a:t>collimators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TextShape 5"/>
          <p:cNvSpPr txBox="1"/>
          <p:nvPr/>
        </p:nvSpPr>
        <p:spPr>
          <a:xfrm>
            <a:off x="539168" y="1061280"/>
            <a:ext cx="4824920" cy="1228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FeNi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Tungsten          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CustomShape 6"/>
          <p:cNvSpPr/>
          <p:nvPr/>
        </p:nvSpPr>
        <p:spPr>
          <a:xfrm>
            <a:off x="5148064" y="4077072"/>
            <a:ext cx="1429200" cy="959040"/>
          </a:xfrm>
          <a:prstGeom prst="rect">
            <a:avLst/>
          </a:prstGeom>
          <a:noFill/>
          <a:ln w="29160">
            <a:solidFill>
              <a:srgbClr val="FF33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Bild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432" y="761380"/>
            <a:ext cx="2113656" cy="2128173"/>
          </a:xfrm>
          <a:prstGeom prst="rect">
            <a:avLst/>
          </a:prstGeom>
        </p:spPr>
      </p:pic>
      <p:cxnSp>
        <p:nvCxnSpPr>
          <p:cNvPr id="4" name="Gerade Verbindung mit Pfeil 3"/>
          <p:cNvCxnSpPr/>
          <p:nvPr/>
        </p:nvCxnSpPr>
        <p:spPr bwMode="auto">
          <a:xfrm flipV="1">
            <a:off x="6577264" y="2630700"/>
            <a:ext cx="1566560" cy="14463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Rechteck 4"/>
          <p:cNvSpPr/>
          <p:nvPr/>
        </p:nvSpPr>
        <p:spPr>
          <a:xfrm>
            <a:off x="6334529" y="5918779"/>
            <a:ext cx="207300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 smtClean="0">
                <a:latin typeface="Arial Narrow"/>
                <a:cs typeface="Arial Narrow"/>
              </a:rPr>
              <a:t>750 </a:t>
            </a:r>
            <a:r>
              <a:rPr lang="de-DE" sz="1800" dirty="0" err="1" smtClean="0">
                <a:latin typeface="Arial Narrow"/>
                <a:cs typeface="Arial Narrow"/>
              </a:rPr>
              <a:t>Sv</a:t>
            </a:r>
            <a:r>
              <a:rPr lang="de-DE" sz="1800" dirty="0" smtClean="0">
                <a:latin typeface="Arial Narrow"/>
                <a:cs typeface="Arial Narrow"/>
              </a:rPr>
              <a:t>/h (</a:t>
            </a:r>
            <a:r>
              <a:rPr lang="de-DE" sz="1800" dirty="0" err="1" smtClean="0">
                <a:latin typeface="Arial Narrow"/>
                <a:cs typeface="Arial Narrow"/>
              </a:rPr>
              <a:t>n</a:t>
            </a:r>
            <a:r>
              <a:rPr lang="de-DE" sz="1800" dirty="0" smtClean="0">
                <a:latin typeface="Arial Narrow"/>
                <a:cs typeface="Arial Narrow"/>
              </a:rPr>
              <a:t>-dose rate)</a:t>
            </a:r>
          </a:p>
          <a:p>
            <a:r>
              <a:rPr lang="de-DE" sz="1200" dirty="0" err="1">
                <a:latin typeface="Arial Narrow"/>
                <a:cs typeface="Arial Narrow"/>
              </a:rPr>
              <a:t>m</a:t>
            </a:r>
            <a:r>
              <a:rPr lang="de-DE" sz="1200" dirty="0" err="1" smtClean="0">
                <a:latin typeface="Arial Narrow"/>
                <a:cs typeface="Arial Narrow"/>
              </a:rPr>
              <a:t>ainly</a:t>
            </a:r>
            <a:r>
              <a:rPr lang="de-DE" sz="1200" dirty="0" smtClean="0">
                <a:latin typeface="Arial Narrow"/>
                <a:cs typeface="Arial Narrow"/>
              </a:rPr>
              <a:t> </a:t>
            </a:r>
            <a:r>
              <a:rPr lang="de-DE" sz="1200" dirty="0" err="1" smtClean="0">
                <a:latin typeface="Arial Narrow"/>
                <a:cs typeface="Arial Narrow"/>
              </a:rPr>
              <a:t>neutrons</a:t>
            </a:r>
            <a:r>
              <a:rPr lang="de-DE" sz="1200" dirty="0" smtClean="0">
                <a:latin typeface="Arial Narrow"/>
                <a:cs typeface="Arial Narrow"/>
              </a:rPr>
              <a:t> &lt; 8 </a:t>
            </a:r>
            <a:r>
              <a:rPr lang="de-DE" sz="1200" dirty="0" err="1" smtClean="0">
                <a:latin typeface="Arial Narrow"/>
                <a:cs typeface="Arial Narrow"/>
              </a:rPr>
              <a:t>MeV</a:t>
            </a:r>
            <a:r>
              <a:rPr lang="de-DE" sz="1200" dirty="0" smtClean="0">
                <a:latin typeface="Arial Narrow"/>
                <a:cs typeface="Arial Narrow"/>
              </a:rPr>
              <a:t> </a:t>
            </a:r>
            <a:endParaRPr lang="de-DE" sz="1200" dirty="0"/>
          </a:p>
        </p:txBody>
      </p:sp>
      <p:cxnSp>
        <p:nvCxnSpPr>
          <p:cNvPr id="14" name="Gerade Verbindung mit Pfeil 13"/>
          <p:cNvCxnSpPr/>
          <p:nvPr/>
        </p:nvCxnSpPr>
        <p:spPr bwMode="auto">
          <a:xfrm flipH="1" flipV="1">
            <a:off x="5990304" y="4500004"/>
            <a:ext cx="801661" cy="137008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Gerade Verbindung mit Pfeil 19"/>
          <p:cNvCxnSpPr/>
          <p:nvPr/>
        </p:nvCxnSpPr>
        <p:spPr bwMode="auto">
          <a:xfrm flipH="1" flipV="1">
            <a:off x="3324609" y="5297816"/>
            <a:ext cx="552135" cy="8517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Rechteck 21"/>
          <p:cNvSpPr/>
          <p:nvPr/>
        </p:nvSpPr>
        <p:spPr>
          <a:xfrm>
            <a:off x="3324609" y="6008079"/>
            <a:ext cx="2114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 smtClean="0">
                <a:latin typeface="Arial Narrow"/>
                <a:cs typeface="Arial Narrow"/>
              </a:rPr>
              <a:t>35 </a:t>
            </a:r>
            <a:r>
              <a:rPr lang="de-DE" sz="1800" dirty="0" err="1" smtClean="0">
                <a:latin typeface="Arial Narrow"/>
                <a:cs typeface="Arial Narrow"/>
              </a:rPr>
              <a:t>kSv</a:t>
            </a:r>
            <a:r>
              <a:rPr lang="de-DE" sz="1800" dirty="0" smtClean="0">
                <a:latin typeface="Arial Narrow"/>
                <a:cs typeface="Arial Narrow"/>
              </a:rPr>
              <a:t>/h (</a:t>
            </a:r>
            <a:r>
              <a:rPr lang="de-DE" sz="1800" dirty="0" err="1" smtClean="0">
                <a:latin typeface="Arial Narrow"/>
                <a:cs typeface="Arial Narrow"/>
              </a:rPr>
              <a:t>n</a:t>
            </a:r>
            <a:r>
              <a:rPr lang="de-DE" sz="1800" dirty="0" smtClean="0">
                <a:latin typeface="Arial Narrow"/>
                <a:cs typeface="Arial Narrow"/>
              </a:rPr>
              <a:t>-dose rate) </a:t>
            </a:r>
            <a:endParaRPr lang="de-DE" sz="1800" dirty="0"/>
          </a:p>
        </p:txBody>
      </p:sp>
      <p:cxnSp>
        <p:nvCxnSpPr>
          <p:cNvPr id="18" name="Gerade Verbindung mit Pfeil 17"/>
          <p:cNvCxnSpPr/>
          <p:nvPr/>
        </p:nvCxnSpPr>
        <p:spPr bwMode="auto">
          <a:xfrm flipH="1" flipV="1">
            <a:off x="3324609" y="2420888"/>
            <a:ext cx="311287" cy="7200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feld 20"/>
          <p:cNvSpPr txBox="1"/>
          <p:nvPr/>
        </p:nvSpPr>
        <p:spPr>
          <a:xfrm>
            <a:off x="2359905" y="3269528"/>
            <a:ext cx="2551981" cy="5416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600" dirty="0" err="1" smtClean="0">
                <a:latin typeface="Arial Narrow"/>
                <a:cs typeface="Arial Narrow"/>
              </a:rPr>
              <a:t>Shielding</a:t>
            </a:r>
            <a:r>
              <a:rPr lang="de-DE" sz="1600" dirty="0" smtClean="0">
                <a:latin typeface="Arial Narrow"/>
                <a:cs typeface="Arial Narrow"/>
              </a:rPr>
              <a:t> block </a:t>
            </a:r>
            <a:r>
              <a:rPr lang="de-DE" sz="1600" dirty="0" err="1" smtClean="0">
                <a:latin typeface="Arial Narrow"/>
                <a:cs typeface="Arial Narrow"/>
              </a:rPr>
              <a:t>inside</a:t>
            </a:r>
            <a:r>
              <a:rPr lang="de-DE" sz="1600" dirty="0" smtClean="0">
                <a:latin typeface="Arial Narrow"/>
                <a:cs typeface="Arial Narrow"/>
              </a:rPr>
              <a:t> </a:t>
            </a:r>
            <a:r>
              <a:rPr lang="de-DE" sz="1600" dirty="0" err="1" smtClean="0">
                <a:latin typeface="Arial Narrow"/>
                <a:cs typeface="Arial Narrow"/>
              </a:rPr>
              <a:t>bunker</a:t>
            </a:r>
            <a:r>
              <a:rPr lang="de-DE" sz="1600" dirty="0" smtClean="0">
                <a:latin typeface="Arial Narrow"/>
                <a:cs typeface="Arial Narrow"/>
              </a:rPr>
              <a:t> wall </a:t>
            </a:r>
          </a:p>
          <a:p>
            <a:pPr>
              <a:lnSpc>
                <a:spcPct val="110000"/>
              </a:lnSpc>
            </a:pPr>
            <a:r>
              <a:rPr lang="de-DE" sz="1600" dirty="0" err="1" smtClean="0">
                <a:latin typeface="Arial Narrow"/>
                <a:cs typeface="Arial Narrow"/>
              </a:rPr>
              <a:t>Cu</a:t>
            </a:r>
            <a:r>
              <a:rPr lang="de-DE" sz="1600" dirty="0" smtClean="0">
                <a:latin typeface="Arial Narrow"/>
                <a:cs typeface="Arial Narrow"/>
              </a:rPr>
              <a:t> + Hydrogen </a:t>
            </a:r>
            <a:r>
              <a:rPr lang="de-DE" sz="1600" dirty="0" err="1" smtClean="0">
                <a:latin typeface="Arial Narrow"/>
                <a:cs typeface="Arial Narrow"/>
              </a:rPr>
              <a:t>compound</a:t>
            </a:r>
            <a:endParaRPr lang="de-DE" sz="1600" dirty="0">
              <a:latin typeface="Arial Narrow"/>
              <a:cs typeface="Arial Narrow"/>
            </a:endParaRPr>
          </a:p>
        </p:txBody>
      </p:sp>
      <p:cxnSp>
        <p:nvCxnSpPr>
          <p:cNvPr id="24" name="Gerade Verbindung mit Pfeil 23"/>
          <p:cNvCxnSpPr/>
          <p:nvPr/>
        </p:nvCxnSpPr>
        <p:spPr bwMode="auto">
          <a:xfrm>
            <a:off x="971600" y="1418400"/>
            <a:ext cx="216024" cy="871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Gerade Verbindung mit Pfeil 25"/>
          <p:cNvCxnSpPr/>
          <p:nvPr/>
        </p:nvCxnSpPr>
        <p:spPr bwMode="auto">
          <a:xfrm>
            <a:off x="2171406" y="1418400"/>
            <a:ext cx="0" cy="7144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Textfeld 26"/>
          <p:cNvSpPr txBox="1"/>
          <p:nvPr/>
        </p:nvSpPr>
        <p:spPr>
          <a:xfrm>
            <a:off x="755576" y="4077072"/>
            <a:ext cx="3228448" cy="115108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err="1" smtClean="0">
                <a:latin typeface="Arial Narrow"/>
                <a:cs typeface="Arial Narrow"/>
              </a:rPr>
              <a:t>L</a:t>
            </a:r>
            <a:r>
              <a:rPr lang="de-DE" sz="1700" baseline="-25000" dirty="0" err="1" smtClean="0">
                <a:latin typeface="Arial Narrow"/>
                <a:cs typeface="Arial Narrow"/>
              </a:rPr>
              <a:t>FeNi</a:t>
            </a:r>
            <a:r>
              <a:rPr lang="de-DE" sz="1700" dirty="0" smtClean="0">
                <a:latin typeface="Arial Narrow"/>
                <a:cs typeface="Arial Narrow"/>
              </a:rPr>
              <a:t> = 60 cm (</a:t>
            </a:r>
            <a:r>
              <a:rPr lang="de-DE" sz="1700" dirty="0" err="1" smtClean="0">
                <a:latin typeface="Arial Narrow"/>
                <a:cs typeface="Arial Narrow"/>
              </a:rPr>
              <a:t>opening</a:t>
            </a:r>
            <a:r>
              <a:rPr lang="de-DE" sz="1700" dirty="0" smtClean="0">
                <a:latin typeface="Arial Narrow"/>
                <a:cs typeface="Arial Narrow"/>
              </a:rPr>
              <a:t> 37 mm x 84 mm)</a:t>
            </a:r>
          </a:p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L</a:t>
            </a:r>
            <a:r>
              <a:rPr lang="de-DE" sz="1700" baseline="-25000" dirty="0" smtClean="0">
                <a:latin typeface="Arial Narrow"/>
                <a:cs typeface="Arial Narrow"/>
              </a:rPr>
              <a:t>W</a:t>
            </a:r>
            <a:r>
              <a:rPr lang="de-DE" sz="1700" dirty="0" smtClean="0">
                <a:latin typeface="Arial Narrow"/>
                <a:cs typeface="Arial Narrow"/>
              </a:rPr>
              <a:t> = 30 cm </a:t>
            </a:r>
            <a:r>
              <a:rPr lang="de-DE" sz="1700" dirty="0">
                <a:latin typeface="Arial Narrow"/>
                <a:cs typeface="Arial Narrow"/>
              </a:rPr>
              <a:t>(</a:t>
            </a:r>
            <a:r>
              <a:rPr lang="de-DE" sz="1700" dirty="0" err="1">
                <a:latin typeface="Arial Narrow"/>
                <a:cs typeface="Arial Narrow"/>
              </a:rPr>
              <a:t>opening</a:t>
            </a:r>
            <a:r>
              <a:rPr lang="de-DE" sz="1700" dirty="0">
                <a:latin typeface="Arial Narrow"/>
                <a:cs typeface="Arial Narrow"/>
              </a:rPr>
              <a:t> </a:t>
            </a:r>
            <a:r>
              <a:rPr lang="de-DE" sz="1700" dirty="0" smtClean="0">
                <a:latin typeface="Arial Narrow"/>
                <a:cs typeface="Arial Narrow"/>
              </a:rPr>
              <a:t>20 </a:t>
            </a:r>
            <a:r>
              <a:rPr lang="de-DE" sz="1700" dirty="0">
                <a:latin typeface="Arial Narrow"/>
                <a:cs typeface="Arial Narrow"/>
              </a:rPr>
              <a:t>mm x </a:t>
            </a:r>
            <a:r>
              <a:rPr lang="de-DE" sz="1700" dirty="0" smtClean="0">
                <a:latin typeface="Arial Narrow"/>
                <a:cs typeface="Arial Narrow"/>
              </a:rPr>
              <a:t>70 </a:t>
            </a:r>
            <a:r>
              <a:rPr lang="de-DE" sz="1700" dirty="0">
                <a:latin typeface="Arial Narrow"/>
                <a:cs typeface="Arial Narrow"/>
              </a:rPr>
              <a:t>mm</a:t>
            </a:r>
            <a:r>
              <a:rPr lang="de-DE" sz="1700" dirty="0" smtClean="0">
                <a:latin typeface="Arial Narrow"/>
                <a:cs typeface="Arial Narrow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L </a:t>
            </a:r>
            <a:r>
              <a:rPr lang="de-DE" sz="1700" baseline="-25000" dirty="0" err="1" smtClean="0">
                <a:latin typeface="Arial Narrow"/>
                <a:cs typeface="Arial Narrow"/>
              </a:rPr>
              <a:t>Cu</a:t>
            </a:r>
            <a:r>
              <a:rPr lang="de-DE" sz="1700" dirty="0" smtClean="0">
                <a:latin typeface="Arial Narrow"/>
                <a:cs typeface="Arial Narrow"/>
              </a:rPr>
              <a:t> = 99.5 cm </a:t>
            </a:r>
            <a:endParaRPr lang="de-DE" sz="1700" dirty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endParaRPr lang="de-DE" sz="17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76122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TextShape 1"/>
          <p:cNvSpPr txBox="1"/>
          <p:nvPr/>
        </p:nvSpPr>
        <p:spPr>
          <a:xfrm>
            <a:off x="1620000" y="144000"/>
            <a:ext cx="8534160" cy="533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2600" b="1" strike="noStrike" spc="-1" dirty="0">
                <a:solidFill>
                  <a:srgbClr val="606060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ヒラギノ角ゴ Pro W3"/>
              </a:rPr>
              <a:t>Shielding </a:t>
            </a:r>
            <a:r>
              <a:rPr lang="en-US" sz="2600" b="1" strike="noStrike" spc="-1" dirty="0" smtClean="0">
                <a:solidFill>
                  <a:srgbClr val="606060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ヒラギノ角ゴ Pro W3"/>
              </a:rPr>
              <a:t>Concept – Along the Selene guide </a:t>
            </a:r>
            <a:endParaRPr lang="de-CH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702" name="Bild 701"/>
          <p:cNvPicPr/>
          <p:nvPr/>
        </p:nvPicPr>
        <p:blipFill>
          <a:blip r:embed="rId2"/>
          <a:stretch/>
        </p:blipFill>
        <p:spPr>
          <a:xfrm>
            <a:off x="7123680" y="714960"/>
            <a:ext cx="2020680" cy="1347840"/>
          </a:xfrm>
          <a:prstGeom prst="rect">
            <a:avLst/>
          </a:prstGeom>
          <a:ln>
            <a:noFill/>
          </a:ln>
        </p:spPr>
      </p:pic>
      <p:sp>
        <p:nvSpPr>
          <p:cNvPr id="703" name="CustomShape 2"/>
          <p:cNvSpPr/>
          <p:nvPr/>
        </p:nvSpPr>
        <p:spPr>
          <a:xfrm>
            <a:off x="7920000" y="1152000"/>
            <a:ext cx="504000" cy="360000"/>
          </a:xfrm>
          <a:prstGeom prst="rect">
            <a:avLst/>
          </a:prstGeom>
          <a:noFill/>
          <a:ln w="3600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" name="Bild 5"/>
          <p:cNvPicPr/>
          <p:nvPr/>
        </p:nvPicPr>
        <p:blipFill>
          <a:blip r:embed="rId3"/>
          <a:srcRect t="10986" r="9464" b="3129"/>
          <a:stretch/>
        </p:blipFill>
        <p:spPr>
          <a:xfrm>
            <a:off x="323528" y="2137326"/>
            <a:ext cx="8568952" cy="4379798"/>
          </a:xfrm>
          <a:prstGeom prst="rect">
            <a:avLst/>
          </a:prstGeom>
          <a:ln>
            <a:noFill/>
          </a:ln>
        </p:spPr>
      </p:pic>
      <p:cxnSp>
        <p:nvCxnSpPr>
          <p:cNvPr id="3" name="Gerade Verbindung mit Pfeil 2"/>
          <p:cNvCxnSpPr/>
          <p:nvPr/>
        </p:nvCxnSpPr>
        <p:spPr bwMode="auto">
          <a:xfrm>
            <a:off x="5724128" y="1986366"/>
            <a:ext cx="162952" cy="22232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" name="Gerade Verbindung mit Pfeil 4"/>
          <p:cNvCxnSpPr/>
          <p:nvPr/>
        </p:nvCxnSpPr>
        <p:spPr bwMode="auto">
          <a:xfrm>
            <a:off x="3491880" y="1840702"/>
            <a:ext cx="1862488" cy="223637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feld 6"/>
          <p:cNvSpPr txBox="1"/>
          <p:nvPr/>
        </p:nvSpPr>
        <p:spPr>
          <a:xfrm>
            <a:off x="1460216" y="1114200"/>
            <a:ext cx="3518592" cy="57554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Guide </a:t>
            </a:r>
            <a:r>
              <a:rPr lang="de-DE" sz="1700" dirty="0" err="1" smtClean="0">
                <a:latin typeface="Arial Narrow"/>
                <a:cs typeface="Arial Narrow"/>
              </a:rPr>
              <a:t>support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</a:p>
          <a:p>
            <a:pPr algn="ctr">
              <a:lnSpc>
                <a:spcPct val="110000"/>
              </a:lnSpc>
            </a:pPr>
            <a:r>
              <a:rPr lang="de-DE" sz="1700" dirty="0" err="1">
                <a:latin typeface="Arial Narrow"/>
                <a:cs typeface="Arial Narrow"/>
              </a:rPr>
              <a:t>m</a:t>
            </a:r>
            <a:r>
              <a:rPr lang="de-DE" sz="1700" dirty="0" err="1" smtClean="0">
                <a:latin typeface="Arial Narrow"/>
                <a:cs typeface="Arial Narrow"/>
              </a:rPr>
              <a:t>ineral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cast</a:t>
            </a:r>
            <a:r>
              <a:rPr lang="de-DE" sz="1700" dirty="0" smtClean="0">
                <a:latin typeface="Arial Narrow"/>
                <a:cs typeface="Arial Narrow"/>
              </a:rPr>
              <a:t> (</a:t>
            </a:r>
            <a:r>
              <a:rPr lang="de-DE" sz="1700" dirty="0" err="1" smtClean="0">
                <a:latin typeface="Arial Narrow"/>
                <a:cs typeface="Arial Narrow"/>
              </a:rPr>
              <a:t>concrete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with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epoxy</a:t>
            </a:r>
            <a:r>
              <a:rPr lang="de-DE" sz="1700" dirty="0" smtClean="0">
                <a:latin typeface="Arial Narrow"/>
                <a:cs typeface="Arial Narrow"/>
              </a:rPr>
              <a:t>) </a:t>
            </a:r>
            <a:r>
              <a:rPr lang="de-DE" sz="1700" dirty="0" err="1" smtClean="0">
                <a:latin typeface="Arial Narrow"/>
                <a:cs typeface="Arial Narrow"/>
              </a:rPr>
              <a:t>or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granite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376968" y="1335344"/>
            <a:ext cx="1203856" cy="57554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err="1" smtClean="0">
                <a:latin typeface="Arial Narrow"/>
                <a:cs typeface="Arial Narrow"/>
              </a:rPr>
              <a:t>Shielding</a:t>
            </a:r>
            <a:r>
              <a:rPr lang="de-DE" sz="1700" dirty="0" smtClean="0">
                <a:latin typeface="Arial Narrow"/>
                <a:cs typeface="Arial Narrow"/>
              </a:rPr>
              <a:t> block</a:t>
            </a:r>
          </a:p>
          <a:p>
            <a:pPr algn="ctr">
              <a:lnSpc>
                <a:spcPct val="110000"/>
              </a:lnSpc>
            </a:pPr>
            <a:r>
              <a:rPr lang="de-DE" sz="1700" dirty="0" err="1">
                <a:latin typeface="Arial Narrow"/>
                <a:cs typeface="Arial Narrow"/>
              </a:rPr>
              <a:t>m</a:t>
            </a:r>
            <a:r>
              <a:rPr lang="de-DE" sz="1700" dirty="0" err="1" smtClean="0">
                <a:latin typeface="Arial Narrow"/>
                <a:cs typeface="Arial Narrow"/>
              </a:rPr>
              <a:t>ineral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cast</a:t>
            </a:r>
            <a:endParaRPr lang="de-DE" sz="1700" dirty="0">
              <a:latin typeface="Arial Narrow"/>
              <a:cs typeface="Arial Narrow"/>
            </a:endParaRPr>
          </a:p>
        </p:txBody>
      </p:sp>
      <p:cxnSp>
        <p:nvCxnSpPr>
          <p:cNvPr id="12" name="Gerade Verbindung mit Pfeil 11"/>
          <p:cNvCxnSpPr/>
          <p:nvPr/>
        </p:nvCxnSpPr>
        <p:spPr bwMode="auto">
          <a:xfrm flipH="1" flipV="1">
            <a:off x="6188350" y="3607500"/>
            <a:ext cx="967504" cy="17062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feld 12"/>
          <p:cNvSpPr txBox="1"/>
          <p:nvPr/>
        </p:nvSpPr>
        <p:spPr>
          <a:xfrm>
            <a:off x="5709071" y="5389214"/>
            <a:ext cx="3201197" cy="8633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Standard </a:t>
            </a:r>
            <a:r>
              <a:rPr lang="de-DE" sz="1700" dirty="0" err="1" smtClean="0">
                <a:latin typeface="Arial Narrow"/>
                <a:cs typeface="Arial Narrow"/>
              </a:rPr>
              <a:t>guide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shielding</a:t>
            </a:r>
            <a:r>
              <a:rPr lang="de-DE" sz="1700" dirty="0" smtClean="0">
                <a:latin typeface="Arial Narrow"/>
                <a:cs typeface="Arial Narrow"/>
              </a:rPr>
              <a:t> (not </a:t>
            </a:r>
            <a:r>
              <a:rPr lang="de-DE" sz="1700" dirty="0" err="1" smtClean="0">
                <a:latin typeface="Arial Narrow"/>
                <a:cs typeface="Arial Narrow"/>
              </a:rPr>
              <a:t>optimised</a:t>
            </a:r>
            <a:r>
              <a:rPr lang="de-DE" sz="1700" dirty="0" smtClean="0">
                <a:latin typeface="Arial Narrow"/>
                <a:cs typeface="Arial Narrow"/>
              </a:rPr>
              <a:t>)</a:t>
            </a:r>
            <a:endParaRPr lang="de-DE" sz="1700" dirty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20 cm </a:t>
            </a:r>
            <a:r>
              <a:rPr lang="de-DE" sz="1700" dirty="0" err="1" smtClean="0">
                <a:latin typeface="Arial Narrow"/>
                <a:cs typeface="Arial Narrow"/>
              </a:rPr>
              <a:t>steel</a:t>
            </a:r>
            <a:endParaRPr lang="de-DE" sz="1700" dirty="0" smtClean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50 cm </a:t>
            </a:r>
            <a:r>
              <a:rPr lang="de-DE" sz="1700" dirty="0" err="1" smtClean="0">
                <a:latin typeface="Arial Narrow"/>
                <a:cs typeface="Arial Narrow"/>
              </a:rPr>
              <a:t>borated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concrete</a:t>
            </a:r>
            <a:endParaRPr lang="de-DE" sz="1700" dirty="0">
              <a:latin typeface="Arial Narrow"/>
              <a:cs typeface="Arial Narrow"/>
            </a:endParaRPr>
          </a:p>
        </p:txBody>
      </p:sp>
      <p:cxnSp>
        <p:nvCxnSpPr>
          <p:cNvPr id="16" name="Gerade Verbindung mit Pfeil 15"/>
          <p:cNvCxnSpPr/>
          <p:nvPr/>
        </p:nvCxnSpPr>
        <p:spPr bwMode="auto">
          <a:xfrm flipH="1" flipV="1">
            <a:off x="7308304" y="4509120"/>
            <a:ext cx="322408" cy="2067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Gerade Verbindung mit Pfeil 18"/>
          <p:cNvCxnSpPr/>
          <p:nvPr/>
        </p:nvCxnSpPr>
        <p:spPr bwMode="auto">
          <a:xfrm flipV="1">
            <a:off x="7987776" y="4002590"/>
            <a:ext cx="112616" cy="74909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feld 20"/>
          <p:cNvSpPr txBox="1"/>
          <p:nvPr/>
        </p:nvSpPr>
        <p:spPr>
          <a:xfrm>
            <a:off x="7630712" y="4715864"/>
            <a:ext cx="1242328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Heavy </a:t>
            </a:r>
            <a:r>
              <a:rPr lang="de-DE" sz="1700" dirty="0" err="1" smtClean="0">
                <a:latin typeface="Arial Narrow"/>
                <a:cs typeface="Arial Narrow"/>
              </a:rPr>
              <a:t>concrete</a:t>
            </a:r>
            <a:endParaRPr lang="de-DE" sz="17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70487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Dose </a:t>
            </a:r>
            <a:r>
              <a:rPr lang="de-DE" dirty="0" err="1" smtClean="0"/>
              <a:t>rates</a:t>
            </a:r>
            <a:r>
              <a:rPr lang="de-DE" dirty="0" smtClean="0"/>
              <a:t> outside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bunker</a:t>
            </a:r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4581128" cy="4581128"/>
          </a:xfrm>
          <a:prstGeom prst="rect">
            <a:avLst/>
          </a:prstGeom>
        </p:spPr>
      </p:pic>
      <p:cxnSp>
        <p:nvCxnSpPr>
          <p:cNvPr id="7" name="Gerade Verbindung mit Pfeil 6"/>
          <p:cNvCxnSpPr/>
          <p:nvPr/>
        </p:nvCxnSpPr>
        <p:spPr bwMode="auto">
          <a:xfrm flipH="1">
            <a:off x="3923928" y="4580998"/>
            <a:ext cx="1689016" cy="6482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feld 7"/>
          <p:cNvSpPr txBox="1"/>
          <p:nvPr/>
        </p:nvSpPr>
        <p:spPr>
          <a:xfrm>
            <a:off x="5725554" y="4293227"/>
            <a:ext cx="2230822" cy="5755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err="1">
                <a:latin typeface="Arial Narrow"/>
                <a:cs typeface="Arial Narrow"/>
              </a:rPr>
              <a:t>b</a:t>
            </a:r>
            <a:r>
              <a:rPr lang="de-DE" sz="1700" dirty="0" err="1" smtClean="0">
                <a:latin typeface="Arial Narrow"/>
                <a:cs typeface="Arial Narrow"/>
              </a:rPr>
              <a:t>orated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concrete</a:t>
            </a:r>
            <a:r>
              <a:rPr lang="de-DE" sz="1700" dirty="0" smtClean="0">
                <a:latin typeface="Arial Narrow"/>
                <a:cs typeface="Arial Narrow"/>
              </a:rPr>
              <a:t>  (Carsten) 70 cm </a:t>
            </a:r>
            <a:r>
              <a:rPr lang="de-DE" sz="1700" dirty="0" err="1" smtClean="0">
                <a:latin typeface="Arial Narrow"/>
                <a:cs typeface="Arial Narrow"/>
              </a:rPr>
              <a:t>thickness</a:t>
            </a:r>
            <a:r>
              <a:rPr lang="de-DE" sz="1700" dirty="0" smtClean="0">
                <a:latin typeface="Arial Narrow"/>
                <a:cs typeface="Arial Narrow"/>
              </a:rPr>
              <a:t>   </a:t>
            </a:r>
            <a:endParaRPr lang="de-DE" sz="1700" dirty="0">
              <a:latin typeface="Arial Narrow"/>
              <a:cs typeface="Arial Narrow"/>
            </a:endParaRPr>
          </a:p>
        </p:txBody>
      </p:sp>
      <p:cxnSp>
        <p:nvCxnSpPr>
          <p:cNvPr id="10" name="Gerade Verbindung mit Pfeil 9"/>
          <p:cNvCxnSpPr/>
          <p:nvPr/>
        </p:nvCxnSpPr>
        <p:spPr bwMode="auto">
          <a:xfrm flipH="1">
            <a:off x="3995936" y="5085184"/>
            <a:ext cx="1617008" cy="5040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feld 10"/>
          <p:cNvSpPr txBox="1"/>
          <p:nvPr/>
        </p:nvSpPr>
        <p:spPr>
          <a:xfrm>
            <a:off x="5737314" y="4941429"/>
            <a:ext cx="2603277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PSI </a:t>
            </a:r>
            <a:r>
              <a:rPr lang="de-DE" sz="1700" dirty="0" err="1" smtClean="0">
                <a:latin typeface="Arial Narrow"/>
                <a:cs typeface="Arial Narrow"/>
              </a:rPr>
              <a:t>mineral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cast</a:t>
            </a:r>
            <a:r>
              <a:rPr lang="de-DE" sz="1700" dirty="0" smtClean="0">
                <a:latin typeface="Arial Narrow"/>
                <a:cs typeface="Arial Narrow"/>
              </a:rPr>
              <a:t> - </a:t>
            </a:r>
            <a:r>
              <a:rPr lang="de-DE" sz="1700" dirty="0" err="1" smtClean="0">
                <a:latin typeface="Arial Narrow"/>
                <a:cs typeface="Arial Narrow"/>
              </a:rPr>
              <a:t>around</a:t>
            </a:r>
            <a:r>
              <a:rPr lang="de-DE" sz="1700" dirty="0" smtClean="0">
                <a:latin typeface="Arial Narrow"/>
                <a:cs typeface="Arial Narrow"/>
              </a:rPr>
              <a:t> 25 cm </a:t>
            </a:r>
            <a:endParaRPr lang="de-DE" sz="1700" dirty="0">
              <a:latin typeface="Arial Narrow"/>
              <a:cs typeface="Arial Narrow"/>
            </a:endParaRPr>
          </a:p>
        </p:txBody>
      </p:sp>
      <p:cxnSp>
        <p:nvCxnSpPr>
          <p:cNvPr id="13" name="Gerade Verbindung mit Pfeil 12"/>
          <p:cNvCxnSpPr/>
          <p:nvPr/>
        </p:nvCxnSpPr>
        <p:spPr bwMode="auto">
          <a:xfrm flipV="1">
            <a:off x="2195736" y="4437111"/>
            <a:ext cx="864096" cy="158417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feld 14"/>
          <p:cNvSpPr txBox="1"/>
          <p:nvPr/>
        </p:nvSpPr>
        <p:spPr>
          <a:xfrm>
            <a:off x="1142059" y="6021418"/>
            <a:ext cx="2782813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err="1" smtClean="0">
                <a:latin typeface="Arial Narrow"/>
                <a:cs typeface="Arial Narrow"/>
              </a:rPr>
              <a:t>Copper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collimator</a:t>
            </a:r>
            <a:r>
              <a:rPr lang="de-DE" sz="1700" dirty="0" smtClean="0">
                <a:latin typeface="Arial Narrow"/>
                <a:cs typeface="Arial Narrow"/>
              </a:rPr>
              <a:t> (</a:t>
            </a:r>
            <a:r>
              <a:rPr lang="de-DE" sz="1700" dirty="0" err="1" smtClean="0">
                <a:latin typeface="Arial Narrow"/>
                <a:cs typeface="Arial Narrow"/>
              </a:rPr>
              <a:t>to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be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optimized</a:t>
            </a:r>
            <a:r>
              <a:rPr lang="de-DE" sz="1700" dirty="0" smtClean="0">
                <a:latin typeface="Arial Narrow"/>
                <a:cs typeface="Arial Narrow"/>
              </a:rPr>
              <a:t>)</a:t>
            </a:r>
            <a:endParaRPr lang="de-DE" sz="1700" dirty="0">
              <a:latin typeface="Arial Narrow"/>
              <a:cs typeface="Arial Narrow"/>
            </a:endParaRPr>
          </a:p>
        </p:txBody>
      </p:sp>
      <p:cxnSp>
        <p:nvCxnSpPr>
          <p:cNvPr id="21" name="Gerade Verbindung mit Pfeil 20"/>
          <p:cNvCxnSpPr/>
          <p:nvPr/>
        </p:nvCxnSpPr>
        <p:spPr bwMode="auto">
          <a:xfrm flipH="1">
            <a:off x="4028768" y="3622105"/>
            <a:ext cx="1584176" cy="12241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Textfeld 21"/>
          <p:cNvSpPr txBox="1"/>
          <p:nvPr/>
        </p:nvSpPr>
        <p:spPr>
          <a:xfrm>
            <a:off x="5737314" y="3370860"/>
            <a:ext cx="1966885" cy="8633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N-Dose </a:t>
            </a:r>
            <a:r>
              <a:rPr lang="de-DE" sz="1700" dirty="0" err="1" smtClean="0">
                <a:latin typeface="Arial Narrow"/>
                <a:cs typeface="Arial Narrow"/>
              </a:rPr>
              <a:t>detector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position</a:t>
            </a:r>
            <a:endParaRPr lang="de-DE" sz="1700" dirty="0" smtClean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1.2 µ</a:t>
            </a:r>
            <a:r>
              <a:rPr lang="de-DE" sz="1700" dirty="0" err="1" smtClean="0">
                <a:latin typeface="Arial Narrow"/>
                <a:cs typeface="Arial Narrow"/>
              </a:rPr>
              <a:t>Sv</a:t>
            </a:r>
            <a:r>
              <a:rPr lang="de-DE" sz="1700" dirty="0" smtClean="0">
                <a:latin typeface="Arial Narrow"/>
                <a:cs typeface="Arial Narrow"/>
              </a:rPr>
              <a:t>/h </a:t>
            </a:r>
            <a:endParaRPr lang="de-DE" sz="1700" dirty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23" name="Rechteck 22"/>
          <p:cNvSpPr/>
          <p:nvPr/>
        </p:nvSpPr>
        <p:spPr bwMode="auto">
          <a:xfrm>
            <a:off x="5580112" y="836712"/>
            <a:ext cx="3168352" cy="21602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25" name="Gerade Verbindung mit Pfeil 24"/>
          <p:cNvCxnSpPr/>
          <p:nvPr/>
        </p:nvCxnSpPr>
        <p:spPr bwMode="auto">
          <a:xfrm flipH="1">
            <a:off x="3203848" y="2132856"/>
            <a:ext cx="2232248" cy="25202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1" name="Textfeld 30"/>
          <p:cNvSpPr txBox="1"/>
          <p:nvPr/>
        </p:nvSpPr>
        <p:spPr>
          <a:xfrm>
            <a:off x="5580112" y="2996952"/>
            <a:ext cx="2035814" cy="2031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200" dirty="0" smtClean="0">
                <a:latin typeface="Arial Narrow"/>
                <a:cs typeface="Arial Narrow"/>
              </a:rPr>
              <a:t>Neutron </a:t>
            </a:r>
            <a:r>
              <a:rPr lang="de-DE" sz="1200" dirty="0" err="1" smtClean="0">
                <a:latin typeface="Arial Narrow"/>
                <a:cs typeface="Arial Narrow"/>
              </a:rPr>
              <a:t>flux</a:t>
            </a:r>
            <a:r>
              <a:rPr lang="de-DE" sz="1200" dirty="0" smtClean="0">
                <a:latin typeface="Arial Narrow"/>
                <a:cs typeface="Arial Narrow"/>
              </a:rPr>
              <a:t> after </a:t>
            </a:r>
            <a:r>
              <a:rPr lang="de-DE" sz="1200" dirty="0" err="1" smtClean="0">
                <a:latin typeface="Arial Narrow"/>
                <a:cs typeface="Arial Narrow"/>
              </a:rPr>
              <a:t>copper</a:t>
            </a:r>
            <a:r>
              <a:rPr lang="de-DE" sz="1200" dirty="0" smtClean="0">
                <a:latin typeface="Arial Narrow"/>
                <a:cs typeface="Arial Narrow"/>
              </a:rPr>
              <a:t> </a:t>
            </a:r>
            <a:r>
              <a:rPr lang="de-DE" sz="1200" dirty="0" err="1" smtClean="0">
                <a:latin typeface="Arial Narrow"/>
                <a:cs typeface="Arial Narrow"/>
              </a:rPr>
              <a:t>collimator</a:t>
            </a:r>
            <a:r>
              <a:rPr lang="de-DE" sz="1200" dirty="0" smtClean="0">
                <a:latin typeface="Arial Narrow"/>
                <a:cs typeface="Arial Narrow"/>
              </a:rPr>
              <a:t>  </a:t>
            </a:r>
            <a:endParaRPr lang="de-DE" sz="1200" dirty="0">
              <a:latin typeface="Arial Narrow"/>
              <a:cs typeface="Arial Narrow"/>
            </a:endParaRPr>
          </a:p>
        </p:txBody>
      </p:sp>
      <p:pic>
        <p:nvPicPr>
          <p:cNvPr id="33" name="Bild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080" y="896898"/>
            <a:ext cx="2771336" cy="1865808"/>
          </a:xfrm>
          <a:prstGeom prst="rect">
            <a:avLst/>
          </a:prstGeom>
        </p:spPr>
      </p:pic>
      <p:sp>
        <p:nvSpPr>
          <p:cNvPr id="34" name="Textfeld 33"/>
          <p:cNvSpPr txBox="1"/>
          <p:nvPr/>
        </p:nvSpPr>
        <p:spPr>
          <a:xfrm>
            <a:off x="6902548" y="2799036"/>
            <a:ext cx="647613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dirty="0" err="1" smtClean="0">
                <a:latin typeface="Arial Narrow"/>
                <a:cs typeface="Arial Narrow"/>
              </a:rPr>
              <a:t>Energy</a:t>
            </a:r>
            <a:r>
              <a:rPr lang="de-DE" sz="1000" dirty="0" smtClean="0">
                <a:latin typeface="Arial Narrow"/>
                <a:cs typeface="Arial Narrow"/>
              </a:rPr>
              <a:t> (</a:t>
            </a:r>
            <a:r>
              <a:rPr lang="de-DE" sz="1000" dirty="0" err="1" smtClean="0">
                <a:latin typeface="Arial Narrow"/>
                <a:cs typeface="Arial Narrow"/>
              </a:rPr>
              <a:t>MeV</a:t>
            </a:r>
            <a:r>
              <a:rPr lang="de-DE" sz="1000" dirty="0" smtClean="0">
                <a:latin typeface="Arial Narrow"/>
                <a:cs typeface="Arial Narrow"/>
              </a:rPr>
              <a:t>)</a:t>
            </a:r>
            <a:endParaRPr lang="de-DE" sz="1000" dirty="0">
              <a:latin typeface="Arial Narrow"/>
              <a:cs typeface="Arial Narrow"/>
            </a:endParaRPr>
          </a:p>
        </p:txBody>
      </p:sp>
      <p:sp>
        <p:nvSpPr>
          <p:cNvPr id="35" name="Textfeld 34"/>
          <p:cNvSpPr txBox="1"/>
          <p:nvPr/>
        </p:nvSpPr>
        <p:spPr>
          <a:xfrm rot="16200000">
            <a:off x="4903373" y="1546284"/>
            <a:ext cx="1622276" cy="2031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200" dirty="0" smtClean="0">
                <a:latin typeface="Arial Narrow"/>
                <a:cs typeface="Arial Narrow"/>
              </a:rPr>
              <a:t>Neutron </a:t>
            </a:r>
            <a:r>
              <a:rPr lang="de-DE" sz="1200" dirty="0" err="1" smtClean="0">
                <a:latin typeface="Arial Narrow"/>
                <a:cs typeface="Arial Narrow"/>
              </a:rPr>
              <a:t>flux</a:t>
            </a:r>
            <a:r>
              <a:rPr lang="de-DE" sz="1200" dirty="0" smtClean="0">
                <a:latin typeface="Arial Narrow"/>
                <a:cs typeface="Arial Narrow"/>
              </a:rPr>
              <a:t> (</a:t>
            </a:r>
            <a:r>
              <a:rPr lang="de-DE" sz="1200" dirty="0" err="1" smtClean="0">
                <a:latin typeface="Arial Narrow"/>
                <a:cs typeface="Arial Narrow"/>
              </a:rPr>
              <a:t>n</a:t>
            </a:r>
            <a:r>
              <a:rPr lang="de-DE" sz="1200" dirty="0" smtClean="0">
                <a:latin typeface="Arial Narrow"/>
                <a:cs typeface="Arial Narrow"/>
              </a:rPr>
              <a:t>/s/cm2 )</a:t>
            </a:r>
            <a:endParaRPr lang="de-DE" sz="1200" dirty="0">
              <a:latin typeface="Arial Narrow"/>
              <a:cs typeface="Arial Narrow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7253950" y="949908"/>
            <a:ext cx="1142942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>
                <a:latin typeface="Arial Narrow"/>
                <a:cs typeface="Arial Narrow"/>
              </a:rPr>
              <a:t>c</a:t>
            </a:r>
            <a:r>
              <a:rPr lang="de-DE" sz="1700" dirty="0" smtClean="0">
                <a:latin typeface="Arial Narrow"/>
                <a:cs typeface="Arial Narrow"/>
              </a:rPr>
              <a:t>a. 140 </a:t>
            </a:r>
            <a:r>
              <a:rPr lang="de-DE" sz="1700" dirty="0" err="1" smtClean="0">
                <a:latin typeface="Arial Narrow"/>
                <a:cs typeface="Arial Narrow"/>
              </a:rPr>
              <a:t>mSv</a:t>
            </a:r>
            <a:r>
              <a:rPr lang="de-DE" sz="1700" dirty="0" smtClean="0">
                <a:latin typeface="Arial Narrow"/>
                <a:cs typeface="Arial Narrow"/>
              </a:rPr>
              <a:t>/h</a:t>
            </a:r>
            <a:endParaRPr lang="de-DE" sz="17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25387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20000" y="87528"/>
            <a:ext cx="8534160" cy="533160"/>
          </a:xfrm>
        </p:spPr>
        <p:txBody>
          <a:bodyPr/>
          <a:lstStyle/>
          <a:p>
            <a:r>
              <a:rPr lang="de-DE" dirty="0" smtClean="0"/>
              <a:t>PSI </a:t>
            </a:r>
            <a:r>
              <a:rPr lang="de-DE" dirty="0" err="1" smtClean="0"/>
              <a:t>standard</a:t>
            </a:r>
            <a:r>
              <a:rPr lang="de-DE" dirty="0" smtClean="0"/>
              <a:t> </a:t>
            </a:r>
            <a:r>
              <a:rPr lang="de-DE" dirty="0" err="1" smtClean="0"/>
              <a:t>shielding</a:t>
            </a: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059804"/>
            <a:ext cx="6843138" cy="454205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652120" y="1196752"/>
            <a:ext cx="2952328" cy="20143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de-DE" sz="1700" dirty="0" smtClean="0">
                <a:latin typeface="Arial Narrow"/>
                <a:cs typeface="Arial Narrow"/>
              </a:rPr>
              <a:t>14 different </a:t>
            </a:r>
            <a:r>
              <a:rPr lang="de-DE" sz="1700" dirty="0" err="1" smtClean="0">
                <a:latin typeface="Arial Narrow"/>
                <a:cs typeface="Arial Narrow"/>
              </a:rPr>
              <a:t>standard</a:t>
            </a:r>
            <a:r>
              <a:rPr lang="de-DE" sz="1700" dirty="0" smtClean="0">
                <a:latin typeface="Arial Narrow"/>
                <a:cs typeface="Arial Narrow"/>
              </a:rPr>
              <a:t> geometries </a:t>
            </a:r>
            <a:r>
              <a:rPr lang="de-DE" sz="1700" dirty="0" err="1" smtClean="0">
                <a:latin typeface="Arial Narrow"/>
                <a:cs typeface="Arial Narrow"/>
              </a:rPr>
              <a:t>are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available</a:t>
            </a:r>
            <a:r>
              <a:rPr lang="de-DE" sz="1700" dirty="0" smtClean="0">
                <a:latin typeface="Arial Narrow"/>
                <a:cs typeface="Arial Narrow"/>
              </a:rPr>
              <a:t>  </a:t>
            </a:r>
          </a:p>
          <a:p>
            <a:pPr>
              <a:lnSpc>
                <a:spcPct val="110000"/>
              </a:lnSpc>
            </a:pPr>
            <a:endParaRPr lang="de-DE" sz="1700" dirty="0" smtClean="0">
              <a:latin typeface="Arial Narrow"/>
              <a:cs typeface="Arial Narrow"/>
            </a:endParaRP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de-DE" sz="1700" dirty="0">
                <a:latin typeface="Arial Narrow"/>
                <a:cs typeface="Arial Narrow"/>
              </a:rPr>
              <a:t>9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types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are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used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side</a:t>
            </a:r>
            <a:r>
              <a:rPr lang="de-DE" sz="1700" dirty="0" smtClean="0">
                <a:latin typeface="Arial Narrow"/>
                <a:cs typeface="Arial Narrow"/>
              </a:rPr>
              <a:t>-walls</a:t>
            </a:r>
          </a:p>
          <a:p>
            <a:pPr>
              <a:lnSpc>
                <a:spcPct val="110000"/>
              </a:lnSpc>
            </a:pPr>
            <a:endParaRPr lang="de-DE" sz="1700" dirty="0" smtClean="0">
              <a:latin typeface="Arial Narrow"/>
              <a:cs typeface="Arial Narrow"/>
            </a:endParaRP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de-DE" sz="1700" dirty="0">
                <a:latin typeface="Arial Narrow"/>
                <a:cs typeface="Arial Narrow"/>
              </a:rPr>
              <a:t>5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types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are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special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made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for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building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bunker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roofs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67544" y="908720"/>
            <a:ext cx="4005905" cy="115108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Materials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de-DE" sz="1700" dirty="0">
                <a:latin typeface="Arial Narrow"/>
                <a:cs typeface="Arial Narrow"/>
              </a:rPr>
              <a:t>n</a:t>
            </a:r>
            <a:r>
              <a:rPr lang="de-DE" sz="1700" dirty="0" smtClean="0">
                <a:latin typeface="Arial Narrow"/>
                <a:cs typeface="Arial Narrow"/>
              </a:rPr>
              <a:t>ormal </a:t>
            </a:r>
            <a:r>
              <a:rPr lang="de-DE" sz="1700" dirty="0" err="1" smtClean="0">
                <a:latin typeface="Arial Narrow"/>
                <a:cs typeface="Arial Narrow"/>
              </a:rPr>
              <a:t>concrete</a:t>
            </a:r>
            <a:endParaRPr lang="de-DE" sz="1700" dirty="0" smtClean="0">
              <a:latin typeface="Arial Narrow"/>
              <a:cs typeface="Arial Narrow"/>
            </a:endParaRP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de-DE" sz="1700" dirty="0" err="1">
                <a:latin typeface="Arial Narrow"/>
                <a:cs typeface="Arial Narrow"/>
              </a:rPr>
              <a:t>b</a:t>
            </a:r>
            <a:r>
              <a:rPr lang="de-DE" sz="1700" dirty="0" err="1" smtClean="0">
                <a:latin typeface="Arial Narrow"/>
                <a:cs typeface="Arial Narrow"/>
              </a:rPr>
              <a:t>orated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concrete</a:t>
            </a:r>
            <a:r>
              <a:rPr lang="de-DE" sz="1700" dirty="0" smtClean="0">
                <a:latin typeface="Arial Narrow"/>
                <a:cs typeface="Arial Narrow"/>
              </a:rPr>
              <a:t> (5% </a:t>
            </a:r>
            <a:r>
              <a:rPr lang="de-DE" sz="1700" dirty="0" err="1" smtClean="0">
                <a:latin typeface="Arial Narrow"/>
                <a:cs typeface="Arial Narrow"/>
              </a:rPr>
              <a:t>boron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carbite</a:t>
            </a:r>
            <a:r>
              <a:rPr lang="de-DE" sz="1700" dirty="0" smtClean="0">
                <a:latin typeface="Arial Narrow"/>
                <a:cs typeface="Arial Narrow"/>
              </a:rPr>
              <a:t>)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de-DE" sz="1700" dirty="0" err="1">
                <a:latin typeface="Arial Narrow"/>
                <a:cs typeface="Arial Narrow"/>
              </a:rPr>
              <a:t>s</a:t>
            </a:r>
            <a:r>
              <a:rPr lang="de-DE" sz="1700" dirty="0" err="1" smtClean="0">
                <a:latin typeface="Arial Narrow"/>
                <a:cs typeface="Arial Narrow"/>
              </a:rPr>
              <a:t>crap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metal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concrete</a:t>
            </a:r>
            <a:r>
              <a:rPr lang="de-DE" sz="1700" dirty="0" smtClean="0">
                <a:latin typeface="Arial Narrow"/>
                <a:cs typeface="Arial Narrow"/>
              </a:rPr>
              <a:t> (</a:t>
            </a:r>
            <a:r>
              <a:rPr lang="de-DE" sz="1700" dirty="0" err="1" smtClean="0">
                <a:latin typeface="Arial Narrow"/>
                <a:cs typeface="Arial Narrow"/>
              </a:rPr>
              <a:t>density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around</a:t>
            </a:r>
            <a:r>
              <a:rPr lang="de-DE" sz="1700" dirty="0" smtClean="0">
                <a:latin typeface="Arial Narrow"/>
                <a:cs typeface="Arial Narrow"/>
              </a:rPr>
              <a:t>  4g/cm3)</a:t>
            </a:r>
            <a:endParaRPr lang="de-DE" sz="1700" dirty="0">
              <a:latin typeface="Arial Narrow"/>
              <a:cs typeface="Arial Narrow"/>
            </a:endParaRP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9197" y="3655430"/>
            <a:ext cx="2963567" cy="222267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683875" y="6254501"/>
            <a:ext cx="2278444" cy="2708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600" dirty="0" err="1" smtClean="0">
                <a:latin typeface="Arial Narrow"/>
                <a:cs typeface="Arial Narrow"/>
              </a:rPr>
              <a:t>Two</a:t>
            </a:r>
            <a:r>
              <a:rPr lang="de-DE" sz="1600" dirty="0" smtClean="0">
                <a:latin typeface="Arial Narrow"/>
                <a:cs typeface="Arial Narrow"/>
              </a:rPr>
              <a:t> </a:t>
            </a:r>
            <a:r>
              <a:rPr lang="de-DE" sz="1600" dirty="0" err="1" smtClean="0">
                <a:latin typeface="Arial Narrow"/>
                <a:cs typeface="Arial Narrow"/>
              </a:rPr>
              <a:t>types</a:t>
            </a:r>
            <a:r>
              <a:rPr lang="de-DE" sz="1600" dirty="0" smtClean="0">
                <a:latin typeface="Arial Narrow"/>
                <a:cs typeface="Arial Narrow"/>
              </a:rPr>
              <a:t> </a:t>
            </a:r>
            <a:r>
              <a:rPr lang="de-DE" sz="1600" dirty="0" err="1" smtClean="0">
                <a:latin typeface="Arial Narrow"/>
                <a:cs typeface="Arial Narrow"/>
              </a:rPr>
              <a:t>of</a:t>
            </a:r>
            <a:r>
              <a:rPr lang="de-DE" sz="1600" dirty="0" smtClean="0">
                <a:latin typeface="Arial Narrow"/>
                <a:cs typeface="Arial Narrow"/>
              </a:rPr>
              <a:t> </a:t>
            </a:r>
            <a:r>
              <a:rPr lang="de-DE" sz="1600" dirty="0" err="1" smtClean="0">
                <a:latin typeface="Arial Narrow"/>
                <a:cs typeface="Arial Narrow"/>
              </a:rPr>
              <a:t>crane</a:t>
            </a:r>
            <a:r>
              <a:rPr lang="de-DE" sz="1600" dirty="0" smtClean="0">
                <a:latin typeface="Arial Narrow"/>
                <a:cs typeface="Arial Narrow"/>
              </a:rPr>
              <a:t> </a:t>
            </a:r>
            <a:r>
              <a:rPr lang="de-DE" sz="1600" dirty="0" err="1" smtClean="0">
                <a:latin typeface="Arial Narrow"/>
                <a:cs typeface="Arial Narrow"/>
              </a:rPr>
              <a:t>connectors</a:t>
            </a:r>
            <a:endParaRPr lang="de-DE" sz="1600" dirty="0">
              <a:latin typeface="Arial Narrow"/>
              <a:cs typeface="Arial Narrow"/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5308184"/>
            <a:ext cx="1257788" cy="943341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542" y="3292106"/>
            <a:ext cx="802616" cy="114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4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Bunker design</a:t>
            </a:r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1027"/>
            <a:ext cx="5328592" cy="296402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419872" y="865208"/>
            <a:ext cx="1846659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BOA % ICON </a:t>
            </a:r>
            <a:r>
              <a:rPr lang="de-DE" sz="1700" dirty="0" err="1" smtClean="0">
                <a:latin typeface="Arial Narrow"/>
                <a:cs typeface="Arial Narrow"/>
              </a:rPr>
              <a:t>beamline</a:t>
            </a:r>
            <a:endParaRPr lang="de-DE" sz="1700" dirty="0">
              <a:latin typeface="Arial Narrow"/>
              <a:cs typeface="Arial Narrow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980" y="3429000"/>
            <a:ext cx="5436096" cy="3023828"/>
          </a:xfrm>
          <a:prstGeom prst="rect">
            <a:avLst/>
          </a:prstGeom>
        </p:spPr>
      </p:pic>
      <p:cxnSp>
        <p:nvCxnSpPr>
          <p:cNvPr id="8" name="Gerade Verbindung mit Pfeil 7"/>
          <p:cNvCxnSpPr/>
          <p:nvPr/>
        </p:nvCxnSpPr>
        <p:spPr bwMode="auto">
          <a:xfrm>
            <a:off x="3563888" y="4797152"/>
            <a:ext cx="1584176" cy="6480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feld 8"/>
          <p:cNvSpPr txBox="1"/>
          <p:nvPr/>
        </p:nvSpPr>
        <p:spPr>
          <a:xfrm flipH="1">
            <a:off x="2105079" y="4377201"/>
            <a:ext cx="1560533" cy="8633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Back wall</a:t>
            </a:r>
          </a:p>
          <a:p>
            <a:pPr>
              <a:lnSpc>
                <a:spcPct val="110000"/>
              </a:lnSpc>
            </a:pPr>
            <a:r>
              <a:rPr lang="de-DE" sz="1700" dirty="0" err="1" smtClean="0">
                <a:latin typeface="Arial Narrow"/>
                <a:cs typeface="Arial Narrow"/>
              </a:rPr>
              <a:t>Borated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concrete</a:t>
            </a:r>
            <a:endParaRPr lang="de-DE" sz="1700" dirty="0" smtClean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DE" sz="1700" dirty="0" err="1" smtClean="0">
                <a:latin typeface="Arial Narrow"/>
                <a:cs typeface="Arial Narrow"/>
              </a:rPr>
              <a:t>Thickness</a:t>
            </a:r>
            <a:r>
              <a:rPr lang="de-DE" sz="1700" dirty="0" smtClean="0">
                <a:latin typeface="Arial Narrow"/>
                <a:cs typeface="Arial Narrow"/>
              </a:rPr>
              <a:t>: 1m 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086401" y="5619722"/>
            <a:ext cx="1460336" cy="8633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Side </a:t>
            </a:r>
            <a:r>
              <a:rPr lang="de-DE" sz="1700" dirty="0" err="1" smtClean="0">
                <a:latin typeface="Arial Narrow"/>
                <a:cs typeface="Arial Narrow"/>
              </a:rPr>
              <a:t>walls</a:t>
            </a:r>
            <a:endParaRPr lang="de-DE" sz="1700" dirty="0" smtClean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Standard </a:t>
            </a:r>
            <a:r>
              <a:rPr lang="de-DE" sz="1700" dirty="0" err="1" smtClean="0">
                <a:latin typeface="Arial Narrow"/>
                <a:cs typeface="Arial Narrow"/>
              </a:rPr>
              <a:t>concrete</a:t>
            </a:r>
            <a:endParaRPr lang="de-DE" sz="1700" dirty="0" smtClean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DE" sz="1700" dirty="0" err="1" smtClean="0">
                <a:latin typeface="Arial Narrow"/>
                <a:cs typeface="Arial Narrow"/>
              </a:rPr>
              <a:t>Thickness</a:t>
            </a:r>
            <a:r>
              <a:rPr lang="de-DE" sz="1700" dirty="0" smtClean="0">
                <a:latin typeface="Arial Narrow"/>
                <a:cs typeface="Arial Narrow"/>
              </a:rPr>
              <a:t>: 0.5 m </a:t>
            </a:r>
            <a:endParaRPr lang="de-DE" sz="1700" dirty="0">
              <a:latin typeface="Arial Narrow"/>
              <a:cs typeface="Arial Narrow"/>
            </a:endParaRPr>
          </a:p>
        </p:txBody>
      </p:sp>
      <p:cxnSp>
        <p:nvCxnSpPr>
          <p:cNvPr id="12" name="Gerade Verbindung mit Pfeil 11"/>
          <p:cNvCxnSpPr/>
          <p:nvPr/>
        </p:nvCxnSpPr>
        <p:spPr bwMode="auto">
          <a:xfrm flipV="1">
            <a:off x="3729980" y="5937320"/>
            <a:ext cx="2426196" cy="22798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feld 12"/>
          <p:cNvSpPr txBox="1"/>
          <p:nvPr/>
        </p:nvSpPr>
        <p:spPr>
          <a:xfrm>
            <a:off x="6092168" y="1101752"/>
            <a:ext cx="1352934" cy="8633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Roof </a:t>
            </a:r>
          </a:p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Normal </a:t>
            </a:r>
            <a:r>
              <a:rPr lang="de-DE" sz="1700" dirty="0" err="1" smtClean="0">
                <a:latin typeface="Arial Narrow"/>
                <a:cs typeface="Arial Narrow"/>
              </a:rPr>
              <a:t>concrete</a:t>
            </a:r>
            <a:endParaRPr lang="de-DE" sz="1700" dirty="0" smtClean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DE" sz="1700" dirty="0" err="1" smtClean="0">
                <a:latin typeface="Arial Narrow"/>
                <a:cs typeface="Arial Narrow"/>
              </a:rPr>
              <a:t>Thickness</a:t>
            </a:r>
            <a:r>
              <a:rPr lang="de-DE" sz="1700" dirty="0" smtClean="0">
                <a:latin typeface="Arial Narrow"/>
                <a:cs typeface="Arial Narrow"/>
              </a:rPr>
              <a:t>: 0.5 m</a:t>
            </a:r>
            <a:endParaRPr lang="de-DE" sz="1700" dirty="0">
              <a:latin typeface="Arial Narrow"/>
              <a:cs typeface="Arial Narrow"/>
            </a:endParaRPr>
          </a:p>
        </p:txBody>
      </p:sp>
      <p:cxnSp>
        <p:nvCxnSpPr>
          <p:cNvPr id="15" name="Gerade Verbindung mit Pfeil 14"/>
          <p:cNvCxnSpPr/>
          <p:nvPr/>
        </p:nvCxnSpPr>
        <p:spPr bwMode="auto">
          <a:xfrm flipH="1">
            <a:off x="4355976" y="1533408"/>
            <a:ext cx="1531104" cy="6714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feld 15"/>
          <p:cNvSpPr txBox="1"/>
          <p:nvPr/>
        </p:nvSpPr>
        <p:spPr>
          <a:xfrm>
            <a:off x="6247659" y="2548547"/>
            <a:ext cx="2394886" cy="8633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Side </a:t>
            </a:r>
            <a:r>
              <a:rPr lang="de-DE" sz="1700" dirty="0" err="1" smtClean="0">
                <a:latin typeface="Arial Narrow"/>
                <a:cs typeface="Arial Narrow"/>
              </a:rPr>
              <a:t>walls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between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beamlines</a:t>
            </a:r>
            <a:endParaRPr lang="de-DE" sz="1700" dirty="0" smtClean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DE" sz="1700" dirty="0" err="1" smtClean="0">
                <a:latin typeface="Arial Narrow"/>
                <a:cs typeface="Arial Narrow"/>
              </a:rPr>
              <a:t>Scrap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metal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concrete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de-DE" sz="1700" dirty="0" err="1" smtClean="0">
                <a:latin typeface="Arial Narrow"/>
                <a:cs typeface="Arial Narrow"/>
              </a:rPr>
              <a:t>Thickness</a:t>
            </a:r>
            <a:r>
              <a:rPr lang="de-DE" sz="1700" dirty="0" smtClean="0">
                <a:latin typeface="Arial Narrow"/>
                <a:cs typeface="Arial Narrow"/>
              </a:rPr>
              <a:t>: 0.5 m</a:t>
            </a:r>
            <a:endParaRPr lang="de-DE" sz="1700" dirty="0">
              <a:latin typeface="Arial Narrow"/>
              <a:cs typeface="Arial Narrow"/>
            </a:endParaRPr>
          </a:p>
        </p:txBody>
      </p:sp>
      <p:cxnSp>
        <p:nvCxnSpPr>
          <p:cNvPr id="20" name="Gerade Verbindung mit Pfeil 19"/>
          <p:cNvCxnSpPr/>
          <p:nvPr/>
        </p:nvCxnSpPr>
        <p:spPr bwMode="auto">
          <a:xfrm flipH="1">
            <a:off x="6092168" y="3411860"/>
            <a:ext cx="496056" cy="182865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564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Cabling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bunker</a:t>
            </a:r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1620595"/>
            <a:ext cx="5575256" cy="372998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106495" y="909190"/>
            <a:ext cx="1689565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err="1" smtClean="0">
                <a:latin typeface="Arial Narrow"/>
                <a:cs typeface="Arial Narrow"/>
              </a:rPr>
              <a:t>Chicane</a:t>
            </a:r>
            <a:r>
              <a:rPr lang="de-DE" sz="1700" dirty="0" smtClean="0">
                <a:latin typeface="Arial Narrow"/>
                <a:cs typeface="Arial Narrow"/>
              </a:rPr>
              <a:t>: </a:t>
            </a:r>
            <a:r>
              <a:rPr lang="de-DE" sz="1700" dirty="0" err="1" smtClean="0">
                <a:latin typeface="Arial Narrow"/>
                <a:cs typeface="Arial Narrow"/>
              </a:rPr>
              <a:t>yes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or</a:t>
            </a:r>
            <a:r>
              <a:rPr lang="de-DE" sz="1700" dirty="0" smtClean="0">
                <a:latin typeface="Arial Narrow"/>
                <a:cs typeface="Arial Narrow"/>
              </a:rPr>
              <a:t> not ?</a:t>
            </a:r>
            <a:endParaRPr lang="de-DE" sz="1700" dirty="0">
              <a:latin typeface="Arial Narrow"/>
              <a:cs typeface="Arial Narrow"/>
            </a:endParaRPr>
          </a:p>
        </p:txBody>
      </p:sp>
      <p:cxnSp>
        <p:nvCxnSpPr>
          <p:cNvPr id="7" name="Gerade Verbindung mit Pfeil 6"/>
          <p:cNvCxnSpPr/>
          <p:nvPr/>
        </p:nvCxnSpPr>
        <p:spPr bwMode="auto">
          <a:xfrm flipH="1" flipV="1">
            <a:off x="1979712" y="4221089"/>
            <a:ext cx="1656184" cy="162371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feld 7"/>
          <p:cNvSpPr txBox="1"/>
          <p:nvPr/>
        </p:nvSpPr>
        <p:spPr>
          <a:xfrm>
            <a:off x="3203848" y="5844806"/>
            <a:ext cx="3031279" cy="57554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BOA: </a:t>
            </a:r>
            <a:r>
              <a:rPr lang="de-DE" sz="1700" dirty="0" err="1" smtClean="0">
                <a:latin typeface="Arial Narrow"/>
                <a:cs typeface="Arial Narrow"/>
              </a:rPr>
              <a:t>chicane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with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standard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elements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de-DE" sz="1700" dirty="0">
                <a:latin typeface="Arial Narrow"/>
                <a:cs typeface="Arial Narrow"/>
              </a:rPr>
              <a:t>i</a:t>
            </a:r>
            <a:r>
              <a:rPr lang="de-DE" sz="1700" dirty="0" smtClean="0">
                <a:latin typeface="Arial Narrow"/>
                <a:cs typeface="Arial Narrow"/>
              </a:rPr>
              <a:t>n 1 m </a:t>
            </a:r>
            <a:r>
              <a:rPr lang="de-DE" sz="1700" dirty="0" err="1" smtClean="0">
                <a:latin typeface="Arial Narrow"/>
                <a:cs typeface="Arial Narrow"/>
              </a:rPr>
              <a:t>height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from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the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floor</a:t>
            </a:r>
            <a:endParaRPr lang="de-DE" sz="1700" dirty="0">
              <a:latin typeface="Arial Narrow"/>
              <a:cs typeface="Arial Narrow"/>
            </a:endParaRPr>
          </a:p>
        </p:txBody>
      </p:sp>
      <p:cxnSp>
        <p:nvCxnSpPr>
          <p:cNvPr id="10" name="Gerade Verbindung mit Pfeil 9"/>
          <p:cNvCxnSpPr/>
          <p:nvPr/>
        </p:nvCxnSpPr>
        <p:spPr bwMode="auto">
          <a:xfrm flipH="1">
            <a:off x="3635896" y="1988840"/>
            <a:ext cx="2016224" cy="5040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feld 10"/>
          <p:cNvSpPr txBox="1"/>
          <p:nvPr/>
        </p:nvSpPr>
        <p:spPr>
          <a:xfrm>
            <a:off x="5835560" y="1738358"/>
            <a:ext cx="3005400" cy="1151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ICON: </a:t>
            </a:r>
            <a:r>
              <a:rPr lang="de-DE" sz="1700" dirty="0" err="1" smtClean="0">
                <a:latin typeface="Arial Narrow"/>
                <a:cs typeface="Arial Narrow"/>
              </a:rPr>
              <a:t>no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chicane</a:t>
            </a:r>
            <a:r>
              <a:rPr lang="de-DE" sz="1700" dirty="0" smtClean="0">
                <a:latin typeface="Arial Narrow"/>
                <a:cs typeface="Arial Narrow"/>
              </a:rPr>
              <a:t> but </a:t>
            </a:r>
            <a:r>
              <a:rPr lang="de-DE" sz="1700" dirty="0" err="1" smtClean="0">
                <a:latin typeface="Arial Narrow"/>
                <a:cs typeface="Arial Narrow"/>
              </a:rPr>
              <a:t>the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cable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channel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is</a:t>
            </a:r>
            <a:r>
              <a:rPr lang="de-DE" sz="1700" dirty="0" smtClean="0">
                <a:latin typeface="Arial Narrow"/>
                <a:cs typeface="Arial Narrow"/>
              </a:rPr>
              <a:t> in 2.5 m </a:t>
            </a:r>
            <a:r>
              <a:rPr lang="de-DE" sz="1700" dirty="0" err="1" smtClean="0">
                <a:latin typeface="Arial Narrow"/>
                <a:cs typeface="Arial Narrow"/>
              </a:rPr>
              <a:t>heigth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from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the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floor</a:t>
            </a:r>
            <a:endParaRPr lang="de-DE" sz="1700" dirty="0" smtClean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endParaRPr lang="de-DE" sz="1700" dirty="0" err="1">
              <a:latin typeface="Arial Narrow"/>
              <a:cs typeface="Arial Narrow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876770" y="919067"/>
            <a:ext cx="2943113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Cable </a:t>
            </a:r>
            <a:r>
              <a:rPr lang="de-DE" sz="1700" dirty="0" err="1" smtClean="0">
                <a:latin typeface="Arial Narrow"/>
                <a:cs typeface="Arial Narrow"/>
              </a:rPr>
              <a:t>channel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never</a:t>
            </a:r>
            <a:r>
              <a:rPr lang="de-DE" sz="1700" dirty="0" smtClean="0">
                <a:latin typeface="Arial Narrow"/>
                <a:cs typeface="Arial Narrow"/>
              </a:rPr>
              <a:t> at </a:t>
            </a:r>
            <a:r>
              <a:rPr lang="de-DE" sz="1700" dirty="0" err="1" smtClean="0">
                <a:latin typeface="Arial Narrow"/>
                <a:cs typeface="Arial Narrow"/>
              </a:rPr>
              <a:t>the</a:t>
            </a:r>
            <a:r>
              <a:rPr lang="de-DE" sz="1700" dirty="0" smtClean="0">
                <a:latin typeface="Arial Narrow"/>
                <a:cs typeface="Arial Narrow"/>
              </a:rPr>
              <a:t> back-</a:t>
            </a:r>
            <a:r>
              <a:rPr lang="de-DE" sz="1700" dirty="0" err="1" smtClean="0">
                <a:latin typeface="Arial Narrow"/>
                <a:cs typeface="Arial Narrow"/>
              </a:rPr>
              <a:t>side</a:t>
            </a:r>
            <a:endParaRPr lang="de-DE" sz="1700" dirty="0">
              <a:latin typeface="Arial Narrow"/>
              <a:cs typeface="Arial Narrow"/>
            </a:endParaRPr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584" y="2961469"/>
            <a:ext cx="3652376" cy="273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75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Handling – </a:t>
            </a:r>
            <a:r>
              <a:rPr lang="de-DE" dirty="0" err="1" smtClean="0"/>
              <a:t>practical</a:t>
            </a:r>
            <a:r>
              <a:rPr lang="de-DE" dirty="0" smtClean="0"/>
              <a:t> </a:t>
            </a:r>
            <a:r>
              <a:rPr lang="de-DE" dirty="0" err="1" smtClean="0"/>
              <a:t>issues</a:t>
            </a: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96" y="3246571"/>
            <a:ext cx="2694721" cy="2021041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7235" y="2916654"/>
            <a:ext cx="3574502" cy="268087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5415507" y="3732740"/>
            <a:ext cx="432048" cy="936104"/>
          </a:xfrm>
          <a:prstGeom prst="ellipse">
            <a:avLst/>
          </a:prstGeom>
          <a:solidFill>
            <a:schemeClr val="accent1">
              <a:alpha val="3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23528" y="1019111"/>
            <a:ext cx="8566448" cy="8633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Standard </a:t>
            </a:r>
            <a:r>
              <a:rPr lang="de-DE" sz="1700" dirty="0" err="1" smtClean="0">
                <a:latin typeface="Arial Narrow"/>
                <a:cs typeface="Arial Narrow"/>
              </a:rPr>
              <a:t>blocks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are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built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with</a:t>
            </a:r>
            <a:r>
              <a:rPr lang="de-DE" sz="1700" dirty="0" smtClean="0">
                <a:latin typeface="Arial Narrow"/>
                <a:cs typeface="Arial Narrow"/>
              </a:rPr>
              <a:t> a 45 </a:t>
            </a:r>
            <a:r>
              <a:rPr lang="de-DE" sz="1700" dirty="0" err="1" smtClean="0">
                <a:latin typeface="Arial Narrow"/>
                <a:cs typeface="Arial Narrow"/>
              </a:rPr>
              <a:t>deg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edge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around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the</a:t>
            </a:r>
            <a:r>
              <a:rPr lang="de-DE" sz="1700" dirty="0" smtClean="0">
                <a:latin typeface="Arial Narrow"/>
                <a:cs typeface="Arial Narrow"/>
              </a:rPr>
              <a:t> block -&gt; </a:t>
            </a:r>
            <a:r>
              <a:rPr lang="de-DE" sz="1700" dirty="0" err="1" smtClean="0">
                <a:latin typeface="Arial Narrow"/>
                <a:cs typeface="Arial Narrow"/>
              </a:rPr>
              <a:t>avoiding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spalling</a:t>
            </a:r>
            <a:r>
              <a:rPr lang="de-DE" sz="1700" dirty="0" smtClean="0">
                <a:latin typeface="Arial Narrow"/>
                <a:cs typeface="Arial Narrow"/>
              </a:rPr>
              <a:t>/</a:t>
            </a:r>
            <a:r>
              <a:rPr lang="de-DE" sz="1700" dirty="0" err="1" smtClean="0">
                <a:latin typeface="Arial Narrow"/>
                <a:cs typeface="Arial Narrow"/>
              </a:rPr>
              <a:t>peeling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during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positioning</a:t>
            </a:r>
            <a:endParaRPr lang="de-DE" sz="1700" dirty="0" smtClean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endParaRPr lang="de-DE" sz="1700" dirty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DE" sz="1700" dirty="0" err="1" smtClean="0">
                <a:latin typeface="Arial Narrow"/>
                <a:cs typeface="Arial Narrow"/>
              </a:rPr>
              <a:t>Another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aspect</a:t>
            </a:r>
            <a:r>
              <a:rPr lang="de-DE" sz="1700" dirty="0" smtClean="0">
                <a:latin typeface="Arial Narrow"/>
                <a:cs typeface="Arial Narrow"/>
              </a:rPr>
              <a:t>: </a:t>
            </a:r>
            <a:r>
              <a:rPr lang="de-DE" sz="1700" dirty="0" err="1" smtClean="0">
                <a:latin typeface="Arial Narrow"/>
                <a:cs typeface="Arial Narrow"/>
              </a:rPr>
              <a:t>turning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of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the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elements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is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possible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endParaRPr lang="de-DE" sz="1700" dirty="0">
              <a:latin typeface="Arial Narrow"/>
              <a:cs typeface="Arial Narrow"/>
            </a:endParaRPr>
          </a:p>
        </p:txBody>
      </p:sp>
      <p:cxnSp>
        <p:nvCxnSpPr>
          <p:cNvPr id="9" name="Gerade Verbindung mit Pfeil 8"/>
          <p:cNvCxnSpPr>
            <a:endCxn id="6" idx="0"/>
          </p:cNvCxnSpPr>
          <p:nvPr/>
        </p:nvCxnSpPr>
        <p:spPr bwMode="auto">
          <a:xfrm>
            <a:off x="4983459" y="1394467"/>
            <a:ext cx="648072" cy="233827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feld 9"/>
          <p:cNvSpPr txBox="1"/>
          <p:nvPr/>
        </p:nvSpPr>
        <p:spPr>
          <a:xfrm>
            <a:off x="450548" y="2519810"/>
            <a:ext cx="4316887" cy="57554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Problem: 4 </a:t>
            </a:r>
            <a:r>
              <a:rPr lang="de-DE" sz="1700" dirty="0" err="1" smtClean="0">
                <a:latin typeface="Arial Narrow"/>
                <a:cs typeface="Arial Narrow"/>
              </a:rPr>
              <a:t>blocks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assembled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results</a:t>
            </a:r>
            <a:r>
              <a:rPr lang="de-DE" sz="1700" dirty="0" smtClean="0">
                <a:latin typeface="Arial Narrow"/>
                <a:cs typeface="Arial Narrow"/>
              </a:rPr>
              <a:t> in a 2 cm x 2 cm </a:t>
            </a:r>
          </a:p>
          <a:p>
            <a:pPr>
              <a:lnSpc>
                <a:spcPct val="110000"/>
              </a:lnSpc>
            </a:pPr>
            <a:r>
              <a:rPr lang="de-DE" sz="1700" dirty="0" err="1" smtClean="0">
                <a:latin typeface="Arial Narrow"/>
                <a:cs typeface="Arial Narrow"/>
              </a:rPr>
              <a:t>gap</a:t>
            </a:r>
            <a:r>
              <a:rPr lang="de-DE" sz="1700" dirty="0" smtClean="0">
                <a:latin typeface="Arial Narrow"/>
                <a:cs typeface="Arial Narrow"/>
              </a:rPr>
              <a:t> !!  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11560" y="5589240"/>
            <a:ext cx="4004301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Solution: </a:t>
            </a:r>
            <a:r>
              <a:rPr lang="de-DE" sz="1700" dirty="0" err="1" smtClean="0">
                <a:latin typeface="Arial Narrow"/>
                <a:cs typeface="Arial Narrow"/>
              </a:rPr>
              <a:t>gap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filled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with</a:t>
            </a:r>
            <a:r>
              <a:rPr lang="de-DE" sz="1700" dirty="0" smtClean="0">
                <a:latin typeface="Arial Narrow"/>
                <a:cs typeface="Arial Narrow"/>
              </a:rPr>
              <a:t> a </a:t>
            </a:r>
            <a:r>
              <a:rPr lang="de-DE" sz="1700" dirty="0" err="1" smtClean="0">
                <a:latin typeface="Arial Narrow"/>
                <a:cs typeface="Arial Narrow"/>
              </a:rPr>
              <a:t>Pb</a:t>
            </a:r>
            <a:r>
              <a:rPr lang="de-DE" sz="1700" dirty="0" smtClean="0">
                <a:latin typeface="Arial Narrow"/>
                <a:cs typeface="Arial Narrow"/>
              </a:rPr>
              <a:t> / PE </a:t>
            </a:r>
            <a:r>
              <a:rPr lang="de-DE" sz="1700" dirty="0" err="1" smtClean="0">
                <a:latin typeface="Arial Narrow"/>
                <a:cs typeface="Arial Narrow"/>
              </a:rPr>
              <a:t>laminat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structure</a:t>
            </a:r>
            <a:endParaRPr lang="de-DE" sz="1700" dirty="0">
              <a:latin typeface="Arial Narrow"/>
              <a:cs typeface="Arial Narrow"/>
            </a:endParaRPr>
          </a:p>
        </p:txBody>
      </p:sp>
      <p:cxnSp>
        <p:nvCxnSpPr>
          <p:cNvPr id="13" name="Gerade Verbindung mit Pfeil 12"/>
          <p:cNvCxnSpPr/>
          <p:nvPr/>
        </p:nvCxnSpPr>
        <p:spPr bwMode="auto">
          <a:xfrm flipV="1">
            <a:off x="1620000" y="4509120"/>
            <a:ext cx="791760" cy="10081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7827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Guide </a:t>
            </a:r>
            <a:r>
              <a:rPr lang="de-DE" dirty="0" err="1" smtClean="0"/>
              <a:t>shielding</a:t>
            </a:r>
            <a:r>
              <a:rPr lang="de-DE" dirty="0" smtClean="0"/>
              <a:t> outside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bunker</a:t>
            </a:r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43871"/>
            <a:ext cx="4320480" cy="2855911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0391" y="1568429"/>
            <a:ext cx="3278495" cy="245887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022825" y="5041324"/>
            <a:ext cx="7386381" cy="115108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r>
              <a:rPr lang="de-DE" sz="1700" dirty="0" err="1" smtClean="0">
                <a:latin typeface="Arial Narrow"/>
                <a:cs typeface="Arial Narrow"/>
              </a:rPr>
              <a:t>shielding</a:t>
            </a:r>
            <a:r>
              <a:rPr lang="de-DE" sz="1700" dirty="0" smtClean="0">
                <a:latin typeface="Arial Narrow"/>
                <a:cs typeface="Arial Narrow"/>
              </a:rPr>
              <a:t>: 120 mm </a:t>
            </a:r>
            <a:r>
              <a:rPr lang="de-DE" sz="1700" dirty="0" err="1" smtClean="0">
                <a:latin typeface="Arial Narrow"/>
                <a:cs typeface="Arial Narrow"/>
              </a:rPr>
              <a:t>steel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around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the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guide</a:t>
            </a:r>
            <a:r>
              <a:rPr lang="de-DE" sz="1700" dirty="0" smtClean="0">
                <a:latin typeface="Arial Narrow"/>
                <a:cs typeface="Arial Narrow"/>
              </a:rPr>
              <a:t>; 50 mm on </a:t>
            </a:r>
            <a:r>
              <a:rPr lang="de-DE" sz="1700" dirty="0" err="1" smtClean="0">
                <a:latin typeface="Arial Narrow"/>
                <a:cs typeface="Arial Narrow"/>
              </a:rPr>
              <a:t>the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lower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region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</a:p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endParaRPr lang="de-DE" sz="1700" dirty="0">
              <a:latin typeface="Arial Narrow"/>
              <a:cs typeface="Arial Narrow"/>
            </a:endParaRPr>
          </a:p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r>
              <a:rPr lang="de-DE" sz="1700" dirty="0" smtClean="0">
                <a:latin typeface="Arial Narrow"/>
                <a:cs typeface="Arial Narrow"/>
              </a:rPr>
              <a:t>Additional </a:t>
            </a:r>
            <a:r>
              <a:rPr lang="de-DE" sz="1700" dirty="0" err="1" smtClean="0">
                <a:latin typeface="Arial Narrow"/>
                <a:cs typeface="Arial Narrow"/>
              </a:rPr>
              <a:t>shielding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>
                <a:latin typeface="Arial Narrow"/>
                <a:cs typeface="Arial Narrow"/>
              </a:rPr>
              <a:t>t</a:t>
            </a:r>
            <a:r>
              <a:rPr lang="de-DE" sz="1700" dirty="0" err="1" smtClean="0">
                <a:latin typeface="Arial Narrow"/>
                <a:cs typeface="Arial Narrow"/>
              </a:rPr>
              <a:t>o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public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ways</a:t>
            </a:r>
            <a:r>
              <a:rPr lang="de-DE" sz="1700" dirty="0" smtClean="0">
                <a:latin typeface="Arial Narrow"/>
                <a:cs typeface="Arial Narrow"/>
              </a:rPr>
              <a:t>: 500 mm </a:t>
            </a:r>
            <a:r>
              <a:rPr lang="de-DE" sz="1700" dirty="0" err="1" smtClean="0">
                <a:latin typeface="Arial Narrow"/>
                <a:cs typeface="Arial Narrow"/>
              </a:rPr>
              <a:t>standard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concrete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blocks</a:t>
            </a:r>
            <a:r>
              <a:rPr lang="de-DE" sz="1700" dirty="0" smtClean="0">
                <a:latin typeface="Arial Narrow"/>
                <a:cs typeface="Arial Narrow"/>
              </a:rPr>
              <a:t> (</a:t>
            </a:r>
            <a:r>
              <a:rPr lang="de-DE" sz="1700" dirty="0" err="1" smtClean="0">
                <a:latin typeface="Arial Narrow"/>
                <a:cs typeface="Arial Narrow"/>
              </a:rPr>
              <a:t>fullfiled</a:t>
            </a:r>
            <a:r>
              <a:rPr lang="de-DE" sz="1700" dirty="0">
                <a:latin typeface="Arial Narrow"/>
                <a:cs typeface="Arial Narrow"/>
              </a:rPr>
              <a:t> </a:t>
            </a:r>
            <a:r>
              <a:rPr lang="de-DE" sz="1700" dirty="0" smtClean="0">
                <a:latin typeface="Arial Narrow"/>
                <a:cs typeface="Arial Narrow"/>
              </a:rPr>
              <a:t>&lt; 1</a:t>
            </a:r>
            <a:r>
              <a:rPr lang="de-DE" sz="1700" dirty="0">
                <a:latin typeface="Arial Narrow"/>
                <a:cs typeface="Arial Narrow"/>
              </a:rPr>
              <a:t> </a:t>
            </a:r>
            <a:r>
              <a:rPr lang="de-DE" sz="1700" dirty="0" smtClean="0">
                <a:latin typeface="Arial Narrow"/>
                <a:cs typeface="Arial Narrow"/>
              </a:rPr>
              <a:t>µ</a:t>
            </a:r>
            <a:r>
              <a:rPr lang="de-DE" sz="1700" dirty="0" err="1" smtClean="0">
                <a:latin typeface="Arial Narrow"/>
                <a:cs typeface="Arial Narrow"/>
              </a:rPr>
              <a:t>Sv</a:t>
            </a:r>
            <a:r>
              <a:rPr lang="de-DE" sz="1700" dirty="0" smtClean="0">
                <a:latin typeface="Arial Narrow"/>
                <a:cs typeface="Arial Narrow"/>
              </a:rPr>
              <a:t>/h)</a:t>
            </a:r>
          </a:p>
          <a:p>
            <a:pPr>
              <a:lnSpc>
                <a:spcPct val="110000"/>
              </a:lnSpc>
            </a:pPr>
            <a:endParaRPr lang="de-DE" sz="1700" dirty="0">
              <a:latin typeface="Arial Narrow"/>
              <a:cs typeface="Arial Narrow"/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1753196" cy="3579139"/>
          </a:xfrm>
          <a:prstGeom prst="rect">
            <a:avLst/>
          </a:prstGeom>
        </p:spPr>
      </p:pic>
      <p:cxnSp>
        <p:nvCxnSpPr>
          <p:cNvPr id="11" name="Gerade Verbindung mit Pfeil 10"/>
          <p:cNvCxnSpPr/>
          <p:nvPr/>
        </p:nvCxnSpPr>
        <p:spPr bwMode="auto">
          <a:xfrm>
            <a:off x="1475656" y="2132856"/>
            <a:ext cx="1953983" cy="63744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09800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MAGiC</a:t>
            </a:r>
            <a:r>
              <a:rPr lang="de-DE" dirty="0" smtClean="0"/>
              <a:t> </a:t>
            </a:r>
            <a:r>
              <a:rPr lang="de-DE" dirty="0" err="1" smtClean="0"/>
              <a:t>beamline</a:t>
            </a:r>
            <a:r>
              <a:rPr lang="de-DE" dirty="0" smtClean="0"/>
              <a:t> </a:t>
            </a:r>
            <a:r>
              <a:rPr lang="de-DE" dirty="0" err="1" smtClean="0"/>
              <a:t>layout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395E-C9E4-1A42-AF8C-1536F87AF4B2}" type="datetime1">
              <a:rPr lang="de-DE" smtClean="0"/>
              <a:pPr/>
              <a:t>24.08.18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619FD56A-4E6D-7546-93E9-D59429457071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2051720" y="4867523"/>
            <a:ext cx="666355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1600" dirty="0">
                <a:latin typeface="Times New Roman" charset="0"/>
                <a:ea typeface="Arial" charset="0"/>
              </a:rPr>
              <a:t>polarized single </a:t>
            </a:r>
            <a:r>
              <a:rPr lang="en-US" sz="1600" dirty="0" smtClean="0">
                <a:latin typeface="Times New Roman" charset="0"/>
                <a:ea typeface="Arial" charset="0"/>
              </a:rPr>
              <a:t>crystal </a:t>
            </a:r>
            <a:r>
              <a:rPr lang="en-US" sz="1600" dirty="0" err="1" smtClean="0">
                <a:latin typeface="Times New Roman" charset="0"/>
                <a:ea typeface="Arial" charset="0"/>
              </a:rPr>
              <a:t>diffractometer</a:t>
            </a:r>
            <a:r>
              <a:rPr lang="en-US" sz="1600" dirty="0" smtClean="0">
                <a:latin typeface="Times New Roman" charset="0"/>
                <a:ea typeface="Arial" charset="0"/>
              </a:rPr>
              <a:t> at </a:t>
            </a:r>
            <a:r>
              <a:rPr lang="en-US" sz="1600" dirty="0" err="1" smtClean="0">
                <a:latin typeface="Times New Roman" charset="0"/>
                <a:ea typeface="Arial" charset="0"/>
              </a:rPr>
              <a:t>beamport</a:t>
            </a:r>
            <a:r>
              <a:rPr lang="en-US" sz="1600" dirty="0" smtClean="0">
                <a:latin typeface="Times New Roman" charset="0"/>
                <a:ea typeface="Arial" charset="0"/>
              </a:rPr>
              <a:t> W6</a:t>
            </a:r>
          </a:p>
          <a:p>
            <a:pPr marL="342900" indent="-342900">
              <a:buFont typeface="Arial" charset="0"/>
              <a:buChar char="•"/>
            </a:pPr>
            <a:endParaRPr lang="en-US" sz="1600" dirty="0">
              <a:latin typeface="Times New Roman" charset="0"/>
              <a:ea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600" dirty="0" smtClean="0">
                <a:latin typeface="Times New Roman" charset="0"/>
                <a:ea typeface="Arial" charset="0"/>
              </a:rPr>
              <a:t>Cold &amp; thermal beam extraction</a:t>
            </a:r>
          </a:p>
          <a:p>
            <a:pPr marL="342900" indent="-342900">
              <a:buFont typeface="Arial" charset="0"/>
              <a:buChar char="•"/>
            </a:pPr>
            <a:endParaRPr lang="en-US" sz="1600" dirty="0">
              <a:latin typeface="Times New Roman" charset="0"/>
              <a:ea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600" dirty="0" smtClean="0">
                <a:latin typeface="Times New Roman" charset="0"/>
                <a:ea typeface="Arial" charset="0"/>
              </a:rPr>
              <a:t>Elliptic guide system with a kink at 80 m  </a:t>
            </a:r>
          </a:p>
          <a:p>
            <a:endParaRPr lang="en-US" dirty="0">
              <a:latin typeface="Times New Roman" charset="0"/>
              <a:ea typeface="Arial" charset="0"/>
            </a:endParaRPr>
          </a:p>
          <a:p>
            <a:endParaRPr lang="en-US" dirty="0" smtClean="0">
              <a:latin typeface="Times New Roman" charset="0"/>
              <a:ea typeface="Arial" charset="0"/>
            </a:endParaRPr>
          </a:p>
          <a:p>
            <a:endParaRPr lang="en-US" dirty="0">
              <a:latin typeface="Times New Roman" charset="0"/>
              <a:ea typeface="Arial" charset="0"/>
            </a:endParaRPr>
          </a:p>
          <a:p>
            <a:endParaRPr lang="de-DE" dirty="0"/>
          </a:p>
        </p:txBody>
      </p:sp>
      <p:pic>
        <p:nvPicPr>
          <p:cNvPr id="9" name="pictu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24744"/>
            <a:ext cx="7770168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726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Guide </a:t>
            </a:r>
            <a:r>
              <a:rPr lang="de-DE" dirty="0" err="1" smtClean="0"/>
              <a:t>shielding</a:t>
            </a:r>
            <a:r>
              <a:rPr lang="de-DE" dirty="0" smtClean="0"/>
              <a:t> – Design </a:t>
            </a:r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90718"/>
            <a:ext cx="3528392" cy="2646294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80533"/>
            <a:ext cx="3528392" cy="2646295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276872"/>
            <a:ext cx="3686539" cy="276490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436096" y="5301208"/>
            <a:ext cx="2207336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err="1" smtClean="0">
                <a:latin typeface="Arial Narrow"/>
                <a:cs typeface="Arial Narrow"/>
              </a:rPr>
              <a:t>Shielding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can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be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extended</a:t>
            </a:r>
            <a:r>
              <a:rPr lang="de-DE" sz="1700" dirty="0" smtClean="0">
                <a:latin typeface="Arial Narrow"/>
                <a:cs typeface="Arial Narrow"/>
              </a:rPr>
              <a:t>. </a:t>
            </a:r>
            <a:endParaRPr lang="de-DE" sz="1700" dirty="0">
              <a:latin typeface="Arial Narrow"/>
              <a:cs typeface="Arial Narrow"/>
            </a:endParaRPr>
          </a:p>
        </p:txBody>
      </p:sp>
      <p:cxnSp>
        <p:nvCxnSpPr>
          <p:cNvPr id="9" name="Gerade Verbindung mit Pfeil 8"/>
          <p:cNvCxnSpPr/>
          <p:nvPr/>
        </p:nvCxnSpPr>
        <p:spPr bwMode="auto">
          <a:xfrm flipV="1">
            <a:off x="6300192" y="3659324"/>
            <a:ext cx="288032" cy="14443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feld 9"/>
          <p:cNvSpPr txBox="1"/>
          <p:nvPr/>
        </p:nvSpPr>
        <p:spPr>
          <a:xfrm>
            <a:off x="4211960" y="6093296"/>
            <a:ext cx="2099934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Guide </a:t>
            </a:r>
            <a:r>
              <a:rPr lang="de-DE" sz="1700" dirty="0" err="1" smtClean="0">
                <a:latin typeface="Arial Narrow"/>
                <a:cs typeface="Arial Narrow"/>
              </a:rPr>
              <a:t>shielding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has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steps</a:t>
            </a:r>
            <a:r>
              <a:rPr lang="de-DE" sz="1700" dirty="0" smtClean="0">
                <a:latin typeface="Arial Narrow"/>
                <a:cs typeface="Arial Narrow"/>
              </a:rPr>
              <a:t>.</a:t>
            </a:r>
            <a:endParaRPr lang="de-DE" sz="1700" dirty="0">
              <a:latin typeface="Arial Narrow"/>
              <a:cs typeface="Arial Narrow"/>
            </a:endParaRPr>
          </a:p>
        </p:txBody>
      </p:sp>
      <p:cxnSp>
        <p:nvCxnSpPr>
          <p:cNvPr id="12" name="Gerade Verbindung mit Pfeil 11"/>
          <p:cNvCxnSpPr/>
          <p:nvPr/>
        </p:nvCxnSpPr>
        <p:spPr bwMode="auto">
          <a:xfrm flipH="1" flipV="1">
            <a:off x="2159732" y="5103680"/>
            <a:ext cx="1848660" cy="11335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feld 12"/>
          <p:cNvSpPr txBox="1"/>
          <p:nvPr/>
        </p:nvSpPr>
        <p:spPr>
          <a:xfrm>
            <a:off x="4644008" y="1196752"/>
            <a:ext cx="2975173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Guide </a:t>
            </a:r>
            <a:r>
              <a:rPr lang="de-DE" sz="1700" dirty="0" err="1" smtClean="0">
                <a:latin typeface="Arial Narrow"/>
                <a:cs typeface="Arial Narrow"/>
              </a:rPr>
              <a:t>shielding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stays</a:t>
            </a:r>
            <a:r>
              <a:rPr lang="de-DE" sz="1700" dirty="0" smtClean="0">
                <a:latin typeface="Arial Narrow"/>
                <a:cs typeface="Arial Narrow"/>
              </a:rPr>
              <a:t> on 10 cm </a:t>
            </a:r>
            <a:r>
              <a:rPr lang="de-DE" sz="1700" dirty="0" err="1" smtClean="0">
                <a:latin typeface="Arial Narrow"/>
                <a:cs typeface="Arial Narrow"/>
              </a:rPr>
              <a:t>foots</a:t>
            </a:r>
            <a:r>
              <a:rPr lang="de-DE" sz="1700" dirty="0" smtClean="0">
                <a:latin typeface="Arial Narrow"/>
                <a:cs typeface="Arial Narrow"/>
              </a:rPr>
              <a:t>.</a:t>
            </a:r>
            <a:endParaRPr lang="de-DE" sz="1700" dirty="0">
              <a:latin typeface="Arial Narrow"/>
              <a:cs typeface="Arial Narrow"/>
            </a:endParaRPr>
          </a:p>
        </p:txBody>
      </p:sp>
      <p:cxnSp>
        <p:nvCxnSpPr>
          <p:cNvPr id="15" name="Gerade Verbindung mit Pfeil 14"/>
          <p:cNvCxnSpPr/>
          <p:nvPr/>
        </p:nvCxnSpPr>
        <p:spPr bwMode="auto">
          <a:xfrm flipH="1">
            <a:off x="1620000" y="1340637"/>
            <a:ext cx="2879992" cy="12962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4614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Line 2"/>
          <p:cNvSpPr/>
          <p:nvPr/>
        </p:nvSpPr>
        <p:spPr>
          <a:xfrm>
            <a:off x="0" y="685800"/>
            <a:ext cx="9144000" cy="0"/>
          </a:xfrm>
          <a:prstGeom prst="line">
            <a:avLst/>
          </a:prstGeom>
          <a:ln w="25560">
            <a:solidFill>
              <a:srgbClr val="008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45" y="1058208"/>
            <a:ext cx="8205819" cy="525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2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Diagramm 31"/>
          <p:cNvGraphicFramePr>
            <a:graphicFrameLocks/>
          </p:cNvGraphicFramePr>
          <p:nvPr>
            <p:extLst/>
          </p:nvPr>
        </p:nvGraphicFramePr>
        <p:xfrm>
          <a:off x="5296231" y="671896"/>
          <a:ext cx="4070671" cy="2901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0" name="Diagramm 29"/>
          <p:cNvGraphicFramePr>
            <a:graphicFrameLocks/>
          </p:cNvGraphicFramePr>
          <p:nvPr>
            <p:extLst/>
          </p:nvPr>
        </p:nvGraphicFramePr>
        <p:xfrm>
          <a:off x="5346800" y="3909061"/>
          <a:ext cx="4020102" cy="2521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3" name="Bild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74" y="835457"/>
            <a:ext cx="4072690" cy="4072690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395E-C9E4-1A42-AF8C-1536F87AF4B2}" type="datetime1">
              <a:rPr lang="de-DE" smtClean="0"/>
              <a:pPr/>
              <a:t>24.08.18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619FD56A-4E6D-7546-93E9-D59429457071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15" name="Textfeld 14"/>
          <p:cNvSpPr txBox="1"/>
          <p:nvPr/>
        </p:nvSpPr>
        <p:spPr>
          <a:xfrm>
            <a:off x="330753" y="5395530"/>
            <a:ext cx="2574423" cy="57554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W6 </a:t>
            </a:r>
            <a:r>
              <a:rPr lang="de-DE" sz="1700" smtClean="0">
                <a:latin typeface="Arial Narrow"/>
                <a:cs typeface="Arial Narrow"/>
              </a:rPr>
              <a:t>– beam </a:t>
            </a:r>
            <a:r>
              <a:rPr lang="de-DE" sz="1700" dirty="0" err="1" smtClean="0">
                <a:latin typeface="Arial Narrow"/>
                <a:cs typeface="Arial Narrow"/>
              </a:rPr>
              <a:t>exit</a:t>
            </a:r>
            <a:r>
              <a:rPr lang="de-DE" sz="1700" dirty="0" smtClean="0">
                <a:latin typeface="Arial Narrow"/>
                <a:cs typeface="Arial Narrow"/>
              </a:rPr>
              <a:t> 30 </a:t>
            </a:r>
            <a:r>
              <a:rPr lang="de-DE" sz="1700" dirty="0">
                <a:latin typeface="Arial Narrow"/>
                <a:cs typeface="Arial Narrow"/>
              </a:rPr>
              <a:t>m</a:t>
            </a:r>
            <a:r>
              <a:rPr lang="de-DE" sz="1700" dirty="0" smtClean="0">
                <a:latin typeface="Arial Narrow"/>
                <a:cs typeface="Arial Narrow"/>
              </a:rPr>
              <a:t>m x 38 mm</a:t>
            </a:r>
          </a:p>
          <a:p>
            <a:pPr>
              <a:lnSpc>
                <a:spcPct val="110000"/>
              </a:lnSpc>
            </a:pPr>
            <a:r>
              <a:rPr lang="de-DE" sz="1700" dirty="0">
                <a:latin typeface="Arial Narrow"/>
                <a:cs typeface="Arial Narrow"/>
              </a:rPr>
              <a:t> </a:t>
            </a:r>
            <a:r>
              <a:rPr lang="de-DE" sz="1700" dirty="0" smtClean="0">
                <a:latin typeface="Arial Narrow"/>
                <a:cs typeface="Arial Narrow"/>
              </a:rPr>
              <a:t>   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2483768" y="151271"/>
            <a:ext cx="5951950" cy="4062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dirty="0" smtClean="0">
                <a:latin typeface="Arial Narrow"/>
                <a:cs typeface="Arial Narrow"/>
              </a:rPr>
              <a:t>Neutron </a:t>
            </a:r>
            <a:r>
              <a:rPr lang="de-DE" dirty="0" err="1" smtClean="0">
                <a:latin typeface="Arial Narrow"/>
                <a:cs typeface="Arial Narrow"/>
              </a:rPr>
              <a:t>and</a:t>
            </a:r>
            <a:r>
              <a:rPr lang="de-DE" dirty="0" smtClean="0">
                <a:latin typeface="Arial Narrow"/>
                <a:cs typeface="Arial Narrow"/>
              </a:rPr>
              <a:t> prompt </a:t>
            </a:r>
            <a:r>
              <a:rPr lang="de-DE" dirty="0" err="1" smtClean="0">
                <a:latin typeface="Arial Narrow"/>
                <a:cs typeface="Arial Narrow"/>
              </a:rPr>
              <a:t>gamma</a:t>
            </a:r>
            <a:r>
              <a:rPr lang="de-DE" dirty="0" smtClean="0">
                <a:latin typeface="Arial Narrow"/>
                <a:cs typeface="Arial Narrow"/>
              </a:rPr>
              <a:t> dose </a:t>
            </a:r>
            <a:r>
              <a:rPr lang="de-DE" dirty="0" err="1" smtClean="0">
                <a:latin typeface="Arial Narrow"/>
                <a:cs typeface="Arial Narrow"/>
              </a:rPr>
              <a:t>rates</a:t>
            </a:r>
            <a:r>
              <a:rPr lang="de-DE" dirty="0" smtClean="0">
                <a:latin typeface="Arial Narrow"/>
                <a:cs typeface="Arial Narrow"/>
              </a:rPr>
              <a:t> at 5.5m (W6)</a:t>
            </a:r>
            <a:endParaRPr lang="de-DE" dirty="0">
              <a:latin typeface="Arial Narrow"/>
              <a:cs typeface="Arial Narrow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757838" y="3480044"/>
            <a:ext cx="910506" cy="2369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 err="1" smtClean="0">
                <a:latin typeface="Arial Narrow"/>
                <a:cs typeface="Arial Narrow"/>
              </a:rPr>
              <a:t>Energy</a:t>
            </a:r>
            <a:r>
              <a:rPr lang="de-DE" sz="1400" dirty="0" smtClean="0">
                <a:latin typeface="Arial Narrow"/>
                <a:cs typeface="Arial Narrow"/>
              </a:rPr>
              <a:t> (</a:t>
            </a:r>
            <a:r>
              <a:rPr lang="de-DE" sz="1400" dirty="0" err="1" smtClean="0">
                <a:latin typeface="Arial Narrow"/>
                <a:cs typeface="Arial Narrow"/>
              </a:rPr>
              <a:t>MeV</a:t>
            </a:r>
            <a:r>
              <a:rPr lang="de-DE" sz="1400" dirty="0" smtClean="0">
                <a:latin typeface="Arial Narrow"/>
                <a:cs typeface="Arial Narrow"/>
              </a:rPr>
              <a:t>)</a:t>
            </a:r>
            <a:endParaRPr lang="de-DE" sz="1400" dirty="0">
              <a:latin typeface="Arial Narrow"/>
              <a:cs typeface="Arial Narrow"/>
            </a:endParaRPr>
          </a:p>
        </p:txBody>
      </p:sp>
      <p:sp>
        <p:nvSpPr>
          <p:cNvPr id="21" name="Textfeld 20"/>
          <p:cNvSpPr txBox="1"/>
          <p:nvPr/>
        </p:nvSpPr>
        <p:spPr>
          <a:xfrm rot="16200000">
            <a:off x="4438493" y="2254903"/>
            <a:ext cx="1622276" cy="2031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200" dirty="0" smtClean="0">
                <a:latin typeface="Arial Narrow"/>
                <a:cs typeface="Arial Narrow"/>
              </a:rPr>
              <a:t>Gamma dose rate (</a:t>
            </a:r>
            <a:r>
              <a:rPr lang="de-DE" sz="1200" dirty="0" err="1" smtClean="0">
                <a:latin typeface="Arial Narrow"/>
                <a:cs typeface="Arial Narrow"/>
              </a:rPr>
              <a:t>muSv</a:t>
            </a:r>
            <a:r>
              <a:rPr lang="de-DE" sz="1200" dirty="0" smtClean="0">
                <a:latin typeface="Arial Narrow"/>
                <a:cs typeface="Arial Narrow"/>
              </a:rPr>
              <a:t>/h)</a:t>
            </a:r>
            <a:endParaRPr lang="de-DE" sz="1200" dirty="0">
              <a:latin typeface="Arial Narrow"/>
              <a:cs typeface="Arial Narrow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069824" y="1257560"/>
            <a:ext cx="1083245" cy="287771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Total: 27 </a:t>
            </a:r>
            <a:r>
              <a:rPr lang="de-DE" sz="1700" dirty="0" err="1" smtClean="0">
                <a:latin typeface="Arial Narrow"/>
                <a:cs typeface="Arial Narrow"/>
              </a:rPr>
              <a:t>Sv</a:t>
            </a:r>
            <a:r>
              <a:rPr lang="de-DE" sz="1700" dirty="0" smtClean="0">
                <a:latin typeface="Arial Narrow"/>
                <a:cs typeface="Arial Narrow"/>
              </a:rPr>
              <a:t>/h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6820710" y="6286629"/>
            <a:ext cx="910506" cy="2369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 err="1" smtClean="0">
                <a:latin typeface="Arial Narrow"/>
                <a:cs typeface="Arial Narrow"/>
              </a:rPr>
              <a:t>Energy</a:t>
            </a:r>
            <a:r>
              <a:rPr lang="de-DE" sz="1400" dirty="0" smtClean="0">
                <a:latin typeface="Arial Narrow"/>
                <a:cs typeface="Arial Narrow"/>
              </a:rPr>
              <a:t> (</a:t>
            </a:r>
            <a:r>
              <a:rPr lang="de-DE" sz="1400" dirty="0" err="1" smtClean="0">
                <a:latin typeface="Arial Narrow"/>
                <a:cs typeface="Arial Narrow"/>
              </a:rPr>
              <a:t>MeV</a:t>
            </a:r>
            <a:r>
              <a:rPr lang="de-DE" sz="1400" dirty="0" smtClean="0">
                <a:latin typeface="Arial Narrow"/>
                <a:cs typeface="Arial Narrow"/>
              </a:rPr>
              <a:t>)</a:t>
            </a:r>
            <a:endParaRPr lang="de-DE" sz="1400" dirty="0">
              <a:latin typeface="Arial Narrow"/>
              <a:cs typeface="Arial Narrow"/>
            </a:endParaRPr>
          </a:p>
        </p:txBody>
      </p:sp>
      <p:sp>
        <p:nvSpPr>
          <p:cNvPr id="26" name="Textfeld 25"/>
          <p:cNvSpPr txBox="1"/>
          <p:nvPr/>
        </p:nvSpPr>
        <p:spPr>
          <a:xfrm rot="16200000">
            <a:off x="4499997" y="5048355"/>
            <a:ext cx="1622276" cy="2031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200" dirty="0" smtClean="0">
                <a:latin typeface="Arial Narrow"/>
                <a:cs typeface="Arial Narrow"/>
              </a:rPr>
              <a:t>Neutron dose rate (</a:t>
            </a:r>
            <a:r>
              <a:rPr lang="de-DE" sz="1200" dirty="0" err="1" smtClean="0">
                <a:latin typeface="Arial Narrow"/>
                <a:cs typeface="Arial Narrow"/>
              </a:rPr>
              <a:t>muSv</a:t>
            </a:r>
            <a:r>
              <a:rPr lang="de-DE" sz="1200" dirty="0" smtClean="0">
                <a:latin typeface="Arial Narrow"/>
                <a:cs typeface="Arial Narrow"/>
              </a:rPr>
              <a:t>/h)</a:t>
            </a:r>
            <a:endParaRPr lang="de-DE" sz="1200" dirty="0">
              <a:latin typeface="Arial Narrow"/>
              <a:cs typeface="Arial Narrow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6069824" y="4797282"/>
            <a:ext cx="1182631" cy="287771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Total: 447 </a:t>
            </a:r>
            <a:r>
              <a:rPr lang="de-DE" sz="1700" dirty="0" err="1" smtClean="0">
                <a:latin typeface="Arial Narrow"/>
                <a:cs typeface="Arial Narrow"/>
              </a:rPr>
              <a:t>Sv</a:t>
            </a:r>
            <a:r>
              <a:rPr lang="de-DE" sz="1700" dirty="0" smtClean="0">
                <a:latin typeface="Arial Narrow"/>
                <a:cs typeface="Arial Narrow"/>
              </a:rPr>
              <a:t>/h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169264" y="6146241"/>
            <a:ext cx="2568011" cy="2369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 smtClean="0">
                <a:latin typeface="Arial Narrow"/>
                <a:cs typeface="Arial Narrow"/>
              </a:rPr>
              <a:t>Note: </a:t>
            </a:r>
            <a:r>
              <a:rPr lang="de-DE" sz="1400" dirty="0" err="1" smtClean="0">
                <a:latin typeface="Arial Narrow"/>
                <a:cs typeface="Arial Narrow"/>
              </a:rPr>
              <a:t>no</a:t>
            </a:r>
            <a:r>
              <a:rPr lang="de-DE" sz="1400" dirty="0" smtClean="0">
                <a:latin typeface="Arial Narrow"/>
                <a:cs typeface="Arial Narrow"/>
              </a:rPr>
              <a:t> </a:t>
            </a:r>
            <a:r>
              <a:rPr lang="de-DE" sz="1400" dirty="0" err="1" smtClean="0">
                <a:latin typeface="Arial Narrow"/>
                <a:cs typeface="Arial Narrow"/>
              </a:rPr>
              <a:t>other</a:t>
            </a:r>
            <a:r>
              <a:rPr lang="de-DE" sz="1400" dirty="0" smtClean="0">
                <a:latin typeface="Arial Narrow"/>
                <a:cs typeface="Arial Narrow"/>
              </a:rPr>
              <a:t> </a:t>
            </a:r>
            <a:r>
              <a:rPr lang="de-DE" sz="1400" dirty="0" err="1" smtClean="0">
                <a:latin typeface="Arial Narrow"/>
                <a:cs typeface="Arial Narrow"/>
              </a:rPr>
              <a:t>beamports</a:t>
            </a:r>
            <a:r>
              <a:rPr lang="de-DE" sz="1400" dirty="0" smtClean="0">
                <a:latin typeface="Arial Narrow"/>
                <a:cs typeface="Arial Narrow"/>
              </a:rPr>
              <a:t> </a:t>
            </a:r>
            <a:r>
              <a:rPr lang="de-DE" sz="1400" dirty="0" err="1" smtClean="0">
                <a:latin typeface="Arial Narrow"/>
                <a:cs typeface="Arial Narrow"/>
              </a:rPr>
              <a:t>are</a:t>
            </a:r>
            <a:r>
              <a:rPr lang="de-DE" sz="1400" dirty="0" smtClean="0">
                <a:latin typeface="Arial Narrow"/>
                <a:cs typeface="Arial Narrow"/>
              </a:rPr>
              <a:t> </a:t>
            </a:r>
            <a:r>
              <a:rPr lang="de-DE" sz="1400" dirty="0" err="1" smtClean="0">
                <a:latin typeface="Arial Narrow"/>
                <a:cs typeface="Arial Narrow"/>
              </a:rPr>
              <a:t>modelled</a:t>
            </a:r>
            <a:endParaRPr lang="de-DE" sz="1400" dirty="0">
              <a:latin typeface="Arial Narrow"/>
              <a:cs typeface="Arial Narrow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1835696" y="2492896"/>
            <a:ext cx="72008" cy="720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4" name="Gerade Verbindung mit Pfeil 13"/>
          <p:cNvCxnSpPr/>
          <p:nvPr/>
        </p:nvCxnSpPr>
        <p:spPr bwMode="auto">
          <a:xfrm flipV="1">
            <a:off x="1223541" y="2581734"/>
            <a:ext cx="635197" cy="265465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Textfeld 23"/>
          <p:cNvSpPr txBox="1"/>
          <p:nvPr/>
        </p:nvSpPr>
        <p:spPr>
          <a:xfrm>
            <a:off x="2057474" y="4941168"/>
            <a:ext cx="3090590" cy="57554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W6 – beam </a:t>
            </a:r>
            <a:r>
              <a:rPr lang="de-DE" sz="1700" dirty="0" err="1" smtClean="0">
                <a:latin typeface="Arial Narrow"/>
                <a:cs typeface="Arial Narrow"/>
              </a:rPr>
              <a:t>entrance</a:t>
            </a:r>
            <a:r>
              <a:rPr lang="de-DE" sz="1700" dirty="0" smtClean="0">
                <a:latin typeface="Arial Narrow"/>
                <a:cs typeface="Arial Narrow"/>
              </a:rPr>
              <a:t> 30 </a:t>
            </a:r>
            <a:r>
              <a:rPr lang="de-DE" sz="1700" dirty="0">
                <a:latin typeface="Arial Narrow"/>
                <a:cs typeface="Arial Narrow"/>
              </a:rPr>
              <a:t>m</a:t>
            </a:r>
            <a:r>
              <a:rPr lang="de-DE" sz="1700" dirty="0" smtClean="0">
                <a:latin typeface="Arial Narrow"/>
                <a:cs typeface="Arial Narrow"/>
              </a:rPr>
              <a:t>m x 124 mm</a:t>
            </a:r>
          </a:p>
          <a:p>
            <a:pPr>
              <a:lnSpc>
                <a:spcPct val="110000"/>
              </a:lnSpc>
            </a:pPr>
            <a:r>
              <a:rPr lang="de-DE" sz="1700" dirty="0">
                <a:latin typeface="Arial Narrow"/>
                <a:cs typeface="Arial Narrow"/>
              </a:rPr>
              <a:t> </a:t>
            </a:r>
            <a:r>
              <a:rPr lang="de-DE" sz="1700" dirty="0" smtClean="0">
                <a:latin typeface="Arial Narrow"/>
                <a:cs typeface="Arial Narrow"/>
              </a:rPr>
              <a:t>   </a:t>
            </a:r>
            <a:endParaRPr lang="de-DE" sz="1700" dirty="0">
              <a:latin typeface="Arial Narrow"/>
              <a:cs typeface="Arial Narrow"/>
            </a:endParaRPr>
          </a:p>
        </p:txBody>
      </p:sp>
      <p:cxnSp>
        <p:nvCxnSpPr>
          <p:cNvPr id="28" name="Gerade Verbindung mit Pfeil 27"/>
          <p:cNvCxnSpPr/>
          <p:nvPr/>
        </p:nvCxnSpPr>
        <p:spPr bwMode="auto">
          <a:xfrm flipH="1" flipV="1">
            <a:off x="3318998" y="3397686"/>
            <a:ext cx="114174" cy="154348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Rechteck 1"/>
          <p:cNvSpPr/>
          <p:nvPr/>
        </p:nvSpPr>
        <p:spPr>
          <a:xfrm>
            <a:off x="5963263" y="4036733"/>
            <a:ext cx="20377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smtClean="0">
                <a:latin typeface="Arial Narrow"/>
                <a:cs typeface="Arial Narrow"/>
              </a:rPr>
              <a:t>Neutron </a:t>
            </a:r>
            <a:r>
              <a:rPr lang="de-DE" sz="1400" dirty="0" err="1" smtClean="0">
                <a:latin typeface="Arial Narrow"/>
                <a:cs typeface="Arial Narrow"/>
              </a:rPr>
              <a:t>flux</a:t>
            </a:r>
            <a:r>
              <a:rPr lang="de-DE" sz="1400" dirty="0" smtClean="0">
                <a:latin typeface="Arial Narrow"/>
                <a:cs typeface="Arial Narrow"/>
              </a:rPr>
              <a:t>: 8.4*E9 </a:t>
            </a:r>
            <a:r>
              <a:rPr lang="de-DE" sz="1400" dirty="0" err="1">
                <a:latin typeface="Arial Narrow"/>
                <a:cs typeface="Arial Narrow"/>
              </a:rPr>
              <a:t>n</a:t>
            </a:r>
            <a:r>
              <a:rPr lang="de-DE" sz="1400" dirty="0">
                <a:latin typeface="Arial Narrow"/>
                <a:cs typeface="Arial Narrow"/>
              </a:rPr>
              <a:t>/s/cm</a:t>
            </a:r>
            <a:r>
              <a:rPr lang="de-DE" sz="1400" baseline="30000" dirty="0">
                <a:latin typeface="Arial Narrow"/>
                <a:cs typeface="Arial Narrow"/>
              </a:rPr>
              <a:t>2</a:t>
            </a:r>
            <a:endParaRPr lang="de-DE" sz="1400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36" y="839602"/>
            <a:ext cx="2191760" cy="141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476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Diagramm 32"/>
          <p:cNvGraphicFramePr>
            <a:graphicFrameLocks/>
          </p:cNvGraphicFramePr>
          <p:nvPr>
            <p:extLst/>
          </p:nvPr>
        </p:nvGraphicFramePr>
        <p:xfrm>
          <a:off x="4716413" y="642762"/>
          <a:ext cx="4643611" cy="2920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1" name="Diagramm 30"/>
          <p:cNvGraphicFramePr>
            <a:graphicFrameLocks/>
          </p:cNvGraphicFramePr>
          <p:nvPr>
            <p:extLst/>
          </p:nvPr>
        </p:nvGraphicFramePr>
        <p:xfrm>
          <a:off x="4788024" y="370308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07" y="1637889"/>
            <a:ext cx="3893238" cy="3900626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395E-C9E4-1A42-AF8C-1536F87AF4B2}" type="datetime1">
              <a:rPr lang="de-DE" smtClean="0"/>
              <a:pPr/>
              <a:t>24.08.18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619FD56A-4E6D-7546-93E9-D59429457071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267744" y="116632"/>
            <a:ext cx="6163547" cy="4062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dirty="0" smtClean="0">
                <a:latin typeface="Arial Narrow"/>
                <a:cs typeface="Arial Narrow"/>
              </a:rPr>
              <a:t>Neutron </a:t>
            </a:r>
            <a:r>
              <a:rPr lang="de-DE" dirty="0" err="1" smtClean="0">
                <a:latin typeface="Arial Narrow"/>
                <a:cs typeface="Arial Narrow"/>
              </a:rPr>
              <a:t>and</a:t>
            </a:r>
            <a:r>
              <a:rPr lang="de-DE" dirty="0" smtClean="0">
                <a:latin typeface="Arial Narrow"/>
                <a:cs typeface="Arial Narrow"/>
              </a:rPr>
              <a:t> prompt </a:t>
            </a:r>
            <a:r>
              <a:rPr lang="de-DE" dirty="0" err="1" smtClean="0">
                <a:latin typeface="Arial Narrow"/>
                <a:cs typeface="Arial Narrow"/>
              </a:rPr>
              <a:t>gamma</a:t>
            </a:r>
            <a:r>
              <a:rPr lang="de-DE" dirty="0" smtClean="0">
                <a:latin typeface="Arial Narrow"/>
                <a:cs typeface="Arial Narrow"/>
              </a:rPr>
              <a:t> </a:t>
            </a:r>
            <a:r>
              <a:rPr lang="de-DE" dirty="0">
                <a:latin typeface="Arial Narrow"/>
                <a:cs typeface="Arial Narrow"/>
              </a:rPr>
              <a:t>d</a:t>
            </a:r>
            <a:r>
              <a:rPr lang="de-DE" dirty="0" smtClean="0">
                <a:latin typeface="Arial Narrow"/>
                <a:cs typeface="Arial Narrow"/>
              </a:rPr>
              <a:t>ose </a:t>
            </a:r>
            <a:r>
              <a:rPr lang="de-DE" dirty="0" err="1" smtClean="0">
                <a:latin typeface="Arial Narrow"/>
                <a:cs typeface="Arial Narrow"/>
              </a:rPr>
              <a:t>rates</a:t>
            </a:r>
            <a:r>
              <a:rPr lang="de-DE" dirty="0" smtClean="0">
                <a:latin typeface="Arial Narrow"/>
                <a:cs typeface="Arial Narrow"/>
              </a:rPr>
              <a:t> at 24.5 m (W6)</a:t>
            </a:r>
            <a:endParaRPr lang="de-DE" dirty="0">
              <a:latin typeface="Arial Narrow"/>
              <a:cs typeface="Arial Narrow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67544" y="5573694"/>
            <a:ext cx="3957815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W6 – </a:t>
            </a:r>
            <a:r>
              <a:rPr lang="en-GB" sz="1700" dirty="0" smtClean="0">
                <a:latin typeface="Arial Narrow"/>
                <a:cs typeface="Arial Narrow"/>
              </a:rPr>
              <a:t>vacuum channel</a:t>
            </a:r>
            <a:r>
              <a:rPr lang="de-DE" sz="1700" dirty="0" smtClean="0">
                <a:latin typeface="Arial Narrow"/>
                <a:cs typeface="Arial Narrow"/>
              </a:rPr>
              <a:t> 10 cm x 10 cm (0.5 </a:t>
            </a:r>
            <a:r>
              <a:rPr lang="de-DE" sz="1700" dirty="0" err="1" smtClean="0">
                <a:latin typeface="Arial Narrow"/>
                <a:cs typeface="Arial Narrow"/>
              </a:rPr>
              <a:t>deg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tilt</a:t>
            </a:r>
            <a:r>
              <a:rPr lang="de-DE" sz="1700" dirty="0" smtClean="0">
                <a:latin typeface="Arial Narrow"/>
                <a:cs typeface="Arial Narrow"/>
              </a:rPr>
              <a:t>)</a:t>
            </a:r>
            <a:endParaRPr lang="de-DE" sz="1700" dirty="0">
              <a:latin typeface="Arial Narrow"/>
              <a:cs typeface="Arial Narrow"/>
            </a:endParaRPr>
          </a:p>
        </p:txBody>
      </p:sp>
      <p:cxnSp>
        <p:nvCxnSpPr>
          <p:cNvPr id="12" name="Gerade Verbindung mit Pfeil 11"/>
          <p:cNvCxnSpPr/>
          <p:nvPr/>
        </p:nvCxnSpPr>
        <p:spPr bwMode="auto">
          <a:xfrm flipV="1">
            <a:off x="1835696" y="3573016"/>
            <a:ext cx="144016" cy="20125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Gerade Verbindung mit Pfeil 13"/>
          <p:cNvCxnSpPr/>
          <p:nvPr/>
        </p:nvCxnSpPr>
        <p:spPr bwMode="auto">
          <a:xfrm flipH="1">
            <a:off x="1411800" y="1556792"/>
            <a:ext cx="1576024" cy="15841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feld 14"/>
          <p:cNvSpPr txBox="1"/>
          <p:nvPr/>
        </p:nvSpPr>
        <p:spPr>
          <a:xfrm>
            <a:off x="2311026" y="1233842"/>
            <a:ext cx="1641475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Dose </a:t>
            </a:r>
            <a:r>
              <a:rPr lang="de-DE" sz="1700" dirty="0" err="1" smtClean="0">
                <a:latin typeface="Arial Narrow"/>
                <a:cs typeface="Arial Narrow"/>
              </a:rPr>
              <a:t>rates</a:t>
            </a:r>
            <a:r>
              <a:rPr lang="de-DE" sz="1700" dirty="0" smtClean="0">
                <a:latin typeface="Arial Narrow"/>
                <a:cs typeface="Arial Narrow"/>
              </a:rPr>
              <a:t> @ 24.5m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541814" y="3480044"/>
            <a:ext cx="910506" cy="2369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 err="1" smtClean="0">
                <a:latin typeface="Arial Narrow"/>
                <a:cs typeface="Arial Narrow"/>
              </a:rPr>
              <a:t>Energy</a:t>
            </a:r>
            <a:r>
              <a:rPr lang="de-DE" sz="1400" dirty="0" smtClean="0">
                <a:latin typeface="Arial Narrow"/>
                <a:cs typeface="Arial Narrow"/>
              </a:rPr>
              <a:t> (</a:t>
            </a:r>
            <a:r>
              <a:rPr lang="de-DE" sz="1400" dirty="0" err="1" smtClean="0">
                <a:latin typeface="Arial Narrow"/>
                <a:cs typeface="Arial Narrow"/>
              </a:rPr>
              <a:t>MeV</a:t>
            </a:r>
            <a:r>
              <a:rPr lang="de-DE" sz="1400" dirty="0" smtClean="0">
                <a:latin typeface="Arial Narrow"/>
                <a:cs typeface="Arial Narrow"/>
              </a:rPr>
              <a:t>)</a:t>
            </a:r>
            <a:endParaRPr lang="de-DE" sz="1400" dirty="0">
              <a:latin typeface="Arial Narrow"/>
              <a:cs typeface="Arial Narrow"/>
            </a:endParaRPr>
          </a:p>
        </p:txBody>
      </p:sp>
      <p:sp>
        <p:nvSpPr>
          <p:cNvPr id="21" name="Textfeld 20"/>
          <p:cNvSpPr txBox="1"/>
          <p:nvPr/>
        </p:nvSpPr>
        <p:spPr>
          <a:xfrm rot="16200000">
            <a:off x="3875320" y="1846925"/>
            <a:ext cx="1622276" cy="2031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200" dirty="0" smtClean="0">
                <a:latin typeface="Arial Narrow"/>
                <a:cs typeface="Arial Narrow"/>
              </a:rPr>
              <a:t>Gamma dose rate (</a:t>
            </a:r>
            <a:r>
              <a:rPr lang="de-DE" sz="1200" dirty="0" err="1" smtClean="0">
                <a:latin typeface="Arial Narrow"/>
                <a:cs typeface="Arial Narrow"/>
              </a:rPr>
              <a:t>muSv</a:t>
            </a:r>
            <a:r>
              <a:rPr lang="de-DE" sz="1200" dirty="0" smtClean="0">
                <a:latin typeface="Arial Narrow"/>
                <a:cs typeface="Arial Narrow"/>
              </a:rPr>
              <a:t>/h)</a:t>
            </a:r>
            <a:endParaRPr lang="de-DE" sz="1200" dirty="0">
              <a:latin typeface="Arial Narrow"/>
              <a:cs typeface="Arial Narrow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5427907" y="2105146"/>
            <a:ext cx="1232325" cy="287771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Total: 0.79 </a:t>
            </a:r>
            <a:r>
              <a:rPr lang="de-DE" sz="1700" dirty="0" err="1" smtClean="0">
                <a:latin typeface="Arial Narrow"/>
                <a:cs typeface="Arial Narrow"/>
              </a:rPr>
              <a:t>Sv</a:t>
            </a:r>
            <a:r>
              <a:rPr lang="de-DE" sz="1700" dirty="0" smtClean="0">
                <a:latin typeface="Arial Narrow"/>
                <a:cs typeface="Arial Narrow"/>
              </a:rPr>
              <a:t>/h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6660232" y="6349541"/>
            <a:ext cx="910506" cy="2369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 err="1" smtClean="0">
                <a:latin typeface="Arial Narrow"/>
                <a:cs typeface="Arial Narrow"/>
              </a:rPr>
              <a:t>Energy</a:t>
            </a:r>
            <a:r>
              <a:rPr lang="de-DE" sz="1400" dirty="0" smtClean="0">
                <a:latin typeface="Arial Narrow"/>
                <a:cs typeface="Arial Narrow"/>
              </a:rPr>
              <a:t> (</a:t>
            </a:r>
            <a:r>
              <a:rPr lang="de-DE" sz="1400" dirty="0" err="1" smtClean="0">
                <a:latin typeface="Arial Narrow"/>
                <a:cs typeface="Arial Narrow"/>
              </a:rPr>
              <a:t>MeV</a:t>
            </a:r>
            <a:r>
              <a:rPr lang="de-DE" sz="1400" dirty="0" smtClean="0">
                <a:latin typeface="Arial Narrow"/>
                <a:cs typeface="Arial Narrow"/>
              </a:rPr>
              <a:t>)</a:t>
            </a:r>
            <a:endParaRPr lang="de-DE" sz="1400" dirty="0">
              <a:latin typeface="Arial Narrow"/>
              <a:cs typeface="Arial Narrow"/>
            </a:endParaRPr>
          </a:p>
        </p:txBody>
      </p:sp>
      <p:sp>
        <p:nvSpPr>
          <p:cNvPr id="25" name="Textfeld 24"/>
          <p:cNvSpPr txBox="1"/>
          <p:nvPr/>
        </p:nvSpPr>
        <p:spPr>
          <a:xfrm rot="16200000">
            <a:off x="3875319" y="4858652"/>
            <a:ext cx="1622276" cy="2031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200" dirty="0" smtClean="0">
                <a:latin typeface="Arial Narrow"/>
                <a:cs typeface="Arial Narrow"/>
              </a:rPr>
              <a:t>Neutron dose rate (</a:t>
            </a:r>
            <a:r>
              <a:rPr lang="de-DE" sz="1200" dirty="0" err="1" smtClean="0">
                <a:latin typeface="Arial Narrow"/>
                <a:cs typeface="Arial Narrow"/>
              </a:rPr>
              <a:t>muSv</a:t>
            </a:r>
            <a:r>
              <a:rPr lang="de-DE" sz="1200" dirty="0" smtClean="0">
                <a:latin typeface="Arial Narrow"/>
                <a:cs typeface="Arial Narrow"/>
              </a:rPr>
              <a:t>/h)</a:t>
            </a:r>
            <a:endParaRPr lang="de-DE" sz="1200" dirty="0">
              <a:latin typeface="Arial Narrow"/>
              <a:cs typeface="Arial Narrow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5597650" y="4832844"/>
            <a:ext cx="1232325" cy="287771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Total: 13.8 </a:t>
            </a:r>
            <a:r>
              <a:rPr lang="de-DE" sz="1700" dirty="0" err="1" smtClean="0">
                <a:latin typeface="Arial Narrow"/>
                <a:cs typeface="Arial Narrow"/>
              </a:rPr>
              <a:t>Sv</a:t>
            </a:r>
            <a:r>
              <a:rPr lang="de-DE" sz="1700" dirty="0" smtClean="0">
                <a:latin typeface="Arial Narrow"/>
                <a:cs typeface="Arial Narrow"/>
              </a:rPr>
              <a:t>/h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22485" y="6136839"/>
            <a:ext cx="4411464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New SDEF-card </a:t>
            </a:r>
            <a:r>
              <a:rPr lang="de-DE" sz="1700" dirty="0" err="1" smtClean="0">
                <a:latin typeface="Arial Narrow"/>
                <a:cs typeface="Arial Narrow"/>
              </a:rPr>
              <a:t>defined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for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guide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shielding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calculations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445291" y="3891689"/>
            <a:ext cx="1429879" cy="287771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Neutron dose rate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5420415" y="926240"/>
            <a:ext cx="1431482" cy="287771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Gamma dose rate</a:t>
            </a:r>
            <a:endParaRPr lang="de-DE" sz="17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31384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21" y="1202512"/>
            <a:ext cx="5066977" cy="5028517"/>
          </a:xfrm>
          <a:prstGeom prst="rect">
            <a:avLst/>
          </a:prstGeom>
        </p:spPr>
      </p:pic>
      <p:sp>
        <p:nvSpPr>
          <p:cNvPr id="27" name="Abgerundetes Rechteck 26"/>
          <p:cNvSpPr/>
          <p:nvPr/>
        </p:nvSpPr>
        <p:spPr bwMode="auto">
          <a:xfrm>
            <a:off x="5847987" y="2709050"/>
            <a:ext cx="3116501" cy="3875335"/>
          </a:xfrm>
          <a:prstGeom prst="roundRect">
            <a:avLst/>
          </a:prstGeom>
          <a:solidFill>
            <a:schemeClr val="accent1">
              <a:alpha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395E-C9E4-1A42-AF8C-1536F87AF4B2}" type="datetime1">
              <a:rPr lang="de-DE" smtClean="0"/>
              <a:pPr/>
              <a:t>24.08.18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619FD56A-4E6D-7546-93E9-D59429457071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267744" y="116632"/>
            <a:ext cx="5025415" cy="4062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dirty="0" smtClean="0">
                <a:latin typeface="Arial Narrow"/>
                <a:cs typeface="Arial Narrow"/>
              </a:rPr>
              <a:t>Neutron dose </a:t>
            </a:r>
            <a:r>
              <a:rPr lang="de-DE" dirty="0" err="1" smtClean="0">
                <a:latin typeface="Arial Narrow"/>
                <a:cs typeface="Arial Narrow"/>
              </a:rPr>
              <a:t>rates</a:t>
            </a:r>
            <a:r>
              <a:rPr lang="de-DE" dirty="0" smtClean="0">
                <a:latin typeface="Arial Narrow"/>
                <a:cs typeface="Arial Narrow"/>
              </a:rPr>
              <a:t> </a:t>
            </a:r>
            <a:r>
              <a:rPr lang="de-DE" dirty="0" err="1" smtClean="0">
                <a:latin typeface="Arial Narrow"/>
                <a:cs typeface="Arial Narrow"/>
              </a:rPr>
              <a:t>along</a:t>
            </a:r>
            <a:r>
              <a:rPr lang="de-DE" dirty="0" smtClean="0">
                <a:latin typeface="Arial Narrow"/>
                <a:cs typeface="Arial Narrow"/>
              </a:rPr>
              <a:t> </a:t>
            </a:r>
            <a:r>
              <a:rPr lang="de-DE" dirty="0" err="1" smtClean="0">
                <a:latin typeface="Arial Narrow"/>
                <a:cs typeface="Arial Narrow"/>
              </a:rPr>
              <a:t>guide</a:t>
            </a:r>
            <a:r>
              <a:rPr lang="de-DE" dirty="0" smtClean="0">
                <a:latin typeface="Arial Narrow"/>
                <a:cs typeface="Arial Narrow"/>
              </a:rPr>
              <a:t> </a:t>
            </a:r>
            <a:r>
              <a:rPr lang="de-DE" dirty="0" err="1" smtClean="0">
                <a:latin typeface="Arial Narrow"/>
                <a:cs typeface="Arial Narrow"/>
              </a:rPr>
              <a:t>system</a:t>
            </a:r>
            <a:r>
              <a:rPr lang="de-DE" dirty="0" smtClean="0">
                <a:latin typeface="Arial Narrow"/>
                <a:cs typeface="Arial Narrow"/>
              </a:rPr>
              <a:t> (W6)</a:t>
            </a:r>
            <a:endParaRPr lang="de-DE" dirty="0">
              <a:latin typeface="Arial Narrow"/>
              <a:cs typeface="Arial Narrow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2267744" y="3572755"/>
            <a:ext cx="63624" cy="720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539552" y="2709050"/>
            <a:ext cx="63624" cy="720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53401" y="2491591"/>
            <a:ext cx="118622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A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25161" y="2852936"/>
            <a:ext cx="128240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D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491880" y="4293096"/>
            <a:ext cx="63624" cy="720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517274" y="4077333"/>
            <a:ext cx="118622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>
                <a:latin typeface="Arial Narrow"/>
                <a:cs typeface="Arial Narrow"/>
              </a:rPr>
              <a:t>B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6190706" y="1052736"/>
            <a:ext cx="1968488" cy="14388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err="1" smtClean="0">
                <a:latin typeface="Arial Narrow"/>
                <a:cs typeface="Arial Narrow"/>
              </a:rPr>
              <a:t>Shielding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around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guide</a:t>
            </a:r>
            <a:r>
              <a:rPr lang="de-DE" sz="1700" dirty="0" smtClean="0">
                <a:latin typeface="Arial Narrow"/>
                <a:cs typeface="Arial Narrow"/>
              </a:rPr>
              <a:t>:</a:t>
            </a:r>
          </a:p>
          <a:p>
            <a:pPr>
              <a:lnSpc>
                <a:spcPct val="110000"/>
              </a:lnSpc>
            </a:pPr>
            <a:endParaRPr lang="de-DE" sz="1700" dirty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10 cm </a:t>
            </a:r>
            <a:r>
              <a:rPr lang="de-DE" sz="1700" dirty="0" err="1" smtClean="0">
                <a:latin typeface="Arial Narrow"/>
                <a:cs typeface="Arial Narrow"/>
              </a:rPr>
              <a:t>borated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concrete</a:t>
            </a:r>
            <a:endParaRPr lang="de-DE" sz="1700" dirty="0" smtClean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10 cm </a:t>
            </a:r>
            <a:r>
              <a:rPr lang="de-DE" sz="1700" dirty="0" err="1" smtClean="0">
                <a:latin typeface="Arial Narrow"/>
                <a:cs typeface="Arial Narrow"/>
              </a:rPr>
              <a:t>standard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steel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de-DE" sz="1700" dirty="0">
                <a:latin typeface="Arial Narrow"/>
                <a:cs typeface="Arial Narrow"/>
              </a:rPr>
              <a:t>5</a:t>
            </a:r>
            <a:r>
              <a:rPr lang="de-DE" sz="1700" dirty="0" smtClean="0">
                <a:latin typeface="Arial Narrow"/>
                <a:cs typeface="Arial Narrow"/>
              </a:rPr>
              <a:t>0 cm </a:t>
            </a:r>
            <a:r>
              <a:rPr lang="de-DE" sz="1700" dirty="0" err="1" smtClean="0">
                <a:latin typeface="Arial Narrow"/>
                <a:cs typeface="Arial Narrow"/>
              </a:rPr>
              <a:t>standard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concrete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368062" y="908981"/>
            <a:ext cx="3915906" cy="287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err="1" smtClean="0">
                <a:latin typeface="Arial Narrow"/>
                <a:cs typeface="Arial Narrow"/>
              </a:rPr>
              <a:t>cross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section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inside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shielding</a:t>
            </a:r>
            <a:r>
              <a:rPr lang="de-DE" sz="1700" dirty="0" smtClean="0">
                <a:latin typeface="Arial Narrow"/>
                <a:cs typeface="Arial Narrow"/>
              </a:rPr>
              <a:t>: 50 cm x 50cm 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3852911" y="4687215"/>
            <a:ext cx="63624" cy="720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23" name="Gerade Verbindung mit Pfeil 22"/>
          <p:cNvCxnSpPr/>
          <p:nvPr/>
        </p:nvCxnSpPr>
        <p:spPr bwMode="auto">
          <a:xfrm flipH="1">
            <a:off x="3916535" y="2137532"/>
            <a:ext cx="555412" cy="25114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Textfeld 23"/>
          <p:cNvSpPr txBox="1"/>
          <p:nvPr/>
        </p:nvSpPr>
        <p:spPr>
          <a:xfrm>
            <a:off x="4078777" y="1241507"/>
            <a:ext cx="1312657" cy="8633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New </a:t>
            </a:r>
            <a:r>
              <a:rPr lang="de-DE" sz="1700" dirty="0" err="1" smtClean="0">
                <a:latin typeface="Arial Narrow"/>
                <a:cs typeface="Arial Narrow"/>
              </a:rPr>
              <a:t>neutron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source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definition</a:t>
            </a:r>
            <a:endParaRPr lang="de-DE" sz="1700" dirty="0" smtClean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DE" sz="1700" dirty="0">
                <a:latin typeface="Arial Narrow"/>
                <a:cs typeface="Arial Narrow"/>
              </a:rPr>
              <a:t>(</a:t>
            </a:r>
            <a:r>
              <a:rPr lang="de-DE" sz="1700" dirty="0" smtClean="0">
                <a:latin typeface="Arial Narrow"/>
                <a:cs typeface="Arial Narrow"/>
              </a:rPr>
              <a:t>SDEF </a:t>
            </a:r>
            <a:r>
              <a:rPr lang="de-DE" sz="1700" dirty="0" err="1" smtClean="0">
                <a:latin typeface="Arial Narrow"/>
                <a:cs typeface="Arial Narrow"/>
              </a:rPr>
              <a:t>card</a:t>
            </a:r>
            <a:r>
              <a:rPr lang="de-DE" sz="1700" dirty="0" smtClean="0">
                <a:latin typeface="Arial Narrow"/>
                <a:cs typeface="Arial Narrow"/>
              </a:rPr>
              <a:t>)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6012160" y="2856589"/>
            <a:ext cx="3312367" cy="4028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Source – </a:t>
            </a:r>
            <a:r>
              <a:rPr lang="de-DE" sz="1700" dirty="0" err="1" smtClean="0">
                <a:latin typeface="Arial Narrow"/>
                <a:cs typeface="Arial Narrow"/>
              </a:rPr>
              <a:t>tally</a:t>
            </a:r>
            <a:r>
              <a:rPr lang="de-DE" sz="1700" dirty="0" smtClean="0">
                <a:latin typeface="Arial Narrow"/>
                <a:cs typeface="Arial Narrow"/>
              </a:rPr>
              <a:t> S: 13.8 </a:t>
            </a:r>
            <a:r>
              <a:rPr lang="de-DE" sz="1700" dirty="0" err="1" smtClean="0">
                <a:latin typeface="Arial Narrow"/>
                <a:cs typeface="Arial Narrow"/>
              </a:rPr>
              <a:t>Sv</a:t>
            </a:r>
            <a:r>
              <a:rPr lang="de-DE" sz="1700" dirty="0" smtClean="0">
                <a:latin typeface="Arial Narrow"/>
                <a:cs typeface="Arial Narrow"/>
              </a:rPr>
              <a:t>/h </a:t>
            </a:r>
          </a:p>
          <a:p>
            <a:pPr>
              <a:lnSpc>
                <a:spcPct val="110000"/>
              </a:lnSpc>
            </a:pPr>
            <a:endParaRPr lang="de-DE" sz="1700" dirty="0" smtClean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@77m  - </a:t>
            </a:r>
            <a:r>
              <a:rPr lang="de-DE" sz="1700" dirty="0" err="1" smtClean="0">
                <a:latin typeface="Arial Narrow"/>
                <a:cs typeface="Arial Narrow"/>
              </a:rPr>
              <a:t>tally</a:t>
            </a:r>
            <a:r>
              <a:rPr lang="de-DE" sz="1700" dirty="0" smtClean="0">
                <a:latin typeface="Arial Narrow"/>
                <a:cs typeface="Arial Narrow"/>
              </a:rPr>
              <a:t> A: 8.8 </a:t>
            </a:r>
            <a:r>
              <a:rPr lang="de-DE" sz="1700" dirty="0" err="1" smtClean="0">
                <a:latin typeface="Arial Narrow"/>
                <a:cs typeface="Arial Narrow"/>
              </a:rPr>
              <a:t>mSv</a:t>
            </a:r>
            <a:r>
              <a:rPr lang="de-DE" sz="1700" dirty="0" smtClean="0">
                <a:latin typeface="Arial Narrow"/>
                <a:cs typeface="Arial Narrow"/>
              </a:rPr>
              <a:t>/h</a:t>
            </a:r>
          </a:p>
          <a:p>
            <a:pPr>
              <a:lnSpc>
                <a:spcPct val="110000"/>
              </a:lnSpc>
            </a:pPr>
            <a:r>
              <a:rPr lang="de-DE" sz="1700" dirty="0">
                <a:latin typeface="Arial Narrow"/>
                <a:cs typeface="Arial Narrow"/>
              </a:rPr>
              <a:t> </a:t>
            </a:r>
            <a:r>
              <a:rPr lang="de-DE" sz="1700" dirty="0" smtClean="0">
                <a:latin typeface="Arial Narrow"/>
                <a:cs typeface="Arial Narrow"/>
              </a:rPr>
              <a:t>              </a:t>
            </a:r>
            <a:r>
              <a:rPr lang="de-DE" sz="1200" dirty="0" smtClean="0">
                <a:latin typeface="Arial Narrow"/>
                <a:cs typeface="Arial Narrow"/>
              </a:rPr>
              <a:t>fast </a:t>
            </a:r>
            <a:r>
              <a:rPr lang="de-DE" sz="1200" dirty="0" err="1" smtClean="0">
                <a:latin typeface="Arial Narrow"/>
                <a:cs typeface="Arial Narrow"/>
              </a:rPr>
              <a:t>neutron</a:t>
            </a:r>
            <a:r>
              <a:rPr lang="de-DE" sz="1200" dirty="0" smtClean="0">
                <a:latin typeface="Arial Narrow"/>
                <a:cs typeface="Arial Narrow"/>
              </a:rPr>
              <a:t> </a:t>
            </a:r>
            <a:r>
              <a:rPr lang="de-DE" sz="1200" dirty="0" err="1" smtClean="0">
                <a:latin typeface="Arial Narrow"/>
                <a:cs typeface="Arial Narrow"/>
              </a:rPr>
              <a:t>flux</a:t>
            </a:r>
            <a:r>
              <a:rPr lang="de-DE" sz="1200" dirty="0" smtClean="0">
                <a:latin typeface="Arial Narrow"/>
                <a:cs typeface="Arial Narrow"/>
              </a:rPr>
              <a:t>: 4.7E4 </a:t>
            </a:r>
            <a:r>
              <a:rPr lang="de-DE" sz="1200" dirty="0" err="1" smtClean="0">
                <a:latin typeface="Arial Narrow"/>
                <a:cs typeface="Arial Narrow"/>
              </a:rPr>
              <a:t>n</a:t>
            </a:r>
            <a:r>
              <a:rPr lang="de-DE" sz="1200" dirty="0" smtClean="0">
                <a:latin typeface="Arial Narrow"/>
                <a:cs typeface="Arial Narrow"/>
              </a:rPr>
              <a:t>/cm</a:t>
            </a:r>
            <a:r>
              <a:rPr lang="de-DE" sz="1200" baseline="30000" dirty="0" smtClean="0">
                <a:latin typeface="Arial Narrow"/>
                <a:cs typeface="Arial Narrow"/>
              </a:rPr>
              <a:t>2</a:t>
            </a:r>
            <a:r>
              <a:rPr lang="de-DE" sz="1200" dirty="0" smtClean="0">
                <a:latin typeface="Arial Narrow"/>
                <a:cs typeface="Arial Narrow"/>
              </a:rPr>
              <a:t>/s</a:t>
            </a:r>
          </a:p>
          <a:p>
            <a:pPr>
              <a:lnSpc>
                <a:spcPct val="110000"/>
              </a:lnSpc>
            </a:pPr>
            <a:endParaRPr lang="de-DE" sz="1700" dirty="0" smtClean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@30m – outside </a:t>
            </a:r>
            <a:r>
              <a:rPr lang="de-DE" sz="1700" dirty="0" err="1" smtClean="0">
                <a:latin typeface="Arial Narrow"/>
                <a:cs typeface="Arial Narrow"/>
              </a:rPr>
              <a:t>guide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shielding</a:t>
            </a:r>
            <a:endParaRPr lang="de-DE" sz="1700" dirty="0" smtClean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DE" sz="1700" dirty="0">
                <a:latin typeface="Arial Narrow"/>
                <a:cs typeface="Arial Narrow"/>
              </a:rPr>
              <a:t> </a:t>
            </a:r>
            <a:r>
              <a:rPr lang="de-DE" sz="1700" dirty="0" smtClean="0">
                <a:latin typeface="Arial Narrow"/>
                <a:cs typeface="Arial Narrow"/>
              </a:rPr>
              <a:t>              </a:t>
            </a:r>
            <a:r>
              <a:rPr lang="de-DE" sz="1700" dirty="0" err="1" smtClean="0">
                <a:latin typeface="Arial Narrow"/>
                <a:cs typeface="Arial Narrow"/>
              </a:rPr>
              <a:t>tally</a:t>
            </a:r>
            <a:r>
              <a:rPr lang="de-DE" sz="1700" dirty="0" smtClean="0">
                <a:latin typeface="Arial Narrow"/>
                <a:cs typeface="Arial Narrow"/>
              </a:rPr>
              <a:t> B: 3.4 µ</a:t>
            </a:r>
            <a:r>
              <a:rPr lang="de-DE" sz="1700" dirty="0" err="1" smtClean="0">
                <a:latin typeface="Arial Narrow"/>
                <a:cs typeface="Arial Narrow"/>
              </a:rPr>
              <a:t>Sv</a:t>
            </a:r>
            <a:r>
              <a:rPr lang="de-DE" sz="1700" dirty="0" smtClean="0">
                <a:latin typeface="Arial Narrow"/>
                <a:cs typeface="Arial Narrow"/>
              </a:rPr>
              <a:t>/h</a:t>
            </a:r>
            <a:endParaRPr lang="de-DE" sz="1700" dirty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endParaRPr lang="de-DE" sz="1700" dirty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@50m </a:t>
            </a:r>
            <a:r>
              <a:rPr lang="de-DE" sz="1700" dirty="0" err="1" smtClean="0">
                <a:latin typeface="Arial Narrow"/>
                <a:cs typeface="Arial Narrow"/>
              </a:rPr>
              <a:t>ouside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guide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shielding</a:t>
            </a:r>
            <a:endParaRPr lang="de-DE" sz="1700" dirty="0" smtClean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DE" sz="1700" dirty="0">
                <a:latin typeface="Arial Narrow"/>
                <a:cs typeface="Arial Narrow"/>
              </a:rPr>
              <a:t> </a:t>
            </a:r>
            <a:r>
              <a:rPr lang="de-DE" sz="1700" dirty="0" smtClean="0">
                <a:latin typeface="Arial Narrow"/>
                <a:cs typeface="Arial Narrow"/>
              </a:rPr>
              <a:t>               </a:t>
            </a:r>
            <a:r>
              <a:rPr lang="de-DE" sz="1700" dirty="0" err="1" smtClean="0">
                <a:latin typeface="Arial Narrow"/>
                <a:cs typeface="Arial Narrow"/>
              </a:rPr>
              <a:t>tally</a:t>
            </a:r>
            <a:r>
              <a:rPr lang="de-DE" sz="1700" dirty="0" smtClean="0">
                <a:latin typeface="Arial Narrow"/>
                <a:cs typeface="Arial Narrow"/>
              </a:rPr>
              <a:t> C: 1.9 µ</a:t>
            </a:r>
            <a:r>
              <a:rPr lang="de-DE" sz="1700" dirty="0" err="1" smtClean="0">
                <a:latin typeface="Arial Narrow"/>
                <a:cs typeface="Arial Narrow"/>
              </a:rPr>
              <a:t>Sv</a:t>
            </a:r>
            <a:r>
              <a:rPr lang="de-DE" sz="1700" dirty="0" smtClean="0">
                <a:latin typeface="Arial Narrow"/>
                <a:cs typeface="Arial Narrow"/>
              </a:rPr>
              <a:t>/h</a:t>
            </a:r>
          </a:p>
          <a:p>
            <a:pPr>
              <a:lnSpc>
                <a:spcPct val="110000"/>
              </a:lnSpc>
            </a:pPr>
            <a:endParaRPr lang="de-DE" sz="1700" dirty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@77m </a:t>
            </a:r>
            <a:r>
              <a:rPr lang="de-DE" sz="1700" dirty="0" err="1" smtClean="0">
                <a:latin typeface="Arial Narrow"/>
                <a:cs typeface="Arial Narrow"/>
              </a:rPr>
              <a:t>ouside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guide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shielding</a:t>
            </a:r>
            <a:endParaRPr lang="de-DE" sz="1700" dirty="0" smtClean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DE" sz="1700" dirty="0">
                <a:latin typeface="Arial Narrow"/>
                <a:cs typeface="Arial Narrow"/>
              </a:rPr>
              <a:t> </a:t>
            </a:r>
            <a:r>
              <a:rPr lang="de-DE" sz="1700" dirty="0" smtClean="0">
                <a:latin typeface="Arial Narrow"/>
                <a:cs typeface="Arial Narrow"/>
              </a:rPr>
              <a:t>              </a:t>
            </a:r>
            <a:r>
              <a:rPr lang="de-DE" sz="1700" dirty="0" err="1" smtClean="0">
                <a:latin typeface="Arial Narrow"/>
                <a:cs typeface="Arial Narrow"/>
              </a:rPr>
              <a:t>tally</a:t>
            </a:r>
            <a:r>
              <a:rPr lang="de-DE" sz="1700" dirty="0" smtClean="0">
                <a:latin typeface="Arial Narrow"/>
                <a:cs typeface="Arial Narrow"/>
              </a:rPr>
              <a:t> D:  1.1 µ</a:t>
            </a:r>
            <a:r>
              <a:rPr lang="de-DE" sz="1700" dirty="0" err="1" smtClean="0">
                <a:latin typeface="Arial Narrow"/>
                <a:cs typeface="Arial Narrow"/>
              </a:rPr>
              <a:t>Sv</a:t>
            </a:r>
            <a:r>
              <a:rPr lang="de-DE" sz="1700" dirty="0" smtClean="0">
                <a:latin typeface="Arial Narrow"/>
                <a:cs typeface="Arial Narrow"/>
              </a:rPr>
              <a:t>/h</a:t>
            </a:r>
          </a:p>
          <a:p>
            <a:pPr>
              <a:lnSpc>
                <a:spcPct val="110000"/>
              </a:lnSpc>
            </a:pPr>
            <a:r>
              <a:rPr lang="de-DE" sz="1700" dirty="0">
                <a:latin typeface="Arial Narrow"/>
                <a:cs typeface="Arial Narrow"/>
              </a:rPr>
              <a:t> </a:t>
            </a:r>
            <a:r>
              <a:rPr lang="de-DE" sz="1700" dirty="0" smtClean="0">
                <a:latin typeface="Arial Narrow"/>
                <a:cs typeface="Arial Narrow"/>
              </a:rPr>
              <a:t>             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3877314" y="4797413"/>
            <a:ext cx="118622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S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2365146" y="3429000"/>
            <a:ext cx="128240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C</a:t>
            </a:r>
            <a:endParaRPr lang="de-DE" sz="1700" dirty="0">
              <a:latin typeface="Arial Narrow"/>
              <a:cs typeface="Arial Narrow"/>
            </a:endParaRPr>
          </a:p>
        </p:txBody>
      </p:sp>
      <p:pic>
        <p:nvPicPr>
          <p:cNvPr id="29" name="Bild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08" y="4146892"/>
            <a:ext cx="2190424" cy="205441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31" name="Gerade Verbindung mit Pfeil 30"/>
          <p:cNvCxnSpPr/>
          <p:nvPr/>
        </p:nvCxnSpPr>
        <p:spPr bwMode="auto">
          <a:xfrm flipV="1">
            <a:off x="2588932" y="4649027"/>
            <a:ext cx="902949" cy="11019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4" name="Oval 33"/>
          <p:cNvSpPr/>
          <p:nvPr/>
        </p:nvSpPr>
        <p:spPr bwMode="auto">
          <a:xfrm>
            <a:off x="467544" y="2852936"/>
            <a:ext cx="63624" cy="720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3686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Gerade Verbindung mit Pfeil 11"/>
          <p:cNvCxnSpPr/>
          <p:nvPr/>
        </p:nvCxnSpPr>
        <p:spPr bwMode="auto">
          <a:xfrm flipH="1" flipV="1">
            <a:off x="1696082" y="2492896"/>
            <a:ext cx="3096344" cy="72008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3" name="Bild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14" y="1052736"/>
            <a:ext cx="4886176" cy="4886176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395E-C9E4-1A42-AF8C-1536F87AF4B2}" type="datetime1">
              <a:rPr lang="de-DE" smtClean="0"/>
              <a:pPr/>
              <a:t>24.08.18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619FD56A-4E6D-7546-93E9-D59429457071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7" name="Title 2"/>
          <p:cNvSpPr txBox="1">
            <a:spLocks/>
          </p:cNvSpPr>
          <p:nvPr/>
        </p:nvSpPr>
        <p:spPr bwMode="auto">
          <a:xfrm>
            <a:off x="1772400" y="116632"/>
            <a:ext cx="7219200" cy="55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606060"/>
                </a:solidFill>
                <a:latin typeface="Arial Narrow"/>
                <a:ea typeface="ヒラギノ角ゴ Pro W3" pitchFamily="-108" charset="-128"/>
                <a:cs typeface="ヒラギノ角ゴ Pro W3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606060"/>
                </a:solidFill>
                <a:latin typeface="Arial Narrow" pitchFamily="34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606060"/>
                </a:solidFill>
                <a:latin typeface="Arial Narrow" pitchFamily="34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606060"/>
                </a:solidFill>
                <a:latin typeface="Arial Narrow" pitchFamily="34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606060"/>
                </a:solidFill>
                <a:latin typeface="Arial Narrow" pitchFamily="34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en-US" sz="2800" kern="0" dirty="0" smtClean="0"/>
              <a:t>Shielding the direct beam at 77m</a:t>
            </a:r>
            <a:endParaRPr lang="en-US" sz="2800" kern="0" dirty="0"/>
          </a:p>
        </p:txBody>
      </p:sp>
      <p:sp>
        <p:nvSpPr>
          <p:cNvPr id="9" name="Textfeld 8"/>
          <p:cNvSpPr txBox="1"/>
          <p:nvPr/>
        </p:nvSpPr>
        <p:spPr>
          <a:xfrm>
            <a:off x="5796137" y="1270847"/>
            <a:ext cx="2899048" cy="1151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err="1" smtClean="0">
                <a:latin typeface="Arial Narrow"/>
                <a:cs typeface="Arial Narrow"/>
              </a:rPr>
              <a:t>Remember</a:t>
            </a:r>
            <a:r>
              <a:rPr lang="de-DE" sz="1700" dirty="0" smtClean="0">
                <a:latin typeface="Arial Narrow"/>
                <a:cs typeface="Arial Narrow"/>
              </a:rPr>
              <a:t>:</a:t>
            </a:r>
          </a:p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@77m  </a:t>
            </a:r>
            <a:r>
              <a:rPr lang="de-DE" sz="1700" dirty="0" err="1" smtClean="0">
                <a:latin typeface="Arial Narrow"/>
                <a:cs typeface="Arial Narrow"/>
              </a:rPr>
              <a:t>center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of</a:t>
            </a:r>
            <a:r>
              <a:rPr lang="de-DE" sz="1700" dirty="0" smtClean="0">
                <a:latin typeface="Arial Narrow"/>
                <a:cs typeface="Arial Narrow"/>
              </a:rPr>
              <a:t> beam: 8.8 </a:t>
            </a:r>
            <a:r>
              <a:rPr lang="de-DE" sz="1700" dirty="0" err="1" smtClean="0">
                <a:latin typeface="Arial Narrow"/>
                <a:cs typeface="Arial Narrow"/>
              </a:rPr>
              <a:t>mSv</a:t>
            </a:r>
            <a:r>
              <a:rPr lang="de-DE" sz="1700" dirty="0" smtClean="0">
                <a:latin typeface="Arial Narrow"/>
                <a:cs typeface="Arial Narrow"/>
              </a:rPr>
              <a:t>/h </a:t>
            </a:r>
            <a:r>
              <a:rPr lang="de-DE" sz="1700" dirty="0" err="1" smtClean="0">
                <a:latin typeface="Arial Narrow"/>
                <a:cs typeface="Arial Narrow"/>
              </a:rPr>
              <a:t>neutron</a:t>
            </a:r>
            <a:r>
              <a:rPr lang="de-DE" sz="1700" dirty="0" smtClean="0">
                <a:latin typeface="Arial Narrow"/>
                <a:cs typeface="Arial Narrow"/>
              </a:rPr>
              <a:t> dose rate</a:t>
            </a:r>
            <a:endParaRPr lang="de-DE" sz="1700" dirty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endParaRPr lang="de-DE" sz="1700" dirty="0" err="1">
              <a:latin typeface="Arial Narrow"/>
              <a:cs typeface="Arial Narrow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796136" y="2350967"/>
            <a:ext cx="2899048" cy="28777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Beam </a:t>
            </a:r>
            <a:r>
              <a:rPr lang="de-DE" sz="1700" dirty="0" err="1" smtClean="0">
                <a:latin typeface="Arial Narrow"/>
                <a:cs typeface="Arial Narrow"/>
              </a:rPr>
              <a:t>dump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consists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of</a:t>
            </a:r>
            <a:r>
              <a:rPr lang="de-DE" sz="1700" dirty="0" smtClean="0">
                <a:latin typeface="Arial Narrow"/>
                <a:cs typeface="Arial Narrow"/>
              </a:rPr>
              <a:t> 50 cm</a:t>
            </a:r>
          </a:p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heavy </a:t>
            </a:r>
            <a:r>
              <a:rPr lang="de-DE" sz="1700" dirty="0" err="1" smtClean="0">
                <a:latin typeface="Arial Narrow"/>
                <a:cs typeface="Arial Narrow"/>
              </a:rPr>
              <a:t>concrete</a:t>
            </a:r>
            <a:r>
              <a:rPr lang="de-DE" sz="1700" dirty="0" smtClean="0">
                <a:latin typeface="Arial Narrow"/>
                <a:cs typeface="Arial Narrow"/>
              </a:rPr>
              <a:t> (4.9 </a:t>
            </a:r>
            <a:r>
              <a:rPr lang="de-DE" sz="1700" dirty="0" err="1" smtClean="0">
                <a:latin typeface="Arial Narrow"/>
                <a:cs typeface="Arial Narrow"/>
              </a:rPr>
              <a:t>g</a:t>
            </a:r>
            <a:r>
              <a:rPr lang="de-DE" sz="1700" dirty="0" smtClean="0">
                <a:latin typeface="Arial Narrow"/>
                <a:cs typeface="Arial Narrow"/>
              </a:rPr>
              <a:t>/cm</a:t>
            </a:r>
            <a:r>
              <a:rPr lang="de-DE" sz="1700" baseline="30000" dirty="0" smtClean="0">
                <a:latin typeface="Arial Narrow"/>
                <a:cs typeface="Arial Narrow"/>
              </a:rPr>
              <a:t>3</a:t>
            </a:r>
            <a:r>
              <a:rPr lang="de-DE" sz="1700" dirty="0" smtClean="0">
                <a:latin typeface="Arial Narrow"/>
                <a:cs typeface="Arial Narrow"/>
              </a:rPr>
              <a:t>)</a:t>
            </a:r>
          </a:p>
          <a:p>
            <a:pPr>
              <a:lnSpc>
                <a:spcPct val="110000"/>
              </a:lnSpc>
            </a:pPr>
            <a:endParaRPr lang="de-DE" sz="1700" dirty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DE" sz="1700" dirty="0" err="1" smtClean="0">
                <a:latin typeface="Arial Narrow"/>
                <a:cs typeface="Arial Narrow"/>
              </a:rPr>
              <a:t>Concrete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includes</a:t>
            </a:r>
            <a:r>
              <a:rPr lang="de-DE" sz="1700" dirty="0" smtClean="0">
                <a:latin typeface="Arial Narrow"/>
                <a:cs typeface="Arial Narrow"/>
              </a:rPr>
              <a:t> 5 % B</a:t>
            </a:r>
            <a:r>
              <a:rPr lang="de-DE" sz="1700" baseline="-25000" dirty="0" smtClean="0">
                <a:latin typeface="Arial Narrow"/>
                <a:cs typeface="Arial Narrow"/>
              </a:rPr>
              <a:t>4</a:t>
            </a:r>
            <a:r>
              <a:rPr lang="de-DE" sz="1700" dirty="0" smtClean="0">
                <a:latin typeface="Arial Narrow"/>
                <a:cs typeface="Arial Narrow"/>
              </a:rPr>
              <a:t>C </a:t>
            </a:r>
          </a:p>
          <a:p>
            <a:pPr>
              <a:lnSpc>
                <a:spcPct val="110000"/>
              </a:lnSpc>
            </a:pPr>
            <a:endParaRPr lang="de-DE" sz="1700" dirty="0" smtClean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Behind beam </a:t>
            </a:r>
            <a:r>
              <a:rPr lang="de-DE" sz="1700" dirty="0" err="1" smtClean="0">
                <a:latin typeface="Arial Narrow"/>
                <a:cs typeface="Arial Narrow"/>
              </a:rPr>
              <a:t>dump</a:t>
            </a:r>
            <a:r>
              <a:rPr lang="de-DE" sz="1700" dirty="0" smtClean="0">
                <a:latin typeface="Arial Narrow"/>
                <a:cs typeface="Arial Narrow"/>
              </a:rPr>
              <a:t>:</a:t>
            </a:r>
            <a:endParaRPr lang="de-DE" sz="1700" dirty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DE" sz="1700" dirty="0" err="1">
                <a:latin typeface="Arial Narrow"/>
                <a:cs typeface="Arial Narrow"/>
              </a:rPr>
              <a:t>n</a:t>
            </a:r>
            <a:r>
              <a:rPr lang="de-DE" sz="1700" dirty="0" smtClean="0">
                <a:latin typeface="Arial Narrow"/>
                <a:cs typeface="Arial Narrow"/>
              </a:rPr>
              <a:t>-dose rate : 1.6 </a:t>
            </a:r>
            <a:r>
              <a:rPr lang="de-DE" sz="1700" dirty="0">
                <a:latin typeface="Arial Narrow"/>
                <a:cs typeface="Arial Narrow"/>
              </a:rPr>
              <a:t>µ</a:t>
            </a:r>
            <a:r>
              <a:rPr lang="de-DE" sz="1700" dirty="0" err="1">
                <a:latin typeface="Arial Narrow"/>
                <a:cs typeface="Arial Narrow"/>
              </a:rPr>
              <a:t>Sv</a:t>
            </a:r>
            <a:r>
              <a:rPr lang="de-DE" sz="1700" dirty="0">
                <a:latin typeface="Arial Narrow"/>
                <a:cs typeface="Arial Narrow"/>
              </a:rPr>
              <a:t>/h</a:t>
            </a:r>
          </a:p>
          <a:p>
            <a:pPr>
              <a:lnSpc>
                <a:spcPct val="110000"/>
              </a:lnSpc>
            </a:pPr>
            <a:r>
              <a:rPr lang="de-DE" sz="1700" dirty="0" err="1">
                <a:latin typeface="Arial Narrow"/>
                <a:cs typeface="Arial Narrow"/>
              </a:rPr>
              <a:t>g</a:t>
            </a:r>
            <a:r>
              <a:rPr lang="de-DE" sz="1700" dirty="0">
                <a:latin typeface="Arial Narrow"/>
                <a:cs typeface="Arial Narrow"/>
              </a:rPr>
              <a:t>-dose rate : &lt; 0.1 </a:t>
            </a:r>
            <a:r>
              <a:rPr lang="de-DE" sz="1700" dirty="0" smtClean="0">
                <a:latin typeface="Arial Narrow"/>
                <a:cs typeface="Arial Narrow"/>
              </a:rPr>
              <a:t>µ</a:t>
            </a:r>
            <a:r>
              <a:rPr lang="de-DE" sz="1700" dirty="0" err="1" smtClean="0">
                <a:latin typeface="Arial Narrow"/>
                <a:cs typeface="Arial Narrow"/>
              </a:rPr>
              <a:t>Sv</a:t>
            </a:r>
            <a:r>
              <a:rPr lang="de-DE" sz="1700" dirty="0" smtClean="0">
                <a:latin typeface="Arial Narrow"/>
                <a:cs typeface="Arial Narrow"/>
              </a:rPr>
              <a:t>/h</a:t>
            </a:r>
          </a:p>
          <a:p>
            <a:pPr>
              <a:lnSpc>
                <a:spcPct val="110000"/>
              </a:lnSpc>
            </a:pPr>
            <a:endParaRPr lang="de-DE" sz="1700" dirty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DE" sz="1700" dirty="0" err="1" smtClean="0">
                <a:latin typeface="Arial Narrow"/>
                <a:cs typeface="Arial Narrow"/>
              </a:rPr>
              <a:t>Detector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size</a:t>
            </a:r>
            <a:r>
              <a:rPr lang="de-DE" sz="1700" dirty="0" smtClean="0">
                <a:latin typeface="Arial Narrow"/>
                <a:cs typeface="Arial Narrow"/>
              </a:rPr>
              <a:t>: d=6 cm 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15" name="Abgerundetes Rechteck 14"/>
          <p:cNvSpPr/>
          <p:nvPr/>
        </p:nvSpPr>
        <p:spPr bwMode="auto">
          <a:xfrm>
            <a:off x="5652120" y="3717032"/>
            <a:ext cx="2448272" cy="1016432"/>
          </a:xfrm>
          <a:prstGeom prst="roundRect">
            <a:avLst/>
          </a:prstGeom>
          <a:solidFill>
            <a:schemeClr val="accent1">
              <a:alpha val="4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8172400" y="4103440"/>
            <a:ext cx="864096" cy="23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 smtClean="0">
                <a:latin typeface="Arial Narrow"/>
                <a:cs typeface="Arial Narrow"/>
              </a:rPr>
              <a:t>30 </a:t>
            </a:r>
            <a:r>
              <a:rPr lang="de-DE" sz="1400" dirty="0" err="1" smtClean="0">
                <a:latin typeface="Arial Narrow"/>
                <a:cs typeface="Arial Narrow"/>
              </a:rPr>
              <a:t>n</a:t>
            </a:r>
            <a:r>
              <a:rPr lang="de-DE" sz="1400" dirty="0" smtClean="0">
                <a:latin typeface="Arial Narrow"/>
                <a:cs typeface="Arial Narrow"/>
              </a:rPr>
              <a:t>/s/cm</a:t>
            </a:r>
            <a:r>
              <a:rPr lang="de-DE" sz="1400" baseline="30000" dirty="0" smtClean="0">
                <a:latin typeface="Arial Narrow"/>
                <a:cs typeface="Arial Narrow"/>
              </a:rPr>
              <a:t>2</a:t>
            </a:r>
            <a:endParaRPr lang="de-DE" sz="1400" baseline="30000" dirty="0">
              <a:latin typeface="Arial Narrow"/>
              <a:cs typeface="Arial Narrow"/>
            </a:endParaRPr>
          </a:p>
        </p:txBody>
      </p:sp>
      <p:cxnSp>
        <p:nvCxnSpPr>
          <p:cNvPr id="17" name="Gerade Verbindung mit Pfeil 16"/>
          <p:cNvCxnSpPr/>
          <p:nvPr/>
        </p:nvCxnSpPr>
        <p:spPr bwMode="auto">
          <a:xfrm flipH="1" flipV="1">
            <a:off x="2267744" y="3212976"/>
            <a:ext cx="3384376" cy="72008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7709004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395E-C9E4-1A42-AF8C-1536F87AF4B2}" type="datetime1">
              <a:rPr lang="de-DE" smtClean="0"/>
              <a:pPr/>
              <a:t>24.08.18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619FD56A-4E6D-7546-93E9-D59429457071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7" name="Title 2"/>
          <p:cNvSpPr txBox="1">
            <a:spLocks/>
          </p:cNvSpPr>
          <p:nvPr/>
        </p:nvSpPr>
        <p:spPr bwMode="auto">
          <a:xfrm>
            <a:off x="1924800" y="170093"/>
            <a:ext cx="7219200" cy="55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606060"/>
                </a:solidFill>
                <a:latin typeface="Arial Narrow"/>
                <a:ea typeface="ヒラギノ角ゴ Pro W3" pitchFamily="-108" charset="-128"/>
                <a:cs typeface="ヒラギノ角ゴ Pro W3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606060"/>
                </a:solidFill>
                <a:latin typeface="Arial Narrow" pitchFamily="34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606060"/>
                </a:solidFill>
                <a:latin typeface="Arial Narrow" pitchFamily="34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606060"/>
                </a:solidFill>
                <a:latin typeface="Arial Narrow" pitchFamily="34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606060"/>
                </a:solidFill>
                <a:latin typeface="Arial Narrow" pitchFamily="34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en-US" sz="2800" kern="0" dirty="0" smtClean="0"/>
              <a:t>150m Guide Shielding </a:t>
            </a:r>
            <a:endParaRPr lang="en-US" sz="2800" kern="0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895432"/>
            <a:ext cx="5939287" cy="5413888"/>
          </a:xfrm>
          <a:prstGeom prst="rect">
            <a:avLst/>
          </a:prstGeom>
        </p:spPr>
      </p:pic>
      <p:cxnSp>
        <p:nvCxnSpPr>
          <p:cNvPr id="14" name="Gerade Verbindung mit Pfeil 13"/>
          <p:cNvCxnSpPr/>
          <p:nvPr/>
        </p:nvCxnSpPr>
        <p:spPr bwMode="auto">
          <a:xfrm flipV="1">
            <a:off x="2152915" y="3861048"/>
            <a:ext cx="1305660" cy="50405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Oval 17"/>
          <p:cNvSpPr/>
          <p:nvPr/>
        </p:nvSpPr>
        <p:spPr bwMode="auto">
          <a:xfrm>
            <a:off x="723764" y="2168599"/>
            <a:ext cx="63624" cy="720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55576" y="1916832"/>
            <a:ext cx="109004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>
                <a:latin typeface="Arial Narrow"/>
                <a:cs typeface="Arial Narrow"/>
              </a:rPr>
              <a:t>F</a:t>
            </a:r>
          </a:p>
        </p:txBody>
      </p:sp>
      <p:sp>
        <p:nvSpPr>
          <p:cNvPr id="20" name="Abgerundetes Rechteck 19"/>
          <p:cNvSpPr/>
          <p:nvPr/>
        </p:nvSpPr>
        <p:spPr bwMode="auto">
          <a:xfrm>
            <a:off x="6313276" y="3358490"/>
            <a:ext cx="2747616" cy="2708574"/>
          </a:xfrm>
          <a:prstGeom prst="roundRect">
            <a:avLst/>
          </a:prstGeom>
          <a:solidFill>
            <a:schemeClr val="accent1">
              <a:alpha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6717911" y="899803"/>
            <a:ext cx="2121289" cy="20143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err="1" smtClean="0">
                <a:latin typeface="Arial Narrow"/>
                <a:cs typeface="Arial Narrow"/>
              </a:rPr>
              <a:t>Shielding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around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guide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behind</a:t>
            </a:r>
            <a:r>
              <a:rPr lang="de-DE" sz="1700" dirty="0" smtClean="0">
                <a:latin typeface="Arial Narrow"/>
                <a:cs typeface="Arial Narrow"/>
              </a:rPr>
              <a:t> 77m:</a:t>
            </a:r>
          </a:p>
          <a:p>
            <a:pPr>
              <a:lnSpc>
                <a:spcPct val="110000"/>
              </a:lnSpc>
            </a:pPr>
            <a:endParaRPr lang="de-DE" sz="1700" dirty="0">
              <a:latin typeface="Arial Narrow"/>
              <a:cs typeface="Arial Narrow"/>
            </a:endParaRPr>
          </a:p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r>
              <a:rPr lang="de-DE" sz="1700" dirty="0" smtClean="0">
                <a:latin typeface="Arial Narrow"/>
                <a:cs typeface="Arial Narrow"/>
              </a:rPr>
              <a:t>2m  heavy </a:t>
            </a:r>
            <a:r>
              <a:rPr lang="de-DE" sz="1700" dirty="0" err="1" smtClean="0">
                <a:latin typeface="Arial Narrow"/>
                <a:cs typeface="Arial Narrow"/>
              </a:rPr>
              <a:t>concrete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with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vacuum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tube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belt</a:t>
            </a:r>
            <a:endParaRPr lang="de-DE" sz="1700" dirty="0" smtClean="0">
              <a:latin typeface="Arial Narrow"/>
              <a:cs typeface="Arial Narrow"/>
            </a:endParaRPr>
          </a:p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r>
              <a:rPr lang="de-DE" sz="1700" dirty="0" smtClean="0">
                <a:latin typeface="Arial Narrow"/>
                <a:cs typeface="Arial Narrow"/>
              </a:rPr>
              <a:t>75m </a:t>
            </a:r>
            <a:r>
              <a:rPr lang="de-DE" sz="1700" dirty="0" err="1" smtClean="0">
                <a:latin typeface="Arial Narrow"/>
                <a:cs typeface="Arial Narrow"/>
              </a:rPr>
              <a:t>standard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concrete</a:t>
            </a:r>
            <a:r>
              <a:rPr lang="de-DE" sz="1700" dirty="0" smtClean="0">
                <a:latin typeface="Arial Narrow"/>
                <a:cs typeface="Arial Narrow"/>
              </a:rPr>
              <a:t> (0.5 m </a:t>
            </a:r>
            <a:r>
              <a:rPr lang="de-DE" sz="1700" dirty="0" err="1" smtClean="0">
                <a:latin typeface="Arial Narrow"/>
                <a:cs typeface="Arial Narrow"/>
              </a:rPr>
              <a:t>thickness</a:t>
            </a:r>
            <a:r>
              <a:rPr lang="de-DE" sz="1700" dirty="0" smtClean="0">
                <a:latin typeface="Arial Narrow"/>
                <a:cs typeface="Arial Narrow"/>
              </a:rPr>
              <a:t>)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434021" y="3693539"/>
            <a:ext cx="3312367" cy="31654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Source – </a:t>
            </a:r>
            <a:r>
              <a:rPr lang="de-DE" sz="1700" dirty="0" err="1" smtClean="0">
                <a:latin typeface="Arial Narrow"/>
                <a:cs typeface="Arial Narrow"/>
              </a:rPr>
              <a:t>tally</a:t>
            </a:r>
            <a:r>
              <a:rPr lang="de-DE" sz="1700" dirty="0" smtClean="0">
                <a:latin typeface="Arial Narrow"/>
                <a:cs typeface="Arial Narrow"/>
              </a:rPr>
              <a:t> S: 13.8 </a:t>
            </a:r>
            <a:r>
              <a:rPr lang="de-DE" sz="1700" dirty="0" err="1" smtClean="0">
                <a:latin typeface="Arial Narrow"/>
                <a:cs typeface="Arial Narrow"/>
              </a:rPr>
              <a:t>Sv</a:t>
            </a:r>
            <a:r>
              <a:rPr lang="de-DE" sz="1700" dirty="0" smtClean="0">
                <a:latin typeface="Arial Narrow"/>
                <a:cs typeface="Arial Narrow"/>
              </a:rPr>
              <a:t>/h </a:t>
            </a:r>
          </a:p>
          <a:p>
            <a:pPr>
              <a:lnSpc>
                <a:spcPct val="110000"/>
              </a:lnSpc>
            </a:pPr>
            <a:endParaRPr lang="de-DE" sz="1700" dirty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@80m </a:t>
            </a:r>
            <a:r>
              <a:rPr lang="de-DE" sz="1700" dirty="0" err="1" smtClean="0">
                <a:latin typeface="Arial Narrow"/>
                <a:cs typeface="Arial Narrow"/>
              </a:rPr>
              <a:t>ouside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guide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shielding</a:t>
            </a:r>
            <a:endParaRPr lang="de-DE" sz="1700" dirty="0" smtClean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DE" sz="1700" dirty="0">
                <a:latin typeface="Arial Narrow"/>
                <a:cs typeface="Arial Narrow"/>
              </a:rPr>
              <a:t> </a:t>
            </a:r>
            <a:r>
              <a:rPr lang="de-DE" sz="1700" dirty="0" smtClean="0">
                <a:latin typeface="Arial Narrow"/>
                <a:cs typeface="Arial Narrow"/>
              </a:rPr>
              <a:t>              </a:t>
            </a:r>
            <a:r>
              <a:rPr lang="de-DE" sz="1700" dirty="0" err="1" smtClean="0">
                <a:latin typeface="Arial Narrow"/>
                <a:cs typeface="Arial Narrow"/>
              </a:rPr>
              <a:t>tally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>
                <a:latin typeface="Arial Narrow"/>
                <a:cs typeface="Arial Narrow"/>
              </a:rPr>
              <a:t>E</a:t>
            </a:r>
            <a:r>
              <a:rPr lang="de-DE" sz="1700" dirty="0" smtClean="0">
                <a:latin typeface="Arial Narrow"/>
                <a:cs typeface="Arial Narrow"/>
              </a:rPr>
              <a:t>:  1.3 µ</a:t>
            </a:r>
            <a:r>
              <a:rPr lang="de-DE" sz="1700" dirty="0" err="1" smtClean="0">
                <a:latin typeface="Arial Narrow"/>
                <a:cs typeface="Arial Narrow"/>
              </a:rPr>
              <a:t>Sv</a:t>
            </a:r>
            <a:r>
              <a:rPr lang="de-DE" sz="1700" dirty="0" smtClean="0">
                <a:latin typeface="Arial Narrow"/>
                <a:cs typeface="Arial Narrow"/>
              </a:rPr>
              <a:t>/h</a:t>
            </a:r>
          </a:p>
          <a:p>
            <a:pPr>
              <a:lnSpc>
                <a:spcPct val="110000"/>
              </a:lnSpc>
            </a:pPr>
            <a:endParaRPr lang="de-DE" sz="1700" dirty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@150m </a:t>
            </a:r>
            <a:r>
              <a:rPr lang="de-DE" sz="1700" dirty="0" err="1" smtClean="0">
                <a:latin typeface="Arial Narrow"/>
                <a:cs typeface="Arial Narrow"/>
              </a:rPr>
              <a:t>inside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>
                <a:latin typeface="Arial Narrow"/>
                <a:cs typeface="Arial Narrow"/>
              </a:rPr>
              <a:t>guide</a:t>
            </a:r>
            <a:r>
              <a:rPr lang="de-DE" sz="1700" dirty="0">
                <a:latin typeface="Arial Narrow"/>
                <a:cs typeface="Arial Narrow"/>
              </a:rPr>
              <a:t> </a:t>
            </a:r>
            <a:r>
              <a:rPr lang="de-DE" sz="1700" dirty="0" err="1">
                <a:latin typeface="Arial Narrow"/>
                <a:cs typeface="Arial Narrow"/>
              </a:rPr>
              <a:t>shielding</a:t>
            </a:r>
            <a:endParaRPr lang="de-DE" sz="1700" dirty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DE" sz="1700" dirty="0">
                <a:latin typeface="Arial Narrow"/>
                <a:cs typeface="Arial Narrow"/>
              </a:rPr>
              <a:t>               </a:t>
            </a:r>
            <a:r>
              <a:rPr lang="de-DE" sz="1700" dirty="0" err="1">
                <a:latin typeface="Arial Narrow"/>
                <a:cs typeface="Arial Narrow"/>
              </a:rPr>
              <a:t>tally</a:t>
            </a:r>
            <a:r>
              <a:rPr lang="de-DE" sz="1700" dirty="0">
                <a:latin typeface="Arial Narrow"/>
                <a:cs typeface="Arial Narrow"/>
              </a:rPr>
              <a:t> </a:t>
            </a:r>
            <a:r>
              <a:rPr lang="de-DE" sz="1700" dirty="0" smtClean="0">
                <a:latin typeface="Arial Narrow"/>
                <a:cs typeface="Arial Narrow"/>
              </a:rPr>
              <a:t>F:  0.2 µ</a:t>
            </a:r>
            <a:r>
              <a:rPr lang="de-DE" sz="1700" dirty="0" err="1" smtClean="0">
                <a:latin typeface="Arial Narrow"/>
                <a:cs typeface="Arial Narrow"/>
              </a:rPr>
              <a:t>Sv</a:t>
            </a:r>
            <a:r>
              <a:rPr lang="de-DE" sz="1700" dirty="0" smtClean="0">
                <a:latin typeface="Arial Narrow"/>
                <a:cs typeface="Arial Narrow"/>
              </a:rPr>
              <a:t>/h</a:t>
            </a:r>
          </a:p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               4.2 </a:t>
            </a:r>
            <a:r>
              <a:rPr lang="de-DE" sz="1700" dirty="0" err="1" smtClean="0">
                <a:latin typeface="Arial Narrow"/>
                <a:cs typeface="Arial Narrow"/>
              </a:rPr>
              <a:t>n</a:t>
            </a:r>
            <a:r>
              <a:rPr lang="de-DE" sz="1700" dirty="0" smtClean="0">
                <a:latin typeface="Arial Narrow"/>
                <a:cs typeface="Arial Narrow"/>
              </a:rPr>
              <a:t>/s/cm</a:t>
            </a:r>
            <a:r>
              <a:rPr lang="de-DE" sz="1700" baseline="30000" dirty="0" smtClean="0">
                <a:latin typeface="Arial Narrow"/>
                <a:cs typeface="Arial Narrow"/>
              </a:rPr>
              <a:t>2</a:t>
            </a:r>
            <a:endParaRPr lang="de-DE" sz="1700" baseline="30000" dirty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endParaRPr lang="de-DE" sz="1700" dirty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endParaRPr lang="de-DE" sz="1700" dirty="0" smtClean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DE" sz="1700" dirty="0">
                <a:latin typeface="Arial Narrow"/>
                <a:cs typeface="Arial Narrow"/>
              </a:rPr>
              <a:t> </a:t>
            </a:r>
            <a:r>
              <a:rPr lang="de-DE" sz="1700" dirty="0" smtClean="0">
                <a:latin typeface="Arial Narrow"/>
                <a:cs typeface="Arial Narrow"/>
              </a:rPr>
              <a:t>             </a:t>
            </a:r>
            <a:endParaRPr lang="de-DE" sz="1700" dirty="0">
              <a:latin typeface="Arial Narrow"/>
              <a:cs typeface="Arial Narrow"/>
            </a:endParaRPr>
          </a:p>
        </p:txBody>
      </p:sp>
      <p:pic>
        <p:nvPicPr>
          <p:cNvPr id="25" name="Bild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15" y="3236887"/>
            <a:ext cx="1803400" cy="3048000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24" name="Textfeld 23"/>
          <p:cNvSpPr txBox="1"/>
          <p:nvPr/>
        </p:nvSpPr>
        <p:spPr>
          <a:xfrm>
            <a:off x="7339232" y="3405768"/>
            <a:ext cx="695703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smtClean="0">
                <a:latin typeface="Arial Narrow"/>
                <a:cs typeface="Arial Narrow"/>
              </a:rPr>
              <a:t>neutrons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899592" y="4187459"/>
            <a:ext cx="63624" cy="7200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043608" y="4005064"/>
            <a:ext cx="408638" cy="287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>
                <a:latin typeface="Arial Narrow"/>
                <a:cs typeface="Arial Narrow"/>
              </a:rPr>
              <a:t>E</a:t>
            </a:r>
          </a:p>
        </p:txBody>
      </p:sp>
      <p:sp>
        <p:nvSpPr>
          <p:cNvPr id="3" name="Abgerundetes Rechteck 2"/>
          <p:cNvSpPr/>
          <p:nvPr/>
        </p:nvSpPr>
        <p:spPr bwMode="auto">
          <a:xfrm>
            <a:off x="2536721" y="953491"/>
            <a:ext cx="3728825" cy="2187477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graphicFrame>
        <p:nvGraphicFramePr>
          <p:cNvPr id="26" name="Diagramm 25"/>
          <p:cNvGraphicFramePr>
            <a:graphicFrameLocks/>
          </p:cNvGraphicFramePr>
          <p:nvPr>
            <p:extLst/>
          </p:nvPr>
        </p:nvGraphicFramePr>
        <p:xfrm>
          <a:off x="2638176" y="1043123"/>
          <a:ext cx="3624639" cy="2097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3470262" y="936580"/>
            <a:ext cx="2364430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Neutron </a:t>
            </a:r>
            <a:r>
              <a:rPr lang="de-DE" sz="1700" dirty="0" err="1" smtClean="0">
                <a:latin typeface="Arial Narrow"/>
                <a:cs typeface="Arial Narrow"/>
              </a:rPr>
              <a:t>background</a:t>
            </a:r>
            <a:r>
              <a:rPr lang="de-DE" sz="1700" dirty="0" smtClean="0">
                <a:latin typeface="Arial Narrow"/>
                <a:cs typeface="Arial Narrow"/>
              </a:rPr>
              <a:t> at 150 m</a:t>
            </a:r>
            <a:endParaRPr lang="de-DE" sz="17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5476128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395E-C9E4-1A42-AF8C-1536F87AF4B2}" type="datetime1">
              <a:rPr lang="de-DE" smtClean="0"/>
              <a:pPr/>
              <a:t>24.08.18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619FD56A-4E6D-7546-93E9-D59429457071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7" name="Title 2"/>
          <p:cNvSpPr txBox="1">
            <a:spLocks/>
          </p:cNvSpPr>
          <p:nvPr/>
        </p:nvSpPr>
        <p:spPr bwMode="auto">
          <a:xfrm>
            <a:off x="1772400" y="116632"/>
            <a:ext cx="7219200" cy="55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606060"/>
                </a:solidFill>
                <a:latin typeface="Arial Narrow"/>
                <a:ea typeface="ヒラギノ角ゴ Pro W3" pitchFamily="-108" charset="-128"/>
                <a:cs typeface="ヒラギノ角ゴ Pro W3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606060"/>
                </a:solidFill>
                <a:latin typeface="Arial Narrow" pitchFamily="34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606060"/>
                </a:solidFill>
                <a:latin typeface="Arial Narrow" pitchFamily="34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606060"/>
                </a:solidFill>
                <a:latin typeface="Arial Narrow" pitchFamily="34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606060"/>
                </a:solidFill>
                <a:latin typeface="Arial Narrow" pitchFamily="34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en-US" sz="2800" kern="0" dirty="0" smtClean="0"/>
              <a:t>High energy shutter setup</a:t>
            </a:r>
            <a:endParaRPr lang="en-US" sz="2800" kern="0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4392488" cy="440080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495916" y="1052736"/>
            <a:ext cx="3339480" cy="34532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6 </a:t>
            </a:r>
            <a:r>
              <a:rPr lang="de-DE" sz="1700" dirty="0" err="1" smtClean="0">
                <a:latin typeface="Arial Narrow"/>
                <a:cs typeface="Arial Narrow"/>
              </a:rPr>
              <a:t>drums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are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positioned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within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the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neutron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bunker</a:t>
            </a:r>
            <a:r>
              <a:rPr lang="de-DE" sz="1700" dirty="0" smtClean="0">
                <a:latin typeface="Arial Narrow"/>
                <a:cs typeface="Arial Narrow"/>
              </a:rPr>
              <a:t> wall.</a:t>
            </a:r>
          </a:p>
          <a:p>
            <a:pPr>
              <a:lnSpc>
                <a:spcPct val="110000"/>
              </a:lnSpc>
            </a:pPr>
            <a:endParaRPr lang="de-DE" sz="1700" dirty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Drum </a:t>
            </a:r>
            <a:r>
              <a:rPr lang="de-DE" sz="1700" dirty="0" err="1" smtClean="0">
                <a:latin typeface="Arial Narrow"/>
                <a:cs typeface="Arial Narrow"/>
              </a:rPr>
              <a:t>Sequence</a:t>
            </a:r>
            <a:r>
              <a:rPr lang="de-DE" sz="1700" dirty="0" smtClean="0">
                <a:latin typeface="Arial Narrow"/>
                <a:cs typeface="Arial Narrow"/>
              </a:rPr>
              <a:t>:</a:t>
            </a:r>
          </a:p>
          <a:p>
            <a:pPr marL="342900" indent="-342900">
              <a:lnSpc>
                <a:spcPct val="110000"/>
              </a:lnSpc>
              <a:buAutoNum type="arabicPeriod"/>
            </a:pPr>
            <a:r>
              <a:rPr lang="de-DE" sz="1700" dirty="0" smtClean="0">
                <a:latin typeface="Arial Narrow"/>
                <a:cs typeface="Arial Narrow"/>
              </a:rPr>
              <a:t>Borax (50% </a:t>
            </a:r>
            <a:r>
              <a:rPr lang="de-DE" sz="1700" dirty="0" err="1" smtClean="0">
                <a:latin typeface="Arial Narrow"/>
                <a:cs typeface="Arial Narrow"/>
              </a:rPr>
              <a:t>epoxy</a:t>
            </a:r>
            <a:r>
              <a:rPr lang="de-DE" sz="1700" dirty="0" smtClean="0">
                <a:latin typeface="Arial Narrow"/>
                <a:cs typeface="Arial Narrow"/>
              </a:rPr>
              <a:t> / 50% B</a:t>
            </a:r>
            <a:r>
              <a:rPr lang="de-DE" sz="1700" baseline="-25000" dirty="0" smtClean="0">
                <a:latin typeface="Arial Narrow"/>
                <a:cs typeface="Arial Narrow"/>
              </a:rPr>
              <a:t>4</a:t>
            </a:r>
            <a:r>
              <a:rPr lang="de-DE" sz="1700" dirty="0" smtClean="0">
                <a:latin typeface="Arial Narrow"/>
                <a:cs typeface="Arial Narrow"/>
              </a:rPr>
              <a:t>C)</a:t>
            </a:r>
          </a:p>
          <a:p>
            <a:pPr marL="342900" indent="-342900">
              <a:lnSpc>
                <a:spcPct val="110000"/>
              </a:lnSpc>
              <a:buAutoNum type="arabicPeriod"/>
            </a:pPr>
            <a:r>
              <a:rPr lang="de-DE" sz="1700" dirty="0" smtClean="0">
                <a:latin typeface="Arial Narrow"/>
                <a:cs typeface="Arial Narrow"/>
              </a:rPr>
              <a:t>Standard </a:t>
            </a:r>
            <a:r>
              <a:rPr lang="de-DE" sz="1700" dirty="0" err="1" smtClean="0">
                <a:latin typeface="Arial Narrow"/>
                <a:cs typeface="Arial Narrow"/>
              </a:rPr>
              <a:t>steel</a:t>
            </a:r>
            <a:endParaRPr lang="de-DE" sz="1700" dirty="0" smtClean="0">
              <a:latin typeface="Arial Narrow"/>
              <a:cs typeface="Arial Narrow"/>
            </a:endParaRPr>
          </a:p>
          <a:p>
            <a:pPr marL="342900" indent="-342900">
              <a:lnSpc>
                <a:spcPct val="110000"/>
              </a:lnSpc>
              <a:buAutoNum type="arabicPeriod"/>
            </a:pPr>
            <a:r>
              <a:rPr lang="de-DE" sz="1700" dirty="0" smtClean="0">
                <a:latin typeface="Arial Narrow"/>
                <a:cs typeface="Arial Narrow"/>
              </a:rPr>
              <a:t>Standard </a:t>
            </a:r>
            <a:r>
              <a:rPr lang="de-DE" sz="1700" dirty="0" err="1" smtClean="0">
                <a:latin typeface="Arial Narrow"/>
                <a:cs typeface="Arial Narrow"/>
              </a:rPr>
              <a:t>steel</a:t>
            </a:r>
            <a:endParaRPr lang="de-DE" sz="1700" dirty="0" smtClean="0">
              <a:latin typeface="Arial Narrow"/>
              <a:cs typeface="Arial Narrow"/>
            </a:endParaRPr>
          </a:p>
          <a:p>
            <a:pPr marL="342900" indent="-342900">
              <a:lnSpc>
                <a:spcPct val="110000"/>
              </a:lnSpc>
              <a:buAutoNum type="arabicPeriod"/>
            </a:pPr>
            <a:r>
              <a:rPr lang="de-DE" sz="1700" dirty="0" smtClean="0">
                <a:latin typeface="Arial Narrow"/>
                <a:cs typeface="Arial Narrow"/>
              </a:rPr>
              <a:t>Borax</a:t>
            </a:r>
          </a:p>
          <a:p>
            <a:pPr marL="342900" indent="-342900">
              <a:lnSpc>
                <a:spcPct val="110000"/>
              </a:lnSpc>
              <a:buAutoNum type="arabicPeriod"/>
            </a:pPr>
            <a:r>
              <a:rPr lang="de-DE" sz="1700" dirty="0" smtClean="0">
                <a:latin typeface="Arial Narrow"/>
                <a:cs typeface="Arial Narrow"/>
              </a:rPr>
              <a:t>Standard </a:t>
            </a:r>
            <a:r>
              <a:rPr lang="de-DE" sz="1700" dirty="0" err="1" smtClean="0">
                <a:latin typeface="Arial Narrow"/>
                <a:cs typeface="Arial Narrow"/>
              </a:rPr>
              <a:t>steel</a:t>
            </a:r>
            <a:endParaRPr lang="de-DE" sz="1700" dirty="0" smtClean="0">
              <a:latin typeface="Arial Narrow"/>
              <a:cs typeface="Arial Narrow"/>
            </a:endParaRPr>
          </a:p>
          <a:p>
            <a:pPr marL="342900" indent="-342900">
              <a:lnSpc>
                <a:spcPct val="110000"/>
              </a:lnSpc>
              <a:buAutoNum type="arabicPeriod"/>
            </a:pPr>
            <a:r>
              <a:rPr lang="de-DE" sz="1700" dirty="0" smtClean="0">
                <a:latin typeface="Arial Narrow"/>
                <a:cs typeface="Arial Narrow"/>
              </a:rPr>
              <a:t>Tungsten/</a:t>
            </a:r>
            <a:r>
              <a:rPr lang="de-DE" sz="1700" dirty="0" err="1" smtClean="0">
                <a:latin typeface="Arial Narrow"/>
                <a:cs typeface="Arial Narrow"/>
              </a:rPr>
              <a:t>parafin</a:t>
            </a:r>
            <a:r>
              <a:rPr lang="de-DE" sz="1700" dirty="0" smtClean="0">
                <a:latin typeface="Arial Narrow"/>
                <a:cs typeface="Arial Narrow"/>
              </a:rPr>
              <a:t> (</a:t>
            </a:r>
            <a:r>
              <a:rPr lang="de-DE" sz="1700" dirty="0" err="1" smtClean="0">
                <a:latin typeface="Arial Narrow"/>
                <a:cs typeface="Arial Narrow"/>
              </a:rPr>
              <a:t>density</a:t>
            </a:r>
            <a:r>
              <a:rPr lang="de-DE" sz="1700" dirty="0" smtClean="0">
                <a:latin typeface="Arial Narrow"/>
                <a:cs typeface="Arial Narrow"/>
              </a:rPr>
              <a:t> 11.8 </a:t>
            </a:r>
            <a:r>
              <a:rPr lang="de-DE" sz="1700" dirty="0" err="1" smtClean="0">
                <a:latin typeface="Arial Narrow"/>
                <a:cs typeface="Arial Narrow"/>
              </a:rPr>
              <a:t>g</a:t>
            </a:r>
            <a:r>
              <a:rPr lang="de-DE" sz="1700" dirty="0" smtClean="0">
                <a:latin typeface="Arial Narrow"/>
                <a:cs typeface="Arial Narrow"/>
              </a:rPr>
              <a:t>/cm</a:t>
            </a:r>
            <a:r>
              <a:rPr lang="de-DE" sz="1700" baseline="30000" dirty="0" smtClean="0">
                <a:latin typeface="Arial Narrow"/>
                <a:cs typeface="Arial Narrow"/>
              </a:rPr>
              <a:t>3</a:t>
            </a:r>
            <a:r>
              <a:rPr lang="de-DE" sz="1700" dirty="0" smtClean="0">
                <a:latin typeface="Arial Narrow"/>
                <a:cs typeface="Arial Narrow"/>
              </a:rPr>
              <a:t>)</a:t>
            </a:r>
          </a:p>
          <a:p>
            <a:pPr>
              <a:lnSpc>
                <a:spcPct val="110000"/>
              </a:lnSpc>
            </a:pPr>
            <a:endParaRPr lang="de-DE" sz="1700" dirty="0" smtClean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DE" sz="1700" dirty="0" err="1" smtClean="0">
                <a:latin typeface="Arial Narrow"/>
                <a:cs typeface="Arial Narrow"/>
              </a:rPr>
              <a:t>Effective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>
                <a:latin typeface="Arial Narrow"/>
                <a:cs typeface="Arial Narrow"/>
              </a:rPr>
              <a:t>t</a:t>
            </a:r>
            <a:r>
              <a:rPr lang="de-DE" sz="1700" dirty="0" err="1" smtClean="0">
                <a:latin typeface="Arial Narrow"/>
                <a:cs typeface="Arial Narrow"/>
              </a:rPr>
              <a:t>hickness</a:t>
            </a:r>
            <a:r>
              <a:rPr lang="de-DE" sz="1700" dirty="0" smtClean="0">
                <a:latin typeface="Arial Narrow"/>
                <a:cs typeface="Arial Narrow"/>
              </a:rPr>
              <a:t>: </a:t>
            </a:r>
            <a:r>
              <a:rPr lang="de-DE" sz="1700" dirty="0" err="1" smtClean="0">
                <a:latin typeface="Arial Narrow"/>
                <a:cs typeface="Arial Narrow"/>
              </a:rPr>
              <a:t>each</a:t>
            </a:r>
            <a:r>
              <a:rPr lang="de-DE" sz="1700" dirty="0" smtClean="0">
                <a:latin typeface="Arial Narrow"/>
                <a:cs typeface="Arial Narrow"/>
              </a:rPr>
              <a:t> drum 20 cm </a:t>
            </a:r>
            <a:endParaRPr lang="de-DE" sz="1700" dirty="0">
              <a:latin typeface="Arial Narrow"/>
              <a:cs typeface="Arial Narrow"/>
            </a:endParaRPr>
          </a:p>
        </p:txBody>
      </p:sp>
      <p:cxnSp>
        <p:nvCxnSpPr>
          <p:cNvPr id="12" name="Gerade Verbindung mit Pfeil 11"/>
          <p:cNvCxnSpPr/>
          <p:nvPr/>
        </p:nvCxnSpPr>
        <p:spPr bwMode="auto">
          <a:xfrm flipH="1" flipV="1">
            <a:off x="1520347" y="2749292"/>
            <a:ext cx="4203781" cy="210507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feld 13"/>
          <p:cNvSpPr txBox="1"/>
          <p:nvPr/>
        </p:nvSpPr>
        <p:spPr>
          <a:xfrm>
            <a:off x="5868144" y="4854371"/>
            <a:ext cx="2304256" cy="10664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err="1" smtClean="0">
                <a:latin typeface="Arial Narrow"/>
                <a:cs typeface="Arial Narrow"/>
              </a:rPr>
              <a:t>n</a:t>
            </a:r>
            <a:r>
              <a:rPr lang="de-DE" sz="1700" dirty="0" smtClean="0">
                <a:latin typeface="Arial Narrow"/>
                <a:cs typeface="Arial Narrow"/>
              </a:rPr>
              <a:t>-dose rate</a:t>
            </a:r>
            <a:r>
              <a:rPr lang="de-DE" sz="1700" dirty="0">
                <a:latin typeface="Arial Narrow"/>
                <a:cs typeface="Arial Narrow"/>
              </a:rPr>
              <a:t>: </a:t>
            </a:r>
            <a:r>
              <a:rPr lang="de-DE" sz="1700" dirty="0" smtClean="0">
                <a:latin typeface="Arial Narrow"/>
                <a:cs typeface="Arial Narrow"/>
              </a:rPr>
              <a:t>15.2 </a:t>
            </a:r>
            <a:r>
              <a:rPr lang="de-DE" sz="1700" dirty="0">
                <a:latin typeface="Arial Narrow"/>
                <a:cs typeface="Arial Narrow"/>
              </a:rPr>
              <a:t>µ</a:t>
            </a:r>
            <a:r>
              <a:rPr lang="de-DE" sz="1700" dirty="0" err="1">
                <a:latin typeface="Arial Narrow"/>
                <a:cs typeface="Arial Narrow"/>
              </a:rPr>
              <a:t>Sv</a:t>
            </a:r>
            <a:r>
              <a:rPr lang="de-DE" sz="1700" dirty="0">
                <a:latin typeface="Arial Narrow"/>
                <a:cs typeface="Arial Narrow"/>
              </a:rPr>
              <a:t>/h</a:t>
            </a:r>
          </a:p>
          <a:p>
            <a:pPr>
              <a:lnSpc>
                <a:spcPct val="110000"/>
              </a:lnSpc>
            </a:pPr>
            <a:r>
              <a:rPr lang="de-DE" sz="1700" dirty="0" err="1">
                <a:latin typeface="Arial Narrow"/>
                <a:cs typeface="Arial Narrow"/>
              </a:rPr>
              <a:t>g</a:t>
            </a:r>
            <a:r>
              <a:rPr lang="de-DE" sz="1700" dirty="0">
                <a:latin typeface="Arial Narrow"/>
                <a:cs typeface="Arial Narrow"/>
              </a:rPr>
              <a:t>-dose rate: </a:t>
            </a:r>
            <a:r>
              <a:rPr lang="de-DE" sz="1700" dirty="0" smtClean="0">
                <a:latin typeface="Arial Narrow"/>
                <a:cs typeface="Arial Narrow"/>
              </a:rPr>
              <a:t>0.5 µ</a:t>
            </a:r>
            <a:r>
              <a:rPr lang="de-DE" sz="1700" dirty="0" err="1" smtClean="0">
                <a:latin typeface="Arial Narrow"/>
                <a:cs typeface="Arial Narrow"/>
              </a:rPr>
              <a:t>Sv</a:t>
            </a:r>
            <a:r>
              <a:rPr lang="de-DE" sz="1700" dirty="0" smtClean="0">
                <a:latin typeface="Arial Narrow"/>
                <a:cs typeface="Arial Narrow"/>
              </a:rPr>
              <a:t>/h </a:t>
            </a:r>
          </a:p>
          <a:p>
            <a:pPr>
              <a:lnSpc>
                <a:spcPct val="110000"/>
              </a:lnSpc>
            </a:pPr>
            <a:r>
              <a:rPr lang="de-DE" sz="1200" dirty="0" smtClean="0">
                <a:latin typeface="Arial Narrow"/>
                <a:cs typeface="Arial Narrow"/>
              </a:rPr>
              <a:t>(</a:t>
            </a:r>
            <a:r>
              <a:rPr lang="de-DE" sz="1200" dirty="0" err="1" smtClean="0">
                <a:latin typeface="Arial Narrow"/>
                <a:cs typeface="Arial Narrow"/>
              </a:rPr>
              <a:t>only</a:t>
            </a:r>
            <a:r>
              <a:rPr lang="de-DE" sz="1200" dirty="0" smtClean="0">
                <a:latin typeface="Arial Narrow"/>
                <a:cs typeface="Arial Narrow"/>
              </a:rPr>
              <a:t> prompt </a:t>
            </a:r>
            <a:r>
              <a:rPr lang="de-DE" sz="1200" dirty="0" err="1" smtClean="0">
                <a:latin typeface="Arial Narrow"/>
                <a:cs typeface="Arial Narrow"/>
              </a:rPr>
              <a:t>gammas</a:t>
            </a:r>
            <a:r>
              <a:rPr lang="de-DE" sz="1200" dirty="0" smtClean="0">
                <a:latin typeface="Arial Narrow"/>
                <a:cs typeface="Arial Narrow"/>
              </a:rPr>
              <a:t> </a:t>
            </a:r>
            <a:r>
              <a:rPr lang="de-DE" sz="1200" dirty="0" err="1" smtClean="0">
                <a:latin typeface="Arial Narrow"/>
                <a:cs typeface="Arial Narrow"/>
              </a:rPr>
              <a:t>from</a:t>
            </a:r>
            <a:r>
              <a:rPr lang="de-DE" sz="1200" dirty="0" smtClean="0">
                <a:latin typeface="Arial Narrow"/>
                <a:cs typeface="Arial Narrow"/>
              </a:rPr>
              <a:t> </a:t>
            </a:r>
            <a:r>
              <a:rPr lang="de-DE" sz="1200" dirty="0" err="1" smtClean="0">
                <a:latin typeface="Arial Narrow"/>
                <a:cs typeface="Arial Narrow"/>
              </a:rPr>
              <a:t>the</a:t>
            </a:r>
            <a:r>
              <a:rPr lang="de-DE" sz="1200" dirty="0" smtClean="0">
                <a:latin typeface="Arial Narrow"/>
                <a:cs typeface="Arial Narrow"/>
              </a:rPr>
              <a:t> </a:t>
            </a:r>
            <a:r>
              <a:rPr lang="de-DE" sz="1200" dirty="0" err="1" smtClean="0">
                <a:latin typeface="Arial Narrow"/>
                <a:cs typeface="Arial Narrow"/>
              </a:rPr>
              <a:t>drums</a:t>
            </a:r>
            <a:r>
              <a:rPr lang="de-DE" sz="1200" dirty="0" smtClean="0">
                <a:latin typeface="Arial Narrow"/>
                <a:cs typeface="Arial Narrow"/>
              </a:rPr>
              <a:t>)</a:t>
            </a:r>
            <a:endParaRPr lang="de-DE" sz="1200" dirty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  </a:t>
            </a:r>
            <a:endParaRPr lang="de-DE" sz="1700" dirty="0">
              <a:latin typeface="Arial Narrow"/>
              <a:cs typeface="Arial Narrow"/>
            </a:endParaRPr>
          </a:p>
        </p:txBody>
      </p:sp>
      <p:sp>
        <p:nvSpPr>
          <p:cNvPr id="15" name="Abgerundetes Rechteck 14"/>
          <p:cNvSpPr/>
          <p:nvPr/>
        </p:nvSpPr>
        <p:spPr bwMode="auto">
          <a:xfrm>
            <a:off x="5724128" y="4712033"/>
            <a:ext cx="2448272" cy="1016432"/>
          </a:xfrm>
          <a:prstGeom prst="roundRect">
            <a:avLst/>
          </a:prstGeom>
          <a:solidFill>
            <a:schemeClr val="accent1">
              <a:alpha val="4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835696" y="6058659"/>
            <a:ext cx="5842946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 smtClean="0">
                <a:latin typeface="Arial Narrow"/>
                <a:cs typeface="Arial Narrow"/>
              </a:rPr>
              <a:t>N-Dose rate </a:t>
            </a:r>
            <a:r>
              <a:rPr lang="de-DE" sz="1700" dirty="0" err="1" smtClean="0">
                <a:latin typeface="Arial Narrow"/>
                <a:cs typeface="Arial Narrow"/>
              </a:rPr>
              <a:t>can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be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reduced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more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by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replacing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steel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with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tungsten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drums</a:t>
            </a:r>
            <a:r>
              <a:rPr lang="de-DE" sz="1700" dirty="0" smtClean="0">
                <a:latin typeface="Arial Narrow"/>
                <a:cs typeface="Arial Narrow"/>
              </a:rPr>
              <a:t>. </a:t>
            </a:r>
            <a:endParaRPr lang="de-DE" sz="17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066660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601430" y="113082"/>
            <a:ext cx="3130810" cy="550333"/>
          </a:xfrm>
        </p:spPr>
        <p:txBody>
          <a:bodyPr/>
          <a:lstStyle/>
          <a:p>
            <a:r>
              <a:rPr lang="de-DE" dirty="0" err="1" smtClean="0"/>
              <a:t>Estia</a:t>
            </a:r>
            <a:r>
              <a:rPr lang="de-DE" dirty="0" smtClean="0"/>
              <a:t> – E2 </a:t>
            </a:r>
            <a:r>
              <a:rPr lang="de-DE" dirty="0" err="1" smtClean="0"/>
              <a:t>Beamport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395E-C9E4-1A42-AF8C-1536F87AF4B2}" type="datetime1">
              <a:rPr lang="de-DE" smtClean="0"/>
              <a:pPr/>
              <a:t>24.08.18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619FD56A-4E6D-7546-93E9-D59429457071}" type="slidenum">
              <a:rPr lang="de-DE" smtClean="0"/>
              <a:pPr/>
              <a:t>9</a:t>
            </a:fld>
            <a:endParaRPr lang="de-DE"/>
          </a:p>
        </p:txBody>
      </p:sp>
      <p:pic>
        <p:nvPicPr>
          <p:cNvPr id="14" name="Bild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16833"/>
            <a:ext cx="2776935" cy="2808312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806820" y="4725145"/>
            <a:ext cx="1619033" cy="287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700" dirty="0">
                <a:latin typeface="Arial Narrow"/>
                <a:cs typeface="Arial Narrow"/>
              </a:rPr>
              <a:t>E</a:t>
            </a:r>
            <a:r>
              <a:rPr lang="de-DE" sz="1700" smtClean="0">
                <a:latin typeface="Arial Narrow"/>
                <a:cs typeface="Arial Narrow"/>
              </a:rPr>
              <a:t>2 </a:t>
            </a:r>
            <a:r>
              <a:rPr lang="de-DE" sz="1700" dirty="0" smtClean="0">
                <a:latin typeface="Arial Narrow"/>
                <a:cs typeface="Arial Narrow"/>
              </a:rPr>
              <a:t>– </a:t>
            </a:r>
            <a:r>
              <a:rPr lang="de-DE" sz="1700" dirty="0" err="1" smtClean="0">
                <a:latin typeface="Arial Narrow"/>
                <a:cs typeface="Arial Narrow"/>
              </a:rPr>
              <a:t>Estia</a:t>
            </a:r>
            <a:r>
              <a:rPr lang="de-DE" sz="1700" dirty="0" smtClean="0">
                <a:latin typeface="Arial Narrow"/>
                <a:cs typeface="Arial Narrow"/>
              </a:rPr>
              <a:t> </a:t>
            </a:r>
            <a:r>
              <a:rPr lang="de-DE" sz="1700" dirty="0" err="1" smtClean="0">
                <a:latin typeface="Arial Narrow"/>
                <a:cs typeface="Arial Narrow"/>
              </a:rPr>
              <a:t>beamport</a:t>
            </a:r>
            <a:endParaRPr lang="de-DE" sz="1700" dirty="0">
              <a:latin typeface="Arial Narrow"/>
              <a:cs typeface="Arial Narrow"/>
            </a:endParaRPr>
          </a:p>
        </p:txBody>
      </p:sp>
      <p:cxnSp>
        <p:nvCxnSpPr>
          <p:cNvPr id="20" name="Gerade Verbindung mit Pfeil 19"/>
          <p:cNvCxnSpPr/>
          <p:nvPr/>
        </p:nvCxnSpPr>
        <p:spPr bwMode="auto">
          <a:xfrm flipV="1">
            <a:off x="1398588" y="4024331"/>
            <a:ext cx="319629" cy="7223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1" name="Bild 20"/>
          <p:cNvPicPr/>
          <p:nvPr/>
        </p:nvPicPr>
        <p:blipFill>
          <a:blip r:embed="rId3"/>
          <a:stretch/>
        </p:blipFill>
        <p:spPr>
          <a:xfrm>
            <a:off x="3618730" y="1705309"/>
            <a:ext cx="5234782" cy="3041416"/>
          </a:xfrm>
          <a:prstGeom prst="rect">
            <a:avLst/>
          </a:prstGeom>
          <a:ln>
            <a:noFill/>
          </a:ln>
        </p:spPr>
      </p:pic>
      <p:sp>
        <p:nvSpPr>
          <p:cNvPr id="22" name="Rechteck 21"/>
          <p:cNvSpPr/>
          <p:nvPr/>
        </p:nvSpPr>
        <p:spPr>
          <a:xfrm>
            <a:off x="2771800" y="5085184"/>
            <a:ext cx="666355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1600" dirty="0" err="1" smtClean="0">
                <a:latin typeface="Times New Roman" charset="0"/>
                <a:ea typeface="Arial" charset="0"/>
              </a:rPr>
              <a:t>Reflectometer</a:t>
            </a:r>
            <a:r>
              <a:rPr lang="en-US" sz="1600" dirty="0" smtClean="0">
                <a:latin typeface="Times New Roman" charset="0"/>
                <a:ea typeface="Arial" charset="0"/>
              </a:rPr>
              <a:t> at </a:t>
            </a:r>
            <a:r>
              <a:rPr lang="en-US" sz="1600" dirty="0" err="1" smtClean="0">
                <a:latin typeface="Times New Roman" charset="0"/>
                <a:ea typeface="Arial" charset="0"/>
              </a:rPr>
              <a:t>beamport</a:t>
            </a:r>
            <a:r>
              <a:rPr lang="en-US" sz="1600" dirty="0" smtClean="0">
                <a:latin typeface="Times New Roman" charset="0"/>
                <a:ea typeface="Arial" charset="0"/>
              </a:rPr>
              <a:t> </a:t>
            </a:r>
            <a:r>
              <a:rPr lang="en-US" sz="1600" dirty="0">
                <a:latin typeface="Times New Roman" charset="0"/>
                <a:ea typeface="Arial" charset="0"/>
              </a:rPr>
              <a:t>E</a:t>
            </a:r>
            <a:endParaRPr lang="en-US" sz="1600" dirty="0" smtClean="0">
              <a:latin typeface="Times New Roman" charset="0"/>
              <a:ea typeface="Arial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sz="1600" dirty="0">
              <a:latin typeface="Times New Roman" charset="0"/>
              <a:ea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600" dirty="0" smtClean="0">
                <a:latin typeface="Times New Roman" charset="0"/>
                <a:ea typeface="Arial" charset="0"/>
              </a:rPr>
              <a:t>Cold neutron beam line</a:t>
            </a:r>
          </a:p>
          <a:p>
            <a:pPr marL="342900" indent="-342900">
              <a:buFont typeface="Arial" charset="0"/>
              <a:buChar char="•"/>
            </a:pPr>
            <a:endParaRPr lang="en-US" sz="1600" dirty="0">
              <a:latin typeface="Times New Roman" charset="0"/>
              <a:ea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600" dirty="0" smtClean="0">
                <a:latin typeface="Times New Roman" charset="0"/>
                <a:ea typeface="Arial" charset="0"/>
              </a:rPr>
              <a:t>Elliptic guide system (Selene) – only 40 m long  </a:t>
            </a:r>
          </a:p>
          <a:p>
            <a:endParaRPr lang="en-US" dirty="0">
              <a:latin typeface="Times New Roman" charset="0"/>
              <a:ea typeface="Arial" charset="0"/>
            </a:endParaRPr>
          </a:p>
          <a:p>
            <a:endParaRPr lang="en-US" dirty="0" smtClean="0">
              <a:latin typeface="Times New Roman" charset="0"/>
              <a:ea typeface="Arial" charset="0"/>
            </a:endParaRPr>
          </a:p>
          <a:p>
            <a:endParaRPr lang="en-US" dirty="0">
              <a:latin typeface="Times New Roman" charset="0"/>
              <a:ea typeface="Arial" charset="0"/>
            </a:endParaRPr>
          </a:p>
          <a:p>
            <a:endParaRPr lang="de-DE" dirty="0"/>
          </a:p>
        </p:txBody>
      </p:sp>
      <p:pic>
        <p:nvPicPr>
          <p:cNvPr id="23" name="Bild 22"/>
          <p:cNvPicPr/>
          <p:nvPr/>
        </p:nvPicPr>
        <p:blipFill>
          <a:blip r:embed="rId4"/>
          <a:stretch/>
        </p:blipFill>
        <p:spPr>
          <a:xfrm>
            <a:off x="2865838" y="760286"/>
            <a:ext cx="3370283" cy="112972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76624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_vorlage_quer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-Desig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10000"/>
          </a:lnSpc>
          <a:defRPr sz="1700" dirty="0" err="1">
            <a:latin typeface="Arial Narrow"/>
            <a:cs typeface="Arial Narrow"/>
          </a:defRPr>
        </a:defPPr>
      </a:lstStyle>
    </a:tx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ppt_vorlage_quer</Template>
  <TotalTime>0</TotalTime>
  <Words>1012</Words>
  <Application>Microsoft Macintosh PowerPoint</Application>
  <PresentationFormat>Bildschirmpräsentation (4:3)</PresentationFormat>
  <Paragraphs>242</Paragraphs>
  <Slides>21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31" baseType="lpstr">
      <vt:lpstr>Arial</vt:lpstr>
      <vt:lpstr>Arial Narrow</vt:lpstr>
      <vt:lpstr>Calibri</vt:lpstr>
      <vt:lpstr>Lucida Grande</vt:lpstr>
      <vt:lpstr>ＭＳ Ｐゴシック</vt:lpstr>
      <vt:lpstr>Times</vt:lpstr>
      <vt:lpstr>Times New Roman</vt:lpstr>
      <vt:lpstr>Wingdings</vt:lpstr>
      <vt:lpstr>ヒラギノ角ゴ Pro W3</vt:lpstr>
      <vt:lpstr>ppt_vorlage_quer</vt:lpstr>
      <vt:lpstr>ESS Shielding Simulations MaGIC and Estia</vt:lpstr>
      <vt:lpstr>MAGiC beamline layout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Estia – E2 Beamport</vt:lpstr>
      <vt:lpstr>PowerPoint-Präsentation</vt:lpstr>
      <vt:lpstr>PowerPoint-Präsentation</vt:lpstr>
      <vt:lpstr>PowerPoint-Präsentation</vt:lpstr>
      <vt:lpstr>PowerPoint-Präsentation</vt:lpstr>
      <vt:lpstr>Dose rates outside the bunker</vt:lpstr>
      <vt:lpstr>PSI standard shielding </vt:lpstr>
      <vt:lpstr>Bunker design</vt:lpstr>
      <vt:lpstr>Cabling in the bunker</vt:lpstr>
      <vt:lpstr>Handling – practical issues </vt:lpstr>
      <vt:lpstr>Guide shielding outside the bunker</vt:lpstr>
      <vt:lpstr>Guide shielding – Design </vt:lpstr>
      <vt:lpstr>PowerPoint-Präsentation</vt:lpstr>
    </vt:vector>
  </TitlesOfParts>
  <Manager/>
  <Company>Paul Scherrer Institut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Paul Scherrer Institut</dc:title>
  <dc:subject/>
  <dc:creator>PSIUser</dc:creator>
  <cp:keywords/>
  <dc:description/>
  <cp:lastModifiedBy>Uwe Filges</cp:lastModifiedBy>
  <cp:revision>1827</cp:revision>
  <cp:lastPrinted>2016-01-28T06:16:16Z</cp:lastPrinted>
  <dcterms:created xsi:type="dcterms:W3CDTF">2014-09-29T02:46:12Z</dcterms:created>
  <dcterms:modified xsi:type="dcterms:W3CDTF">2018-08-24T14:10:03Z</dcterms:modified>
  <cp:category/>
</cp:coreProperties>
</file>