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8" r:id="rId3"/>
    <p:sldId id="307" r:id="rId4"/>
    <p:sldId id="308" r:id="rId5"/>
    <p:sldId id="350" r:id="rId6"/>
    <p:sldId id="337" r:id="rId7"/>
    <p:sldId id="310" r:id="rId8"/>
    <p:sldId id="344" r:id="rId9"/>
    <p:sldId id="351" r:id="rId10"/>
    <p:sldId id="352" r:id="rId11"/>
    <p:sldId id="353" r:id="rId12"/>
    <p:sldId id="354" r:id="rId13"/>
    <p:sldId id="355" r:id="rId14"/>
    <p:sldId id="357" r:id="rId15"/>
    <p:sldId id="359" r:id="rId16"/>
    <p:sldId id="360" r:id="rId17"/>
    <p:sldId id="361" r:id="rId18"/>
    <p:sldId id="362" r:id="rId19"/>
    <p:sldId id="367" r:id="rId20"/>
    <p:sldId id="364" r:id="rId21"/>
    <p:sldId id="365" r:id="rId22"/>
    <p:sldId id="358" r:id="rId23"/>
    <p:sldId id="356" r:id="rId24"/>
    <p:sldId id="368" r:id="rId25"/>
    <p:sldId id="369" r:id="rId26"/>
    <p:sldId id="370" r:id="rId27"/>
    <p:sldId id="345" r:id="rId28"/>
    <p:sldId id="363" r:id="rId29"/>
    <p:sldId id="341" r:id="rId30"/>
  </p:sldIdLst>
  <p:sldSz cx="9144000" cy="6858000" type="screen4x3"/>
  <p:notesSz cx="7102475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4254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2205" userDrawn="1">
          <p15:clr>
            <a:srgbClr val="A4A3A4"/>
          </p15:clr>
        </p15:guide>
        <p15:guide id="5" orient="horz" pos="3126">
          <p15:clr>
            <a:srgbClr val="A4A3A4"/>
          </p15:clr>
        </p15:guide>
        <p15:guide id="6" pos="2892">
          <p15:clr>
            <a:srgbClr val="A4A3A4"/>
          </p15:clr>
        </p15:guide>
        <p15:guide id="7" pos="5670">
          <p15:clr>
            <a:srgbClr val="A4A3A4"/>
          </p15:clr>
        </p15:guide>
        <p15:guide id="8" pos="4682">
          <p15:clr>
            <a:srgbClr val="A4A3A4"/>
          </p15:clr>
        </p15:guide>
        <p15:guide id="9" pos="250">
          <p15:clr>
            <a:srgbClr val="A4A3A4"/>
          </p15:clr>
        </p15:guide>
        <p15:guide id="10" pos="88">
          <p15:clr>
            <a:srgbClr val="A4A3A4"/>
          </p15:clr>
        </p15:guide>
        <p15:guide id="11" pos="2935">
          <p15:clr>
            <a:srgbClr val="A4A3A4"/>
          </p15:clr>
        </p15:guide>
        <p15:guide id="12" pos="2909">
          <p15:clr>
            <a:srgbClr val="A4A3A4"/>
          </p15:clr>
        </p15:guide>
        <p15:guide id="13" orient="horz" pos="71">
          <p15:clr>
            <a:srgbClr val="A4A3A4"/>
          </p15:clr>
        </p15:guide>
        <p15:guide id="14" orient="horz" pos="3475">
          <p15:clr>
            <a:srgbClr val="A4A3A4"/>
          </p15:clr>
        </p15:guide>
        <p15:guide id="15" pos="204">
          <p15:clr>
            <a:srgbClr val="A4A3A4"/>
          </p15:clr>
        </p15:guide>
        <p15:guide id="16" pos="4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008000"/>
    <a:srgbClr val="C0C0C0"/>
    <a:srgbClr val="5A0B28"/>
    <a:srgbClr val="C84418"/>
    <a:srgbClr val="4C4D4C"/>
    <a:srgbClr val="FF3300"/>
    <a:srgbClr val="072F67"/>
    <a:srgbClr val="B8C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9312" autoAdjust="0"/>
  </p:normalViewPr>
  <p:slideViewPr>
    <p:cSldViewPr>
      <p:cViewPr varScale="1">
        <p:scale>
          <a:sx n="92" d="100"/>
          <a:sy n="92" d="100"/>
        </p:scale>
        <p:origin x="830" y="67"/>
      </p:cViewPr>
      <p:guideLst>
        <p:guide orient="horz" pos="1207"/>
        <p:guide orient="horz" pos="4254"/>
        <p:guide orient="horz" pos="3974"/>
        <p:guide orient="horz" pos="2205"/>
        <p:guide orient="horz" pos="3126"/>
        <p:guide pos="2892"/>
        <p:guide pos="5670"/>
        <p:guide pos="4682"/>
        <p:guide pos="250"/>
        <p:guide pos="88"/>
        <p:guide pos="2935"/>
        <p:guide pos="2909"/>
        <p:guide orient="horz" pos="71"/>
        <p:guide orient="horz" pos="3475"/>
        <p:guide pos="204"/>
        <p:guide pos="4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0B2FD79D-DE66-9045-A7FB-0C25E75BD3A5}" type="datetimeFigureOut">
              <a:rPr lang="nb-NO" smtClean="0"/>
              <a:t>23.08.2018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8AC7C63E-BF98-AA4B-BDB9-745AE637062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2692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2"/>
            <a:ext cx="568198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A01B3C1-717C-934F-A904-A4084379C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88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E2014 – 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604" y="110282"/>
            <a:ext cx="8869680" cy="665226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085849" y="2183597"/>
            <a:ext cx="7264402" cy="857250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16527" y="3155405"/>
            <a:ext cx="7340073" cy="46030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lnSpc>
                <a:spcPct val="70000"/>
              </a:lnSpc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5" y="477354"/>
            <a:ext cx="94101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5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E2014 – 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92943" y="5877272"/>
            <a:ext cx="4098107" cy="607483"/>
          </a:xfrm>
          <a:ln>
            <a:solidFill>
              <a:schemeClr val="tx1">
                <a:alpha val="0"/>
              </a:schemeClr>
            </a:solidFill>
          </a:ln>
        </p:spPr>
        <p:txBody>
          <a:bodyPr lIns="91440" tIns="45720" rIns="91440" bIns="45720"/>
          <a:lstStyle>
            <a:lvl1pPr marL="0" indent="0" algn="l">
              <a:buFontTx/>
              <a:buNone/>
              <a:defRPr sz="1000" b="0" i="0">
                <a:solidFill>
                  <a:srgbClr val="14131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err="1"/>
              <a:t>Navn</a:t>
            </a:r>
            <a:r>
              <a:rPr lang="en-US" noProof="0" dirty="0"/>
              <a:t> </a:t>
            </a:r>
            <a:r>
              <a:rPr lang="en-US" noProof="0" dirty="0" err="1"/>
              <a:t>Navnesen</a:t>
            </a:r>
            <a:endParaRPr lang="en-US" noProof="0" dirty="0"/>
          </a:p>
          <a:p>
            <a:pPr lvl="0"/>
            <a:r>
              <a:rPr lang="en-US" noProof="0" dirty="0" err="1"/>
              <a:t>Navn.navnesen@ife.no</a:t>
            </a:r>
            <a:endParaRPr lang="en-US" noProof="0" dirty="0"/>
          </a:p>
          <a:p>
            <a:pPr lvl="0"/>
            <a:r>
              <a:rPr lang="en-US" noProof="0" dirty="0"/>
              <a:t>+47 999 99 999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3" y="452766"/>
            <a:ext cx="2292669" cy="4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06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FE2014 –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8D78A-AF44-084D-9B20-2F6031FACDF6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2A7A-EFA1-DA44-AD70-5C7652F45B8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34461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273050" y="4559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7609" y="6503248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E951-C4DC-404A-87C4-647CE792C83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0049177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to kolonn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95D4-B2CE-0D4B-9F44-7E18C700A04D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9435-20BE-804C-BC15-D78D463BDF4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65162" y="1925067"/>
            <a:ext cx="3978846" cy="43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4788024" y="1916832"/>
            <a:ext cx="397884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</p:spTree>
    <p:extLst>
      <p:ext uri="{BB962C8B-B14F-4D97-AF65-F5344CB8AC3E}">
        <p14:creationId xmlns:p14="http://schemas.microsoft.com/office/powerpoint/2010/main" val="25091329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to kolonner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D976C-A66C-A54A-90C5-A1D49550EDD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9435-20BE-804C-BC15-D78D463BDF4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1916832"/>
            <a:ext cx="4161159" cy="432048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65162" y="1925067"/>
            <a:ext cx="3906838" cy="43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</p:spTree>
    <p:extLst>
      <p:ext uri="{BB962C8B-B14F-4D97-AF65-F5344CB8AC3E}">
        <p14:creationId xmlns:p14="http://schemas.microsoft.com/office/powerpoint/2010/main" val="327986223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AE1A-E694-9746-BBC7-430AA1DCECB0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3E77-8900-494B-A3F7-B660A0BA4F2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1916832"/>
            <a:ext cx="4161159" cy="432048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395536" y="1916832"/>
            <a:ext cx="4161159" cy="432048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1970203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overskrif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D28D-AB2B-4646-9096-61102D5C706B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E951-C4DC-404A-87C4-647CE792C83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395536" y="1916832"/>
            <a:ext cx="8424936" cy="432048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857458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FE2014 – bunnjuster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anchorCtr="0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946646"/>
            <a:ext cx="7772400" cy="3346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8F0F-D771-1246-9859-9188A56DFD12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510A-2515-C241-AF61-AA6638B1440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226275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E2014 – Bar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139699" y="104775"/>
            <a:ext cx="8861425" cy="664845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84829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E2014 – 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139699" y="104775"/>
            <a:ext cx="8861425" cy="664845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3" name="Tittel 1"/>
          <p:cNvSpPr>
            <a:spLocks noGrp="1"/>
          </p:cNvSpPr>
          <p:nvPr>
            <p:ph type="ctrTitle"/>
          </p:nvPr>
        </p:nvSpPr>
        <p:spPr>
          <a:xfrm>
            <a:off x="1085849" y="2183597"/>
            <a:ext cx="7264402" cy="85725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3342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6346800"/>
            <a:ext cx="8869680" cy="396179"/>
          </a:xfrm>
          <a:prstGeom prst="rect">
            <a:avLst/>
          </a:prstGeom>
        </p:spPr>
      </p:pic>
      <p:cxnSp>
        <p:nvCxnSpPr>
          <p:cNvPr id="3" name="Rett linje 2"/>
          <p:cNvCxnSpPr/>
          <p:nvPr/>
        </p:nvCxnSpPr>
        <p:spPr>
          <a:xfrm>
            <a:off x="133350" y="6299529"/>
            <a:ext cx="8867775" cy="0"/>
          </a:xfrm>
          <a:prstGeom prst="line">
            <a:avLst/>
          </a:prstGeom>
          <a:ln w="6350">
            <a:solidFill>
              <a:srgbClr val="4C4D4C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1916832"/>
            <a:ext cx="8132762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-857250" y="1619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cxnSp>
        <p:nvCxnSpPr>
          <p:cNvPr id="16" name="Rett linje 15"/>
          <p:cNvCxnSpPr/>
          <p:nvPr/>
        </p:nvCxnSpPr>
        <p:spPr>
          <a:xfrm flipV="1">
            <a:off x="133350" y="304800"/>
            <a:ext cx="8883650" cy="6134102"/>
          </a:xfrm>
          <a:prstGeom prst="line">
            <a:avLst/>
          </a:prstGeom>
          <a:ln w="6350">
            <a:gradFill flip="none" rotWithShape="1">
              <a:gsLst>
                <a:gs pos="0">
                  <a:srgbClr val="4C4D4C">
                    <a:alpha val="38000"/>
                  </a:srgbClr>
                </a:gs>
                <a:gs pos="25000">
                  <a:srgbClr val="FFFFFF">
                    <a:alpha val="25000"/>
                  </a:srgbClr>
                </a:gs>
                <a:gs pos="100000">
                  <a:srgbClr val="4C4D4C">
                    <a:alpha val="25000"/>
                  </a:srgbClr>
                </a:gs>
                <a:gs pos="75000">
                  <a:srgbClr val="FFFFFF">
                    <a:alpha val="25000"/>
                  </a:srgbClr>
                </a:gs>
              </a:gsLst>
              <a:lin ang="0" scaled="1"/>
              <a:tileRect/>
            </a:gra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 flipV="1">
            <a:off x="325438" y="5373216"/>
            <a:ext cx="0" cy="1380011"/>
          </a:xfrm>
          <a:prstGeom prst="line">
            <a:avLst/>
          </a:prstGeom>
          <a:ln w="6350">
            <a:solidFill>
              <a:srgbClr val="4C4D4C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/>
          <p:nvPr/>
        </p:nvCxnSpPr>
        <p:spPr>
          <a:xfrm flipV="1">
            <a:off x="8799264" y="132545"/>
            <a:ext cx="0" cy="1380011"/>
          </a:xfrm>
          <a:prstGeom prst="line">
            <a:avLst/>
          </a:prstGeom>
          <a:ln w="6350">
            <a:solidFill>
              <a:srgbClr val="4C4D4C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17612" y="6190704"/>
            <a:ext cx="216024" cy="21602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</a:t>
            </a:r>
          </a:p>
        </p:txBody>
      </p:sp>
      <p:sp>
        <p:nvSpPr>
          <p:cNvPr id="11" name="Ellipse 10"/>
          <p:cNvSpPr/>
          <p:nvPr/>
        </p:nvSpPr>
        <p:spPr>
          <a:xfrm>
            <a:off x="259687" y="6233779"/>
            <a:ext cx="131501" cy="131501"/>
          </a:xfrm>
          <a:prstGeom prst="ellipse">
            <a:avLst/>
          </a:prstGeom>
          <a:solidFill>
            <a:srgbClr val="C844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8689156" y="361231"/>
            <a:ext cx="216024" cy="21602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</a:t>
            </a:r>
          </a:p>
        </p:txBody>
      </p:sp>
      <p:sp>
        <p:nvSpPr>
          <p:cNvPr id="20" name="Ellipse 19"/>
          <p:cNvSpPr/>
          <p:nvPr/>
        </p:nvSpPr>
        <p:spPr>
          <a:xfrm>
            <a:off x="8730587" y="404479"/>
            <a:ext cx="131501" cy="131501"/>
          </a:xfrm>
          <a:prstGeom prst="ellipse">
            <a:avLst/>
          </a:prstGeom>
          <a:solidFill>
            <a:srgbClr val="C844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499992" y="6456805"/>
            <a:ext cx="216024" cy="21602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491342"/>
            <a:ext cx="67786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21A7E5-BA1B-B04F-AF0C-E126B3390856}" type="datetime1">
              <a:rPr lang="nb-NO" smtClean="0"/>
              <a:pPr>
                <a:defRPr/>
              </a:pPr>
              <a:t>23.08.2018</a:t>
            </a:fld>
            <a:endParaRPr lang="nb-NO" dirty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9992" y="6491342"/>
            <a:ext cx="21602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800" b="0">
                <a:solidFill>
                  <a:srgbClr val="DF684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511CC2A-178A-3648-8C4E-6631213AB7C5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23" name="Bilde 22" descr="IFElogo_CMYK_nor_kortv.eps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66" y="6455675"/>
            <a:ext cx="315698" cy="2179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11" r:id="rId2"/>
    <p:sldLayoutId id="2147484713" r:id="rId3"/>
    <p:sldLayoutId id="2147484763" r:id="rId4"/>
    <p:sldLayoutId id="2147484715" r:id="rId5"/>
    <p:sldLayoutId id="2147484777" r:id="rId6"/>
    <p:sldLayoutId id="2147484712" r:id="rId7"/>
    <p:sldLayoutId id="2147484778" r:id="rId8"/>
    <p:sldLayoutId id="2147484780" r:id="rId9"/>
    <p:sldLayoutId id="2147484779" r:id="rId10"/>
    <p:sldLayoutId id="2147484716" r:id="rId11"/>
  </p:sldLayoutIdLst>
  <p:transition spd="slow">
    <p:fade thruBlk="1"/>
  </p:transition>
  <p:hf hdr="0" ftr="0"/>
  <p:txStyles>
    <p:titleStyle>
      <a:lvl1pPr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defRPr sz="3200" b="1" i="0">
          <a:solidFill>
            <a:srgbClr val="4C4D4C"/>
          </a:solidFill>
          <a:latin typeface="Arial"/>
          <a:ea typeface="ヒラギノ角ゴ Pro W3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9pPr>
    </p:titleStyle>
    <p:bodyStyle>
      <a:lvl1pPr marL="179388" indent="-2160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DF6841"/>
        </a:buClr>
        <a:buSzPct val="100000"/>
        <a:buFont typeface="Lucida Grande"/>
        <a:buChar char="•"/>
        <a:defRPr sz="2000">
          <a:solidFill>
            <a:srgbClr val="4C4D4C"/>
          </a:solidFill>
          <a:latin typeface="Arial"/>
          <a:ea typeface="ヒラギノ角ゴ Pro W3" charset="0"/>
          <a:cs typeface="Arial"/>
        </a:defRPr>
      </a:lvl1pPr>
      <a:lvl2pPr marL="432000" indent="-216000" algn="l" rtl="0" eaLnBrk="1" fontAlgn="base" hangingPunct="1">
        <a:spcBef>
          <a:spcPct val="20000"/>
        </a:spcBef>
        <a:spcAft>
          <a:spcPct val="0"/>
        </a:spcAft>
        <a:buClr>
          <a:srgbClr val="DF6841"/>
        </a:buClr>
        <a:buSzPct val="100000"/>
        <a:buFont typeface="Lucida Grande"/>
        <a:buChar char="•"/>
        <a:defRPr sz="1800">
          <a:solidFill>
            <a:srgbClr val="4C4D4C"/>
          </a:solidFill>
          <a:latin typeface="Arial"/>
          <a:ea typeface="Arial" charset="0"/>
          <a:cs typeface="Arial"/>
        </a:defRPr>
      </a:lvl2pPr>
      <a:lvl3pPr marL="648000" indent="-216000" algn="l" rtl="0" eaLnBrk="1" fontAlgn="base" hangingPunct="1">
        <a:spcBef>
          <a:spcPct val="20000"/>
        </a:spcBef>
        <a:spcAft>
          <a:spcPct val="0"/>
        </a:spcAft>
        <a:buClr>
          <a:srgbClr val="DF6841"/>
        </a:buClr>
        <a:buSzPct val="100000"/>
        <a:buFont typeface="Lucida Grande"/>
        <a:buChar char="•"/>
        <a:defRPr sz="1600">
          <a:solidFill>
            <a:srgbClr val="4C4D4C"/>
          </a:solidFill>
          <a:latin typeface="Arial"/>
          <a:ea typeface="Arial" charset="0"/>
          <a:cs typeface="Arial"/>
        </a:defRPr>
      </a:lvl3pPr>
      <a:lvl4pPr marL="864000" indent="-180975" algn="l" rtl="0" eaLnBrk="1" fontAlgn="base" hangingPunct="1">
        <a:spcBef>
          <a:spcPct val="20000"/>
        </a:spcBef>
        <a:spcAft>
          <a:spcPct val="0"/>
        </a:spcAft>
        <a:buClr>
          <a:srgbClr val="DF6841"/>
        </a:buClr>
        <a:buSzPct val="100000"/>
        <a:buFont typeface="Lucida Grande"/>
        <a:buChar char="•"/>
        <a:defRPr sz="1400">
          <a:solidFill>
            <a:srgbClr val="4C4D4C"/>
          </a:solidFill>
          <a:latin typeface="Arial"/>
          <a:ea typeface="Arial" charset="0"/>
          <a:cs typeface="Arial"/>
        </a:defRPr>
      </a:lvl4pPr>
      <a:lvl5pPr marL="16176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rgbClr val="141313"/>
          </a:solidFill>
          <a:latin typeface="+mn-lt"/>
          <a:ea typeface="Arial" charset="0"/>
          <a:cs typeface="+mn-cs"/>
        </a:defRPr>
      </a:lvl5pPr>
      <a:lvl6pPr marL="20748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6pPr>
      <a:lvl7pPr marL="25320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7pPr>
      <a:lvl8pPr marL="29892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8pPr>
      <a:lvl9pPr marL="34464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375" y="2132856"/>
            <a:ext cx="8915625" cy="1080120"/>
          </a:xfrm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C000"/>
                </a:solidFill>
              </a:rPr>
              <a:t>Neutronics</a:t>
            </a:r>
            <a:r>
              <a:rPr lang="en-US" sz="3200" dirty="0">
                <a:solidFill>
                  <a:srgbClr val="FFC000"/>
                </a:solidFill>
              </a:rPr>
              <a:t>. Update from IFE.</a:t>
            </a:r>
            <a:br>
              <a:rPr lang="en-US" sz="3200" dirty="0">
                <a:solidFill>
                  <a:srgbClr val="FFC000"/>
                </a:solidFill>
              </a:rPr>
            </a:b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818269" y="6415068"/>
            <a:ext cx="7340073" cy="46030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ESS shielding workshop, 24/08/2018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880" y="3507702"/>
            <a:ext cx="19928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Rodion Kolevatov</a:t>
            </a:r>
            <a:endParaRPr lang="en-US" baseline="30000" dirty="0">
              <a:solidFill>
                <a:schemeClr val="bg1"/>
              </a:solidFill>
              <a:latin typeface="+mj-lt"/>
              <a:cs typeface="Times New Roman"/>
            </a:endParaRPr>
          </a:p>
          <a:p>
            <a:pPr algn="ctr"/>
            <a:endParaRPr lang="en-US" sz="1200" i="1" baseline="30000" dirty="0">
              <a:solidFill>
                <a:schemeClr val="bg1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09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86745"/>
            <a:ext cx="8856984" cy="38104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FLUKA features:</a:t>
            </a:r>
          </a:p>
          <a:p>
            <a:r>
              <a:rPr lang="en-US" dirty="0"/>
              <a:t>Flux to dose conversion:</a:t>
            </a:r>
          </a:p>
          <a:p>
            <a:pPr lvl="1"/>
            <a:r>
              <a:rPr lang="en-US" dirty="0"/>
              <a:t>FLUKA default: ambient dose equivalent from ICRP74</a:t>
            </a:r>
          </a:p>
          <a:p>
            <a:pPr lvl="1"/>
            <a:r>
              <a:rPr lang="en-US" dirty="0"/>
              <a:t>ESS: equivalent to ICRP74 data for frontal irradiation</a:t>
            </a:r>
          </a:p>
          <a:p>
            <a:pPr lvl="1"/>
            <a:r>
              <a:rPr lang="en-US" dirty="0"/>
              <a:t>Use of factors for “worst case” geometry must be specified in the simulation.</a:t>
            </a:r>
          </a:p>
          <a:p>
            <a:r>
              <a:rPr lang="en-US" dirty="0"/>
              <a:t>Built-in geometry optimization:</a:t>
            </a:r>
          </a:p>
          <a:p>
            <a:pPr lvl="1"/>
            <a:r>
              <a:rPr lang="en-US" dirty="0"/>
              <a:t>Preprocesses of cell definitions, transforms expressions into union of intersections.</a:t>
            </a:r>
          </a:p>
          <a:p>
            <a:pPr lvl="1"/>
            <a:r>
              <a:rPr lang="en-US" dirty="0"/>
              <a:t>Up to 100k terms allowed in decomposition of expression with nested parentheses. Unnecessary surfaces and complicated cuttings crash simulation.</a:t>
            </a:r>
          </a:p>
          <a:p>
            <a:pPr lvl="1"/>
            <a:r>
              <a:rPr lang="en-US" dirty="0"/>
              <a:t>Need less detailed definitions: construct no moderator for shielding simulations and split complicated cells (so far bunker and outer void) to avoid crashes.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2762" cy="720079"/>
          </a:xfrm>
        </p:spPr>
        <p:txBody>
          <a:bodyPr/>
          <a:lstStyle/>
          <a:p>
            <a:r>
              <a:rPr lang="en-US" dirty="0" err="1"/>
              <a:t>CombLayer+FLUKA</a:t>
            </a:r>
            <a:r>
              <a:rPr lang="en-US" dirty="0"/>
              <a:t> issues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11" y="692696"/>
            <a:ext cx="302763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4531231"/>
            <a:ext cx="8025952" cy="2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85042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689" y="2780927"/>
            <a:ext cx="8411791" cy="2696035"/>
          </a:xfrm>
        </p:spPr>
        <p:txBody>
          <a:bodyPr/>
          <a:lstStyle/>
          <a:p>
            <a:r>
              <a:rPr lang="en-US" dirty="0"/>
              <a:t>Implemented dimensions of the instrument optics in </a:t>
            </a:r>
            <a:r>
              <a:rPr lang="en-US" dirty="0" err="1"/>
              <a:t>CombLayer</a:t>
            </a:r>
            <a:r>
              <a:rPr lang="en-US" dirty="0"/>
              <a:t> (almost)</a:t>
            </a:r>
          </a:p>
          <a:p>
            <a:pPr lvl="1"/>
            <a:r>
              <a:rPr lang="en-US" dirty="0"/>
              <a:t>No steps in the NBOA</a:t>
            </a:r>
          </a:p>
          <a:p>
            <a:pPr lvl="1"/>
            <a:r>
              <a:rPr lang="en-US" dirty="0"/>
              <a:t>Tapered shapes</a:t>
            </a:r>
          </a:p>
          <a:p>
            <a:r>
              <a:rPr lang="en-US" dirty="0"/>
              <a:t>NMX source at 2 meters</a:t>
            </a:r>
          </a:p>
          <a:p>
            <a:pPr lvl="1"/>
            <a:r>
              <a:rPr lang="en-US" dirty="0"/>
              <a:t>Biasing in position, angular and energy distribution</a:t>
            </a:r>
          </a:p>
          <a:p>
            <a:r>
              <a:rPr lang="en-US" dirty="0"/>
              <a:t>Transport of neutrons </a:t>
            </a:r>
            <a:r>
              <a:rPr lang="en-US" i="1" dirty="0"/>
              <a:t>E</a:t>
            </a:r>
            <a:r>
              <a:rPr lang="en-US" dirty="0"/>
              <a:t> &gt; 1keV.</a:t>
            </a:r>
          </a:p>
          <a:p>
            <a:r>
              <a:rPr lang="en-US" dirty="0"/>
              <a:t>Study effect of substrates and copper aperture for the dose rate beyond bunker wall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2762" cy="576063"/>
          </a:xfrm>
        </p:spPr>
        <p:txBody>
          <a:bodyPr/>
          <a:lstStyle/>
          <a:p>
            <a:r>
              <a:rPr lang="en-US" dirty="0"/>
              <a:t>HEIMDAL, simulation setup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836712"/>
            <a:ext cx="1621811" cy="187430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627784" y="848142"/>
            <a:ext cx="1623907" cy="186487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716017" y="836712"/>
            <a:ext cx="1643290" cy="1872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6256" y="1068493"/>
            <a:ext cx="1440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NBOA cut at 210, 300 and 540 cm from target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5" y="5481059"/>
            <a:ext cx="8762906" cy="8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6848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31228" y="2286088"/>
                <a:ext cx="8132762" cy="4095240"/>
              </a:xfrm>
            </p:spPr>
            <p:txBody>
              <a:bodyPr/>
              <a:lstStyle/>
              <a:p>
                <a:r>
                  <a:rPr lang="en-US" dirty="0"/>
                  <a:t>Bias to model “duct source”</a:t>
                </a:r>
              </a:p>
              <a:p>
                <a:pPr lvl="1"/>
                <a:r>
                  <a:rPr lang="en-US" dirty="0" err="1"/>
                  <a:t>Horisontal</a:t>
                </a:r>
                <a:r>
                  <a:rPr lang="en-US" dirty="0"/>
                  <a:t> position biasing in front of thermal guide opening: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Focusing biased angular distribution to the direction dependent on position: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Centered towards the “focus point” (different for cold and thermal guides)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=1.1+120⋅(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&amp;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/>
                  <a:t>: uniform illumination of the tube from inside - </a:t>
                </a:r>
                <a:r>
                  <a:rPr lang="en-US" dirty="0">
                    <a:solidFill>
                      <a:srgbClr val="0033CC"/>
                    </a:solidFill>
                  </a:rPr>
                  <a:t>duct source equivalent</a:t>
                </a:r>
              </a:p>
              <a:p>
                <a:r>
                  <a:rPr lang="en-US" dirty="0"/>
                  <a:t>Bias energy distribution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228" y="2286088"/>
                <a:ext cx="8132762" cy="4095240"/>
              </a:xfrm>
              <a:blipFill>
                <a:blip r:embed="rId2"/>
                <a:stretch>
                  <a:fillRect l="-2174" t="-2679" r="-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57373"/>
            <a:ext cx="8132762" cy="639026"/>
          </a:xfrm>
        </p:spPr>
        <p:txBody>
          <a:bodyPr/>
          <a:lstStyle/>
          <a:p>
            <a:r>
              <a:rPr lang="en-US" dirty="0"/>
              <a:t>Source biasing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8ABBFB-A007-4F38-BA9D-CECC9CB77B27}"/>
              </a:ext>
            </a:extLst>
          </p:cNvPr>
          <p:cNvCxnSpPr>
            <a:cxnSpLocks/>
          </p:cNvCxnSpPr>
          <p:nvPr/>
        </p:nvCxnSpPr>
        <p:spPr>
          <a:xfrm>
            <a:off x="1955289" y="1311249"/>
            <a:ext cx="1536591" cy="3719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B1723E-3F17-43DD-A8FB-7E5522726F29}"/>
              </a:ext>
            </a:extLst>
          </p:cNvPr>
          <p:cNvCxnSpPr>
            <a:cxnSpLocks/>
          </p:cNvCxnSpPr>
          <p:nvPr/>
        </p:nvCxnSpPr>
        <p:spPr>
          <a:xfrm flipV="1">
            <a:off x="1979712" y="1869051"/>
            <a:ext cx="1536591" cy="216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EF46E0-E337-499A-9286-17E67981447B}"/>
              </a:ext>
            </a:extLst>
          </p:cNvPr>
          <p:cNvCxnSpPr>
            <a:cxnSpLocks/>
          </p:cNvCxnSpPr>
          <p:nvPr/>
        </p:nvCxnSpPr>
        <p:spPr>
          <a:xfrm flipV="1">
            <a:off x="3779912" y="1353173"/>
            <a:ext cx="4104456" cy="3299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384255-C61E-4F3D-A085-883CBB9E5465}"/>
              </a:ext>
            </a:extLst>
          </p:cNvPr>
          <p:cNvCxnSpPr>
            <a:cxnSpLocks/>
          </p:cNvCxnSpPr>
          <p:nvPr/>
        </p:nvCxnSpPr>
        <p:spPr>
          <a:xfrm>
            <a:off x="3779912" y="1869052"/>
            <a:ext cx="4104456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7AE903-638F-4608-8D1A-650E927F3C14}"/>
              </a:ext>
            </a:extLst>
          </p:cNvPr>
          <p:cNvCxnSpPr>
            <a:cxnSpLocks/>
          </p:cNvCxnSpPr>
          <p:nvPr/>
        </p:nvCxnSpPr>
        <p:spPr>
          <a:xfrm flipV="1">
            <a:off x="1979712" y="1725036"/>
            <a:ext cx="5904656" cy="72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C6FFD50-7A8B-4F1D-A8C5-AC621085A19D}"/>
              </a:ext>
            </a:extLst>
          </p:cNvPr>
          <p:cNvSpPr txBox="1"/>
          <p:nvPr/>
        </p:nvSpPr>
        <p:spPr>
          <a:xfrm>
            <a:off x="1331640" y="98072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min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5E8F26-C880-4085-BF54-B41D6B07C8C7}"/>
              </a:ext>
            </a:extLst>
          </p:cNvPr>
          <p:cNvSpPr txBox="1"/>
          <p:nvPr/>
        </p:nvSpPr>
        <p:spPr>
          <a:xfrm>
            <a:off x="1331640" y="183553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max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5FC8E0-B8D5-4873-88E9-B4C2015C4C11}"/>
              </a:ext>
            </a:extLst>
          </p:cNvPr>
          <p:cNvSpPr txBox="1"/>
          <p:nvPr/>
        </p:nvSpPr>
        <p:spPr>
          <a:xfrm>
            <a:off x="1738686" y="149850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C71CB4-C1DC-4D7F-A848-1FCF7E47C8A8}"/>
                  </a:ext>
                </a:extLst>
              </p:cNvPr>
              <p:cNvSpPr txBox="1"/>
              <p:nvPr/>
            </p:nvSpPr>
            <p:spPr>
              <a:xfrm>
                <a:off x="501455" y="3056017"/>
                <a:ext cx="3566489" cy="468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4 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C71CB4-C1DC-4D7F-A848-1FCF7E47C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55" y="3056017"/>
                <a:ext cx="3566489" cy="4687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56975E-D825-420E-8A61-45E12668032B}"/>
                  </a:ext>
                </a:extLst>
              </p:cNvPr>
              <p:cNvSpPr txBox="1"/>
              <p:nvPr/>
            </p:nvSpPr>
            <p:spPr>
              <a:xfrm>
                <a:off x="4283968" y="3081451"/>
                <a:ext cx="4627870" cy="4687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4 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𝑎𝑥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56975E-D825-420E-8A61-45E126680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081451"/>
                <a:ext cx="4627870" cy="4687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73C9178-F774-4A1F-8EE5-F7F194DAEF28}"/>
                  </a:ext>
                </a:extLst>
              </p:cNvPr>
              <p:cNvSpPr txBox="1"/>
              <p:nvPr/>
            </p:nvSpPr>
            <p:spPr>
              <a:xfrm>
                <a:off x="931623" y="4038072"/>
                <a:ext cx="4460837" cy="444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2(1−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]</m:t>
                              </m:r>
                            </m:den>
                          </m:f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73C9178-F774-4A1F-8EE5-F7F194DAE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23" y="4038072"/>
                <a:ext cx="4460837" cy="444224"/>
              </a:xfrm>
              <a:prstGeom prst="rect">
                <a:avLst/>
              </a:prstGeom>
              <a:blipFill>
                <a:blip r:embed="rId5"/>
                <a:stretch>
                  <a:fillRect l="-683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DF3335-8AE5-4658-B18A-242F1184347B}"/>
              </a:ext>
            </a:extLst>
          </p:cNvPr>
          <p:cNvCxnSpPr>
            <a:cxnSpLocks/>
            <a:stCxn id="26" idx="0"/>
          </p:cNvCxnSpPr>
          <p:nvPr/>
        </p:nvCxnSpPr>
        <p:spPr>
          <a:xfrm>
            <a:off x="1931207" y="1498502"/>
            <a:ext cx="1992674" cy="298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BDE380D-CD2A-4308-B350-58F2BA491202}"/>
              </a:ext>
            </a:extLst>
          </p:cNvPr>
          <p:cNvSpPr txBox="1"/>
          <p:nvPr/>
        </p:nvSpPr>
        <p:spPr>
          <a:xfrm>
            <a:off x="2664711" y="149850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α</a:t>
            </a:r>
            <a:r>
              <a:rPr lang="en-US" baseline="-25000" dirty="0"/>
              <a:t>X</a:t>
            </a:r>
            <a:endParaRPr lang="ru-RU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9CA210C-B2C3-4327-B5BA-6C33D38A3038}"/>
              </a:ext>
            </a:extLst>
          </p:cNvPr>
          <p:cNvSpPr/>
          <p:nvPr/>
        </p:nvSpPr>
        <p:spPr>
          <a:xfrm>
            <a:off x="3851920" y="1767851"/>
            <a:ext cx="47053" cy="553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E423B8-DD13-43D3-B3FB-67C37895EB1A}"/>
              </a:ext>
            </a:extLst>
          </p:cNvPr>
          <p:cNvSpPr txBox="1"/>
          <p:nvPr/>
        </p:nvSpPr>
        <p:spPr>
          <a:xfrm>
            <a:off x="3867011" y="1676701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“Focus point”</a:t>
            </a:r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2A00B7-A3CB-412B-BCA9-606A02CF41A6}"/>
              </a:ext>
            </a:extLst>
          </p:cNvPr>
          <p:cNvSpPr txBox="1"/>
          <p:nvPr/>
        </p:nvSpPr>
        <p:spPr>
          <a:xfrm>
            <a:off x="251520" y="704964"/>
            <a:ext cx="797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Sample more neutrons which propagate further (and adjust weights):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EDECF5-9379-4513-B789-B91D3DA62AF3}"/>
                  </a:ext>
                </a:extLst>
              </p:cNvPr>
              <p:cNvSpPr txBox="1"/>
              <p:nvPr/>
            </p:nvSpPr>
            <p:spPr>
              <a:xfrm>
                <a:off x="1830815" y="5812703"/>
                <a:ext cx="4767088" cy="415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EDECF5-9379-4513-B789-B91D3DA62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15" y="5812703"/>
                <a:ext cx="4767088" cy="415755"/>
              </a:xfrm>
              <a:prstGeom prst="rect">
                <a:avLst/>
              </a:prstGeom>
              <a:blipFill>
                <a:blip r:embed="rId6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D14628-45CB-4A6C-9B82-6334AF387F8D}"/>
              </a:ext>
            </a:extLst>
          </p:cNvPr>
          <p:cNvCxnSpPr>
            <a:cxnSpLocks/>
          </p:cNvCxnSpPr>
          <p:nvPr/>
        </p:nvCxnSpPr>
        <p:spPr>
          <a:xfrm>
            <a:off x="1890286" y="2158983"/>
            <a:ext cx="5760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FAE48C9-813D-41E0-89CE-AF71A9F01557}"/>
              </a:ext>
            </a:extLst>
          </p:cNvPr>
          <p:cNvCxnSpPr>
            <a:cxnSpLocks/>
          </p:cNvCxnSpPr>
          <p:nvPr/>
        </p:nvCxnSpPr>
        <p:spPr>
          <a:xfrm>
            <a:off x="1835696" y="1240297"/>
            <a:ext cx="5760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154499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68EE56-B95B-4754-A0ED-E1F0A2CF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6832"/>
            <a:ext cx="8330381" cy="43402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Make use of FLUKA user routines (in addition to </a:t>
            </a:r>
            <a:r>
              <a:rPr lang="en-US" dirty="0">
                <a:solidFill>
                  <a:srgbClr val="00B050"/>
                </a:solidFill>
              </a:rPr>
              <a:t>SOURCE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</a:rPr>
              <a:t>MDSTK</a:t>
            </a:r>
            <a:r>
              <a:rPr lang="en-US" dirty="0"/>
              <a:t> subroutine manipulates the buffer of </a:t>
            </a:r>
            <a:r>
              <a:rPr lang="en-US" dirty="0" err="1"/>
              <a:t>secondaries</a:t>
            </a:r>
            <a:r>
              <a:rPr lang="en-US" dirty="0"/>
              <a:t> produced in a hadronic interaction. </a:t>
            </a:r>
            <a:r>
              <a:rPr lang="en-US" i="1" u="sng" dirty="0">
                <a:solidFill>
                  <a:srgbClr val="00B050"/>
                </a:solidFill>
              </a:rPr>
              <a:t>In the monolith:</a:t>
            </a:r>
            <a:r>
              <a:rPr lang="en-US" i="1" u="sng" dirty="0"/>
              <a:t> </a:t>
            </a:r>
            <a:r>
              <a:rPr lang="en-US" dirty="0"/>
              <a:t>Perform RR for neutrons going backwards and to the sides. Leave forward unchanged.</a:t>
            </a:r>
          </a:p>
          <a:p>
            <a:r>
              <a:rPr lang="en-US" dirty="0">
                <a:solidFill>
                  <a:srgbClr val="00B050"/>
                </a:solidFill>
              </a:rPr>
              <a:t>USIMBS </a:t>
            </a:r>
            <a:r>
              <a:rPr lang="en-US" dirty="0" err="1"/>
              <a:t>subroutime</a:t>
            </a:r>
            <a:r>
              <a:rPr lang="en-US" dirty="0"/>
              <a:t> is applied at each step in particle transport. Used to implement importance biasing.</a:t>
            </a:r>
          </a:p>
          <a:p>
            <a:pPr lvl="1"/>
            <a:r>
              <a:rPr lang="en-US" dirty="0"/>
              <a:t>Split neutrons hitting substrates and tubing in the bunker from inside</a:t>
            </a:r>
          </a:p>
          <a:p>
            <a:pPr lvl="2"/>
            <a:r>
              <a:rPr lang="en-US" dirty="0"/>
              <a:t>Together with focusing in the source fills the bunker nicely</a:t>
            </a:r>
          </a:p>
          <a:p>
            <a:pPr lvl="1"/>
            <a:r>
              <a:rPr lang="en-US" dirty="0"/>
              <a:t>Mesh-based splitting of particles propagating in the bunker wall towards outside.</a:t>
            </a:r>
          </a:p>
          <a:p>
            <a:pPr lvl="1"/>
            <a:r>
              <a:rPr lang="en-US" dirty="0"/>
              <a:t>Mesh-based splitting of particles propagating outside lateral shielding beyond the bunker wall.</a:t>
            </a:r>
          </a:p>
          <a:p>
            <a:pPr lvl="1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23823-2ED1-4BC8-AB85-9E78F739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84C78-E3C1-4629-A029-C44601CB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C92C32-72DA-4849-AE23-84A32AC9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476673"/>
            <a:ext cx="8132762" cy="792088"/>
          </a:xfrm>
        </p:spPr>
        <p:txBody>
          <a:bodyPr/>
          <a:lstStyle/>
          <a:p>
            <a:r>
              <a:rPr lang="en-US" dirty="0"/>
              <a:t>Mesh-based importance biasing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56250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35803F-BEF0-403F-B5A4-D2CBE2B90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63" y="2708920"/>
            <a:ext cx="8132762" cy="2016224"/>
          </a:xfrm>
        </p:spPr>
        <p:txBody>
          <a:bodyPr/>
          <a:lstStyle/>
          <a:p>
            <a:r>
              <a:rPr lang="en-US" dirty="0"/>
              <a:t>Copper or Al substrates in the thermal guide sections labeled 1, 2, 3</a:t>
            </a:r>
          </a:p>
          <a:p>
            <a:pPr lvl="1"/>
            <a:r>
              <a:rPr lang="en-US" dirty="0"/>
              <a:t>Substrate thickness is always 5mm</a:t>
            </a:r>
          </a:p>
          <a:p>
            <a:r>
              <a:rPr lang="en-US" dirty="0"/>
              <a:t>Copper aperture A depth of either 5 or 20 cm</a:t>
            </a:r>
          </a:p>
          <a:p>
            <a:pPr lvl="1"/>
            <a:r>
              <a:rPr lang="en-US" dirty="0"/>
              <a:t>12 cm width, 3Hx5V cm opening</a:t>
            </a:r>
          </a:p>
          <a:p>
            <a:r>
              <a:rPr lang="en-US" dirty="0"/>
              <a:t>T0 chopper housing is kept empty.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C1AD8-0806-4588-A4B3-F4189BC8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809AA-B8CD-4127-B2AC-AC56F4D2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6B1F8A-3523-44E9-A7F0-1C479595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476673"/>
            <a:ext cx="8132762" cy="720080"/>
          </a:xfrm>
        </p:spPr>
        <p:txBody>
          <a:bodyPr/>
          <a:lstStyle/>
          <a:p>
            <a:r>
              <a:rPr lang="en-US" dirty="0"/>
              <a:t>HEIMDAL substrates, explored options</a:t>
            </a:r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80B61C5-13B6-46D1-ACF4-409A6FE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" y="1461038"/>
            <a:ext cx="8762906" cy="8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FC5872-28B0-40D1-BD2D-E37F6F084628}"/>
              </a:ext>
            </a:extLst>
          </p:cNvPr>
          <p:cNvSpPr txBox="1"/>
          <p:nvPr/>
        </p:nvSpPr>
        <p:spPr>
          <a:xfrm>
            <a:off x="4526030" y="1442944"/>
            <a:ext cx="2619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83260-7A17-4C9A-8175-E872C8F3AE9C}"/>
              </a:ext>
            </a:extLst>
          </p:cNvPr>
          <p:cNvSpPr txBox="1"/>
          <p:nvPr/>
        </p:nvSpPr>
        <p:spPr>
          <a:xfrm>
            <a:off x="4932040" y="1283849"/>
            <a:ext cx="2880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D4CC0-8468-450E-B690-1E50B1A55F15}"/>
              </a:ext>
            </a:extLst>
          </p:cNvPr>
          <p:cNvSpPr txBox="1"/>
          <p:nvPr/>
        </p:nvSpPr>
        <p:spPr>
          <a:xfrm>
            <a:off x="5868144" y="1440265"/>
            <a:ext cx="2880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D36E6-5EA9-4BDF-B8AF-86CE3B031528}"/>
              </a:ext>
            </a:extLst>
          </p:cNvPr>
          <p:cNvSpPr txBox="1"/>
          <p:nvPr/>
        </p:nvSpPr>
        <p:spPr>
          <a:xfrm>
            <a:off x="5118814" y="2024906"/>
            <a:ext cx="3172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57897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82BA87-BE62-4258-8F37-679A65DF6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51" y="5301207"/>
            <a:ext cx="8496944" cy="936104"/>
          </a:xfrm>
        </p:spPr>
        <p:txBody>
          <a:bodyPr/>
          <a:lstStyle/>
          <a:p>
            <a:r>
              <a:rPr lang="en-US" dirty="0"/>
              <a:t>Plot of neutron fluence (E&gt;20MeV) at 5.6, 10, 20, 24.4 m from moderator</a:t>
            </a:r>
          </a:p>
          <a:p>
            <a:pPr lvl="1"/>
            <a:r>
              <a:rPr lang="en-US" dirty="0"/>
              <a:t>Top: 5mm Al substrates in the bunker, </a:t>
            </a:r>
          </a:p>
          <a:p>
            <a:pPr lvl="1"/>
            <a:r>
              <a:rPr lang="en-US" dirty="0"/>
              <a:t>Bottom: Cu substrates before PSC, Al elsewhere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17030-4E1A-4066-A632-CA087223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894C8-9BCF-4372-9280-3E922684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194D21-395F-4504-A8C6-D0EC360F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404664"/>
            <a:ext cx="8132762" cy="648072"/>
          </a:xfrm>
        </p:spPr>
        <p:txBody>
          <a:bodyPr/>
          <a:lstStyle/>
          <a:p>
            <a:r>
              <a:rPr lang="en-US" dirty="0"/>
              <a:t>5cm Cu aperture before PSC, E&gt;20MeV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04DDB-4015-4C62-9464-93EAE3244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53" y="1132528"/>
            <a:ext cx="2175640" cy="1896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314EB3-2B9B-462A-BB0C-175E3FF25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828" y="1132684"/>
            <a:ext cx="2175640" cy="1883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31959-EAE9-469C-9D21-0943BF502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654" y="1125728"/>
            <a:ext cx="2182442" cy="1910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768D2C-6045-49B1-AB65-BAC4D8851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450" y="1124743"/>
            <a:ext cx="2196038" cy="1937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E36DDE-9234-4A4B-9BDD-EF0542160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3105467"/>
            <a:ext cx="2220472" cy="1930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09FEFF-F7C4-4D24-8BCC-A232B71E4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3115315"/>
            <a:ext cx="2206680" cy="1930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BF4E46-C92B-4B2A-ABBC-5FCAA1CBEB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1361" y="3096413"/>
            <a:ext cx="2206680" cy="1930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454B54-7D60-43C4-A5E2-B7E3063D24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9197" y="3090879"/>
            <a:ext cx="2206680" cy="19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3921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0109CAA-EEE5-410D-B359-DAC871544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1" y="764704"/>
            <a:ext cx="9144000" cy="176145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432930-8F52-465C-BC3E-1C59097D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299923"/>
            <a:ext cx="8640960" cy="2081405"/>
          </a:xfrm>
        </p:spPr>
        <p:txBody>
          <a:bodyPr/>
          <a:lstStyle/>
          <a:p>
            <a:r>
              <a:rPr lang="en-US" dirty="0"/>
              <a:t>Plot of neutron fluence (E&gt;20MeV) horizontal projection, 12&lt;z&lt;15cm</a:t>
            </a:r>
          </a:p>
          <a:p>
            <a:r>
              <a:rPr lang="en-US" dirty="0"/>
              <a:t>Vacuum tubing works as shielding element, effect clearly seen.</a:t>
            </a:r>
          </a:p>
          <a:p>
            <a:r>
              <a:rPr lang="en-US" dirty="0"/>
              <a:t>With Cu substrates:</a:t>
            </a:r>
          </a:p>
          <a:p>
            <a:pPr lvl="1"/>
            <a:r>
              <a:rPr lang="en-US" dirty="0"/>
              <a:t>Streaming in the vacuum tubing outside guide E&gt;20MeV reduces significantly</a:t>
            </a:r>
          </a:p>
          <a:p>
            <a:pPr lvl="1"/>
            <a:r>
              <a:rPr lang="en-US" dirty="0"/>
              <a:t>Some reduction in HE neutron flux around the vacuum tubing (spot on the wall to the right of the guide)</a:t>
            </a:r>
            <a:endParaRPr lang="ru-RU" dirty="0"/>
          </a:p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6904C-3F1F-4DDB-BBDF-F290CDD2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1059A-09D8-4535-9994-CA030599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5CC706-D9B4-49E9-B093-E108AC64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188640"/>
            <a:ext cx="8132762" cy="545868"/>
          </a:xfrm>
        </p:spPr>
        <p:txBody>
          <a:bodyPr/>
          <a:lstStyle/>
          <a:p>
            <a:r>
              <a:rPr lang="en-US" dirty="0"/>
              <a:t>5cm Cu aperture before PSC, E&gt;20MeV</a:t>
            </a:r>
            <a:endParaRPr lang="ru-R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B51705-D944-4807-BC64-F68BAFB7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5318"/>
            <a:ext cx="9144000" cy="17064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789711-3B5E-49D0-940C-77B72772C7F2}"/>
              </a:ext>
            </a:extLst>
          </p:cNvPr>
          <p:cNvSpPr txBox="1"/>
          <p:nvPr/>
        </p:nvSpPr>
        <p:spPr>
          <a:xfrm>
            <a:off x="6438012" y="100504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 substrates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1A18A9-91F7-4EE6-B35B-BA9303E9A21D}"/>
              </a:ext>
            </a:extLst>
          </p:cNvPr>
          <p:cNvSpPr txBox="1"/>
          <p:nvPr/>
        </p:nvSpPr>
        <p:spPr>
          <a:xfrm>
            <a:off x="5364088" y="274566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 substrates before 6.5m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17E18C-22EF-4A2F-822C-25061BC11B05}"/>
              </a:ext>
            </a:extLst>
          </p:cNvPr>
          <p:cNvSpPr txBox="1"/>
          <p:nvPr/>
        </p:nvSpPr>
        <p:spPr>
          <a:xfrm>
            <a:off x="7812360" y="2182152"/>
            <a:ext cx="1549539" cy="6463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Towards “Bright spot”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D09A4B-503B-477B-9090-CF104A095A2A}"/>
              </a:ext>
            </a:extLst>
          </p:cNvPr>
          <p:cNvCxnSpPr>
            <a:cxnSpLocks/>
          </p:cNvCxnSpPr>
          <p:nvPr/>
        </p:nvCxnSpPr>
        <p:spPr>
          <a:xfrm>
            <a:off x="251520" y="1429936"/>
            <a:ext cx="7704856" cy="864096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2130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977D5F-222D-4A38-B717-CFD39D89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59" y="5148359"/>
            <a:ext cx="8474397" cy="1027857"/>
          </a:xfrm>
        </p:spPr>
        <p:txBody>
          <a:bodyPr/>
          <a:lstStyle/>
          <a:p>
            <a:r>
              <a:rPr lang="en-US" dirty="0"/>
              <a:t>Plot of neutron fluence (E&gt;20MeV) at 5.6, 10, 20, 24.4 m from moderator</a:t>
            </a:r>
          </a:p>
          <a:p>
            <a:pPr lvl="1"/>
            <a:r>
              <a:rPr lang="en-US" dirty="0"/>
              <a:t>Top: </a:t>
            </a:r>
            <a:r>
              <a:rPr lang="en-US" b="1" dirty="0"/>
              <a:t>5mm Al </a:t>
            </a:r>
            <a:r>
              <a:rPr lang="en-US" dirty="0"/>
              <a:t>substrates in the bunker, </a:t>
            </a:r>
          </a:p>
          <a:p>
            <a:pPr lvl="1"/>
            <a:r>
              <a:rPr lang="en-US" dirty="0"/>
              <a:t>Bottom: </a:t>
            </a:r>
            <a:r>
              <a:rPr lang="en-US" b="1" dirty="0"/>
              <a:t>Cu</a:t>
            </a:r>
            <a:r>
              <a:rPr lang="en-US" dirty="0"/>
              <a:t> substrates before </a:t>
            </a:r>
            <a:r>
              <a:rPr lang="en-US" b="1" dirty="0"/>
              <a:t>8 meters</a:t>
            </a:r>
            <a:r>
              <a:rPr lang="en-US" dirty="0"/>
              <a:t>, Al elsewhere</a:t>
            </a:r>
            <a:endParaRPr lang="ru-RU" dirty="0"/>
          </a:p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1FFAA-25B1-4D99-AC28-B20FD866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D4CD7-DB7B-40A7-96AE-4212A231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7B020C-3F33-4F73-A653-B3E4D12F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80" y="302768"/>
            <a:ext cx="8132762" cy="720080"/>
          </a:xfrm>
        </p:spPr>
        <p:txBody>
          <a:bodyPr/>
          <a:lstStyle/>
          <a:p>
            <a:r>
              <a:rPr lang="en-US" dirty="0"/>
              <a:t>20 cm Cu aperture before PSC, E&gt;20MeV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50109-1375-4D0B-99A2-5F88D265C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52" y="1162314"/>
            <a:ext cx="2150372" cy="1847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343F3D-7C35-4AEA-AFF5-8A4C522E7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4" y="1161691"/>
            <a:ext cx="2163526" cy="1847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3EF02A-0802-4A96-B077-77A7132BE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268" y="1163168"/>
            <a:ext cx="2143796" cy="1854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732D99-0573-4DC6-BA58-A7556FBF5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798" y="1160218"/>
            <a:ext cx="2143798" cy="18412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5A410D-9526-4A9C-9BE2-CA5FD175E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071" y="3042742"/>
            <a:ext cx="2199233" cy="1898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92EDDB-F2A2-470A-A3E9-A44230082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0806" y="3073152"/>
            <a:ext cx="2130168" cy="1836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33FC63-39B3-45A0-B5D4-F38CAA5D6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4584" y="3075266"/>
            <a:ext cx="2143236" cy="18426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B7C007-C9C1-4601-8A16-F914BE4096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8" y="3068960"/>
            <a:ext cx="2130168" cy="18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54218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CC665B-9079-4F8B-AA84-0F14539C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28" y="5346098"/>
            <a:ext cx="8132762" cy="810398"/>
          </a:xfrm>
        </p:spPr>
        <p:txBody>
          <a:bodyPr/>
          <a:lstStyle/>
          <a:p>
            <a:r>
              <a:rPr lang="en-US" dirty="0"/>
              <a:t>Plot of neutron fluence (E&gt;20MeV) horizontal projection, 12&lt;z&lt;15cm</a:t>
            </a:r>
          </a:p>
          <a:p>
            <a:r>
              <a:rPr lang="en-US" dirty="0"/>
              <a:t>Effect of copper substrates is also seen in this case.</a:t>
            </a:r>
            <a:endParaRPr lang="ru-RU" dirty="0"/>
          </a:p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03E3A-3411-443B-9312-D9689FFB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F582B-AB79-4DD8-8565-37794527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B9E728-DF3A-49AC-B9A2-CAC6C0CB3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476673"/>
            <a:ext cx="8132762" cy="648072"/>
          </a:xfrm>
        </p:spPr>
        <p:txBody>
          <a:bodyPr/>
          <a:lstStyle/>
          <a:p>
            <a:r>
              <a:rPr lang="en-US" dirty="0"/>
              <a:t>20 cm Cu aperture before PSC, E&gt;20MeV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D0DA76-9D3E-4DD2-9B31-FC7994DCB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366229"/>
            <a:ext cx="9144000" cy="1630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37F848-FB32-4449-B936-A5946F2E6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1" y="3140968"/>
            <a:ext cx="9144000" cy="1609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354B5D-1947-4CD1-81AE-BDCE57B4CA02}"/>
              </a:ext>
            </a:extLst>
          </p:cNvPr>
          <p:cNvSpPr txBox="1"/>
          <p:nvPr/>
        </p:nvSpPr>
        <p:spPr>
          <a:xfrm>
            <a:off x="6628731" y="1536069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 substrates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367852-7124-4C2C-8D7E-64B24BB785DE}"/>
              </a:ext>
            </a:extLst>
          </p:cNvPr>
          <p:cNvSpPr txBox="1"/>
          <p:nvPr/>
        </p:nvSpPr>
        <p:spPr>
          <a:xfrm>
            <a:off x="5466804" y="3259644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 substrates before 8m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496286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133CFE-FD4F-48CC-BB19-B1B112E1C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52" y="5708431"/>
            <a:ext cx="8132762" cy="595809"/>
          </a:xfrm>
        </p:spPr>
        <p:txBody>
          <a:bodyPr/>
          <a:lstStyle/>
          <a:p>
            <a:r>
              <a:rPr lang="en-US" dirty="0"/>
              <a:t>Neutrons of lower energies are collimated to the vacuum tubing.</a:t>
            </a:r>
          </a:p>
          <a:p>
            <a:pPr lvl="1"/>
            <a:r>
              <a:rPr lang="en-US" dirty="0"/>
              <a:t>Potentially higher activation of bunker wall insert tip.</a:t>
            </a:r>
            <a:endParaRPr lang="ru-RU" dirty="0"/>
          </a:p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D669B-A8F4-4208-A73B-66ECF769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BA37C-C82C-4071-9DD9-0606104C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9662F2-1FE9-4B9B-BDBA-29D6D7A7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8" y="15898"/>
            <a:ext cx="8132762" cy="720080"/>
          </a:xfrm>
        </p:spPr>
        <p:txBody>
          <a:bodyPr/>
          <a:lstStyle/>
          <a:p>
            <a:r>
              <a:rPr lang="en-US" dirty="0"/>
              <a:t>Lower energy neutrons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EB6F0-D9B7-484B-B59A-7C47E3AB7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01" y="780757"/>
            <a:ext cx="5588151" cy="2340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9B15BA-B03B-48B2-89D5-381E4F95B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00" y="3320286"/>
            <a:ext cx="5588151" cy="21423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4A901C-A4D7-4193-B61D-73EC519F29B9}"/>
              </a:ext>
            </a:extLst>
          </p:cNvPr>
          <p:cNvSpPr txBox="1"/>
          <p:nvPr/>
        </p:nvSpPr>
        <p:spPr>
          <a:xfrm>
            <a:off x="3040796" y="737930"/>
            <a:ext cx="30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5 cm aperture, Al substrates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2A262-F1D5-4FD6-A384-B123AB216954}"/>
              </a:ext>
            </a:extLst>
          </p:cNvPr>
          <p:cNvSpPr txBox="1"/>
          <p:nvPr/>
        </p:nvSpPr>
        <p:spPr>
          <a:xfrm>
            <a:off x="2081278" y="3121719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20 cm aperture, Cu substrates to 8m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49E3CA-B34D-45A8-8B45-58AB6D726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733" y="3121719"/>
            <a:ext cx="3305175" cy="2686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FE594-C48F-4CC8-A332-DBD47DBB6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968" y="490787"/>
            <a:ext cx="3086100" cy="2667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7F22A8-B063-42A4-B3ED-84922719B2C9}"/>
              </a:ext>
            </a:extLst>
          </p:cNvPr>
          <p:cNvCxnSpPr>
            <a:cxnSpLocks/>
          </p:cNvCxnSpPr>
          <p:nvPr/>
        </p:nvCxnSpPr>
        <p:spPr>
          <a:xfrm>
            <a:off x="5148064" y="1353453"/>
            <a:ext cx="0" cy="12117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978B59-72B9-4230-B0E5-D230C6C0CD70}"/>
              </a:ext>
            </a:extLst>
          </p:cNvPr>
          <p:cNvCxnSpPr/>
          <p:nvPr/>
        </p:nvCxnSpPr>
        <p:spPr>
          <a:xfrm>
            <a:off x="5148064" y="2565236"/>
            <a:ext cx="950044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BC3439-4F86-4AEC-B374-8E33D47D308C}"/>
              </a:ext>
            </a:extLst>
          </p:cNvPr>
          <p:cNvCxnSpPr>
            <a:cxnSpLocks/>
          </p:cNvCxnSpPr>
          <p:nvPr/>
        </p:nvCxnSpPr>
        <p:spPr>
          <a:xfrm>
            <a:off x="5134124" y="3789040"/>
            <a:ext cx="0" cy="12117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B49BCE-321E-4B2B-9BCD-837D3597E7BE}"/>
              </a:ext>
            </a:extLst>
          </p:cNvPr>
          <p:cNvCxnSpPr/>
          <p:nvPr/>
        </p:nvCxnSpPr>
        <p:spPr>
          <a:xfrm>
            <a:off x="5134124" y="5000823"/>
            <a:ext cx="950044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2238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Update on prompt gamma shielding</a:t>
            </a:r>
          </a:p>
          <a:p>
            <a:pPr lvl="1"/>
            <a:r>
              <a:rPr lang="en-US" sz="2600" dirty="0"/>
              <a:t>Capture related to low angle reflectivity loss</a:t>
            </a:r>
          </a:p>
          <a:p>
            <a:pPr lvl="1"/>
            <a:r>
              <a:rPr lang="en-US" sz="2400" i="1" dirty="0" err="1"/>
              <a:t>Shielding_logger</a:t>
            </a:r>
            <a:r>
              <a:rPr lang="en-US" sz="2400" i="1" dirty="0"/>
              <a:t> and </a:t>
            </a:r>
            <a:r>
              <a:rPr lang="en-US" sz="2400" i="1" dirty="0" err="1"/>
              <a:t>Shielding_caclulator</a:t>
            </a:r>
            <a:r>
              <a:rPr lang="en-US" sz="2400" i="1" dirty="0"/>
              <a:t> –final version</a:t>
            </a:r>
          </a:p>
          <a:p>
            <a:r>
              <a:rPr lang="en-US" sz="2800" dirty="0"/>
              <a:t>Status update on </a:t>
            </a:r>
            <a:r>
              <a:rPr lang="en-US" sz="2800" dirty="0" err="1"/>
              <a:t>neutronics</a:t>
            </a:r>
            <a:r>
              <a:rPr lang="en-US" sz="2800" dirty="0"/>
              <a:t> simulation</a:t>
            </a:r>
          </a:p>
          <a:p>
            <a:pPr lvl="1"/>
            <a:r>
              <a:rPr lang="en-US" sz="2600" dirty="0" err="1"/>
              <a:t>CombLayer</a:t>
            </a:r>
            <a:r>
              <a:rPr lang="en-US" sz="2600" dirty="0"/>
              <a:t> and FLUKA</a:t>
            </a:r>
            <a:endParaRPr lang="en-US" sz="2400" dirty="0"/>
          </a:p>
          <a:p>
            <a:pPr lvl="1"/>
            <a:r>
              <a:rPr lang="en-US" sz="2600" dirty="0"/>
              <a:t>Cave wall simulation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79700294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9E12B8-5157-4275-AEAA-3D563100B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8" y="1115323"/>
            <a:ext cx="7698148" cy="227703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E0B0A-8318-4964-9CCD-A9754664D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70" y="5733256"/>
            <a:ext cx="8132762" cy="667817"/>
          </a:xfrm>
        </p:spPr>
        <p:txBody>
          <a:bodyPr/>
          <a:lstStyle/>
          <a:p>
            <a:r>
              <a:rPr lang="en-US" dirty="0"/>
              <a:t>Aperture dimensions and substrates material has little effect for dose rate in D03 while the bunker wall does its job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CC5DE-A403-43BC-8CB6-7FFDEDD9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F9C0D-2980-4F25-AE29-FEC70DD1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7768DA-F649-4636-8104-4E243938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476673"/>
            <a:ext cx="8132762" cy="648072"/>
          </a:xfrm>
        </p:spPr>
        <p:txBody>
          <a:bodyPr/>
          <a:lstStyle/>
          <a:p>
            <a:r>
              <a:rPr lang="en-US" dirty="0"/>
              <a:t>Effects on D03 shielding and streaming in the guide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29339-EE46-428F-8701-9787736B9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68" y="3428356"/>
            <a:ext cx="7779182" cy="2160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F4A581-53D2-47F9-854B-2349A94AA409}"/>
              </a:ext>
            </a:extLst>
          </p:cNvPr>
          <p:cNvSpPr txBox="1"/>
          <p:nvPr/>
        </p:nvSpPr>
        <p:spPr>
          <a:xfrm>
            <a:off x="4788024" y="39237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100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C3153-979C-47BE-851A-AE88CCA7EA32}"/>
              </a:ext>
            </a:extLst>
          </p:cNvPr>
          <p:cNvSpPr txBox="1"/>
          <p:nvPr/>
        </p:nvSpPr>
        <p:spPr>
          <a:xfrm>
            <a:off x="5066958" y="37077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32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0707E-4B1D-46FC-8331-B529B0051A75}"/>
              </a:ext>
            </a:extLst>
          </p:cNvPr>
          <p:cNvSpPr txBox="1"/>
          <p:nvPr/>
        </p:nvSpPr>
        <p:spPr>
          <a:xfrm>
            <a:off x="5633449" y="35630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E1EE1-CC67-4C8A-88D6-3437AADCA6A9}"/>
              </a:ext>
            </a:extLst>
          </p:cNvPr>
          <p:cNvSpPr txBox="1"/>
          <p:nvPr/>
        </p:nvSpPr>
        <p:spPr>
          <a:xfrm>
            <a:off x="2897145" y="350036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3.2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C455F-DB99-49A7-A72F-4B051040BEB6}"/>
              </a:ext>
            </a:extLst>
          </p:cNvPr>
          <p:cNvSpPr txBox="1"/>
          <p:nvPr/>
        </p:nvSpPr>
        <p:spPr>
          <a:xfrm>
            <a:off x="3571334" y="3221946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 cm Cu aperture and Cu substrates to 8m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E354B-CE54-48E8-8282-4F3F58528F94}"/>
              </a:ext>
            </a:extLst>
          </p:cNvPr>
          <p:cNvSpPr txBox="1"/>
          <p:nvPr/>
        </p:nvSpPr>
        <p:spPr>
          <a:xfrm>
            <a:off x="4427984" y="908720"/>
            <a:ext cx="386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 cm Cu aperture and Al substrates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9F9C1-8B62-45BC-B303-77700A9F05B2}"/>
              </a:ext>
            </a:extLst>
          </p:cNvPr>
          <p:cNvSpPr txBox="1"/>
          <p:nvPr/>
        </p:nvSpPr>
        <p:spPr>
          <a:xfrm>
            <a:off x="1835696" y="386104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100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66B32-75AD-4421-BBFA-4721CCE046A3}"/>
              </a:ext>
            </a:extLst>
          </p:cNvPr>
          <p:cNvSpPr txBox="1"/>
          <p:nvPr/>
        </p:nvSpPr>
        <p:spPr>
          <a:xfrm>
            <a:off x="2130405" y="298766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100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EEDCC-A53B-4DB6-BD75-9E535859D1B3}"/>
              </a:ext>
            </a:extLst>
          </p:cNvPr>
          <p:cNvSpPr txBox="1"/>
          <p:nvPr/>
        </p:nvSpPr>
        <p:spPr>
          <a:xfrm>
            <a:off x="2258646" y="50758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FC73C2-2E95-4A82-843B-B5E294A624AA}"/>
              </a:ext>
            </a:extLst>
          </p:cNvPr>
          <p:cNvSpPr txBox="1"/>
          <p:nvPr/>
        </p:nvSpPr>
        <p:spPr>
          <a:xfrm>
            <a:off x="2546678" y="29876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C2FB8B-683B-4E01-A6A3-B8FA87692153}"/>
              </a:ext>
            </a:extLst>
          </p:cNvPr>
          <p:cNvSpPr txBox="1"/>
          <p:nvPr/>
        </p:nvSpPr>
        <p:spPr>
          <a:xfrm>
            <a:off x="5076056" y="14754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6DC25-2546-4AB7-8CA5-E81A5117D052}"/>
              </a:ext>
            </a:extLst>
          </p:cNvPr>
          <p:cNvSpPr txBox="1"/>
          <p:nvPr/>
        </p:nvSpPr>
        <p:spPr>
          <a:xfrm>
            <a:off x="5785849" y="11967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FBC218-EDA8-4563-A4DD-59FA76433CA5}"/>
              </a:ext>
            </a:extLst>
          </p:cNvPr>
          <p:cNvSpPr txBox="1"/>
          <p:nvPr/>
        </p:nvSpPr>
        <p:spPr>
          <a:xfrm>
            <a:off x="2906718" y="29156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115A56-A4BF-4BDA-AA16-D2CBFD0CE159}"/>
              </a:ext>
            </a:extLst>
          </p:cNvPr>
          <p:cNvSpPr txBox="1"/>
          <p:nvPr/>
        </p:nvSpPr>
        <p:spPr>
          <a:xfrm>
            <a:off x="2618686" y="52199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427FF2-7101-4558-931E-E110993FB165}"/>
              </a:ext>
            </a:extLst>
          </p:cNvPr>
          <p:cNvSpPr txBox="1"/>
          <p:nvPr/>
        </p:nvSpPr>
        <p:spPr>
          <a:xfrm>
            <a:off x="2483768" y="36450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FC03D4-4735-4303-83B5-AA11128AAEE8}"/>
              </a:ext>
            </a:extLst>
          </p:cNvPr>
          <p:cNvSpPr txBox="1"/>
          <p:nvPr/>
        </p:nvSpPr>
        <p:spPr>
          <a:xfrm>
            <a:off x="2195736" y="35637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32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73251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2BA23C-980E-4433-B62C-BE6D1C113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63" y="5661248"/>
            <a:ext cx="8132762" cy="595809"/>
          </a:xfrm>
        </p:spPr>
        <p:txBody>
          <a:bodyPr/>
          <a:lstStyle/>
          <a:p>
            <a:r>
              <a:rPr lang="en-US" dirty="0"/>
              <a:t>No sizeable effect on streaming in the guide from Cu pieces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5E0C9-AE08-4395-93D0-1AEC93D2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9597B-4075-415E-B3D5-5C707391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E8645A-7A8B-4BBB-B295-27B6C929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476673"/>
            <a:ext cx="8132762" cy="797506"/>
          </a:xfrm>
        </p:spPr>
        <p:txBody>
          <a:bodyPr/>
          <a:lstStyle/>
          <a:p>
            <a:r>
              <a:rPr lang="en-US" dirty="0"/>
              <a:t>Streaming in the guide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6DD56-6A54-4797-AAAE-256654D8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20369"/>
            <a:ext cx="6768752" cy="38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89955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8B1DBC-998B-471C-ABCD-DB2A147CEB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5163" y="1628800"/>
                <a:ext cx="8132762" cy="4340225"/>
              </a:xfrm>
            </p:spPr>
            <p:txBody>
              <a:bodyPr/>
              <a:lstStyle/>
              <a:p>
                <a:r>
                  <a:rPr lang="en-US" dirty="0"/>
                  <a:t>Affected very little by presence of aperture </a:t>
                </a:r>
              </a:p>
              <a:p>
                <a:pPr lvl="1"/>
                <a:r>
                  <a:rPr lang="en-US" dirty="0"/>
                  <a:t>Wall is effective enough to make contributions from streaming through the focusing part negligible</a:t>
                </a:r>
              </a:p>
              <a:p>
                <a:pPr lvl="1"/>
                <a:r>
                  <a:rPr lang="en-US" dirty="0"/>
                  <a:t>Dominant contribution results from direct illumination of the inner guide surface by the source.</a:t>
                </a:r>
              </a:p>
              <a:p>
                <a:r>
                  <a:rPr lang="en-US" dirty="0"/>
                  <a:t>Shielding layout from TG2 in D03 might be slightly relaxed (simulation required)</a:t>
                </a:r>
              </a:p>
              <a:p>
                <a:pPr lvl="1"/>
                <a:r>
                  <a:rPr lang="en-US" dirty="0"/>
                  <a:t>Anticipated 250 mm steel and 65 cm concrete in D03 for TG2</a:t>
                </a:r>
              </a:p>
              <a:p>
                <a:pPr lvl="2"/>
                <a:r>
                  <a:rPr lang="en-US" dirty="0"/>
                  <a:t>Empty monolith feedthrough (though W aperture), large cut in bunker plug</a:t>
                </a:r>
              </a:p>
              <a:p>
                <a:pPr lvl="1"/>
                <a:r>
                  <a:rPr lang="en-US" dirty="0"/>
                  <a:t>Present calculation: 20 </a:t>
                </a:r>
                <a:r>
                  <a:rPr lang="en-US" dirty="0" err="1"/>
                  <a:t>uSv</a:t>
                </a:r>
                <a:r>
                  <a:rPr lang="en-US" dirty="0"/>
                  <a:t>/</a:t>
                </a:r>
                <a:r>
                  <a:rPr lang="en-US" dirty="0" err="1"/>
                  <a:t>hr</a:t>
                </a:r>
                <a:r>
                  <a:rPr lang="en-US" dirty="0"/>
                  <a:t> with 60 cm concrete</a:t>
                </a:r>
              </a:p>
              <a:p>
                <a:pPr lvl="1"/>
                <a:r>
                  <a:rPr lang="en-US" dirty="0"/>
                  <a:t>20 cm of steel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=0.164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for fission spectrum) gives factor 25 suppression.</a:t>
                </a:r>
              </a:p>
              <a:p>
                <a:r>
                  <a:rPr lang="en-US" dirty="0"/>
                  <a:t>Consider use of thick Cu substrates before choppers and additional aperture before bunker plug.</a:t>
                </a:r>
              </a:p>
              <a:p>
                <a:pPr lvl="1"/>
                <a:endParaRPr lang="ru-R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8B1DBC-998B-471C-ABCD-DB2A147CE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5163" y="1628800"/>
                <a:ext cx="8132762" cy="4340225"/>
              </a:xfrm>
              <a:blipFill>
                <a:blip r:embed="rId2"/>
                <a:stretch>
                  <a:fillRect l="-2099" t="-2528" r="-1724" b="-5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9033A-12F2-4975-9226-99E0672B6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661EF-02F9-4347-B2EC-5BA2A85F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7B4F80-598C-4777-85DF-DA873082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476673"/>
            <a:ext cx="8132762" cy="792088"/>
          </a:xfrm>
        </p:spPr>
        <p:txBody>
          <a:bodyPr/>
          <a:lstStyle/>
          <a:p>
            <a:r>
              <a:rPr lang="en-US" dirty="0"/>
              <a:t>HEIMDAL shielding in D03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332782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7F54-3895-401B-8EC7-3D413902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63" y="1556792"/>
            <a:ext cx="8132762" cy="4700265"/>
          </a:xfrm>
        </p:spPr>
        <p:txBody>
          <a:bodyPr/>
          <a:lstStyle/>
          <a:p>
            <a:r>
              <a:rPr lang="en-US" dirty="0"/>
              <a:t>Hatch access</a:t>
            </a:r>
          </a:p>
          <a:p>
            <a:r>
              <a:rPr lang="en-US" dirty="0"/>
              <a:t>Gaps in the wall assembly</a:t>
            </a:r>
          </a:p>
          <a:p>
            <a:r>
              <a:rPr lang="en-US" dirty="0"/>
              <a:t>Detector shielding (gamma sensitivity and </a:t>
            </a:r>
            <a:r>
              <a:rPr lang="en-US" dirty="0" err="1"/>
              <a:t>photoneutron</a:t>
            </a:r>
            <a:r>
              <a:rPr lang="en-US" dirty="0"/>
              <a:t> issue)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08953-CE5A-45F1-A32B-AE4B56AE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4CD21-4554-49F4-815F-2BD3FA44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47DD4E-4576-4384-9BF8-8CC0F744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476673"/>
            <a:ext cx="8132762" cy="792088"/>
          </a:xfrm>
        </p:spPr>
        <p:txBody>
          <a:bodyPr/>
          <a:lstStyle/>
          <a:p>
            <a:r>
              <a:rPr lang="en-US" dirty="0"/>
              <a:t>Cave simulations for BIFROST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14320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7A7C0-CF6B-4A2B-A2CF-260CB447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40" y="4914495"/>
            <a:ext cx="8132762" cy="1322817"/>
          </a:xfrm>
        </p:spPr>
        <p:txBody>
          <a:bodyPr/>
          <a:lstStyle/>
          <a:p>
            <a:r>
              <a:rPr lang="en-US" dirty="0" err="1"/>
              <a:t>CombLayer</a:t>
            </a:r>
            <a:r>
              <a:rPr lang="en-US" dirty="0"/>
              <a:t> model with brick structure with both horizontal and vertical shifts between layers. </a:t>
            </a:r>
          </a:p>
          <a:p>
            <a:r>
              <a:rPr lang="en-US" dirty="0"/>
              <a:t>Result: dose rate increases ~factor 3 in front of the gaps in the outer layer (see next slides)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62631-5EE5-4116-9C1E-70690730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218B7-FAF8-433E-9E18-DA2CE50C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1D1691-9F9E-4A5C-9DF6-FD153F82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476673"/>
            <a:ext cx="8132762" cy="792088"/>
          </a:xfrm>
        </p:spPr>
        <p:txBody>
          <a:bodyPr/>
          <a:lstStyle/>
          <a:p>
            <a:r>
              <a:rPr lang="en-US" dirty="0"/>
              <a:t>Streaming in the gaps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D1084-A774-4F1C-96FF-1F600FE4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46" y="1340768"/>
            <a:ext cx="6245599" cy="34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73831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F9D70-F9A1-4333-8C73-73F79EA6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24.08.2018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20E23-C8FD-425A-8C86-0C9161AB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C714C1-F926-4270-9CA8-4919284A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7A3F19-BC7E-4B9F-A899-77DA9D02C1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" y="76082"/>
            <a:ext cx="5751491" cy="392898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7F88AD-4411-4FBA-A49E-77501C463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69" y="2938064"/>
            <a:ext cx="5667231" cy="386219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826A18-4C63-4A44-8C0D-35A2E43CCE7D}"/>
              </a:ext>
            </a:extLst>
          </p:cNvPr>
          <p:cNvSpPr txBox="1"/>
          <p:nvPr/>
        </p:nvSpPr>
        <p:spPr>
          <a:xfrm>
            <a:off x="1619672" y="5733256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Vanadium sample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655940-29E4-4959-9667-9AE62FE4BD47}"/>
              </a:ext>
            </a:extLst>
          </p:cNvPr>
          <p:cNvSpPr txBox="1"/>
          <p:nvPr/>
        </p:nvSpPr>
        <p:spPr>
          <a:xfrm>
            <a:off x="5335763" y="69293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 sample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894227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372C6-1F55-40CF-9F6F-CE70F448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24.08.2018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659B5-ED3D-494C-97C4-6812CC93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26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849049-0960-4522-918A-F081A096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71CF36-6189-440C-B56A-F9AC43F57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49" y="5731"/>
            <a:ext cx="6211615" cy="428736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52619-5F28-4DF0-B788-7C4EC6CD08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73603"/>
            <a:ext cx="5812468" cy="39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41295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27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43808" y="2420888"/>
            <a:ext cx="3456385" cy="1124033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054871575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B9C060-6644-44D9-8CAA-9CB6DEA87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63" y="5661248"/>
            <a:ext cx="8132762" cy="5958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F273B-2BDE-4B24-BEE2-C601EC0B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B74E4-3C41-453F-93E5-A612CC9D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28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45B3B5-F103-40A9-92EA-E1061636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571" y="6060859"/>
            <a:ext cx="8132762" cy="666129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Fluence in the bunker E&gt;20MeV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1C978-A562-4C93-9720-2ADADF9A7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70" y="193424"/>
            <a:ext cx="8572664" cy="1651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25290A-489C-470C-96FB-B0F5EA917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39" y="1722570"/>
            <a:ext cx="8505422" cy="1587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5CC19B-F3CA-45FF-BDA9-0E2D24DBB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6" y="3309822"/>
            <a:ext cx="8604382" cy="1534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E591A9-E4E8-4A21-874D-89A53EBC6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78" y="4796825"/>
            <a:ext cx="8594810" cy="1512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E1955E-7DC6-48B7-BEC6-273C97A6FA82}"/>
              </a:ext>
            </a:extLst>
          </p:cNvPr>
          <p:cNvSpPr txBox="1"/>
          <p:nvPr/>
        </p:nvSpPr>
        <p:spPr>
          <a:xfrm>
            <a:off x="5076056" y="332656"/>
            <a:ext cx="30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cm aperture, Al substrates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0E61AC-6586-4205-A6E9-E653EDB193D1}"/>
              </a:ext>
            </a:extLst>
          </p:cNvPr>
          <p:cNvSpPr txBox="1"/>
          <p:nvPr/>
        </p:nvSpPr>
        <p:spPr>
          <a:xfrm>
            <a:off x="4251007" y="1772816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cm aperture, Cu substrates to 6.5m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25803-DCDD-4165-A23C-98DC331E79E7}"/>
              </a:ext>
            </a:extLst>
          </p:cNvPr>
          <p:cNvSpPr txBox="1"/>
          <p:nvPr/>
        </p:nvSpPr>
        <p:spPr>
          <a:xfrm>
            <a:off x="4243119" y="4859868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cm aperture, Cu substrates to 8m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A4A69D-8FA0-4DFD-A1C1-B2CB40F26E70}"/>
              </a:ext>
            </a:extLst>
          </p:cNvPr>
          <p:cNvSpPr txBox="1"/>
          <p:nvPr/>
        </p:nvSpPr>
        <p:spPr>
          <a:xfrm>
            <a:off x="4947816" y="3422490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cm aperture, Al substrates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647546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3403" y="4581128"/>
            <a:ext cx="8132762" cy="1728192"/>
          </a:xfrm>
        </p:spPr>
        <p:txBody>
          <a:bodyPr/>
          <a:lstStyle/>
          <a:p>
            <a:pPr marL="420588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Little absorption per incident neutron for </a:t>
            </a:r>
            <a:r>
              <a:rPr lang="en-US" i="1" dirty="0"/>
              <a:t>q&lt;</a:t>
            </a:r>
            <a:r>
              <a:rPr lang="en-US" i="1" dirty="0" err="1"/>
              <a:t>q</a:t>
            </a:r>
            <a:r>
              <a:rPr lang="en-US" i="1" baseline="-25000" dirty="0" err="1"/>
              <a:t>c</a:t>
            </a:r>
            <a:r>
              <a:rPr lang="en-US" i="1" baseline="30000" dirty="0" err="1"/>
              <a:t>Ni</a:t>
            </a:r>
            <a:r>
              <a:rPr lang="en-US" i="1" dirty="0"/>
              <a:t> .</a:t>
            </a:r>
          </a:p>
          <a:p>
            <a:pPr marL="420588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Approximately linear growth for 1 &lt; </a:t>
            </a:r>
            <a:r>
              <a:rPr lang="en-US" i="1" dirty="0"/>
              <a:t>q &lt; m </a:t>
            </a:r>
            <a:r>
              <a:rPr lang="en-US" i="1" dirty="0" err="1"/>
              <a:t>q</a:t>
            </a:r>
            <a:r>
              <a:rPr lang="en-US" i="1" baseline="-25000" dirty="0" err="1"/>
              <a:t>c</a:t>
            </a:r>
            <a:r>
              <a:rPr lang="en-US" i="1" baseline="30000" dirty="0" err="1"/>
              <a:t>Ni</a:t>
            </a:r>
            <a:endParaRPr lang="en-US" i="1" baseline="30000" dirty="0"/>
          </a:p>
          <a:p>
            <a:pPr marL="6732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i="1" dirty="0"/>
              <a:t>Step in Ni absorption determined by a thickness of the outermost Ni layer </a:t>
            </a:r>
          </a:p>
          <a:p>
            <a:pPr marL="420588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1/q scaling above the coating cutoff (transmission for </a:t>
            </a:r>
            <a:r>
              <a:rPr lang="en-US" i="1" dirty="0"/>
              <a:t>q &gt; m </a:t>
            </a:r>
            <a:r>
              <a:rPr lang="en-US" i="1" dirty="0" err="1"/>
              <a:t>q</a:t>
            </a:r>
            <a:r>
              <a:rPr lang="en-US" i="1" baseline="-25000" dirty="0" err="1"/>
              <a:t>c</a:t>
            </a:r>
            <a:r>
              <a:rPr lang="en-US" i="1" baseline="30000" dirty="0" err="1"/>
              <a:t>Ni</a:t>
            </a:r>
            <a:r>
              <a:rPr lang="en-US" dirty="0"/>
              <a:t>, path length is inverse proportional to the glancing angle)</a:t>
            </a:r>
          </a:p>
          <a:p>
            <a:pPr marL="420588" indent="-457200">
              <a:buClr>
                <a:schemeClr val="accent1"/>
              </a:buClr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29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0593" y="0"/>
            <a:ext cx="8132762" cy="720080"/>
          </a:xfrm>
        </p:spPr>
        <p:txBody>
          <a:bodyPr/>
          <a:lstStyle/>
          <a:p>
            <a:r>
              <a:rPr lang="en-US" dirty="0"/>
              <a:t>3 distinct regimes. Path length scaling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6552728" cy="361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2339752" y="1700808"/>
            <a:ext cx="3816424" cy="187220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339752" y="2276872"/>
            <a:ext cx="3816424" cy="172819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19672" y="3573016"/>
            <a:ext cx="6264696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19672" y="4005064"/>
            <a:ext cx="6264696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-1329682" y="2268962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Capture probability per incident *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596336" y="3573016"/>
            <a:ext cx="0" cy="43204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04436" y="4221088"/>
            <a:ext cx="490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 transfer at reflection in units of </a:t>
            </a:r>
            <a:r>
              <a:rPr lang="en-US" i="1" dirty="0" err="1"/>
              <a:t>q</a:t>
            </a:r>
            <a:r>
              <a:rPr lang="en-US" i="1" baseline="-25000" dirty="0" err="1"/>
              <a:t>c</a:t>
            </a:r>
            <a:r>
              <a:rPr lang="en-US" i="1" baseline="30000" dirty="0" err="1"/>
              <a:t>Ni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79912" y="2339588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1680" y="3563724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39141" y="3635732"/>
            <a:ext cx="5052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88224" y="2492896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72200" y="980728"/>
            <a:ext cx="237626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sz="1400" dirty="0"/>
              <a:t>Calculation performed for zero interfacial roughness</a:t>
            </a:r>
          </a:p>
        </p:txBody>
      </p:sp>
    </p:spTree>
    <p:extLst>
      <p:ext uri="{BB962C8B-B14F-4D97-AF65-F5344CB8AC3E}">
        <p14:creationId xmlns:p14="http://schemas.microsoft.com/office/powerpoint/2010/main" val="507945169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090731"/>
                <a:ext cx="8712968" cy="2930557"/>
              </a:xfrm>
            </p:spPr>
            <p:txBody>
              <a:bodyPr/>
              <a:lstStyle/>
              <a:p>
                <a:pPr marL="420588" indent="-457200">
                  <a:buFont typeface="+mj-lt"/>
                  <a:buAutoNum type="arabicPeriod"/>
                </a:pPr>
                <a:r>
                  <a:rPr lang="en-US" dirty="0"/>
                  <a:t>Capture (1/v law: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20588" indent="-457200">
                  <a:buFont typeface="+mj-lt"/>
                  <a:buAutoNum type="arabicPeriod"/>
                </a:pPr>
                <a:r>
                  <a:rPr lang="en-US" dirty="0"/>
                  <a:t>Diffuse scattering in the layer bulk (isotropic,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Penetrates substrate at large angle, negligible capture in metal substrates</a:t>
                </a:r>
              </a:p>
              <a:p>
                <a:pPr marL="420588" indent="-457200">
                  <a:buFont typeface="+mj-lt"/>
                  <a:buAutoNum type="arabicPeriod"/>
                </a:pPr>
                <a:r>
                  <a:rPr lang="en-US" dirty="0"/>
                  <a:t>Transmission</a:t>
                </a:r>
              </a:p>
              <a:p>
                <a:pPr lvl="1"/>
                <a:r>
                  <a:rPr lang="en-US" dirty="0"/>
                  <a:t>Penetrates substrate at low angle, hence high probability of capture in the substrates, including metal or sodium float. </a:t>
                </a:r>
              </a:p>
              <a:p>
                <a:pPr marL="420588" indent="-457200">
                  <a:buFont typeface="+mj-lt"/>
                  <a:buAutoNum type="arabicPeriod"/>
                </a:pPr>
                <a:r>
                  <a:rPr lang="en-US" dirty="0"/>
                  <a:t>Diffuse scattering on the interface roughness</a:t>
                </a:r>
              </a:p>
              <a:p>
                <a:pPr marL="420588" indent="-457200">
                  <a:buFont typeface="+mj-lt"/>
                  <a:buAutoNum type="arabicPeriod"/>
                </a:pPr>
                <a:r>
                  <a:rPr lang="en-US" dirty="0"/>
                  <a:t>Waviness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increase of the beam divergence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reflectivity loss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pPr marL="420588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090731"/>
                <a:ext cx="8712968" cy="2930557"/>
              </a:xfrm>
              <a:blipFill rotWithShape="1">
                <a:blip r:embed="rId4"/>
                <a:stretch>
                  <a:fillRect l="-1608" t="-416" b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8999" y="0"/>
            <a:ext cx="8132762" cy="808617"/>
          </a:xfrm>
        </p:spPr>
        <p:txBody>
          <a:bodyPr/>
          <a:lstStyle/>
          <a:p>
            <a:r>
              <a:rPr lang="en-US" dirty="0"/>
              <a:t>Reflection from the supermirror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9" y="764704"/>
            <a:ext cx="7898796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0670" y="2405781"/>
            <a:ext cx="312906" cy="3693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2373515"/>
            <a:ext cx="312906" cy="3693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224" y="1052736"/>
            <a:ext cx="312906" cy="3693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2036449"/>
            <a:ext cx="312906" cy="3693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6361251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9424"/>
            <a:ext cx="9144000" cy="49126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Multilayer coatings, parameterization for</a:t>
            </a:r>
            <a:r>
              <a:rPr lang="en-US" i="1" dirty="0"/>
              <a:t> q&gt;</a:t>
            </a:r>
            <a:r>
              <a:rPr lang="en-US" i="1" dirty="0" err="1"/>
              <a:t>q</a:t>
            </a:r>
            <a:r>
              <a:rPr lang="en-US" baseline="-25000" dirty="0" err="1"/>
              <a:t>c</a:t>
            </a:r>
            <a:r>
              <a:rPr lang="en-US" baseline="30000" dirty="0" err="1"/>
              <a:t>Ni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9" y="1340768"/>
            <a:ext cx="3773694" cy="113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402904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75798"/>
            <a:ext cx="3600400" cy="264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2160" y="6123249"/>
            <a:ext cx="295232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sz="1400" dirty="0"/>
              <a:t>Showing calculations with account of interfacial roughness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52" y="3429000"/>
            <a:ext cx="3607620" cy="26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20688"/>
                <a:ext cx="8132762" cy="5056908"/>
              </a:xfrm>
              <a:ln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dirty="0">
                    <a:latin typeface="Cambria Math"/>
                  </a:rPr>
                  <a:t>Capture probability </a:t>
                </a:r>
                <a:r>
                  <a:rPr lang="en-US" b="1" i="1" u="sng" dirty="0">
                    <a:solidFill>
                      <a:srgbClr val="FF0000"/>
                    </a:solidFill>
                    <a:latin typeface="Cambria Math"/>
                  </a:rPr>
                  <a:t>per incident neutron </a:t>
                </a:r>
                <a:r>
                  <a:rPr lang="en-US" b="1" i="1" dirty="0">
                    <a:solidFill>
                      <a:schemeClr val="tx1"/>
                    </a:solidFill>
                    <a:latin typeface="Cambria Math"/>
                  </a:rPr>
                  <a:t> is wavelength independent: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&lt;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𝒎</m:t>
                        </m:r>
                        <m:r>
                          <a:rPr lang="en-US" sz="1600" b="1" i="1">
                            <a:latin typeface="Cambria Math"/>
                          </a:rPr>
                          <m:t>≡</m:t>
                        </m:r>
                        <m:r>
                          <a:rPr lang="en-US" sz="1600" b="1" i="1">
                            <a:latin typeface="Cambria Math"/>
                          </a:rPr>
                          <m:t>𝒒</m:t>
                        </m:r>
                        <m:r>
                          <a:rPr lang="en-US" sz="1600" b="1" i="1">
                            <a:latin typeface="Cambria Math"/>
                          </a:rPr>
                          <m:t>/</m:t>
                        </m:r>
                        <m:r>
                          <a:rPr lang="en-US" sz="1600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600" b="1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16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 – supermirror coating cutoff.</a:t>
                </a:r>
              </a:p>
              <a:p>
                <a:r>
                  <a:rPr lang="en-US" dirty="0"/>
                  <a:t>Interpretation: scales as path in the coating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u="sng" dirty="0"/>
                  <a:t>R Kolevatov, C Schanzer, P Boeni – submitted to NIM A –  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                        </a:t>
                </a:r>
                <a:r>
                  <a:rPr lang="en-US" sz="1400" u="sng" dirty="0"/>
                  <a:t>  </a:t>
                </a:r>
                <a:r>
                  <a:rPr lang="en-US" sz="1400" u="sng" dirty="0" err="1"/>
                  <a:t>arXiv</a:t>
                </a:r>
                <a:r>
                  <a:rPr lang="en-US" sz="1400" u="sng" dirty="0"/>
                  <a:t> preprint arXiv:1708.04486, 2017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20688"/>
                <a:ext cx="8132762" cy="5056908"/>
              </a:xfrm>
              <a:blipFill rotWithShape="1">
                <a:blip r:embed="rId6"/>
                <a:stretch>
                  <a:fillRect l="-1874" t="-1568" b="-72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015147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029" y="5229200"/>
            <a:ext cx="8132762" cy="1080120"/>
          </a:xfrm>
        </p:spPr>
        <p:txBody>
          <a:bodyPr/>
          <a:lstStyle/>
          <a:p>
            <a:r>
              <a:rPr lang="en-US" dirty="0"/>
              <a:t>Plotted: capture probability per incident neutron vs momentum transfer</a:t>
            </a:r>
          </a:p>
          <a:p>
            <a:r>
              <a:rPr lang="en-US" dirty="0"/>
              <a:t>PHITS fails completely for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momentum transfer</a:t>
            </a:r>
            <a:r>
              <a:rPr lang="en-US" dirty="0"/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between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/>
              <a:t> </a:t>
            </a:r>
            <a:r>
              <a:rPr lang="en-US" dirty="0"/>
              <a:t>and coating cutoff, no matter where the reflecting surface is set.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2843" y="188640"/>
            <a:ext cx="8132762" cy="864096"/>
          </a:xfrm>
        </p:spPr>
        <p:txBody>
          <a:bodyPr/>
          <a:lstStyle/>
          <a:p>
            <a:r>
              <a:rPr lang="en-US" dirty="0"/>
              <a:t>PHITS/MCNPX supermirror: be careful!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243882" cy="33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10" y="1216884"/>
            <a:ext cx="4161830" cy="3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31174" y="357301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 capture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4328" y="3573016"/>
            <a:ext cx="12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</a:t>
            </a:r>
            <a:r>
              <a:rPr lang="en-US" dirty="0"/>
              <a:t> capture</a:t>
            </a:r>
          </a:p>
        </p:txBody>
      </p:sp>
    </p:spTree>
    <p:extLst>
      <p:ext uri="{BB962C8B-B14F-4D97-AF65-F5344CB8AC3E}">
        <p14:creationId xmlns:p14="http://schemas.microsoft.com/office/powerpoint/2010/main" val="186647824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/>
              <p:cNvSpPr txBox="1">
                <a:spLocks/>
              </p:cNvSpPr>
              <p:nvPr/>
            </p:nvSpPr>
            <p:spPr bwMode="auto">
              <a:xfrm>
                <a:off x="96965" y="2888837"/>
                <a:ext cx="5040560" cy="3772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79388" indent="-216000" algn="l" rtl="0" eaLnBrk="1" fontAlgn="base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DF6841"/>
                  </a:buClr>
                  <a:buSzPct val="100000"/>
                  <a:buFont typeface="Lucida Grande"/>
                  <a:buChar char="•"/>
                  <a:defRPr sz="2000">
                    <a:solidFill>
                      <a:srgbClr val="4C4D4C"/>
                    </a:solidFill>
                    <a:latin typeface="Arial"/>
                    <a:ea typeface="ヒラギノ角ゴ Pro W3" charset="0"/>
                    <a:cs typeface="Arial"/>
                  </a:defRPr>
                </a:lvl1pPr>
                <a:lvl2pPr marL="432000" indent="-216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DF6841"/>
                  </a:buClr>
                  <a:buSzPct val="100000"/>
                  <a:buFont typeface="Lucida Grande"/>
                  <a:buChar char="•"/>
                  <a:defRPr sz="1800">
                    <a:solidFill>
                      <a:srgbClr val="4C4D4C"/>
                    </a:solidFill>
                    <a:latin typeface="Arial"/>
                    <a:ea typeface="Arial" charset="0"/>
                    <a:cs typeface="Arial"/>
                  </a:defRPr>
                </a:lvl2pPr>
                <a:lvl3pPr marL="648000" indent="-216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DF6841"/>
                  </a:buClr>
                  <a:buSzPct val="100000"/>
                  <a:buFont typeface="Lucida Grande"/>
                  <a:buChar char="•"/>
                  <a:defRPr sz="1600">
                    <a:solidFill>
                      <a:srgbClr val="4C4D4C"/>
                    </a:solidFill>
                    <a:latin typeface="Arial"/>
                    <a:ea typeface="Arial" charset="0"/>
                    <a:cs typeface="Arial"/>
                  </a:defRPr>
                </a:lvl3pPr>
                <a:lvl4pPr marL="864000" indent="-1809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DF6841"/>
                  </a:buClr>
                  <a:buSzPct val="100000"/>
                  <a:buFont typeface="Lucida Grande"/>
                  <a:buChar char="•"/>
                  <a:defRPr sz="1400">
                    <a:solidFill>
                      <a:srgbClr val="4C4D4C"/>
                    </a:solidFill>
                    <a:latin typeface="Arial"/>
                    <a:ea typeface="Arial" charset="0"/>
                    <a:cs typeface="Arial"/>
                  </a:defRPr>
                </a:lvl4pPr>
                <a:lvl5pPr marL="1617663" indent="-1793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141313"/>
                    </a:solidFill>
                    <a:latin typeface="+mn-lt"/>
                    <a:ea typeface="Arial" charset="0"/>
                    <a:cs typeface="+mn-cs"/>
                  </a:defRPr>
                </a:lvl5pPr>
                <a:lvl6pPr marL="2074863" indent="-1793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chemeClr val="bg2"/>
                    </a:solidFill>
                    <a:latin typeface="+mn-lt"/>
                    <a:cs typeface="+mn-cs"/>
                  </a:defRPr>
                </a:lvl6pPr>
                <a:lvl7pPr marL="2532063" indent="-1793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chemeClr val="bg2"/>
                    </a:solidFill>
                    <a:latin typeface="+mn-lt"/>
                    <a:cs typeface="+mn-cs"/>
                  </a:defRPr>
                </a:lvl7pPr>
                <a:lvl8pPr marL="2989263" indent="-1793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chemeClr val="bg2"/>
                    </a:solidFill>
                    <a:latin typeface="+mn-lt"/>
                    <a:cs typeface="+mn-cs"/>
                  </a:defRPr>
                </a:lvl8pPr>
                <a:lvl9pPr marL="3446463" indent="-1793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chemeClr val="bg2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/>
                  <a:t>IMPLEMENTATION:</a:t>
                </a:r>
              </a:p>
              <a:p>
                <a:r>
                  <a:rPr lang="en-US" kern="0" dirty="0"/>
                  <a:t>Attribute losses to first reflection minimum </a:t>
                </a:r>
              </a:p>
              <a:p>
                <a:r>
                  <a:rPr lang="en-US" kern="0" dirty="0"/>
                  <a:t>Approximate capture per non-reflected</a:t>
                </a:r>
              </a:p>
              <a:p>
                <a:endParaRPr lang="en-US" sz="800" kern="0" dirty="0"/>
              </a:p>
              <a:p>
                <a:endParaRPr lang="en-US" sz="1200" kern="0" dirty="0"/>
              </a:p>
              <a:p>
                <a:endParaRPr lang="en-US" kern="0" dirty="0"/>
              </a:p>
              <a:p>
                <a:pPr marL="0" indent="0">
                  <a:buNone/>
                </a:pP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kern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/>
                          </a:rPr>
                          <m:t>min</m:t>
                        </m:r>
                      </m:sub>
                      <m:sup>
                        <m:r>
                          <a:rPr lang="en-US" b="0" i="1" kern="0" smtClean="0">
                            <a:latin typeface="Cambria Math"/>
                          </a:rPr>
                          <m:t>𝑁𝑖</m:t>
                        </m:r>
                      </m:sup>
                    </m:sSubSup>
                  </m:oMath>
                </a14:m>
                <a:r>
                  <a:rPr lang="en-US" sz="1600" kern="0" dirty="0"/>
                  <a:t>- momentum of a neutron (┴ component) hitting coating at reflection minimum while in the Ni layer.</a:t>
                </a:r>
              </a:p>
              <a:p>
                <a:r>
                  <a:rPr lang="en-US" dirty="0"/>
                  <a:t>Typical </a:t>
                </a:r>
                <a:r>
                  <a:rPr lang="en-US" i="1" dirty="0"/>
                  <a:t>m=1</a:t>
                </a:r>
                <a:r>
                  <a:rPr lang="en-US" dirty="0"/>
                  <a:t> coating: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/>
                  <a:t>1500</a:t>
                </a:r>
                <a:r>
                  <a:rPr lang="nb-NO" dirty="0"/>
                  <a:t>Å</a:t>
                </a:r>
                <a:r>
                  <a:rPr lang="en-US" dirty="0"/>
                  <a:t> Ni above thin </a:t>
                </a:r>
                <a:r>
                  <a:rPr lang="en-US" dirty="0" err="1"/>
                  <a:t>Ti</a:t>
                </a:r>
                <a:r>
                  <a:rPr lang="en-US" dirty="0"/>
                  <a:t> layer</a:t>
                </a:r>
              </a:p>
              <a:p>
                <a:pPr lvl="1"/>
                <a:r>
                  <a:rPr lang="en-US" kern="0" dirty="0"/>
                  <a:t>~3% of non-reflected neutrons captured by Ni</a:t>
                </a:r>
              </a:p>
            </p:txBody>
          </p:sp>
        </mc:Choice>
        <mc:Fallback xmlns="">
          <p:sp>
            <p:nvSpPr>
              <p:cNvPr id="1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65" y="2888837"/>
                <a:ext cx="5040560" cy="3772432"/>
              </a:xfrm>
              <a:prstGeom prst="rect">
                <a:avLst/>
              </a:prstGeom>
              <a:blipFill rotWithShape="1">
                <a:blip r:embed="rId7"/>
                <a:stretch>
                  <a:fillRect l="-3144" t="-1939" r="-27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446" y="692696"/>
            <a:ext cx="8957118" cy="20882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i="1" u="sng" dirty="0"/>
              <a:t>Idea by Marton Marko:</a:t>
            </a:r>
          </a:p>
          <a:p>
            <a:r>
              <a:rPr lang="en-US" dirty="0"/>
              <a:t>Waviness increases  beam divergence, higher glancing angle on the average</a:t>
            </a:r>
          </a:p>
          <a:p>
            <a:r>
              <a:rPr lang="en-US" dirty="0"/>
              <a:t>A fraction of neutrons hits coating above the cutoff, is not transported further</a:t>
            </a:r>
          </a:p>
          <a:p>
            <a:r>
              <a:rPr lang="en-US" dirty="0"/>
              <a:t>0.5÷1% loss/incident is compatible with waviness reported by manufacturers.</a:t>
            </a:r>
          </a:p>
          <a:p>
            <a:r>
              <a:rPr lang="en-US" dirty="0"/>
              <a:t>Weight of neutrons with </a:t>
            </a:r>
            <a:r>
              <a:rPr lang="en-US" i="1" dirty="0"/>
              <a:t>q&lt;q</a:t>
            </a:r>
            <a:r>
              <a:rPr lang="en-US" i="1" baseline="-25000" dirty="0"/>
              <a:t>c</a:t>
            </a:r>
            <a:r>
              <a:rPr lang="en-US" dirty="0"/>
              <a:t>  tagged as “non reflected” by </a:t>
            </a:r>
            <a:r>
              <a:rPr lang="en-US" dirty="0" err="1"/>
              <a:t>McStas</a:t>
            </a:r>
            <a:r>
              <a:rPr lang="en-US" dirty="0"/>
              <a:t> is physically transmitted through the coating with </a:t>
            </a:r>
            <a:r>
              <a:rPr lang="en-US" i="1" dirty="0"/>
              <a:t>q</a:t>
            </a:r>
            <a:r>
              <a:rPr lang="en-US" dirty="0"/>
              <a:t> above coating cutoff.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30" y="0"/>
            <a:ext cx="8546405" cy="648072"/>
          </a:xfrm>
        </p:spPr>
        <p:txBody>
          <a:bodyPr/>
          <a:lstStyle/>
          <a:p>
            <a:r>
              <a:rPr lang="en-US" i="1" dirty="0"/>
              <a:t>q&lt;</a:t>
            </a:r>
            <a:r>
              <a:rPr lang="en-US" i="1" dirty="0" err="1"/>
              <a:t>q</a:t>
            </a:r>
            <a:r>
              <a:rPr lang="en-US" i="1" baseline="-25000" dirty="0" err="1"/>
              <a:t>c</a:t>
            </a:r>
            <a:r>
              <a:rPr lang="en-US" i="1" baseline="30000" dirty="0" err="1"/>
              <a:t>Ni</a:t>
            </a:r>
            <a:r>
              <a:rPr lang="en-US" i="1" dirty="0"/>
              <a:t>: absorption per non-reflected</a:t>
            </a:r>
            <a:endParaRPr lang="en-US" i="1" baseline="-25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487044" y="406195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Probability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34777" y="611933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m=q/q</a:t>
            </a:r>
            <a:r>
              <a:rPr lang="en-US" i="1" baseline="-25000" dirty="0"/>
              <a:t>c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1687" y="4005064"/>
                <a:ext cx="4233658" cy="666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/>
                        </a:rPr>
                        <m:t>(1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min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Ni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87" y="4005064"/>
                <a:ext cx="4233658" cy="6667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52" y="3056672"/>
            <a:ext cx="3779912" cy="343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75416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008" y="1052736"/>
            <a:ext cx="8928992" cy="540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Make use of the existing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McStas</a:t>
            </a:r>
            <a:r>
              <a:rPr lang="en-US" dirty="0">
                <a:solidFill>
                  <a:srgbClr val="C00000"/>
                </a:solidFill>
              </a:rPr>
              <a:t> Scatter Logger Bundle </a:t>
            </a:r>
            <a:r>
              <a:rPr lang="en-US" dirty="0"/>
              <a:t>by E. Knudsen et al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Scatter_logger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for recording neutron states before and after each hit of optics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Scatter_log_iterator</a:t>
            </a:r>
            <a:r>
              <a:rPr lang="en-US" dirty="0"/>
              <a:t> for processing saved states, returns non-reflected weight</a:t>
            </a:r>
          </a:p>
          <a:p>
            <a:r>
              <a:rPr lang="en-US" dirty="0">
                <a:solidFill>
                  <a:schemeClr val="tx1"/>
                </a:solidFill>
              </a:rPr>
              <a:t>Customize </a:t>
            </a:r>
            <a:r>
              <a:rPr lang="en-US" dirty="0" err="1">
                <a:solidFill>
                  <a:schemeClr val="tx1"/>
                </a:solidFill>
              </a:rPr>
              <a:t>McStas</a:t>
            </a:r>
            <a:r>
              <a:rPr lang="en-US" dirty="0">
                <a:solidFill>
                  <a:schemeClr val="tx1"/>
                </a:solidFill>
              </a:rPr>
              <a:t> components to set</a:t>
            </a:r>
            <a:r>
              <a:rPr lang="en-US" dirty="0">
                <a:solidFill>
                  <a:srgbClr val="C00000"/>
                </a:solidFill>
              </a:rPr>
              <a:t> variable for m-value </a:t>
            </a:r>
            <a:r>
              <a:rPr lang="en-US" dirty="0">
                <a:solidFill>
                  <a:schemeClr val="tx1"/>
                </a:solidFill>
              </a:rPr>
              <a:t>at reflection point:</a:t>
            </a:r>
          </a:p>
          <a:p>
            <a:pPr lvl="1"/>
            <a:r>
              <a:rPr lang="en-US" i="1" dirty="0" err="1">
                <a:solidFill>
                  <a:srgbClr val="0033CC"/>
                </a:solidFill>
              </a:rPr>
              <a:t>Guide_custom</a:t>
            </a:r>
            <a:r>
              <a:rPr lang="en-US" i="1" dirty="0">
                <a:solidFill>
                  <a:srgbClr val="0033CC"/>
                </a:solidFill>
              </a:rPr>
              <a:t>, </a:t>
            </a:r>
            <a:r>
              <a:rPr lang="en-US" i="1" dirty="0" err="1">
                <a:solidFill>
                  <a:srgbClr val="0033CC"/>
                </a:solidFill>
              </a:rPr>
              <a:t>Guide_curved_custom</a:t>
            </a:r>
            <a:r>
              <a:rPr lang="en-US" i="1" dirty="0">
                <a:solidFill>
                  <a:srgbClr val="0033CC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(to replace Bender in shielding calculations, has same syntax)</a:t>
            </a:r>
            <a:r>
              <a:rPr lang="en-US" i="1" dirty="0">
                <a:solidFill>
                  <a:srgbClr val="0033CC"/>
                </a:solidFill>
              </a:rPr>
              <a:t>, </a:t>
            </a:r>
            <a:r>
              <a:rPr lang="en-US" i="1" dirty="0" err="1">
                <a:solidFill>
                  <a:srgbClr val="0033CC"/>
                </a:solidFill>
              </a:rPr>
              <a:t>Elliptic_guide_gravity_custom</a:t>
            </a:r>
            <a:r>
              <a:rPr lang="en-US" i="1" dirty="0">
                <a:solidFill>
                  <a:srgbClr val="0033CC"/>
                </a:solidFill>
              </a:rPr>
              <a:t>, </a:t>
            </a:r>
            <a:r>
              <a:rPr lang="en-US" i="1" dirty="0" err="1">
                <a:solidFill>
                  <a:srgbClr val="0033CC"/>
                </a:solidFill>
              </a:rPr>
              <a:t>Guide_chanelled_custom</a:t>
            </a:r>
            <a:endParaRPr lang="en-US" i="1" dirty="0">
              <a:solidFill>
                <a:srgbClr val="0033CC"/>
              </a:solidFill>
            </a:endParaRPr>
          </a:p>
          <a:p>
            <a:r>
              <a:rPr lang="en-US" i="1" dirty="0" err="1">
                <a:solidFill>
                  <a:srgbClr val="0033CC"/>
                </a:solidFill>
              </a:rPr>
              <a:t>Shielding_logger</a:t>
            </a:r>
            <a:r>
              <a:rPr lang="en-US" dirty="0">
                <a:solidFill>
                  <a:schemeClr val="tx1"/>
                </a:solidFill>
              </a:rPr>
              <a:t> component records neutron states and m-value at reflection</a:t>
            </a:r>
          </a:p>
          <a:p>
            <a:r>
              <a:rPr lang="en-US" dirty="0">
                <a:solidFill>
                  <a:srgbClr val="C00000"/>
                </a:solidFill>
              </a:rPr>
              <a:t>Implement coating capture probability </a:t>
            </a:r>
            <a:r>
              <a:rPr lang="en-US" dirty="0"/>
              <a:t>in Scatter Log Iterator:</a:t>
            </a:r>
          </a:p>
          <a:p>
            <a:pPr lvl="1"/>
            <a:r>
              <a:rPr lang="en-US" i="1" dirty="0" err="1">
                <a:solidFill>
                  <a:srgbClr val="0033CC"/>
                </a:solidFill>
              </a:rPr>
              <a:t>Shielding_log_iteratorNi</a:t>
            </a:r>
            <a:r>
              <a:rPr lang="en-US" i="1" dirty="0">
                <a:solidFill>
                  <a:srgbClr val="0033CC"/>
                </a:solidFill>
              </a:rPr>
              <a:t>,  </a:t>
            </a:r>
            <a:r>
              <a:rPr lang="en-US" i="1" dirty="0" err="1">
                <a:solidFill>
                  <a:srgbClr val="0033CC"/>
                </a:solidFill>
              </a:rPr>
              <a:t>Shielding_log_iteratorTi</a:t>
            </a:r>
            <a:r>
              <a:rPr lang="en-US" i="1" dirty="0">
                <a:solidFill>
                  <a:srgbClr val="0033CC"/>
                </a:solidFill>
              </a:rPr>
              <a:t>,  </a:t>
            </a:r>
            <a:r>
              <a:rPr lang="en-US" i="1" dirty="0" err="1">
                <a:solidFill>
                  <a:srgbClr val="0033CC"/>
                </a:solidFill>
              </a:rPr>
              <a:t>Shielding_log_iterator_total</a:t>
            </a:r>
            <a:r>
              <a:rPr lang="en-US" i="1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iterate though the </a:t>
            </a:r>
            <a:r>
              <a:rPr lang="en-US" dirty="0" err="1">
                <a:solidFill>
                  <a:schemeClr val="tx1"/>
                </a:solidFill>
              </a:rPr>
              <a:t>unreflected</a:t>
            </a:r>
            <a:r>
              <a:rPr lang="en-US" dirty="0">
                <a:solidFill>
                  <a:schemeClr val="tx1"/>
                </a:solidFill>
              </a:rPr>
              <a:t> states returning corresponding weights for capture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Processing neutrons entering iterators allows a straightforward construction of source terms for Monte-Carlo transport codes.</a:t>
            </a:r>
          </a:p>
          <a:p>
            <a:r>
              <a:rPr lang="en-US" dirty="0">
                <a:solidFill>
                  <a:schemeClr val="tx1"/>
                </a:solidFill>
              </a:rPr>
              <a:t>Table values for the capture </a:t>
            </a:r>
            <a:r>
              <a:rPr lang="el-GR" normalizeH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chemeClr val="tx1"/>
                </a:solidFill>
              </a:rPr>
              <a:t> spectra, attenuation and buildup factors of typical shielding materials for a direct evaluation of shielding parameters are implemented in </a:t>
            </a:r>
            <a:r>
              <a:rPr lang="en-US" i="1" dirty="0" err="1">
                <a:solidFill>
                  <a:srgbClr val="0033CC"/>
                </a:solidFill>
              </a:rPr>
              <a:t>Shielding_calculato</a:t>
            </a:r>
            <a:r>
              <a:rPr lang="en-US" dirty="0" err="1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McStas</a:t>
            </a:r>
            <a:r>
              <a:rPr lang="en-US" dirty="0">
                <a:solidFill>
                  <a:schemeClr val="tx1"/>
                </a:solidFill>
              </a:rPr>
              <a:t> component.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Calculates thickness of lateral shielding required to fulfill dose rate restrictions.</a:t>
            </a:r>
          </a:p>
          <a:p>
            <a:pPr lvl="1"/>
            <a:endParaRPr lang="en-US" baseline="-25000" dirty="0">
              <a:solidFill>
                <a:srgbClr val="FF0000"/>
              </a:solidFill>
            </a:endParaRPr>
          </a:p>
          <a:p>
            <a:pPr lvl="1"/>
            <a:endParaRPr lang="en-US" baseline="-250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64096"/>
          </a:xfrm>
        </p:spPr>
        <p:txBody>
          <a:bodyPr/>
          <a:lstStyle/>
          <a:p>
            <a:r>
              <a:rPr lang="en-US" dirty="0"/>
              <a:t>Evaluating coating absorption along guide systems using </a:t>
            </a:r>
            <a:r>
              <a:rPr lang="en-US" dirty="0" err="1"/>
              <a:t>McStas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0367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3" y="1412776"/>
            <a:ext cx="71151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36712"/>
          </a:xfrm>
        </p:spPr>
        <p:txBody>
          <a:bodyPr/>
          <a:lstStyle/>
          <a:p>
            <a:r>
              <a:rPr lang="en-US" sz="2800" dirty="0"/>
              <a:t>Example: </a:t>
            </a:r>
            <a:br>
              <a:rPr lang="en-US" sz="2800" dirty="0"/>
            </a:br>
            <a:r>
              <a:rPr lang="en-US" sz="2800" dirty="0"/>
              <a:t>most fancy of the explored ESS BIFROST layouts</a:t>
            </a:r>
          </a:p>
        </p:txBody>
      </p:sp>
      <p:sp>
        <p:nvSpPr>
          <p:cNvPr id="6" name="Oval 5"/>
          <p:cNvSpPr/>
          <p:nvPr/>
        </p:nvSpPr>
        <p:spPr>
          <a:xfrm>
            <a:off x="2251178" y="2566247"/>
            <a:ext cx="520858" cy="6697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04248" y="1150445"/>
            <a:ext cx="864096" cy="12634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4" idx="2"/>
            <a:endCxn id="24" idx="7"/>
          </p:cNvCxnSpPr>
          <p:nvPr/>
        </p:nvCxnSpPr>
        <p:spPr>
          <a:xfrm flipH="1">
            <a:off x="2038167" y="1278052"/>
            <a:ext cx="1756216" cy="2813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2"/>
            <a:endCxn id="8" idx="2"/>
          </p:cNvCxnSpPr>
          <p:nvPr/>
        </p:nvCxnSpPr>
        <p:spPr>
          <a:xfrm>
            <a:off x="3794383" y="1278052"/>
            <a:ext cx="3009865" cy="5040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3768" y="908720"/>
            <a:ext cx="262123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Loss of high divergence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286539" y="1190810"/>
            <a:ext cx="0" cy="396044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05736" y="1124744"/>
            <a:ext cx="0" cy="396044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552" y="4828084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Defocusing,</a:t>
            </a:r>
          </a:p>
          <a:p>
            <a:r>
              <a:rPr lang="en-US" dirty="0"/>
              <a:t>variable </a:t>
            </a:r>
            <a:r>
              <a:rPr lang="en-US" i="1" dirty="0"/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48264" y="4777834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Focusing,</a:t>
            </a:r>
          </a:p>
          <a:p>
            <a:r>
              <a:rPr lang="en-US" dirty="0"/>
              <a:t>variable </a:t>
            </a:r>
            <a:r>
              <a:rPr lang="en-US" i="1" dirty="0"/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8378" y="4731668"/>
            <a:ext cx="433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Straight, m=1.5 at 50-140 m from source</a:t>
            </a:r>
          </a:p>
        </p:txBody>
      </p:sp>
      <p:sp>
        <p:nvSpPr>
          <p:cNvPr id="24" name="Oval 23"/>
          <p:cNvSpPr/>
          <p:nvPr/>
        </p:nvSpPr>
        <p:spPr>
          <a:xfrm>
            <a:off x="1539482" y="1412776"/>
            <a:ext cx="584246" cy="10010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4" idx="2"/>
            <a:endCxn id="6" idx="7"/>
          </p:cNvCxnSpPr>
          <p:nvPr/>
        </p:nvCxnSpPr>
        <p:spPr>
          <a:xfrm flipH="1">
            <a:off x="2695758" y="1278052"/>
            <a:ext cx="1098625" cy="13862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Content Placeholder 6153"/>
          <p:cNvSpPr>
            <a:spLocks noGrp="1"/>
          </p:cNvSpPr>
          <p:nvPr>
            <p:ph idx="1"/>
          </p:nvPr>
        </p:nvSpPr>
        <p:spPr>
          <a:xfrm>
            <a:off x="665163" y="5661248"/>
            <a:ext cx="8132762" cy="5958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7246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4581128"/>
            <a:ext cx="8474397" cy="16759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 shielding layout of BIFROST (to the best of my knowledge)</a:t>
            </a:r>
          </a:p>
          <a:p>
            <a:r>
              <a:rPr lang="en-US" dirty="0"/>
              <a:t>60 cm concrete up to ~130 m</a:t>
            </a:r>
          </a:p>
          <a:p>
            <a:r>
              <a:rPr lang="en-US" dirty="0"/>
              <a:t>120 cm concrete 130m—cave</a:t>
            </a:r>
          </a:p>
          <a:p>
            <a:r>
              <a:rPr lang="en-US" dirty="0"/>
              <a:t>Extra steel in D03.</a:t>
            </a:r>
          </a:p>
          <a:p>
            <a:pPr marL="0" indent="0">
              <a:buNone/>
            </a:pPr>
            <a:r>
              <a:rPr lang="en-US" dirty="0"/>
              <a:t>Could be similar concrete shielding for HEIMDAL (but different steel parts)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23.08.2018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16633"/>
            <a:ext cx="8856984" cy="936104"/>
          </a:xfrm>
        </p:spPr>
        <p:txBody>
          <a:bodyPr/>
          <a:lstStyle/>
          <a:p>
            <a:r>
              <a:rPr lang="en-US" sz="2800" dirty="0"/>
              <a:t>Example: </a:t>
            </a:r>
            <a:br>
              <a:rPr lang="en-US" sz="2800" dirty="0"/>
            </a:br>
            <a:r>
              <a:rPr lang="en-US" sz="2800" dirty="0"/>
              <a:t>most fancy of the explored ESS BIFROST layouts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7165"/>
            <a:ext cx="69437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39261" y="1266418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5MW,</a:t>
            </a:r>
          </a:p>
          <a:p>
            <a:r>
              <a:rPr lang="en-US" i="1" dirty="0"/>
              <a:t>R</a:t>
            </a:r>
            <a:r>
              <a:rPr lang="en-US" baseline="-25000" dirty="0"/>
              <a:t>0</a:t>
            </a:r>
            <a:r>
              <a:rPr lang="en-US" dirty="0"/>
              <a:t>=0.99</a:t>
            </a:r>
          </a:p>
          <a:p>
            <a:r>
              <a:rPr lang="en-US" dirty="0"/>
              <a:t>1uSv/</a:t>
            </a:r>
            <a:r>
              <a:rPr lang="en-US" dirty="0" err="1"/>
              <a:t>hr</a:t>
            </a:r>
            <a:r>
              <a:rPr lang="en-US" dirty="0"/>
              <a:t> outside</a:t>
            </a:r>
          </a:p>
        </p:txBody>
      </p:sp>
    </p:spTree>
    <p:extLst>
      <p:ext uri="{BB962C8B-B14F-4D97-AF65-F5344CB8AC3E}">
        <p14:creationId xmlns:p14="http://schemas.microsoft.com/office/powerpoint/2010/main" val="584830044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HEIMDAL status may18">
  <a:themeElements>
    <a:clrScheme name="Custom 5">
      <a:dk1>
        <a:srgbClr val="3B3C3B"/>
      </a:dk1>
      <a:lt1>
        <a:sysClr val="window" lastClr="FFFFFF"/>
      </a:lt1>
      <a:dk2>
        <a:srgbClr val="3B3B3B"/>
      </a:dk2>
      <a:lt2>
        <a:srgbClr val="D4D2D0"/>
      </a:lt2>
      <a:accent1>
        <a:srgbClr val="358891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C84418"/>
      </a:hlink>
      <a:folHlink>
        <a:srgbClr val="9D36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IEK 1">
        <a:dk1>
          <a:srgbClr val="000000"/>
        </a:dk1>
        <a:lt1>
          <a:srgbClr val="FFFFFF"/>
        </a:lt1>
        <a:dk2>
          <a:srgbClr val="1B4385"/>
        </a:dk2>
        <a:lt2>
          <a:srgbClr val="6B5B49"/>
        </a:lt2>
        <a:accent1>
          <a:srgbClr val="0B8EC8"/>
        </a:accent1>
        <a:accent2>
          <a:srgbClr val="7E9144"/>
        </a:accent2>
        <a:accent3>
          <a:srgbClr val="FFFFFF"/>
        </a:accent3>
        <a:accent4>
          <a:srgbClr val="000000"/>
        </a:accent4>
        <a:accent5>
          <a:srgbClr val="AAC6E0"/>
        </a:accent5>
        <a:accent6>
          <a:srgbClr val="72833D"/>
        </a:accent6>
        <a:hlink>
          <a:srgbClr val="A4072D"/>
        </a:hlink>
        <a:folHlink>
          <a:srgbClr val="8DA7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HEIMDAL status may18</Template>
  <TotalTime>1168</TotalTime>
  <Words>1849</Words>
  <Application>Microsoft Office PowerPoint</Application>
  <PresentationFormat>On-screen Show (4:3)</PresentationFormat>
  <Paragraphs>293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Cambria Math</vt:lpstr>
      <vt:lpstr>Lucida Grande</vt:lpstr>
      <vt:lpstr>Tahoma</vt:lpstr>
      <vt:lpstr>Times New Roman</vt:lpstr>
      <vt:lpstr>ヒラギノ角ゴ Pro W3</vt:lpstr>
      <vt:lpstr>HEIMDAL status may18</vt:lpstr>
      <vt:lpstr>Neutronics. Update from IFE. </vt:lpstr>
      <vt:lpstr>Outline</vt:lpstr>
      <vt:lpstr>Reflection from the supermirror</vt:lpstr>
      <vt:lpstr>Multilayer coatings, parameterization for q&gt;qcNi</vt:lpstr>
      <vt:lpstr>PHITS/MCNPX supermirror: be careful!</vt:lpstr>
      <vt:lpstr>q&lt;qcNi: absorption per non-reflected</vt:lpstr>
      <vt:lpstr>Evaluating coating absorption along guide systems using McStas</vt:lpstr>
      <vt:lpstr>Example:  most fancy of the explored ESS BIFROST layouts</vt:lpstr>
      <vt:lpstr>Example:  most fancy of the explored ESS BIFROST layouts</vt:lpstr>
      <vt:lpstr>CombLayer+FLUKA issues</vt:lpstr>
      <vt:lpstr>HEIMDAL, simulation setup</vt:lpstr>
      <vt:lpstr>Source biasing</vt:lpstr>
      <vt:lpstr>Mesh-based importance biasing</vt:lpstr>
      <vt:lpstr>HEIMDAL substrates, explored options</vt:lpstr>
      <vt:lpstr>5cm Cu aperture before PSC, E&gt;20MeV</vt:lpstr>
      <vt:lpstr>5cm Cu aperture before PSC, E&gt;20MeV</vt:lpstr>
      <vt:lpstr>20 cm Cu aperture before PSC, E&gt;20MeV</vt:lpstr>
      <vt:lpstr>20 cm Cu aperture before PSC, E&gt;20MeV</vt:lpstr>
      <vt:lpstr>Lower energy neutrons</vt:lpstr>
      <vt:lpstr>Effects on D03 shielding and streaming in the guide</vt:lpstr>
      <vt:lpstr>Streaming in the guide</vt:lpstr>
      <vt:lpstr>HEIMDAL shielding in D03</vt:lpstr>
      <vt:lpstr>Cave simulations for BIFROST</vt:lpstr>
      <vt:lpstr>Streaming in the gaps</vt:lpstr>
      <vt:lpstr>PowerPoint Presentation</vt:lpstr>
      <vt:lpstr>PowerPoint Presentation</vt:lpstr>
      <vt:lpstr>BACKUP SLIDES</vt:lpstr>
      <vt:lpstr>Fluence in the bunker E&gt;20MeV</vt:lpstr>
      <vt:lpstr>3 distinct regimes. Path length scaling</vt:lpstr>
    </vt:vector>
  </TitlesOfParts>
  <Company>Institutt for Energiteknikk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absorption in supermirror coatings Effects on shielding</dc:title>
  <dc:creator>Rodion Kolevatov</dc:creator>
  <cp:keywords>ver 2015-10-07 cof</cp:keywords>
  <dc:description>Dev by addpoint.no</dc:description>
  <cp:lastModifiedBy>Rodion Kolevatov</cp:lastModifiedBy>
  <cp:revision>114</cp:revision>
  <cp:lastPrinted>2018-06-22T21:53:41Z</cp:lastPrinted>
  <dcterms:created xsi:type="dcterms:W3CDTF">2018-06-15T13:01:52Z</dcterms:created>
  <dcterms:modified xsi:type="dcterms:W3CDTF">2018-08-24T07:12:32Z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