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65" r:id="rId2"/>
    <p:sldId id="277" r:id="rId3"/>
    <p:sldId id="290" r:id="rId4"/>
    <p:sldId id="291" r:id="rId5"/>
    <p:sldId id="276" r:id="rId6"/>
    <p:sldId id="299" r:id="rId7"/>
    <p:sldId id="280" r:id="rId8"/>
    <p:sldId id="294" r:id="rId9"/>
    <p:sldId id="281" r:id="rId10"/>
    <p:sldId id="295" r:id="rId11"/>
    <p:sldId id="282" r:id="rId12"/>
    <p:sldId id="283" r:id="rId13"/>
    <p:sldId id="302" r:id="rId14"/>
    <p:sldId id="297" r:id="rId15"/>
    <p:sldId id="298" r:id="rId16"/>
    <p:sldId id="284" r:id="rId17"/>
    <p:sldId id="296" r:id="rId18"/>
    <p:sldId id="286" r:id="rId19"/>
    <p:sldId id="285" r:id="rId20"/>
    <p:sldId id="289" r:id="rId21"/>
    <p:sldId id="287" r:id="rId22"/>
    <p:sldId id="288" r:id="rId23"/>
    <p:sldId id="301" r:id="rId24"/>
    <p:sldId id="292" r:id="rId25"/>
    <p:sldId id="293" r:id="rId26"/>
    <p:sldId id="300" r:id="rId27"/>
    <p:sldId id="30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3" autoAdjust="0"/>
    <p:restoredTop sz="94660"/>
  </p:normalViewPr>
  <p:slideViewPr>
    <p:cSldViewPr showGuides="1">
      <p:cViewPr varScale="1">
        <p:scale>
          <a:sx n="105" d="100"/>
          <a:sy n="105" d="100"/>
        </p:scale>
        <p:origin x="184" y="352"/>
      </p:cViewPr>
      <p:guideLst>
        <p:guide orient="horz" pos="1026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23.08.18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23.08.18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381328"/>
            <a:ext cx="154999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92" y="6381328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F9C05EC-278F-48BF-80BE-EDD0FE4E358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Shielding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at FZJ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24.8.2018  I  T. Randriamalala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DREAM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73EEE58-E9BD-4046-A1AC-E35DC264C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E17FF-7C43-6449-8D47-9EFFF1551C44}"/>
              </a:ext>
            </a:extLst>
          </p:cNvPr>
          <p:cNvSpPr txBox="1"/>
          <p:nvPr/>
        </p:nvSpPr>
        <p:spPr>
          <a:xfrm>
            <a:off x="6681216" y="2523744"/>
            <a:ext cx="18473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1638378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B18CD-4BA9-5D4A-B175-5FAACFBE1F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B36DA2-5491-964A-AA33-7519F93D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1416050"/>
            <a:ext cx="6184900" cy="40259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BD1DA7-043C-A744-83EB-2FD1F61D6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0B1525-4A0F-6E4E-9ABA-2F3A59C34E01}"/>
              </a:ext>
            </a:extLst>
          </p:cNvPr>
          <p:cNvSpPr txBox="1"/>
          <p:nvPr/>
        </p:nvSpPr>
        <p:spPr>
          <a:xfrm>
            <a:off x="1366887" y="5551029"/>
            <a:ext cx="637346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>
                <a:latin typeface="Gill Sans MT" panose="020B0502020104020203" pitchFamily="34" charset="77"/>
              </a:rPr>
              <a:t>Dose map showing the radiation attenuation achieved by the heavy shutter.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A770E9-7415-2444-955C-20F42235C91E}"/>
              </a:ext>
            </a:extLst>
          </p:cNvPr>
          <p:cNvSpPr txBox="1">
            <a:spLocks/>
          </p:cNvSpPr>
          <p:nvPr/>
        </p:nvSpPr>
        <p:spPr>
          <a:xfrm>
            <a:off x="394910" y="358026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In-Bunker</a:t>
            </a:r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FC2FD2-D349-0F41-A80B-0996B96AC4EC}"/>
              </a:ext>
            </a:extLst>
          </p:cNvPr>
          <p:cNvSpPr txBox="1">
            <a:spLocks/>
          </p:cNvSpPr>
          <p:nvPr/>
        </p:nvSpPr>
        <p:spPr>
          <a:xfrm>
            <a:off x="394022" y="974790"/>
            <a:ext cx="8424672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Heavy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Shutter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: Dose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attenuation</a:t>
            </a:r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573B64-7A0D-C342-8566-6247F50347C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24.8.2018</a:t>
            </a:r>
          </a:p>
        </p:txBody>
      </p:sp>
    </p:spTree>
    <p:extLst>
      <p:ext uri="{BB962C8B-B14F-4D97-AF65-F5344CB8AC3E}">
        <p14:creationId xmlns:p14="http://schemas.microsoft.com/office/powerpoint/2010/main" val="2952396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F2B272-FDAC-AC4A-8FC2-724E5EB0E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309373"/>
            <a:ext cx="4191000" cy="4191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7DA67-587B-6046-8790-9F832DDC7A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5AB720-CB17-2D4F-ABC9-0B61ED814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391" y="1268760"/>
            <a:ext cx="4253081" cy="42530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1A7BFFA-7DC8-1044-84A1-F9B35CDC69AC}"/>
              </a:ext>
            </a:extLst>
          </p:cNvPr>
          <p:cNvSpPr txBox="1">
            <a:spLocks/>
          </p:cNvSpPr>
          <p:nvPr/>
        </p:nvSpPr>
        <p:spPr>
          <a:xfrm>
            <a:off x="512063" y="286018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In-Bunker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0A7DC6-4759-FB49-93AE-EA50A9AA76A6}"/>
              </a:ext>
            </a:extLst>
          </p:cNvPr>
          <p:cNvSpPr txBox="1">
            <a:spLocks/>
          </p:cNvSpPr>
          <p:nvPr/>
        </p:nvSpPr>
        <p:spPr>
          <a:xfrm>
            <a:off x="511175" y="908720"/>
            <a:ext cx="8424672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Heavy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Shutter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: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activation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decay</a:t>
            </a:r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C409C-8A09-584A-B11F-7C82BA1CC1B7}"/>
              </a:ext>
            </a:extLst>
          </p:cNvPr>
          <p:cNvSpPr txBox="1"/>
          <p:nvPr/>
        </p:nvSpPr>
        <p:spPr>
          <a:xfrm>
            <a:off x="1403648" y="5614607"/>
            <a:ext cx="2016224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latin typeface="Gill Sans MT" panose="020B0502020104020203" pitchFamily="34" charset="77"/>
              </a:rPr>
              <a:t>1st </a:t>
            </a:r>
            <a:r>
              <a:rPr lang="de-DE" sz="1600" dirty="0" err="1">
                <a:latin typeface="Gill Sans MT" panose="020B0502020104020203" pitchFamily="34" charset="77"/>
              </a:rPr>
              <a:t>layer</a:t>
            </a:r>
            <a:r>
              <a:rPr lang="de-DE" sz="1600" dirty="0">
                <a:latin typeface="Gill Sans MT" panose="020B0502020104020203" pitchFamily="34" charset="77"/>
              </a:rPr>
              <a:t>: </a:t>
            </a:r>
            <a:r>
              <a:rPr lang="de-DE" sz="1600" dirty="0" err="1">
                <a:latin typeface="Gill Sans MT" panose="020B0502020104020203" pitchFamily="34" charset="77"/>
              </a:rPr>
              <a:t>copper</a:t>
            </a:r>
            <a:endParaRPr lang="de-DE" sz="1600" dirty="0">
              <a:latin typeface="Gill Sans MT" panose="020B05020201040202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C7796-F235-C24C-8D83-84419C87AEFA}"/>
              </a:ext>
            </a:extLst>
          </p:cNvPr>
          <p:cNvSpPr txBox="1"/>
          <p:nvPr/>
        </p:nvSpPr>
        <p:spPr>
          <a:xfrm>
            <a:off x="5724128" y="5555638"/>
            <a:ext cx="194421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latin typeface="Gill Sans MT" panose="020B0502020104020203" pitchFamily="34" charset="77"/>
              </a:rPr>
              <a:t>1st </a:t>
            </a:r>
            <a:r>
              <a:rPr lang="de-DE" sz="1600" dirty="0" err="1">
                <a:latin typeface="Gill Sans MT" panose="020B0502020104020203" pitchFamily="34" charset="77"/>
              </a:rPr>
              <a:t>layer</a:t>
            </a:r>
            <a:r>
              <a:rPr lang="de-DE" sz="1600" dirty="0">
                <a:latin typeface="Gill Sans MT" panose="020B0502020104020203" pitchFamily="34" charset="77"/>
              </a:rPr>
              <a:t>: </a:t>
            </a:r>
            <a:r>
              <a:rPr lang="de-DE" sz="1600" dirty="0" err="1">
                <a:latin typeface="Gill Sans MT" panose="020B0502020104020203" pitchFamily="34" charset="77"/>
              </a:rPr>
              <a:t>lead</a:t>
            </a:r>
            <a:endParaRPr lang="de-DE" sz="1600" dirty="0">
              <a:latin typeface="Gill Sans MT" panose="020B0502020104020203" pitchFamily="34" charset="77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6EE0AB4-D3D6-0D4F-9527-3A2EC11B157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24.8.2018</a:t>
            </a:r>
          </a:p>
        </p:txBody>
      </p:sp>
    </p:spTree>
    <p:extLst>
      <p:ext uri="{BB962C8B-B14F-4D97-AF65-F5344CB8AC3E}">
        <p14:creationId xmlns:p14="http://schemas.microsoft.com/office/powerpoint/2010/main" val="254401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4A40B-1DAE-F944-A6B2-C6C61D299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Out-Bunker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E6A61-E534-D845-BAF9-EAA1C7AA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Gill Sans MT" panose="020B0502020104020203" pitchFamily="34" charset="77"/>
              </a:rPr>
              <a:t>Compiled</a:t>
            </a:r>
            <a:r>
              <a:rPr lang="de-DE" dirty="0">
                <a:latin typeface="Gill Sans MT" panose="020B0502020104020203" pitchFamily="34" charset="77"/>
              </a:rPr>
              <a:t> at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exit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of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bunker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with</a:t>
            </a:r>
            <a:r>
              <a:rPr lang="de-DE" dirty="0">
                <a:latin typeface="Gill Sans MT" panose="020B0502020104020203" pitchFamily="34" charset="77"/>
              </a:rPr>
              <a:t>:</a:t>
            </a:r>
          </a:p>
          <a:p>
            <a:pPr lvl="1"/>
            <a:r>
              <a:rPr lang="de-DE" dirty="0">
                <a:latin typeface="Gill Sans MT" panose="020B0502020104020203" pitchFamily="34" charset="77"/>
              </a:rPr>
              <a:t>PHITS (</a:t>
            </a:r>
            <a:r>
              <a:rPr lang="de-DE" dirty="0" err="1">
                <a:latin typeface="Gill Sans MT" panose="020B0502020104020203" pitchFamily="34" charset="77"/>
              </a:rPr>
              <a:t>using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dumped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tracks</a:t>
            </a:r>
            <a:r>
              <a:rPr lang="de-DE" dirty="0">
                <a:latin typeface="Gill Sans MT" panose="020B0502020104020203" pitchFamily="34" charset="77"/>
              </a:rPr>
              <a:t>, </a:t>
            </a:r>
            <a:r>
              <a:rPr lang="de-DE" dirty="0" err="1">
                <a:latin typeface="Gill Sans MT" panose="020B0502020104020203" pitchFamily="34" charset="77"/>
              </a:rPr>
              <a:t>esp</a:t>
            </a:r>
            <a:r>
              <a:rPr lang="de-DE" dirty="0">
                <a:latin typeface="Gill Sans MT" panose="020B0502020104020203" pitchFamily="34" charset="77"/>
              </a:rPr>
              <a:t>. </a:t>
            </a:r>
            <a:r>
              <a:rPr lang="de-DE" dirty="0" err="1">
                <a:latin typeface="Gill Sans MT" panose="020B0502020104020203" pitchFamily="34" charset="77"/>
              </a:rPr>
              <a:t>bad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neutrons</a:t>
            </a:r>
            <a:r>
              <a:rPr lang="de-DE" dirty="0">
                <a:latin typeface="Gill Sans MT" panose="020B0502020104020203" pitchFamily="34" charset="77"/>
              </a:rPr>
              <a:t>)</a:t>
            </a:r>
          </a:p>
          <a:p>
            <a:pPr lvl="1"/>
            <a:r>
              <a:rPr lang="de-DE" dirty="0" err="1">
                <a:latin typeface="Gill Sans MT" panose="020B0502020104020203" pitchFamily="34" charset="77"/>
              </a:rPr>
              <a:t>McStas</a:t>
            </a:r>
            <a:r>
              <a:rPr lang="de-DE" dirty="0">
                <a:latin typeface="Gill Sans MT" panose="020B0502020104020203" pitchFamily="34" charset="77"/>
              </a:rPr>
              <a:t> (</a:t>
            </a:r>
            <a:r>
              <a:rPr lang="de-DE" dirty="0" err="1">
                <a:latin typeface="Gill Sans MT" panose="020B0502020104020203" pitchFamily="34" charset="77"/>
              </a:rPr>
              <a:t>for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good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neutrons</a:t>
            </a:r>
            <a:r>
              <a:rPr lang="de-DE" dirty="0">
                <a:latin typeface="Gill Sans MT" panose="020B0502020104020203" pitchFamily="34" charset="77"/>
              </a:rPr>
              <a:t>)</a:t>
            </a:r>
          </a:p>
          <a:p>
            <a:pPr marL="0" indent="0">
              <a:buNone/>
            </a:pPr>
            <a:endParaRPr lang="de-DE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72E05-5D7E-334C-BBF3-E44C0B75D3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12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DC6282-0E06-EC45-AF5F-AD04500719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Source Term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48898-6916-3645-8673-80DBDF28F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868241"/>
            <a:ext cx="3456384" cy="3075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182BD-772F-374C-95ED-3BD34AE85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412" y="2891890"/>
            <a:ext cx="3338406" cy="2970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8CF161-6F93-D74D-A838-F044394E4834}"/>
              </a:ext>
            </a:extLst>
          </p:cNvPr>
          <p:cNvSpPr txBox="1"/>
          <p:nvPr/>
        </p:nvSpPr>
        <p:spPr>
          <a:xfrm>
            <a:off x="1475656" y="5807644"/>
            <a:ext cx="684076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400" dirty="0">
                <a:latin typeface="Gill Sans MT" panose="020B0502020104020203" pitchFamily="34" charset="77"/>
              </a:rPr>
              <a:t>Properties </a:t>
            </a:r>
            <a:r>
              <a:rPr lang="de-DE" sz="1400" dirty="0" err="1">
                <a:latin typeface="Gill Sans MT" panose="020B0502020104020203" pitchFamily="34" charset="77"/>
              </a:rPr>
              <a:t>of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good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neutrons</a:t>
            </a:r>
            <a:r>
              <a:rPr lang="de-DE" sz="1400" dirty="0">
                <a:latin typeface="Gill Sans MT" panose="020B0502020104020203" pitchFamily="34" charset="77"/>
              </a:rPr>
              <a:t> at </a:t>
            </a:r>
            <a:r>
              <a:rPr lang="de-DE" sz="1400" dirty="0" err="1">
                <a:latin typeface="Gill Sans MT" panose="020B0502020104020203" pitchFamily="34" charset="77"/>
              </a:rPr>
              <a:t>the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exit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of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the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bunker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obtained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from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McStas</a:t>
            </a:r>
            <a:r>
              <a:rPr lang="de-DE" sz="1400" dirty="0">
                <a:latin typeface="Gill Sans MT" panose="020B0502020104020203" pitchFamily="34" charset="77"/>
              </a:rPr>
              <a:t> </a:t>
            </a:r>
            <a:r>
              <a:rPr lang="de-DE" sz="1400" dirty="0" err="1">
                <a:latin typeface="Gill Sans MT" panose="020B0502020104020203" pitchFamily="34" charset="77"/>
              </a:rPr>
              <a:t>simulations</a:t>
            </a:r>
            <a:r>
              <a:rPr lang="de-DE" sz="1400" dirty="0">
                <a:latin typeface="Gill Sans MT" panose="020B0502020104020203" pitchFamily="34" charset="77"/>
              </a:rPr>
              <a:t>.</a:t>
            </a:r>
          </a:p>
          <a:p>
            <a:pPr algn="l">
              <a:lnSpc>
                <a:spcPct val="95000"/>
              </a:lnSpc>
            </a:pPr>
            <a:endParaRPr lang="de-DE" sz="1400" dirty="0" err="1">
              <a:latin typeface="Gill Sans MT" panose="020B0502020104020203" pitchFamily="34" charset="77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5CC9D78-C227-464C-B8A9-95995510190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24.8.2018</a:t>
            </a:r>
          </a:p>
        </p:txBody>
      </p:sp>
    </p:spTree>
    <p:extLst>
      <p:ext uri="{BB962C8B-B14F-4D97-AF65-F5344CB8AC3E}">
        <p14:creationId xmlns:p14="http://schemas.microsoft.com/office/powerpoint/2010/main" val="2919957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0E135-FDFD-DA4F-A161-9AD94AD64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OUT-BUNKER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C817BF-C9AD-2B47-A7EB-F9439DBA6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12776"/>
            <a:ext cx="5959480" cy="147052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6A05F-66BF-6A4E-945E-AF9E54F117E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D9D71-1667-3A44-9B22-E4B3A79D2B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06FCD3-5715-B746-90F3-1E07C7BA02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Beam </a:t>
            </a:r>
            <a:r>
              <a:rPr lang="de-DE" dirty="0" err="1">
                <a:latin typeface="Gill Sans MT" panose="020B0502020104020203" pitchFamily="34" charset="77"/>
              </a:rPr>
              <a:t>guide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shielding</a:t>
            </a:r>
            <a:r>
              <a:rPr lang="de-DE" dirty="0">
                <a:latin typeface="Gill Sans MT" panose="020B0502020104020203" pitchFamily="34" charset="77"/>
              </a:rPr>
              <a:t>: Initial </a:t>
            </a:r>
            <a:r>
              <a:rPr lang="de-DE" dirty="0" err="1">
                <a:latin typeface="Gill Sans MT" panose="020B0502020104020203" pitchFamily="34" charset="77"/>
              </a:rPr>
              <a:t>configuration</a:t>
            </a:r>
            <a:endParaRPr lang="de-DE" dirty="0">
              <a:latin typeface="Gill Sans MT" panose="020B050202010402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AF7B0-F1A1-8442-AF66-2C8B9E4D8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5" y="2952023"/>
            <a:ext cx="4028554" cy="2688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743A5-CDC7-284C-B81B-3653947DE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462" y="2921143"/>
            <a:ext cx="4085298" cy="272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1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C25EF-8616-814C-98CF-0FE8F191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Out-Bunker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9B38A-9B59-204E-9B20-F6256E153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2065544"/>
            <a:ext cx="8426450" cy="2282738"/>
          </a:xfrm>
        </p:spPr>
        <p:txBody>
          <a:bodyPr/>
          <a:lstStyle/>
          <a:p>
            <a:r>
              <a:rPr lang="de-DE" dirty="0" err="1">
                <a:latin typeface="Gill Sans MT" panose="020B0502020104020203" pitchFamily="34" charset="77"/>
              </a:rPr>
              <a:t>Role</a:t>
            </a:r>
            <a:r>
              <a:rPr lang="de-DE" dirty="0">
                <a:latin typeface="Gill Sans MT" panose="020B0502020104020203" pitchFamily="34" charset="77"/>
              </a:rPr>
              <a:t>: </a:t>
            </a:r>
            <a:r>
              <a:rPr lang="de-DE" dirty="0" err="1">
                <a:latin typeface="Gill Sans MT" panose="020B0502020104020203" pitchFamily="34" charset="77"/>
              </a:rPr>
              <a:t>safety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and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background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reduction</a:t>
            </a:r>
            <a:endParaRPr lang="de-DE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de-DE" dirty="0">
              <a:latin typeface="Gill Sans MT" panose="020B0502020104020203" pitchFamily="34" charset="77"/>
            </a:endParaRPr>
          </a:p>
          <a:p>
            <a:r>
              <a:rPr lang="de-DE" dirty="0" err="1">
                <a:latin typeface="Gill Sans MT" panose="020B0502020104020203" pitchFamily="34" charset="77"/>
              </a:rPr>
              <a:t>Two-directional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shielding</a:t>
            </a:r>
            <a:r>
              <a:rPr lang="de-DE" dirty="0">
                <a:latin typeface="Gill Sans MT" panose="020B0502020104020203" pitchFamily="34" charset="77"/>
              </a:rPr>
              <a:t>:</a:t>
            </a:r>
          </a:p>
          <a:p>
            <a:pPr lvl="1"/>
            <a:r>
              <a:rPr lang="de-DE" dirty="0">
                <a:latin typeface="Gill Sans MT" panose="020B0502020104020203" pitchFamily="34" charset="77"/>
              </a:rPr>
              <a:t>Parallel </a:t>
            </a:r>
            <a:r>
              <a:rPr lang="de-DE" dirty="0" err="1">
                <a:latin typeface="Gill Sans MT" panose="020B0502020104020203" pitchFamily="34" charset="77"/>
              </a:rPr>
              <a:t>to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beam </a:t>
            </a:r>
            <a:r>
              <a:rPr lang="de-DE" dirty="0" err="1">
                <a:latin typeface="Gill Sans MT" panose="020B0502020104020203" pitchFamily="34" charset="77"/>
              </a:rPr>
              <a:t>direction</a:t>
            </a:r>
            <a:endParaRPr lang="de-DE" dirty="0">
              <a:latin typeface="Gill Sans MT" panose="020B0502020104020203" pitchFamily="34" charset="77"/>
            </a:endParaRPr>
          </a:p>
          <a:p>
            <a:pPr lvl="1"/>
            <a:r>
              <a:rPr lang="de-DE" dirty="0" err="1">
                <a:latin typeface="Gill Sans MT" panose="020B0502020104020203" pitchFamily="34" charset="77"/>
              </a:rPr>
              <a:t>Perpendicular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to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beam – </a:t>
            </a:r>
            <a:r>
              <a:rPr lang="de-DE" dirty="0" err="1">
                <a:latin typeface="Gill Sans MT" panose="020B0502020104020203" pitchFamily="34" charset="77"/>
              </a:rPr>
              <a:t>Collimators</a:t>
            </a:r>
            <a:endParaRPr lang="de-DE" dirty="0">
              <a:latin typeface="Gill Sans MT" panose="020B0502020104020203" pitchFamily="34" charset="77"/>
            </a:endParaRPr>
          </a:p>
          <a:p>
            <a:pPr marL="177800" lvl="1" indent="0">
              <a:buNone/>
            </a:pPr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BC14D-DAD4-E140-96B9-63EBD409787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24.8.2018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D39FA-7D00-A244-B780-C251473725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14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2E3349-DDCA-4B47-B3D4-614E72B6FF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Beam Guide </a:t>
            </a:r>
            <a:r>
              <a:rPr lang="de-DE" dirty="0" err="1">
                <a:latin typeface="Gill Sans MT" panose="020B0502020104020203" pitchFamily="34" charset="77"/>
              </a:rPr>
              <a:t>Shielding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670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6A8A-AD0C-2745-8617-81695CE1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6439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460D3-4793-EF43-AFC5-A22099D5C5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24.8.2018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30A18-F8F9-CC43-A266-BEEC337CD06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9ABAB0-AC9C-2843-A076-1921C5CA0CBA}"/>
              </a:ext>
            </a:extLst>
          </p:cNvPr>
          <p:cNvSpPr txBox="1">
            <a:spLocks/>
          </p:cNvSpPr>
          <p:nvPr/>
        </p:nvSpPr>
        <p:spPr>
          <a:xfrm>
            <a:off x="394910" y="316937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latin typeface="Gill Sans MT" panose="020B0502020104020203" pitchFamily="34" charset="77"/>
              </a:rPr>
              <a:t>Out-Bunker</a:t>
            </a:r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7A7FCD6-041D-274E-B902-551B38B93AB8}"/>
              </a:ext>
            </a:extLst>
          </p:cNvPr>
          <p:cNvSpPr txBox="1">
            <a:spLocks/>
          </p:cNvSpPr>
          <p:nvPr/>
        </p:nvSpPr>
        <p:spPr>
          <a:xfrm>
            <a:off x="5435339" y="6376243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15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993FB1D-E88E-044D-B3B4-F538E5A391D4}"/>
              </a:ext>
            </a:extLst>
          </p:cNvPr>
          <p:cNvSpPr txBox="1">
            <a:spLocks/>
          </p:cNvSpPr>
          <p:nvPr/>
        </p:nvSpPr>
        <p:spPr>
          <a:xfrm>
            <a:off x="394022" y="933701"/>
            <a:ext cx="8424672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Gill Sans MT" panose="020B0502020104020203" pitchFamily="34" charset="77"/>
              </a:rPr>
              <a:t>Beam Guide </a:t>
            </a:r>
            <a:r>
              <a:rPr lang="de-DE" dirty="0" err="1">
                <a:latin typeface="Gill Sans MT" panose="020B0502020104020203" pitchFamily="34" charset="77"/>
              </a:rPr>
              <a:t>Shielding</a:t>
            </a:r>
            <a:r>
              <a:rPr lang="de-DE" dirty="0">
                <a:latin typeface="Gill Sans MT" panose="020B0502020104020203" pitchFamily="34" charset="77"/>
              </a:rPr>
              <a:t>: </a:t>
            </a:r>
            <a:r>
              <a:rPr lang="de-DE" dirty="0" err="1">
                <a:latin typeface="Gill Sans MT" panose="020B0502020104020203" pitchFamily="34" charset="77"/>
              </a:rPr>
              <a:t>Collimators</a:t>
            </a:r>
            <a:r>
              <a:rPr lang="de-DE" dirty="0">
                <a:latin typeface="Gill Sans MT" panose="020B0502020104020203" pitchFamily="34" charset="77"/>
              </a:rPr>
              <a:t> on </a:t>
            </a:r>
            <a:r>
              <a:rPr lang="de-DE" dirty="0" err="1">
                <a:latin typeface="Gill Sans MT" panose="020B0502020104020203" pitchFamily="34" charset="77"/>
              </a:rPr>
              <a:t>background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reduction</a:t>
            </a:r>
            <a:endParaRPr lang="de-DE" dirty="0">
              <a:latin typeface="Gill Sans MT" panose="020B0502020104020203" pitchFamily="34" charset="77"/>
            </a:endParaRP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57E7A13-13B8-F544-BE09-52B9BAFEF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128" y="1425160"/>
            <a:ext cx="5341788" cy="26654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56DF74-3F62-6F4C-80E7-BCB86FEDD6F1}"/>
              </a:ext>
            </a:extLst>
          </p:cNvPr>
          <p:cNvSpPr txBox="1"/>
          <p:nvPr/>
        </p:nvSpPr>
        <p:spPr>
          <a:xfrm>
            <a:off x="6156177" y="1844824"/>
            <a:ext cx="2629048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600" dirty="0">
                <a:latin typeface="Gill Sans MT" panose="020B0502020104020203" pitchFamily="34" charset="77"/>
              </a:rPr>
              <a:t>Impact </a:t>
            </a:r>
            <a:r>
              <a:rPr lang="de-DE" sz="1600" dirty="0" err="1">
                <a:latin typeface="Gill Sans MT" panose="020B0502020104020203" pitchFamily="34" charset="77"/>
              </a:rPr>
              <a:t>distributions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of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the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neutron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tracks</a:t>
            </a:r>
            <a:r>
              <a:rPr lang="de-DE" sz="1600" dirty="0">
                <a:latin typeface="Gill Sans MT" panose="020B0502020104020203" pitchFamily="34" charset="77"/>
              </a:rPr>
              <a:t> on a </a:t>
            </a:r>
            <a:r>
              <a:rPr lang="de-DE" sz="1600" dirty="0" err="1">
                <a:latin typeface="Gill Sans MT" panose="020B0502020104020203" pitchFamily="34" charset="77"/>
              </a:rPr>
              <a:t>surface</a:t>
            </a:r>
            <a:r>
              <a:rPr lang="de-DE" sz="1600" dirty="0">
                <a:latin typeface="Gill Sans MT" panose="020B0502020104020203" pitchFamily="34" charset="77"/>
              </a:rPr>
              <a:t> at </a:t>
            </a:r>
            <a:r>
              <a:rPr lang="de-DE" sz="1600" dirty="0" err="1">
                <a:latin typeface="Gill Sans MT" panose="020B0502020104020203" pitchFamily="34" charset="77"/>
              </a:rPr>
              <a:t>the</a:t>
            </a:r>
            <a:r>
              <a:rPr lang="de-DE" sz="1600" dirty="0">
                <a:latin typeface="Gill Sans MT" panose="020B0502020104020203" pitchFamily="34" charset="77"/>
              </a:rPr>
              <a:t> sample </a:t>
            </a:r>
            <a:r>
              <a:rPr lang="de-DE" sz="1600" dirty="0" err="1">
                <a:latin typeface="Gill Sans MT" panose="020B0502020104020203" pitchFamily="34" charset="77"/>
              </a:rPr>
              <a:t>position</a:t>
            </a:r>
            <a:r>
              <a:rPr lang="de-DE" sz="1600" dirty="0">
                <a:latin typeface="Gill Sans MT" panose="020B0502020104020203" pitchFamily="34" charset="77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B63427-1CDA-2445-A624-A0FB21907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514" y="3721874"/>
            <a:ext cx="4322243" cy="23341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274C81-03EB-A74D-B43F-BA890DABB8BC}"/>
              </a:ext>
            </a:extLst>
          </p:cNvPr>
          <p:cNvSpPr txBox="1"/>
          <p:nvPr/>
        </p:nvSpPr>
        <p:spPr>
          <a:xfrm>
            <a:off x="1115616" y="4509120"/>
            <a:ext cx="26642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600" dirty="0">
                <a:latin typeface="Gill Sans MT" panose="020B0502020104020203" pitchFamily="34" charset="77"/>
              </a:rPr>
              <a:t>Beam </a:t>
            </a:r>
            <a:r>
              <a:rPr lang="de-DE" sz="1600" dirty="0" err="1">
                <a:latin typeface="Gill Sans MT" panose="020B0502020104020203" pitchFamily="34" charset="77"/>
              </a:rPr>
              <a:t>guide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insertion</a:t>
            </a:r>
            <a:r>
              <a:rPr lang="de-DE" sz="1600" dirty="0">
                <a:latin typeface="Gill Sans MT" panose="020B0502020104020203" pitchFamily="34" charset="77"/>
              </a:rPr>
              <a:t> in </a:t>
            </a:r>
            <a:r>
              <a:rPr lang="de-DE" sz="1600" dirty="0" err="1">
                <a:latin typeface="Gill Sans MT" panose="020B0502020104020203" pitchFamily="34" charset="77"/>
              </a:rPr>
              <a:t>the</a:t>
            </a:r>
            <a:r>
              <a:rPr lang="de-DE" sz="1600" dirty="0">
                <a:latin typeface="Gill Sans MT" panose="020B0502020104020203" pitchFamily="34" charset="77"/>
              </a:rPr>
              <a:t> experimental cave: </a:t>
            </a:r>
            <a:r>
              <a:rPr lang="de-DE" sz="1600" dirty="0" err="1">
                <a:latin typeface="Gill Sans MT" panose="020B0502020104020203" pitchFamily="34" charset="77"/>
              </a:rPr>
              <a:t>key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driver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of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the</a:t>
            </a:r>
            <a:r>
              <a:rPr lang="de-DE" sz="1600" dirty="0">
                <a:latin typeface="Gill Sans MT" panose="020B0502020104020203" pitchFamily="34" charset="77"/>
              </a:rPr>
              <a:t> (</a:t>
            </a:r>
            <a:r>
              <a:rPr lang="de-DE" sz="1600" dirty="0" err="1">
                <a:latin typeface="Gill Sans MT" panose="020B0502020104020203" pitchFamily="34" charset="77"/>
              </a:rPr>
              <a:t>bad</a:t>
            </a:r>
            <a:r>
              <a:rPr lang="de-DE" sz="1600" dirty="0">
                <a:latin typeface="Gill Sans MT" panose="020B0502020104020203" pitchFamily="34" charset="77"/>
              </a:rPr>
              <a:t>) beam </a:t>
            </a:r>
            <a:r>
              <a:rPr lang="de-DE" sz="1600" dirty="0" err="1">
                <a:latin typeface="Gill Sans MT" panose="020B0502020104020203" pitchFamily="34" charset="77"/>
              </a:rPr>
              <a:t>collimation</a:t>
            </a:r>
            <a:r>
              <a:rPr lang="de-DE" sz="1600" dirty="0">
                <a:latin typeface="Gill Sans MT" panose="020B0502020104020203" pitchFamily="34" charset="77"/>
              </a:rPr>
              <a:t>.</a:t>
            </a:r>
          </a:p>
          <a:p>
            <a:pPr>
              <a:lnSpc>
                <a:spcPct val="95000"/>
              </a:lnSpc>
            </a:pPr>
            <a:endParaRPr lang="de-DE" sz="1600" dirty="0">
              <a:latin typeface="Gill Sans MT" panose="020B0502020104020203" pitchFamily="34" charset="77"/>
            </a:endParaRPr>
          </a:p>
          <a:p>
            <a:pPr algn="l">
              <a:lnSpc>
                <a:spcPct val="95000"/>
              </a:lnSpc>
            </a:pPr>
            <a:endParaRPr lang="de-DE" sz="1600" dirty="0" err="1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6854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C6B2-1CE1-CB48-948E-75C91B6A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Out-bunker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F0DDFB-7A15-8B49-A594-D31740FDF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420" y="1448780"/>
            <a:ext cx="6184900" cy="1600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BB3ED-8F3D-2F4C-B094-9F4B3065C06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24.8.2018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838878-D51E-9844-BC1A-E2E1007860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16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2D9C85-C53B-C242-BB49-63F6E0B4A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Beam Guide </a:t>
            </a:r>
            <a:r>
              <a:rPr lang="de-DE" dirty="0" err="1">
                <a:latin typeface="Gill Sans MT" panose="020B0502020104020203" pitchFamily="34" charset="77"/>
              </a:rPr>
              <a:t>Shielding</a:t>
            </a:r>
            <a:r>
              <a:rPr lang="de-DE" dirty="0">
                <a:latin typeface="Gill Sans MT" panose="020B0502020104020203" pitchFamily="34" charset="77"/>
              </a:rPr>
              <a:t>: Dose </a:t>
            </a:r>
            <a:r>
              <a:rPr lang="de-DE" dirty="0" err="1">
                <a:latin typeface="Gill Sans MT" panose="020B0502020104020203" pitchFamily="34" charset="77"/>
              </a:rPr>
              <a:t>map</a:t>
            </a:r>
            <a:endParaRPr lang="de-DE" dirty="0">
              <a:latin typeface="Gill Sans MT" panose="020B050202010402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A1F0F3-F811-5E40-BF02-78DDD6581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20" y="3048980"/>
            <a:ext cx="6184900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BA827-0CB0-9444-840F-E638FE82A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420" y="4614026"/>
            <a:ext cx="61849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70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21FA-99C6-EE40-AC18-16135721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Out-Bunker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DF75E6E-07A2-C948-85AB-0AB87786D7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313461"/>
              </p:ext>
            </p:extLst>
          </p:nvPr>
        </p:nvGraphicFramePr>
        <p:xfrm>
          <a:off x="755576" y="2076864"/>
          <a:ext cx="7920880" cy="2307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2698">
                  <a:extLst>
                    <a:ext uri="{9D8B030D-6E8A-4147-A177-3AD203B41FA5}">
                      <a16:colId xmlns:a16="http://schemas.microsoft.com/office/drawing/2014/main" val="3738705657"/>
                    </a:ext>
                  </a:extLst>
                </a:gridCol>
                <a:gridCol w="2038702">
                  <a:extLst>
                    <a:ext uri="{9D8B030D-6E8A-4147-A177-3AD203B41FA5}">
                      <a16:colId xmlns:a16="http://schemas.microsoft.com/office/drawing/2014/main" val="3155207179"/>
                    </a:ext>
                  </a:extLst>
                </a:gridCol>
                <a:gridCol w="1982757">
                  <a:extLst>
                    <a:ext uri="{9D8B030D-6E8A-4147-A177-3AD203B41FA5}">
                      <a16:colId xmlns:a16="http://schemas.microsoft.com/office/drawing/2014/main" val="2571027819"/>
                    </a:ext>
                  </a:extLst>
                </a:gridCol>
                <a:gridCol w="1976723">
                  <a:extLst>
                    <a:ext uri="{9D8B030D-6E8A-4147-A177-3AD203B41FA5}">
                      <a16:colId xmlns:a16="http://schemas.microsoft.com/office/drawing/2014/main" val="2790064060"/>
                    </a:ext>
                  </a:extLst>
                </a:gridCol>
              </a:tblGrid>
              <a:tr h="20531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Beam Guide </a:t>
                      </a:r>
                      <a:r>
                        <a:rPr lang="de-DE" sz="1300" dirty="0" err="1">
                          <a:effectLst/>
                        </a:rPr>
                        <a:t>Shielding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988" marR="111988" marT="55994" marB="55994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763790"/>
                  </a:ext>
                </a:extLst>
              </a:tr>
              <a:tr h="2499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 err="1">
                          <a:effectLst/>
                        </a:rPr>
                        <a:t>Section</a:t>
                      </a:r>
                      <a:r>
                        <a:rPr lang="de-DE" sz="1300" dirty="0">
                          <a:effectLst/>
                        </a:rPr>
                        <a:t> Name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Start Position [cm]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 Steel </a:t>
                      </a:r>
                      <a:r>
                        <a:rPr lang="de-DE" sz="1300" dirty="0" err="1">
                          <a:effectLst/>
                        </a:rPr>
                        <a:t>Thickness</a:t>
                      </a:r>
                      <a:r>
                        <a:rPr lang="de-DE" sz="1300" dirty="0">
                          <a:effectLst/>
                        </a:rPr>
                        <a:t> [cm]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 err="1">
                          <a:effectLst/>
                        </a:rPr>
                        <a:t>Conc</a:t>
                      </a:r>
                      <a:r>
                        <a:rPr lang="de-DE" sz="1300" dirty="0">
                          <a:effectLst/>
                        </a:rPr>
                        <a:t>. </a:t>
                      </a:r>
                      <a:r>
                        <a:rPr lang="de-DE" sz="1300" dirty="0" err="1">
                          <a:effectLst/>
                        </a:rPr>
                        <a:t>Thickness</a:t>
                      </a:r>
                      <a:r>
                        <a:rPr lang="de-DE" sz="1300" dirty="0">
                          <a:effectLst/>
                        </a:rPr>
                        <a:t> [cm]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extLst>
                  <a:ext uri="{0D108BD9-81ED-4DB2-BD59-A6C34878D82A}">
                    <a16:rowId xmlns:a16="http://schemas.microsoft.com/office/drawing/2014/main" val="2221886378"/>
                  </a:ext>
                </a:extLst>
              </a:tr>
              <a:tr h="20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P1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2800.0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20.0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30.0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extLst>
                  <a:ext uri="{0D108BD9-81ED-4DB2-BD59-A6C34878D82A}">
                    <a16:rowId xmlns:a16="http://schemas.microsoft.com/office/drawing/2014/main" val="125541659"/>
                  </a:ext>
                </a:extLst>
              </a:tr>
              <a:tr h="20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P2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3990.5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15.0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30.0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extLst>
                  <a:ext uri="{0D108BD9-81ED-4DB2-BD59-A6C34878D82A}">
                    <a16:rowId xmlns:a16="http://schemas.microsoft.com/office/drawing/2014/main" val="1128248764"/>
                  </a:ext>
                </a:extLst>
              </a:tr>
              <a:tr h="20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P3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5110.0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10.0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36.0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extLst>
                  <a:ext uri="{0D108BD9-81ED-4DB2-BD59-A6C34878D82A}">
                    <a16:rowId xmlns:a16="http://schemas.microsoft.com/office/drawing/2014/main" val="696594084"/>
                  </a:ext>
                </a:extLst>
              </a:tr>
              <a:tr h="20531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Collimators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988" marR="111988" marT="55994" marB="55994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468949"/>
                  </a:ext>
                </a:extLst>
              </a:tr>
              <a:tr h="20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Name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Center Position [cm]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Steel </a:t>
                      </a:r>
                      <a:r>
                        <a:rPr lang="de-DE" sz="1300" dirty="0" err="1">
                          <a:effectLst/>
                        </a:rPr>
                        <a:t>Thickness</a:t>
                      </a:r>
                      <a:r>
                        <a:rPr lang="de-DE" sz="1300" dirty="0">
                          <a:effectLst/>
                        </a:rPr>
                        <a:t> [cm]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B4C </a:t>
                      </a:r>
                      <a:r>
                        <a:rPr lang="de-DE" sz="1300" dirty="0" err="1">
                          <a:effectLst/>
                        </a:rPr>
                        <a:t>Thickness</a:t>
                      </a:r>
                      <a:r>
                        <a:rPr lang="de-DE" sz="1300" dirty="0">
                          <a:effectLst/>
                        </a:rPr>
                        <a:t> [cm]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extLst>
                  <a:ext uri="{0D108BD9-81ED-4DB2-BD59-A6C34878D82A}">
                    <a16:rowId xmlns:a16="http://schemas.microsoft.com/office/drawing/2014/main" val="846751825"/>
                  </a:ext>
                </a:extLst>
              </a:tr>
              <a:tr h="20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Collim. 1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3964.5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50.0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extLst>
                  <a:ext uri="{0D108BD9-81ED-4DB2-BD59-A6C34878D82A}">
                    <a16:rowId xmlns:a16="http://schemas.microsoft.com/office/drawing/2014/main" val="2072601396"/>
                  </a:ext>
                </a:extLst>
              </a:tr>
              <a:tr h="20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Collim. 2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5084.0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50.0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extLst>
                  <a:ext uri="{0D108BD9-81ED-4DB2-BD59-A6C34878D82A}">
                    <a16:rowId xmlns:a16="http://schemas.microsoft.com/office/drawing/2014/main" val="2874723287"/>
                  </a:ext>
                </a:extLst>
              </a:tr>
              <a:tr h="205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Collim. 3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5900.0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>
                          <a:effectLst/>
                        </a:rPr>
                        <a:t>100.0</a:t>
                      </a:r>
                      <a:endParaRPr lang="de-DE" sz="15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</a:rPr>
                        <a:t>1.0</a:t>
                      </a:r>
                      <a:endParaRPr lang="de-DE" sz="15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991" marR="83991" marT="0" marB="0"/>
                </a:tc>
                <a:extLst>
                  <a:ext uri="{0D108BD9-81ED-4DB2-BD59-A6C34878D82A}">
                    <a16:rowId xmlns:a16="http://schemas.microsoft.com/office/drawing/2014/main" val="401220440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41D6A-0645-C74D-B565-1B279E6165D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24.8.2018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76C8F-C947-0C40-9077-BF872CDB36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17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F3D87E-6CAB-3E46-B9DF-5472385C01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Beam Guide </a:t>
            </a:r>
            <a:r>
              <a:rPr lang="de-DE" dirty="0" err="1">
                <a:latin typeface="Gill Sans MT" panose="020B0502020104020203" pitchFamily="34" charset="77"/>
              </a:rPr>
              <a:t>Shielding</a:t>
            </a:r>
            <a:r>
              <a:rPr lang="de-DE" dirty="0">
                <a:latin typeface="Gill Sans MT" panose="020B0502020104020203" pitchFamily="34" charset="77"/>
              </a:rPr>
              <a:t>: </a:t>
            </a:r>
            <a:r>
              <a:rPr lang="de-DE" dirty="0" err="1">
                <a:latin typeface="Gill Sans MT" panose="020B0502020104020203" pitchFamily="34" charset="77"/>
              </a:rPr>
              <a:t>Optimized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dimension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171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AF5B-2C9C-F44B-AF90-5D526A74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Experimental cave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4E74F-291F-224D-9908-3738499015F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24.8.2018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E1029-FAE3-AF47-B476-65E5D6A625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18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D1E671-E8EC-2E4F-B950-A009BE9649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836712"/>
            <a:ext cx="8424672" cy="509994"/>
          </a:xfrm>
        </p:spPr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Simulation </a:t>
            </a:r>
            <a:r>
              <a:rPr lang="de-DE" dirty="0" err="1">
                <a:latin typeface="Gill Sans MT" panose="020B0502020104020203" pitchFamily="34" charset="77"/>
              </a:rPr>
              <a:t>input</a:t>
            </a:r>
            <a:endParaRPr lang="de-DE" dirty="0">
              <a:latin typeface="Gill Sans MT" panose="020B05020201040202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490BBC-C576-4F42-8A44-2C06EFCD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492896"/>
            <a:ext cx="3447674" cy="3067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2EC464-0B23-3742-B1EB-DB8F1C9F0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710" y="2492896"/>
            <a:ext cx="3447674" cy="30675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3EBB9C-776F-BF43-A4C2-65247D4D988D}"/>
              </a:ext>
            </a:extLst>
          </p:cNvPr>
          <p:cNvSpPr txBox="1"/>
          <p:nvPr/>
        </p:nvSpPr>
        <p:spPr>
          <a:xfrm>
            <a:off x="755576" y="1871563"/>
            <a:ext cx="187220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Gill Sans MT" panose="020B0502020104020203" pitchFamily="34" charset="77"/>
              </a:rPr>
              <a:t>Source </a:t>
            </a:r>
            <a:r>
              <a:rPr lang="de-DE" dirty="0" err="1">
                <a:latin typeface="Gill Sans MT" panose="020B0502020104020203" pitchFamily="34" charset="77"/>
              </a:rPr>
              <a:t>term</a:t>
            </a:r>
            <a:r>
              <a:rPr lang="de-DE" dirty="0">
                <a:latin typeface="Gill Sans MT" panose="020B0502020104020203" pitchFamily="34" charset="77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961BA5-EDAD-C74F-88FA-AE6CB614DF19}"/>
              </a:ext>
            </a:extLst>
          </p:cNvPr>
          <p:cNvSpPr txBox="1"/>
          <p:nvPr/>
        </p:nvSpPr>
        <p:spPr>
          <a:xfrm>
            <a:off x="755576" y="1561350"/>
            <a:ext cx="464451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Gill Sans MT" panose="020B0502020104020203" pitchFamily="34" charset="77"/>
              </a:rPr>
              <a:t>Sample: Cadmium-Polyethylene - Iron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BC8449-D9E5-434C-B814-2388B60BBC7C}"/>
              </a:ext>
            </a:extLst>
          </p:cNvPr>
          <p:cNvSpPr txBox="1"/>
          <p:nvPr/>
        </p:nvSpPr>
        <p:spPr>
          <a:xfrm>
            <a:off x="791580" y="1268760"/>
            <a:ext cx="550861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Gill Sans MT" panose="020B0502020104020203" pitchFamily="34" charset="77"/>
              </a:rPr>
              <a:t>Cave </a:t>
            </a:r>
            <a:r>
              <a:rPr lang="de-DE" dirty="0" err="1">
                <a:latin typeface="Gill Sans MT" panose="020B0502020104020203" pitchFamily="34" charset="77"/>
              </a:rPr>
              <a:t>dimension</a:t>
            </a:r>
            <a:r>
              <a:rPr lang="de-DE" dirty="0">
                <a:latin typeface="Gill Sans MT" panose="020B0502020104020203" pitchFamily="34" charset="77"/>
              </a:rPr>
              <a:t>:  W x L x H = 9 x 7 x 5 m</a:t>
            </a:r>
            <a:r>
              <a:rPr lang="de-DE" baseline="30000" dirty="0">
                <a:latin typeface="Gill Sans MT" panose="020B0502020104020203" pitchFamily="34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05709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D71D2-36D3-6042-872F-45D882BE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Experimental Cave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3DA4F-C6C4-F44E-B12E-78AB0AFB158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24.8.2018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D6F4-18A5-5445-A4EC-A083628097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5207E6-94CB-B14B-BAD5-A2FB76047B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Simulation </a:t>
            </a:r>
            <a:r>
              <a:rPr lang="de-DE" dirty="0" err="1">
                <a:latin typeface="Gill Sans MT" panose="020B0502020104020203" pitchFamily="34" charset="77"/>
              </a:rPr>
              <a:t>output</a:t>
            </a:r>
            <a:r>
              <a:rPr lang="de-DE" dirty="0">
                <a:latin typeface="Gill Sans MT" panose="020B0502020104020203" pitchFamily="34" charset="77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19DC1-8CCE-8A49-9B1E-BBF4F9133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3251635"/>
            <a:ext cx="6184900" cy="27432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CB0FDA-58CE-C94B-BAE9-986DDFDBE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1370263"/>
            <a:ext cx="2715212" cy="24158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02A18B-9CEB-5640-A54E-6F6FAAF73716}"/>
              </a:ext>
            </a:extLst>
          </p:cNvPr>
          <p:cNvSpPr txBox="1"/>
          <p:nvPr/>
        </p:nvSpPr>
        <p:spPr>
          <a:xfrm>
            <a:off x="3254764" y="1785606"/>
            <a:ext cx="3816424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>
                <a:latin typeface="Gill Sans MT" panose="020B0502020104020203" pitchFamily="34" charset="77"/>
              </a:rPr>
              <a:t>Energy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distribution</a:t>
            </a:r>
            <a:r>
              <a:rPr lang="de-DE" sz="1600" dirty="0">
                <a:latin typeface="Gill Sans MT" panose="020B0502020104020203" pitchFamily="34" charset="77"/>
              </a:rPr>
              <a:t> at sample </a:t>
            </a:r>
            <a:r>
              <a:rPr lang="de-DE" sz="1600" dirty="0" err="1">
                <a:latin typeface="Gill Sans MT" panose="020B0502020104020203" pitchFamily="34" charset="77"/>
              </a:rPr>
              <a:t>position</a:t>
            </a:r>
            <a:endParaRPr lang="de-DE" sz="1600" dirty="0">
              <a:latin typeface="Gill Sans MT" panose="020B0502020104020203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DF7E7-0D7B-984E-91FA-E69C67AFB853}"/>
              </a:ext>
            </a:extLst>
          </p:cNvPr>
          <p:cNvSpPr/>
          <p:nvPr/>
        </p:nvSpPr>
        <p:spPr>
          <a:xfrm>
            <a:off x="440412" y="4245465"/>
            <a:ext cx="2680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  <a:ea typeface="Cambria" panose="02040503050406030204" pitchFamily="18" charset="0"/>
                <a:cs typeface="Times New Roman" panose="02020603050405020304" pitchFamily="18" charset="0"/>
              </a:rPr>
              <a:t>Spectrum of photons reaching the inner side of the experimental cave</a:t>
            </a:r>
            <a:endParaRPr lang="de-DE" sz="16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925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F216-9F83-7C46-93C0-BB5198D1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Basic Simulation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1A247-E0F1-1743-AC08-F3B80F62E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2060848"/>
            <a:ext cx="8426450" cy="2714786"/>
          </a:xfrm>
        </p:spPr>
        <p:txBody>
          <a:bodyPr/>
          <a:lstStyle/>
          <a:p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Simulation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codes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: </a:t>
            </a:r>
          </a:p>
          <a:p>
            <a:pPr lvl="1"/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PHITS (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transport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simulations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)</a:t>
            </a:r>
          </a:p>
          <a:p>
            <a:pPr lvl="1"/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DCHAIN-SP (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activation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simulations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)</a:t>
            </a:r>
          </a:p>
          <a:p>
            <a:pPr lvl="1"/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MCNP6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and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McStas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 (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source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compilation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)</a:t>
            </a:r>
          </a:p>
          <a:p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Normalization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factor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: 1.56 x 10</a:t>
            </a:r>
            <a:r>
              <a:rPr lang="de-DE" baseline="30000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16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protons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 per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second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 (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P</a:t>
            </a:r>
            <a:r>
              <a:rPr lang="de-DE" baseline="-25000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beam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=5 MW,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E</a:t>
            </a:r>
            <a:r>
              <a:rPr lang="de-DE" baseline="-25000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beam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=2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GeV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)</a:t>
            </a:r>
          </a:p>
          <a:p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Flux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-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to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-dose </a:t>
            </a:r>
            <a:r>
              <a:rPr lang="de-DE" dirty="0" err="1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factors</a:t>
            </a:r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: ESS-0019931</a:t>
            </a:r>
          </a:p>
          <a:p>
            <a:pPr marL="0" indent="0">
              <a:buNone/>
            </a:pPr>
            <a:endParaRPr lang="de-DE" dirty="0">
              <a:latin typeface="Gill Sans" panose="020B0502020104020203" pitchFamily="34" charset="-79"/>
              <a:ea typeface="Ayuthaya" pitchFamily="2" charset="-34"/>
              <a:cs typeface="Gill Sans" panose="020B0502020104020203" pitchFamily="34" charset="-79"/>
            </a:endParaRPr>
          </a:p>
          <a:p>
            <a:pPr marL="0" indent="0">
              <a:buNone/>
            </a:pPr>
            <a:endParaRPr lang="de-DE" dirty="0">
              <a:latin typeface="Gill Sans" panose="020B0502020104020203" pitchFamily="34" charset="-79"/>
              <a:ea typeface="Ayuthaya" pitchFamily="2" charset="-34"/>
              <a:cs typeface="Gill Sans" panose="020B0502020104020203" pitchFamily="34" charset="-79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D0698-681D-BD40-A215-FDA22B6932B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24.8.2018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2D927-3C20-8D49-97D1-BC2A8E7A66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Seite </a:t>
            </a:r>
            <a:fld id="{A52F4D17-1AD6-42D9-B93A-EB002C62F438}" type="slidenum">
              <a:rPr lang="de-DE" smtClean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pPr/>
              <a:t>2</a:t>
            </a:fld>
            <a:endParaRPr lang="de-DE" dirty="0">
              <a:latin typeface="Gill Sans" panose="020B0502020104020203" pitchFamily="34" charset="-79"/>
              <a:ea typeface="Ayuthaya" pitchFamily="2" charset="-34"/>
              <a:cs typeface="Gill Sans" panose="020B0502020104020203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45614-81CD-0545-B3A8-85042EB882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b="0" dirty="0">
              <a:latin typeface="Gill Sans" panose="020B0502020104020203" pitchFamily="34" charset="-79"/>
              <a:ea typeface="Ayuthaya" pitchFamily="2" charset="-34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46544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08DF1-904A-2446-B7D0-68918F31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EXPERimental</a:t>
            </a:r>
            <a:r>
              <a:rPr lang="de-DE" dirty="0"/>
              <a:t> CAVE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839747-5B59-BF4A-A06F-33C81734A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755" y="1772816"/>
            <a:ext cx="7286661" cy="28278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F2AC9-90E9-F849-A794-5AD13DD6338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22B23-A297-1347-B487-3D841817B5B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9D1E17-E172-F84E-8855-DA2780ED0E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Dose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02038D-1F1B-8849-AEF4-F78590D7FD5D}"/>
              </a:ext>
            </a:extLst>
          </p:cNvPr>
          <p:cNvSpPr/>
          <p:nvPr/>
        </p:nvSpPr>
        <p:spPr>
          <a:xfrm>
            <a:off x="2286000" y="47379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Gill Sans MT" panose="020B0502020104020203" pitchFamily="34" charset="77"/>
                <a:ea typeface="Cambria" panose="02040503050406030204" pitchFamily="18" charset="0"/>
                <a:cs typeface="Times New Roman" panose="02020603050405020304" pitchFamily="18" charset="0"/>
              </a:rPr>
              <a:t>Photon shielding dose distribution by the regular concrete wall of 1 meter thickness of the experimental cave</a:t>
            </a:r>
            <a:endParaRPr lang="de-DE" sz="2000" i="1" dirty="0">
              <a:effectLst/>
              <a:latin typeface="Gill Sans MT" panose="020B0502020104020203" pitchFamily="34" charset="77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307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FD26-10C9-7647-81E1-6001B78C6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Experimental Cave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BDFD09-4C4B-E94D-81D6-288B5F352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827" y="1577975"/>
            <a:ext cx="4710345" cy="4191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120B1-BBDD-9242-B269-7DA1BBB4764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0AB9B-71F9-574F-8C41-FB942B37F5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EE08BF-3B6D-E944-8F69-D7910412BF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spectrum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4955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B0CD-6361-D246-A66B-7647E2AA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C6B2F70-7F6B-F940-B6EB-D9F8B7900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49983"/>
              </p:ext>
            </p:extLst>
          </p:nvPr>
        </p:nvGraphicFramePr>
        <p:xfrm>
          <a:off x="1043608" y="1198083"/>
          <a:ext cx="7245712" cy="482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095722376"/>
                    </a:ext>
                  </a:extLst>
                </a:gridCol>
                <a:gridCol w="912207">
                  <a:extLst>
                    <a:ext uri="{9D8B030D-6E8A-4147-A177-3AD203B41FA5}">
                      <a16:colId xmlns:a16="http://schemas.microsoft.com/office/drawing/2014/main" val="450882261"/>
                    </a:ext>
                  </a:extLst>
                </a:gridCol>
                <a:gridCol w="912207">
                  <a:extLst>
                    <a:ext uri="{9D8B030D-6E8A-4147-A177-3AD203B41FA5}">
                      <a16:colId xmlns:a16="http://schemas.microsoft.com/office/drawing/2014/main" val="2495448777"/>
                    </a:ext>
                  </a:extLst>
                </a:gridCol>
                <a:gridCol w="670476">
                  <a:extLst>
                    <a:ext uri="{9D8B030D-6E8A-4147-A177-3AD203B41FA5}">
                      <a16:colId xmlns:a16="http://schemas.microsoft.com/office/drawing/2014/main" val="1413177370"/>
                    </a:ext>
                  </a:extLst>
                </a:gridCol>
                <a:gridCol w="802077">
                  <a:extLst>
                    <a:ext uri="{9D8B030D-6E8A-4147-A177-3AD203B41FA5}">
                      <a16:colId xmlns:a16="http://schemas.microsoft.com/office/drawing/2014/main" val="56619691"/>
                    </a:ext>
                  </a:extLst>
                </a:gridCol>
                <a:gridCol w="802077">
                  <a:extLst>
                    <a:ext uri="{9D8B030D-6E8A-4147-A177-3AD203B41FA5}">
                      <a16:colId xmlns:a16="http://schemas.microsoft.com/office/drawing/2014/main" val="117885580"/>
                    </a:ext>
                  </a:extLst>
                </a:gridCol>
                <a:gridCol w="853334">
                  <a:extLst>
                    <a:ext uri="{9D8B030D-6E8A-4147-A177-3AD203B41FA5}">
                      <a16:colId xmlns:a16="http://schemas.microsoft.com/office/drawing/2014/main" val="2026380251"/>
                    </a:ext>
                  </a:extLst>
                </a:gridCol>
                <a:gridCol w="853334">
                  <a:extLst>
                    <a:ext uri="{9D8B030D-6E8A-4147-A177-3AD203B41FA5}">
                      <a16:colId xmlns:a16="http://schemas.microsoft.com/office/drawing/2014/main" val="775701281"/>
                    </a:ext>
                  </a:extLst>
                </a:gridCol>
              </a:tblGrid>
              <a:tr h="580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Component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Type of Run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Problem Size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#Runs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#Steps/</a:t>
                      </a:r>
                      <a:endParaRPr lang="de-DE" sz="13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Run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Wall Time/ Step [h]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#Cores/ Run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Total [core-h]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1348436921"/>
                  </a:ext>
                </a:extLst>
              </a:tr>
              <a:tr h="2449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Heavy Shutter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515" marR="101515" marT="50757" marB="5075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N-SPEC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25830000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7.5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21600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1619241882"/>
                  </a:ext>
                </a:extLst>
              </a:tr>
              <a:tr h="2449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WWG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56826000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4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57600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3681659241"/>
                  </a:ext>
                </a:extLst>
              </a:tr>
              <a:tr h="38714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Main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113652000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7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20160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498030253"/>
                  </a:ext>
                </a:extLst>
              </a:tr>
              <a:tr h="24490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In-Bunker Collim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515" marR="101515" marT="50757" marB="5075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WWG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56826000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4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18432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1104756204"/>
                  </a:ext>
                </a:extLst>
              </a:tr>
              <a:tr h="2449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Main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56826000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46080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2537801329"/>
                  </a:ext>
                </a:extLst>
              </a:tr>
              <a:tr h="2449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Beam Guide </a:t>
                      </a:r>
                      <a:r>
                        <a:rPr lang="de-DE" sz="1200" dirty="0" err="1">
                          <a:effectLst/>
                        </a:rPr>
                        <a:t>Shielding</a:t>
                      </a:r>
                      <a:endParaRPr lang="de-DE" sz="13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515" marR="101515" marT="50757" marB="5075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N-SPEC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56826000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14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60480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2441464342"/>
                  </a:ext>
                </a:extLst>
              </a:tr>
              <a:tr h="38714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WWG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113652000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17.5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378000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3301749089"/>
                  </a:ext>
                </a:extLst>
              </a:tr>
              <a:tr h="38714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Main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113652000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17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73440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2006151051"/>
                  </a:ext>
                </a:extLst>
              </a:tr>
              <a:tr h="3871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Out-Bunker Collim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Main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258300000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7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20160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4109472474"/>
                  </a:ext>
                </a:extLst>
              </a:tr>
              <a:tr h="24490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Exp. Cave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515" marR="101515" marT="50757" marB="5075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WWG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17220000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1.5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3888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654979366"/>
                  </a:ext>
                </a:extLst>
              </a:tr>
              <a:tr h="2449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Main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25830000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1.5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1296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3132039291"/>
                  </a:ext>
                </a:extLst>
              </a:tr>
              <a:tr h="2449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Beam </a:t>
                      </a:r>
                      <a:r>
                        <a:rPr lang="de-DE" sz="1200" dirty="0" err="1">
                          <a:effectLst/>
                        </a:rPr>
                        <a:t>Stop</a:t>
                      </a:r>
                      <a:endParaRPr lang="de-DE" sz="13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1515" marR="101515" marT="50757" marB="5075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N-SPEC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17220000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4320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2120343876"/>
                  </a:ext>
                </a:extLst>
              </a:tr>
              <a:tr h="2449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WWG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28413000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5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86400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2852168934"/>
                  </a:ext>
                </a:extLst>
              </a:tr>
              <a:tr h="2449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Main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28413000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6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288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34560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26773981"/>
                  </a:ext>
                </a:extLst>
              </a:tr>
              <a:tr h="244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Total</a:t>
                      </a:r>
                      <a:endParaRPr lang="de-DE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endParaRPr lang="de-DE" sz="13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endParaRPr lang="de-DE" sz="13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endParaRPr lang="de-DE" sz="13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endParaRPr lang="de-DE" sz="13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endParaRPr lang="de-DE" sz="13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endParaRPr lang="de-DE" sz="13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136" marR="761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826416</a:t>
                      </a:r>
                      <a:endParaRPr lang="de-DE" sz="13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36" marR="76136" marT="0" marB="0" anchor="ctr"/>
                </a:tc>
                <a:extLst>
                  <a:ext uri="{0D108BD9-81ED-4DB2-BD59-A6C34878D82A}">
                    <a16:rowId xmlns:a16="http://schemas.microsoft.com/office/drawing/2014/main" val="427510662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C3BEE-99D3-1241-A616-A83902556EF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24.8.2018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DA276-5BCA-714F-803E-4C1259B443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585A88-8223-A045-8C0B-F0514C05E2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819337E-D050-AF4D-92EC-C84226EFC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630" y="669525"/>
            <a:ext cx="566373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Roman" panose="02000503020000020003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Table 2: Detail on the use of allocated resources on JURECA for a period of 8 months</a:t>
            </a:r>
            <a:endParaRPr kumimoji="0" lang="en-US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68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EAE3-F97B-8B46-987B-EF1DAB1F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605F2-CDD4-3843-8237-71E15D655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EB609-8858-3C44-8A87-3139DF57DCC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A677F-9477-954C-A8AB-9FFB89DC57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E20866-ADFF-414A-8014-2155F219B2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034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A8A7-FC6B-1A4A-88DC-6DE974EE9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7DB7B-56CB-874A-A67B-75FCBF92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B0B2D-0B0A-454D-9BBF-7E5688C4956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2AA09-51A8-F246-AAFC-890AE115C4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8D6CB2-DC1C-CE42-8532-ECA0D4BFA3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20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E99EA-3113-2043-86EC-F6E1C6A3B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5E96FB-F03C-9043-9324-EAC3928E3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850" y="1819275"/>
            <a:ext cx="5448300" cy="3708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8F391-E9A5-C542-9C1A-79A0C0B7BAF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E99D7-5F2A-704E-A196-B78B1A4273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F9543C-0B36-324B-B23D-B340C3209C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688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FACA-D7EC-6049-BD1E-63844ACA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0713E-EC29-A545-B159-A9AA9F613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8FE6-D8D2-D242-BB07-CB88071C9C9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590BC-D0BE-C14B-B0DD-28926DAC3E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7D2A7A-07C5-204C-A6E1-9BA2577F96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E18F67-9E07-FF4B-9245-7CB50F28E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578310"/>
            <a:ext cx="3884696" cy="3456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7F02AF-9C58-0E47-B79D-E4D5C5FE360D}"/>
              </a:ext>
            </a:extLst>
          </p:cNvPr>
          <p:cNvSpPr txBox="1"/>
          <p:nvPr/>
        </p:nvSpPr>
        <p:spPr>
          <a:xfrm>
            <a:off x="2286658" y="4942625"/>
            <a:ext cx="439248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Neutron </a:t>
            </a:r>
            <a:r>
              <a:rPr lang="de-DE" sz="2400" dirty="0" err="1"/>
              <a:t>spectra</a:t>
            </a:r>
            <a:r>
              <a:rPr lang="de-DE" sz="2400" dirty="0"/>
              <a:t> at </a:t>
            </a:r>
            <a:r>
              <a:rPr lang="de-DE" sz="2400" dirty="0" err="1"/>
              <a:t>about</a:t>
            </a:r>
            <a:r>
              <a:rPr lang="de-DE" sz="2400" dirty="0"/>
              <a:t> 6 m</a:t>
            </a:r>
          </a:p>
        </p:txBody>
      </p:sp>
    </p:spTree>
    <p:extLst>
      <p:ext uri="{BB962C8B-B14F-4D97-AF65-F5344CB8AC3E}">
        <p14:creationId xmlns:p14="http://schemas.microsoft.com/office/powerpoint/2010/main" val="2634723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2561A-02DB-2243-8C30-86C0350A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DE3C0-3EA4-2D4F-8091-881C052AC19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B8AC2-D584-EF47-84FC-9F7B2E7EBC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CEA8DD-520E-2944-8729-B10464DA55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5A58DF-4258-3849-A56F-6C816969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31" y="682462"/>
            <a:ext cx="3688680" cy="5392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7285AA-2D13-D540-8354-6BBB09801C27}"/>
              </a:ext>
            </a:extLst>
          </p:cNvPr>
          <p:cNvSpPr txBox="1"/>
          <p:nvPr/>
        </p:nvSpPr>
        <p:spPr>
          <a:xfrm>
            <a:off x="4860032" y="2065544"/>
            <a:ext cx="331236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latin typeface="Gill Sans MT" panose="020B0502020104020203" pitchFamily="34" charset="77"/>
              </a:rPr>
              <a:t>Photon dose </a:t>
            </a:r>
            <a:r>
              <a:rPr lang="de-DE" sz="1600" dirty="0" err="1">
                <a:latin typeface="Gill Sans MT" panose="020B0502020104020203" pitchFamily="34" charset="77"/>
              </a:rPr>
              <a:t>map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bunker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along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the</a:t>
            </a:r>
            <a:r>
              <a:rPr lang="de-DE" sz="1600" dirty="0">
                <a:latin typeface="Gill Sans MT" panose="020B0502020104020203" pitchFamily="34" charset="77"/>
              </a:rPr>
              <a:t> beam </a:t>
            </a:r>
            <a:r>
              <a:rPr lang="de-DE" sz="1600" dirty="0" err="1">
                <a:latin typeface="Gill Sans MT" panose="020B0502020104020203" pitchFamily="34" charset="77"/>
              </a:rPr>
              <a:t>guide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92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A8E7A-E436-E740-85C4-133F05C0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Basic Simulation Setup</a:t>
            </a:r>
            <a:endParaRPr lang="de-DE" b="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63478-0A8D-FF48-BFA0-7E6F57CA8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Gill Sans" panose="020B0502020104020203" pitchFamily="34" charset="-79"/>
                <a:cs typeface="Gill Sans" panose="020B0502020104020203" pitchFamily="34" charset="-79"/>
              </a:rPr>
              <a:t>Up</a:t>
            </a:r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-</a:t>
            </a:r>
            <a:r>
              <a:rPr lang="de-DE" dirty="0" err="1">
                <a:latin typeface="Gill Sans" panose="020B0502020104020203" pitchFamily="34" charset="-79"/>
                <a:cs typeface="Gill Sans" panose="020B0502020104020203" pitchFamily="34" charset="-79"/>
              </a:rPr>
              <a:t>to</a:t>
            </a:r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-date DREAM beam </a:t>
            </a:r>
            <a:r>
              <a:rPr lang="de-DE" dirty="0" err="1">
                <a:latin typeface="Gill Sans" panose="020B0502020104020203" pitchFamily="34" charset="-79"/>
                <a:cs typeface="Gill Sans" panose="020B0502020104020203" pitchFamily="34" charset="-79"/>
              </a:rPr>
              <a:t>guide</a:t>
            </a:r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de-DE" dirty="0" err="1">
                <a:latin typeface="Gill Sans" panose="020B0502020104020203" pitchFamily="34" charset="-79"/>
                <a:cs typeface="Gill Sans" panose="020B0502020104020203" pitchFamily="34" charset="-79"/>
              </a:rPr>
              <a:t>configuration</a:t>
            </a:r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de-DE" dirty="0" err="1">
                <a:latin typeface="Gill Sans" panose="020B0502020104020203" pitchFamily="34" charset="-79"/>
                <a:cs typeface="Gill Sans" panose="020B0502020104020203" pitchFamily="34" charset="-79"/>
              </a:rPr>
              <a:t>implemented</a:t>
            </a:r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 (</a:t>
            </a:r>
            <a:r>
              <a:rPr lang="de-DE" dirty="0" err="1">
                <a:latin typeface="Gill Sans" panose="020B0502020104020203" pitchFamily="34" charset="-79"/>
                <a:cs typeface="Gill Sans" panose="020B0502020104020203" pitchFamily="34" charset="-79"/>
              </a:rPr>
              <a:t>using</a:t>
            </a:r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de-DE" dirty="0" err="1">
                <a:latin typeface="Gill Sans" panose="020B0502020104020203" pitchFamily="34" charset="-79"/>
                <a:cs typeface="Gill Sans" panose="020B0502020104020203" pitchFamily="34" charset="-79"/>
              </a:rPr>
              <a:t>CombLayer</a:t>
            </a:r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)</a:t>
            </a:r>
          </a:p>
          <a:p>
            <a:endParaRPr lang="de-DE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5CFEA-5DA8-1543-ABC3-3D26E5E1507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24.8.2018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7F2F0-86D9-EE45-873C-8E74412888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" panose="020B0502020104020203" pitchFamily="34" charset="-79"/>
                <a:cs typeface="Gill Sans" panose="020B0502020104020203" pitchFamily="34" charset="-79"/>
              </a:rPr>
              <a:t>Seite </a:t>
            </a:r>
            <a:fld id="{A52F4D17-1AD6-42D9-B93A-EB002C62F438}" type="slidenum">
              <a:rPr lang="de-DE" smtClean="0">
                <a:latin typeface="Gill Sans" panose="020B0502020104020203" pitchFamily="34" charset="-79"/>
                <a:cs typeface="Gill Sans" panose="020B0502020104020203" pitchFamily="34" charset="-79"/>
              </a:rPr>
              <a:pPr/>
              <a:t>3</a:t>
            </a:fld>
            <a:endParaRPr lang="de-DE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495102-20AC-7440-B81B-958F97BB71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b="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2C2E2D6-F397-B14E-948A-EFBE8F65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63" y="2090641"/>
            <a:ext cx="4493369" cy="1799193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8BBACE3-3BA9-3041-8F25-E20478BDC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615" y="3940259"/>
            <a:ext cx="4441170" cy="1778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D7D0AC-A745-C047-99DD-965234E36341}"/>
              </a:ext>
            </a:extLst>
          </p:cNvPr>
          <p:cNvSpPr txBox="1"/>
          <p:nvPr/>
        </p:nvSpPr>
        <p:spPr>
          <a:xfrm>
            <a:off x="5076056" y="2695541"/>
            <a:ext cx="2592288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600" dirty="0">
                <a:latin typeface="Gill Sans MT" panose="020B0502020104020203" pitchFamily="34" charset="77"/>
              </a:rPr>
              <a:t>The </a:t>
            </a:r>
            <a:r>
              <a:rPr lang="de-DE" sz="1600" dirty="0" err="1">
                <a:latin typeface="Gill Sans MT" panose="020B0502020104020203" pitchFamily="34" charset="77"/>
              </a:rPr>
              <a:t>monolith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insert</a:t>
            </a:r>
            <a:r>
              <a:rPr lang="de-DE" sz="1600" dirty="0">
                <a:latin typeface="Gill Sans MT" panose="020B0502020104020203" pitchFamily="34" charset="77"/>
                <a:sym typeface="Wingdings" pitchFamily="2" charset="2"/>
              </a:rPr>
              <a:t> - </a:t>
            </a:r>
            <a:r>
              <a:rPr lang="de-DE" sz="1600" dirty="0" err="1">
                <a:latin typeface="Gill Sans MT" panose="020B0502020104020203" pitchFamily="34" charset="77"/>
              </a:rPr>
              <a:t>cold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and</a:t>
            </a:r>
            <a:r>
              <a:rPr lang="de-DE" sz="1600" dirty="0">
                <a:latin typeface="Gill Sans MT" panose="020B0502020104020203" pitchFamily="34" charset="77"/>
              </a:rPr>
              <a:t> thermal </a:t>
            </a:r>
            <a:r>
              <a:rPr lang="de-DE" sz="1600" dirty="0" err="1">
                <a:latin typeface="Gill Sans MT" panose="020B0502020104020203" pitchFamily="34" charset="77"/>
              </a:rPr>
              <a:t>channels</a:t>
            </a:r>
            <a:endParaRPr lang="de-DE" sz="1600" dirty="0">
              <a:latin typeface="Gill Sans MT" panose="020B0502020104020203" pitchFamily="34" charset="77"/>
            </a:endParaRPr>
          </a:p>
          <a:p>
            <a:pPr algn="l">
              <a:lnSpc>
                <a:spcPct val="95000"/>
              </a:lnSpc>
            </a:pPr>
            <a:endParaRPr lang="de-DE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6D747B-BA6F-584F-99E3-F97BEBBACC0D}"/>
              </a:ext>
            </a:extLst>
          </p:cNvPr>
          <p:cNvSpPr txBox="1"/>
          <p:nvPr/>
        </p:nvSpPr>
        <p:spPr>
          <a:xfrm>
            <a:off x="683568" y="4432373"/>
            <a:ext cx="273803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In-bunker beam </a:t>
            </a:r>
            <a:r>
              <a:rPr lang="de-DE" sz="1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guide</a:t>
            </a:r>
            <a:r>
              <a:rPr lang="de-DE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 - </a:t>
            </a:r>
            <a:r>
              <a:rPr lang="de-DE" sz="1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gaps</a:t>
            </a:r>
            <a:r>
              <a:rPr lang="de-DE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 at </a:t>
            </a:r>
            <a:r>
              <a:rPr lang="de-DE" sz="1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chopper</a:t>
            </a:r>
            <a:r>
              <a:rPr lang="de-DE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de-DE" sz="1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positions</a:t>
            </a:r>
            <a:r>
              <a:rPr lang="de-DE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 - </a:t>
            </a:r>
            <a:r>
              <a:rPr lang="de-DE" sz="1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two</a:t>
            </a:r>
            <a:r>
              <a:rPr lang="de-DE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de-DE" sz="1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copper</a:t>
            </a:r>
            <a:r>
              <a:rPr lang="de-DE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de-DE" sz="1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collimators</a:t>
            </a:r>
            <a:endParaRPr lang="de-DE" sz="1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323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E1F8-9D2F-7149-A09D-84B210B6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>
                <a:latin typeface="Gill Sans" panose="020B0502020104020203" pitchFamily="34" charset="-79"/>
                <a:ea typeface="Ayuthaya" pitchFamily="2" charset="-34"/>
                <a:cs typeface="Gill Sans" panose="020B0502020104020203" pitchFamily="34" charset="-79"/>
              </a:rPr>
              <a:t>Basic Simulation Setup</a:t>
            </a:r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6DA8-1738-F141-918A-3981B9997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Gill Sans MT" panose="020B0502020104020203" pitchFamily="34" charset="77"/>
              </a:rPr>
              <a:t>Supermirror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coating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index</a:t>
            </a:r>
            <a:r>
              <a:rPr lang="de-DE" dirty="0">
                <a:latin typeface="Gill Sans MT" panose="020B0502020104020203" pitchFamily="34" charset="77"/>
              </a:rPr>
              <a:t>: </a:t>
            </a:r>
            <a:r>
              <a:rPr lang="de-DE" dirty="0" err="1">
                <a:latin typeface="Gill Sans MT" panose="020B0502020104020203" pitchFamily="34" charset="77"/>
              </a:rPr>
              <a:t>coarsed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compared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to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actual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value</a:t>
            </a:r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0170A-87C0-E547-A71C-B353DDAAE2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4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6A139F-8EDC-5642-B512-46A58547DA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>
              <a:latin typeface="Gill Sans MT" panose="020B050202010402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0E0ECA-AF10-A54C-A6A8-842474B32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61" y="2060576"/>
            <a:ext cx="6184900" cy="370840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0CA16E0-DA3F-7E42-8D35-5A938D47CB3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24.8.2018</a:t>
            </a:r>
          </a:p>
        </p:txBody>
      </p:sp>
    </p:spTree>
    <p:extLst>
      <p:ext uri="{BB962C8B-B14F-4D97-AF65-F5344CB8AC3E}">
        <p14:creationId xmlns:p14="http://schemas.microsoft.com/office/powerpoint/2010/main" val="275884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F504F-186E-7F4E-BF45-18A0CF1B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In-</a:t>
            </a:r>
            <a:r>
              <a:rPr lang="de-DE" dirty="0" err="1">
                <a:latin typeface="Gill Sans MT" panose="020B0502020104020203" pitchFamily="34" charset="77"/>
              </a:rPr>
              <a:t>BunKER</a:t>
            </a:r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B046-2C18-7C44-B04D-68C95CD17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Gill Sans MT" panose="020B0502020104020203" pitchFamily="34" charset="77"/>
              </a:rPr>
              <a:t>Compiled</a:t>
            </a:r>
            <a:r>
              <a:rPr lang="de-DE" dirty="0">
                <a:latin typeface="Gill Sans MT" panose="020B0502020104020203" pitchFamily="34" charset="77"/>
              </a:rPr>
              <a:t> at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entrance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surface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of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monolith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insert</a:t>
            </a:r>
            <a:endParaRPr lang="de-DE" dirty="0">
              <a:latin typeface="Gill Sans MT" panose="020B0502020104020203" pitchFamily="34" charset="77"/>
            </a:endParaRPr>
          </a:p>
          <a:p>
            <a:r>
              <a:rPr lang="de-DE" dirty="0" err="1">
                <a:latin typeface="Gill Sans MT" panose="020B0502020104020203" pitchFamily="34" charset="77"/>
              </a:rPr>
              <a:t>Energy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and</a:t>
            </a:r>
            <a:r>
              <a:rPr lang="de-DE" dirty="0">
                <a:latin typeface="Gill Sans MT" panose="020B0502020104020203" pitchFamily="34" charset="77"/>
              </a:rPr>
              <a:t> angular </a:t>
            </a:r>
            <a:r>
              <a:rPr lang="de-DE" dirty="0" err="1">
                <a:latin typeface="Gill Sans MT" panose="020B0502020104020203" pitchFamily="34" charset="77"/>
              </a:rPr>
              <a:t>distributions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for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every</a:t>
            </a:r>
            <a:r>
              <a:rPr lang="de-DE" dirty="0">
                <a:latin typeface="Gill Sans MT" panose="020B0502020104020203" pitchFamily="34" charset="77"/>
              </a:rPr>
              <a:t> angular </a:t>
            </a:r>
            <a:r>
              <a:rPr lang="de-DE" dirty="0" err="1">
                <a:latin typeface="Gill Sans MT" panose="020B0502020104020203" pitchFamily="34" charset="77"/>
              </a:rPr>
              <a:t>range</a:t>
            </a:r>
            <a:endParaRPr lang="de-DE" dirty="0">
              <a:latin typeface="Gill Sans MT" panose="020B0502020104020203" pitchFamily="34" charset="77"/>
            </a:endParaRPr>
          </a:p>
          <a:p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80B5E-AD75-7E42-831C-D93F41C0C4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5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EA0712-1D81-9F4C-8C4C-7EA74520C0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Source Term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51DD0-22F7-4C46-BC2B-459ABCB7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11" y="2392449"/>
            <a:ext cx="3916660" cy="3484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35E9E-BE4E-3C40-8212-91650CD51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306" y="2392449"/>
            <a:ext cx="3916660" cy="348482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5C65CC5-CE4C-5B41-9FB8-08FD5A8EBB1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24.8.2018</a:t>
            </a:r>
          </a:p>
        </p:txBody>
      </p:sp>
    </p:spTree>
    <p:extLst>
      <p:ext uri="{BB962C8B-B14F-4D97-AF65-F5344CB8AC3E}">
        <p14:creationId xmlns:p14="http://schemas.microsoft.com/office/powerpoint/2010/main" val="88759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C0830-25F5-024B-AB80-4DE4094A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154E0-7CF9-8F4F-B908-70B5424B81E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B869D-666C-6144-BA59-7A84B712CA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FD485E-53C9-2B47-B697-D60A86538F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6F8FAB-ED51-C147-AD55-D4D05C31B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08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2491-EB32-DB4B-9DB4-F58E2BA2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IN-Bunker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98665-9CA2-0941-8957-9343EBBD92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7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07DC24-29DA-134B-8EDB-7C580EF389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>
                <a:latin typeface="Gill Sans MT" panose="020B0502020104020203" pitchFamily="34" charset="77"/>
              </a:rPr>
              <a:t>Collimator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system</a:t>
            </a:r>
            <a:endParaRPr lang="de-DE" dirty="0">
              <a:latin typeface="Gill Sans MT" panose="020B0502020104020203" pitchFamily="34" charset="77"/>
            </a:endParaRPr>
          </a:p>
          <a:p>
            <a:endParaRPr lang="de-DE" dirty="0">
              <a:latin typeface="Gill Sans MT" panose="020B050202010402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5A9C5A-B419-2F42-A52C-897C5F3CB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444" y="2256696"/>
            <a:ext cx="3259924" cy="2900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0FEA0-27EE-F142-92AB-CA5A7E23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75" y="2251300"/>
            <a:ext cx="3231969" cy="2875624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7444A8-F99F-974C-B4E5-CE5AA9072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2179838"/>
          </a:xfrm>
        </p:spPr>
        <p:txBody>
          <a:bodyPr/>
          <a:lstStyle/>
          <a:p>
            <a:r>
              <a:rPr lang="de-DE" dirty="0" err="1">
                <a:latin typeface="Gill Sans MT" panose="020B0502020104020203" pitchFamily="34" charset="77"/>
              </a:rPr>
              <a:t>Effect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of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collimator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seen</a:t>
            </a:r>
            <a:r>
              <a:rPr lang="de-DE" dirty="0">
                <a:latin typeface="Gill Sans MT" panose="020B0502020104020203" pitchFamily="34" charset="77"/>
              </a:rPr>
              <a:t> at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bunker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exit</a:t>
            </a:r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70745F-66D1-7C47-818A-4465C34C66BF}"/>
              </a:ext>
            </a:extLst>
          </p:cNvPr>
          <p:cNvSpPr txBox="1"/>
          <p:nvPr/>
        </p:nvSpPr>
        <p:spPr>
          <a:xfrm>
            <a:off x="2051720" y="5296512"/>
            <a:ext cx="530063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latin typeface="Gill Sans MT" panose="020B0502020104020203" pitchFamily="34" charset="77"/>
              </a:rPr>
              <a:t>Properties </a:t>
            </a:r>
            <a:r>
              <a:rPr lang="de-DE" sz="1600" dirty="0" err="1">
                <a:latin typeface="Gill Sans MT" panose="020B0502020104020203" pitchFamily="34" charset="77"/>
              </a:rPr>
              <a:t>of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bad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neutrons</a:t>
            </a:r>
            <a:r>
              <a:rPr lang="de-DE" sz="1600" dirty="0">
                <a:latin typeface="Gill Sans MT" panose="020B0502020104020203" pitchFamily="34" charset="77"/>
              </a:rPr>
              <a:t> (En&gt;300meV) </a:t>
            </a:r>
            <a:r>
              <a:rPr lang="de-DE" sz="1600" dirty="0" err="1">
                <a:latin typeface="Gill Sans MT" panose="020B0502020104020203" pitchFamily="34" charset="77"/>
              </a:rPr>
              <a:t>exiting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the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bunker</a:t>
            </a:r>
            <a:endParaRPr lang="de-DE" sz="1600" dirty="0">
              <a:latin typeface="Gill Sans MT" panose="020B0502020104020203" pitchFamily="34" charset="77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0A868E-7E53-844D-BB89-0C6472B4F23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24.8.2018</a:t>
            </a:r>
          </a:p>
        </p:txBody>
      </p:sp>
    </p:spTree>
    <p:extLst>
      <p:ext uri="{BB962C8B-B14F-4D97-AF65-F5344CB8AC3E}">
        <p14:creationId xmlns:p14="http://schemas.microsoft.com/office/powerpoint/2010/main" val="2589821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A071-2659-CD4E-9593-19B49419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</a:rPr>
              <a:t>IN-BUNKER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A6EEA-7550-0B42-9F5E-113A768E0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Gill Sans MT" panose="020B0502020104020203" pitchFamily="34" charset="77"/>
              </a:rPr>
              <a:t>Effect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of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collimator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seen</a:t>
            </a:r>
            <a:r>
              <a:rPr lang="de-DE" dirty="0">
                <a:latin typeface="Gill Sans MT" panose="020B0502020104020203" pitchFamily="34" charset="77"/>
              </a:rPr>
              <a:t> at </a:t>
            </a:r>
            <a:r>
              <a:rPr lang="de-DE" dirty="0" err="1">
                <a:latin typeface="Gill Sans MT" panose="020B0502020104020203" pitchFamily="34" charset="77"/>
              </a:rPr>
              <a:t>the</a:t>
            </a:r>
            <a:r>
              <a:rPr lang="de-DE" dirty="0">
                <a:latin typeface="Gill Sans MT" panose="020B0502020104020203" pitchFamily="34" charset="77"/>
              </a:rPr>
              <a:t> heavy </a:t>
            </a:r>
            <a:r>
              <a:rPr lang="de-DE" dirty="0" err="1">
                <a:latin typeface="Gill Sans MT" panose="020B0502020104020203" pitchFamily="34" charset="77"/>
              </a:rPr>
              <a:t>shutter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position</a:t>
            </a:r>
            <a:endParaRPr lang="de-DE" dirty="0">
              <a:latin typeface="Gill Sans MT" panose="020B0502020104020203" pitchFamily="34" charset="77"/>
            </a:endParaRPr>
          </a:p>
          <a:p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490D0-A945-8A49-8A38-2062DDDC19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</a:rPr>
              <a:pPr/>
              <a:t>8</a:t>
            </a:fld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895B20-1222-D048-8CAC-BFD2C90A85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>
                <a:latin typeface="Gill Sans MT" panose="020B0502020104020203" pitchFamily="34" charset="77"/>
              </a:rPr>
              <a:t>Collimator</a:t>
            </a:r>
            <a:r>
              <a:rPr lang="de-DE" dirty="0">
                <a:latin typeface="Gill Sans MT" panose="020B0502020104020203" pitchFamily="34" charset="77"/>
              </a:rPr>
              <a:t> </a:t>
            </a:r>
            <a:r>
              <a:rPr lang="de-DE" dirty="0" err="1">
                <a:latin typeface="Gill Sans MT" panose="020B0502020104020203" pitchFamily="34" charset="77"/>
              </a:rPr>
              <a:t>system</a:t>
            </a:r>
            <a:endParaRPr lang="de-DE" dirty="0">
              <a:latin typeface="Gill Sans MT" panose="020B0502020104020203" pitchFamily="34" charset="77"/>
            </a:endParaRPr>
          </a:p>
          <a:p>
            <a:endParaRPr lang="de-DE" dirty="0">
              <a:latin typeface="Gill Sans MT" panose="020B050202010402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EAC71-8D50-8A43-941C-75C9AC922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559" y="2318713"/>
            <a:ext cx="6426867" cy="2890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BE1E98-ED12-1D4F-821B-0244A3D8C66B}"/>
              </a:ext>
            </a:extLst>
          </p:cNvPr>
          <p:cNvSpPr txBox="1"/>
          <p:nvPr/>
        </p:nvSpPr>
        <p:spPr>
          <a:xfrm>
            <a:off x="899592" y="5338353"/>
            <a:ext cx="700483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600" dirty="0">
                <a:latin typeface="Gill Sans MT" panose="020B0502020104020203" pitchFamily="34" charset="77"/>
              </a:rPr>
              <a:t>Hit </a:t>
            </a:r>
            <a:r>
              <a:rPr lang="de-DE" sz="1600" dirty="0" err="1">
                <a:latin typeface="Gill Sans MT" panose="020B0502020104020203" pitchFamily="34" charset="77"/>
              </a:rPr>
              <a:t>distribution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of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neutron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tracks</a:t>
            </a:r>
            <a:r>
              <a:rPr lang="de-DE" sz="1600" dirty="0">
                <a:latin typeface="Gill Sans MT" panose="020B0502020104020203" pitchFamily="34" charset="77"/>
              </a:rPr>
              <a:t> at </a:t>
            </a:r>
            <a:r>
              <a:rPr lang="de-DE" sz="1600" dirty="0" err="1">
                <a:latin typeface="Gill Sans MT" panose="020B0502020104020203" pitchFamily="34" charset="77"/>
              </a:rPr>
              <a:t>the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upstream</a:t>
            </a:r>
            <a:r>
              <a:rPr lang="de-DE" sz="1600" dirty="0">
                <a:latin typeface="Gill Sans MT" panose="020B0502020104020203" pitchFamily="34" charset="77"/>
              </a:rPr>
              <a:t> beam </a:t>
            </a:r>
            <a:r>
              <a:rPr lang="de-DE" sz="1600" dirty="0" err="1">
                <a:latin typeface="Gill Sans MT" panose="020B0502020104020203" pitchFamily="34" charset="77"/>
              </a:rPr>
              <a:t>side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of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the</a:t>
            </a:r>
            <a:r>
              <a:rPr lang="de-DE" sz="1600" dirty="0">
                <a:latin typeface="Gill Sans MT" panose="020B0502020104020203" pitchFamily="34" charset="77"/>
              </a:rPr>
              <a:t> heavy </a:t>
            </a:r>
            <a:r>
              <a:rPr lang="de-DE" sz="1600" dirty="0" err="1">
                <a:latin typeface="Gill Sans MT" panose="020B0502020104020203" pitchFamily="34" charset="77"/>
              </a:rPr>
              <a:t>shutter</a:t>
            </a:r>
            <a:endParaRPr lang="de-DE" sz="1600" dirty="0">
              <a:latin typeface="Gill Sans MT" panose="020B0502020104020203" pitchFamily="34" charset="77"/>
            </a:endParaRPr>
          </a:p>
          <a:p>
            <a:pPr algn="l">
              <a:lnSpc>
                <a:spcPct val="95000"/>
              </a:lnSpc>
            </a:pPr>
            <a:endParaRPr lang="de-DE" sz="1600" dirty="0">
              <a:latin typeface="Gill Sans MT" panose="020B0502020104020203" pitchFamily="34" charset="77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CCA7F17-AA84-4242-8C72-FCE2FA49B8D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24.8.2018</a:t>
            </a:r>
          </a:p>
        </p:txBody>
      </p:sp>
    </p:spTree>
    <p:extLst>
      <p:ext uri="{BB962C8B-B14F-4D97-AF65-F5344CB8AC3E}">
        <p14:creationId xmlns:p14="http://schemas.microsoft.com/office/powerpoint/2010/main" val="391765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CE148-F89E-8E4A-B9B2-3DD31D40E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In-Bunker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FFED6-A227-7049-8FE9-40C2E0F72B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Seite </a:t>
            </a:r>
            <a:fld id="{A52F4D17-1AD6-42D9-B93A-EB002C62F438}" type="slidenum">
              <a:rPr lang="de-DE" smtClean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pPr/>
              <a:t>9</a:t>
            </a:fld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5C3BB4-71A2-9240-9073-0F8EBE5480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Heavy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Shutter</a:t>
            </a:r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82E68-EACD-3948-A760-337099238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Goal: 1.5 </a:t>
            </a:r>
            <a:r>
              <a:rPr lang="de-DE" dirty="0" err="1">
                <a:latin typeface="Symbol" pitchFamily="2" charset="2"/>
                <a:ea typeface="Ayuthaya" pitchFamily="2" charset="-34"/>
                <a:cs typeface="Ayuthaya" pitchFamily="2" charset="-34"/>
              </a:rPr>
              <a:t>m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Sv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/h at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the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bunker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exit</a:t>
            </a:r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  <a:p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2D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multilayer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structure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: </a:t>
            </a:r>
          </a:p>
          <a:p>
            <a:pPr lvl="1"/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One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can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use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different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materials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at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every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layer</a:t>
            </a:r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  <a:p>
            <a:pPr lvl="1"/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Better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handling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the</a:t>
            </a:r>
            <a:r>
              <a:rPr lang="de-DE" dirty="0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 </a:t>
            </a:r>
            <a:r>
              <a:rPr lang="de-DE" dirty="0" err="1">
                <a:latin typeface="Gill Sans MT" panose="020B0502020104020203" pitchFamily="34" charset="77"/>
                <a:ea typeface="Ayuthaya" pitchFamily="2" charset="-34"/>
                <a:cs typeface="Ayuthaya" pitchFamily="2" charset="-34"/>
              </a:rPr>
              <a:t>activation</a:t>
            </a:r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  <a:p>
            <a:pPr lvl="1"/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  <a:p>
            <a:pPr lvl="1"/>
            <a:endParaRPr lang="de-DE" dirty="0">
              <a:latin typeface="Gill Sans MT" panose="020B0502020104020203" pitchFamily="34" charset="77"/>
              <a:ea typeface="Ayuthaya" pitchFamily="2" charset="-34"/>
              <a:cs typeface="Ayuthaya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3ABB3-3929-B742-818C-0FA33176F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11" y="3261444"/>
            <a:ext cx="6197600" cy="134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D7E086-DB41-D049-BB50-1E3D6CC04B34}"/>
              </a:ext>
            </a:extLst>
          </p:cNvPr>
          <p:cNvSpPr txBox="1"/>
          <p:nvPr/>
        </p:nvSpPr>
        <p:spPr>
          <a:xfrm>
            <a:off x="1691680" y="4653136"/>
            <a:ext cx="568863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>
                <a:latin typeface="Gill Sans MT" panose="020B0502020104020203" pitchFamily="34" charset="77"/>
              </a:rPr>
              <a:t>Schematic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layout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of</a:t>
            </a:r>
            <a:r>
              <a:rPr lang="de-DE" sz="1600" dirty="0">
                <a:latin typeface="Gill Sans MT" panose="020B0502020104020203" pitchFamily="34" charset="77"/>
              </a:rPr>
              <a:t> DREAM heavy </a:t>
            </a:r>
            <a:r>
              <a:rPr lang="de-DE" sz="1600" dirty="0" err="1">
                <a:latin typeface="Gill Sans MT" panose="020B0502020104020203" pitchFamily="34" charset="77"/>
              </a:rPr>
              <a:t>shutter</a:t>
            </a:r>
            <a:r>
              <a:rPr lang="de-DE" sz="1600" dirty="0">
                <a:latin typeface="Gill Sans MT" panose="020B0502020104020203" pitchFamily="34" charset="77"/>
              </a:rPr>
              <a:t>. </a:t>
            </a:r>
            <a:r>
              <a:rPr lang="de-DE" sz="1600" dirty="0" err="1">
                <a:latin typeface="Gill Sans MT" panose="020B0502020104020203" pitchFamily="34" charset="77"/>
              </a:rPr>
              <a:t>Dimesion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units</a:t>
            </a:r>
            <a:r>
              <a:rPr lang="de-DE" sz="1600" dirty="0">
                <a:latin typeface="Gill Sans MT" panose="020B0502020104020203" pitchFamily="34" charset="77"/>
              </a:rPr>
              <a:t> </a:t>
            </a:r>
            <a:r>
              <a:rPr lang="de-DE" sz="1600" dirty="0" err="1">
                <a:latin typeface="Gill Sans MT" panose="020B0502020104020203" pitchFamily="34" charset="77"/>
              </a:rPr>
              <a:t>are</a:t>
            </a:r>
            <a:r>
              <a:rPr lang="de-DE" sz="1600" dirty="0">
                <a:latin typeface="Gill Sans MT" panose="020B0502020104020203" pitchFamily="34" charset="77"/>
              </a:rPr>
              <a:t> cm.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6350CF8-B705-F846-94AE-60BF3989EB9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dirty="0">
                <a:latin typeface="Gill Sans" panose="020B0502020104020203" pitchFamily="34" charset="-79"/>
                <a:cs typeface="Gill Sans" panose="020B0502020104020203" pitchFamily="34" charset="-79"/>
              </a:rPr>
              <a:t>24.8.2018</a:t>
            </a:r>
          </a:p>
        </p:txBody>
      </p:sp>
    </p:spTree>
    <p:extLst>
      <p:ext uri="{BB962C8B-B14F-4D97-AF65-F5344CB8AC3E}">
        <p14:creationId xmlns:p14="http://schemas.microsoft.com/office/powerpoint/2010/main" val="3130304796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4142</TotalTime>
  <Words>800</Words>
  <Application>Microsoft Macintosh PowerPoint</Application>
  <PresentationFormat>On-screen Show (4:3)</PresentationFormat>
  <Paragraphs>285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Avenir Roman</vt:lpstr>
      <vt:lpstr>Ayuthaya</vt:lpstr>
      <vt:lpstr>Calibri</vt:lpstr>
      <vt:lpstr>Cambria</vt:lpstr>
      <vt:lpstr>Gill Sans</vt:lpstr>
      <vt:lpstr>Gill Sans MT</vt:lpstr>
      <vt:lpstr>Symbol</vt:lpstr>
      <vt:lpstr>Times New Roman</vt:lpstr>
      <vt:lpstr>Wingdings</vt:lpstr>
      <vt:lpstr>Jülich</vt:lpstr>
      <vt:lpstr>Shielding Activities at FZJ</vt:lpstr>
      <vt:lpstr>Basic Simulation Setup</vt:lpstr>
      <vt:lpstr>Basic Simulation Setup</vt:lpstr>
      <vt:lpstr>Basic Simulation Setup</vt:lpstr>
      <vt:lpstr>In-BunKER</vt:lpstr>
      <vt:lpstr>PowerPoint Presentation</vt:lpstr>
      <vt:lpstr>IN-Bunker</vt:lpstr>
      <vt:lpstr>IN-BUNKER</vt:lpstr>
      <vt:lpstr>In-Bunker</vt:lpstr>
      <vt:lpstr>PowerPoint Presentation</vt:lpstr>
      <vt:lpstr>PowerPoint Presentation</vt:lpstr>
      <vt:lpstr>Out-Bunker</vt:lpstr>
      <vt:lpstr>OUT-BUNKER</vt:lpstr>
      <vt:lpstr>Out-Bunker</vt:lpstr>
      <vt:lpstr>PowerPoint Presentation</vt:lpstr>
      <vt:lpstr>Out-bunker</vt:lpstr>
      <vt:lpstr>Out-Bunker</vt:lpstr>
      <vt:lpstr>Experimental cave</vt:lpstr>
      <vt:lpstr>Experimental Cave</vt:lpstr>
      <vt:lpstr>EXPERimental CAVE</vt:lpstr>
      <vt:lpstr>Experimental Cave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Tsitohaina Randriamalala</dc:creator>
  <cp:lastModifiedBy>Tsitohaina Randriamalala</cp:lastModifiedBy>
  <cp:revision>74</cp:revision>
  <dcterms:created xsi:type="dcterms:W3CDTF">2018-08-21T15:30:23Z</dcterms:created>
  <dcterms:modified xsi:type="dcterms:W3CDTF">2018-08-24T13:52:54Z</dcterms:modified>
</cp:coreProperties>
</file>