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6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409" r:id="rId3"/>
    <p:sldId id="481" r:id="rId4"/>
    <p:sldId id="494" r:id="rId5"/>
    <p:sldId id="482" r:id="rId6"/>
    <p:sldId id="483" r:id="rId7"/>
    <p:sldId id="484" r:id="rId8"/>
    <p:sldId id="485" r:id="rId9"/>
    <p:sldId id="486" r:id="rId10"/>
    <p:sldId id="487" r:id="rId11"/>
    <p:sldId id="497" r:id="rId12"/>
    <p:sldId id="498" r:id="rId13"/>
    <p:sldId id="499" r:id="rId14"/>
    <p:sldId id="500" r:id="rId15"/>
    <p:sldId id="501" r:id="rId16"/>
    <p:sldId id="502" r:id="rId17"/>
    <p:sldId id="492" r:id="rId18"/>
    <p:sldId id="495" r:id="rId19"/>
    <p:sldId id="496" r:id="rId20"/>
    <p:sldId id="462" r:id="rId21"/>
    <p:sldId id="493" r:id="rId22"/>
    <p:sldId id="479" r:id="rId23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2">
          <p15:clr>
            <a:srgbClr val="A4A3A4"/>
          </p15:clr>
        </p15:guide>
        <p15:guide id="2" orient="horz" pos="908">
          <p15:clr>
            <a:srgbClr val="A4A3A4"/>
          </p15:clr>
        </p15:guide>
        <p15:guide id="3" pos="498">
          <p15:clr>
            <a:srgbClr val="A4A3A4"/>
          </p15:clr>
        </p15:guide>
        <p15:guide id="4" orient="horz" pos="9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  <a:srgbClr val="FFFCE7"/>
    <a:srgbClr val="CCFFCC"/>
    <a:srgbClr val="FFFFE7"/>
    <a:srgbClr val="75FFB3"/>
    <a:srgbClr val="FFA3A3"/>
    <a:srgbClr val="FF7D00"/>
    <a:srgbClr val="00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3" autoAdjust="0"/>
    <p:restoredTop sz="88496" autoAdjust="0"/>
  </p:normalViewPr>
  <p:slideViewPr>
    <p:cSldViewPr snapToGrid="0">
      <p:cViewPr varScale="1">
        <p:scale>
          <a:sx n="163" d="100"/>
          <a:sy n="163" d="100"/>
        </p:scale>
        <p:origin x="1656" y="150"/>
      </p:cViewPr>
      <p:guideLst>
        <p:guide orient="horz" pos="1232"/>
        <p:guide orient="horz" pos="908"/>
        <p:guide pos="498"/>
        <p:guide orient="horz" pos="9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2018-08-17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2018-08-17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t>8/17/2018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t>8/17/2018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t>8/17/2018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t>8/17/2018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t>8/17/2018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t>8/17/2018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AB57-D982-994E-9485-837203842E23}" type="datetime1">
              <a:rPr lang="en-US" smtClean="0"/>
              <a:t>8/17/2018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4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2018-08-17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2018-08-17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2018-08-17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2018-08-17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2018-08-17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2018-08-17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2018-08-17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2018-08-17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2018-08-17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2018-08-17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t>8/17/2018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t>8/17/2018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t>8/17/2018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t>8/17/2018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t>8/17/2018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/>
              <a:pPr/>
              <a:t>8/17/2018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2018-08-17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27" y="-1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56" y="273844"/>
            <a:ext cx="2817887" cy="1683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291" y="3531979"/>
            <a:ext cx="6840989" cy="2302528"/>
          </a:xfrm>
          <a:prstGeom prst="rect">
            <a:avLst/>
          </a:prstGeom>
          <a:noFill/>
        </p:spPr>
        <p:txBody>
          <a:bodyPr wrap="square" lIns="85699" tIns="42850" rIns="85699" bIns="4285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Neutron guide Shielding Concept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Senad Kudumovic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8207" y="614811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14.08.2018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11" y="2888245"/>
            <a:ext cx="2957856" cy="396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Concept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12" y="1602952"/>
            <a:ext cx="3477030" cy="329649"/>
          </a:xfrm>
        </p:spPr>
        <p:txBody>
          <a:bodyPr>
            <a:normAutofit fontScale="25000" lnSpcReduction="20000"/>
          </a:bodyPr>
          <a:lstStyle/>
          <a:p>
            <a:r>
              <a:rPr lang="sv-SE" sz="9600" b="1" dirty="0" err="1" smtClean="0">
                <a:solidFill>
                  <a:schemeClr val="tx1"/>
                </a:solidFill>
              </a:rPr>
              <a:t>Side</a:t>
            </a:r>
            <a:r>
              <a:rPr lang="sv-SE" sz="9600" b="1" dirty="0" smtClean="0">
                <a:solidFill>
                  <a:schemeClr val="tx1"/>
                </a:solidFill>
              </a:rPr>
              <a:t> </a:t>
            </a:r>
            <a:r>
              <a:rPr lang="sv-SE" sz="9600" b="1" dirty="0" err="1" smtClean="0">
                <a:solidFill>
                  <a:schemeClr val="tx1"/>
                </a:solidFill>
              </a:rPr>
              <a:t>walls</a:t>
            </a:r>
            <a:r>
              <a:rPr lang="sv-SE" sz="9600" b="1" dirty="0" smtClean="0">
                <a:solidFill>
                  <a:schemeClr val="tx1"/>
                </a:solidFill>
              </a:rPr>
              <a:t> installation 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1" y="2975429"/>
            <a:ext cx="3738311" cy="3577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022" y="2595304"/>
            <a:ext cx="359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Steel </a:t>
            </a:r>
            <a:r>
              <a:rPr lang="sv-SE" dirty="0" err="1" smtClean="0"/>
              <a:t>plates</a:t>
            </a:r>
            <a:r>
              <a:rPr lang="sv-SE" dirty="0" smtClean="0"/>
              <a:t> </a:t>
            </a:r>
            <a:r>
              <a:rPr lang="sv-SE" dirty="0" err="1" smtClean="0"/>
              <a:t>bolted</a:t>
            </a:r>
            <a:r>
              <a:rPr lang="sv-SE" dirty="0" smtClean="0"/>
              <a:t> to </a:t>
            </a:r>
            <a:r>
              <a:rPr lang="sv-SE" dirty="0" err="1" smtClean="0"/>
              <a:t>concrete</a:t>
            </a:r>
            <a:r>
              <a:rPr lang="sv-SE" dirty="0" smtClean="0"/>
              <a:t> block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8137" y="1932601"/>
            <a:ext cx="224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Blocks </a:t>
            </a:r>
            <a:r>
              <a:rPr lang="sv-SE" dirty="0" err="1" smtClean="0"/>
              <a:t>installed</a:t>
            </a:r>
            <a:r>
              <a:rPr lang="sv-SE" dirty="0" smtClean="0"/>
              <a:t> in </a:t>
            </a:r>
            <a:r>
              <a:rPr lang="sv-SE" dirty="0" err="1" smtClean="0"/>
              <a:t>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67" y="2152766"/>
            <a:ext cx="3643065" cy="456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Concept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12" y="1602952"/>
            <a:ext cx="3477030" cy="329649"/>
          </a:xfrm>
        </p:spPr>
        <p:txBody>
          <a:bodyPr>
            <a:normAutofit fontScale="25000" lnSpcReduction="20000"/>
          </a:bodyPr>
          <a:lstStyle/>
          <a:p>
            <a:r>
              <a:rPr lang="sv-SE" sz="9600" b="1" dirty="0" err="1" smtClean="0">
                <a:solidFill>
                  <a:schemeClr val="tx1"/>
                </a:solidFill>
              </a:rPr>
              <a:t>Roof</a:t>
            </a:r>
            <a:r>
              <a:rPr lang="sv-SE" sz="9600" b="1" dirty="0" smtClean="0">
                <a:solidFill>
                  <a:schemeClr val="tx1"/>
                </a:solidFill>
              </a:rPr>
              <a:t> blocks installation 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2" y="3070403"/>
            <a:ext cx="3251140" cy="33873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7843" y="1944864"/>
            <a:ext cx="363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Roof blocks resting on the side walls</a:t>
            </a:r>
          </a:p>
        </p:txBody>
      </p:sp>
    </p:spTree>
    <p:extLst>
      <p:ext uri="{BB962C8B-B14F-4D97-AF65-F5344CB8AC3E}">
        <p14:creationId xmlns:p14="http://schemas.microsoft.com/office/powerpoint/2010/main" val="40130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Concept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09" y="1643933"/>
            <a:ext cx="8625945" cy="32964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Maintenance of components </a:t>
            </a:r>
            <a:r>
              <a:rPr lang="en-US" sz="2400" b="1" dirty="0" smtClean="0">
                <a:solidFill>
                  <a:schemeClr val="tx1"/>
                </a:solidFill>
              </a:rPr>
              <a:t>inside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02" y="2229819"/>
            <a:ext cx="3591098" cy="46281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109" y="2452254"/>
            <a:ext cx="3631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access by removing </a:t>
            </a:r>
            <a:r>
              <a:rPr lang="en-US" dirty="0" smtClean="0"/>
              <a:t>three </a:t>
            </a:r>
            <a:r>
              <a:rPr lang="en-US" dirty="0"/>
              <a:t>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3</a:t>
            </a:r>
            <a:r>
              <a:rPr lang="sv-SE" dirty="0" smtClean="0"/>
              <a:t> lifts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≈1800 mm </a:t>
            </a:r>
            <a:r>
              <a:rPr lang="sv-SE" dirty="0" err="1" smtClean="0"/>
              <a:t>opening</a:t>
            </a:r>
            <a:r>
              <a:rPr lang="sv-SE" dirty="0" smtClean="0"/>
              <a:t> </a:t>
            </a:r>
            <a:r>
              <a:rPr lang="sv-SE" dirty="0" err="1" smtClean="0"/>
              <a:t>length</a:t>
            </a:r>
            <a:r>
              <a:rPr lang="sv-S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96" y="1551617"/>
            <a:ext cx="4078575" cy="5114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146"/>
            <a:ext cx="3491345" cy="3491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Concept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12" y="1602952"/>
            <a:ext cx="2216833" cy="329649"/>
          </a:xfrm>
        </p:spPr>
        <p:txBody>
          <a:bodyPr>
            <a:normAutofit fontScale="25000" lnSpcReduction="20000"/>
          </a:bodyPr>
          <a:lstStyle/>
          <a:p>
            <a:r>
              <a:rPr lang="sv-SE" sz="9600" b="1" dirty="0" smtClean="0">
                <a:solidFill>
                  <a:schemeClr val="tx1"/>
                </a:solidFill>
              </a:rPr>
              <a:t>Streaming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509743" y="2307901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10 mm gap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1633" y="6156295"/>
            <a:ext cx="10983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view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2338" y="1602952"/>
            <a:ext cx="12845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Front view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7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Concept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12" y="1602952"/>
            <a:ext cx="2216833" cy="329649"/>
          </a:xfrm>
        </p:spPr>
        <p:txBody>
          <a:bodyPr>
            <a:normAutofit fontScale="25000" lnSpcReduction="20000"/>
          </a:bodyPr>
          <a:lstStyle/>
          <a:p>
            <a:r>
              <a:rPr lang="sv-SE" sz="9600" b="1" dirty="0" err="1" smtClean="0">
                <a:solidFill>
                  <a:schemeClr val="tx1"/>
                </a:solidFill>
              </a:rPr>
              <a:t>Logistic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338512" y="5463874"/>
            <a:ext cx="2947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Size: </a:t>
            </a:r>
            <a:r>
              <a:rPr lang="en-US" dirty="0"/>
              <a:t>≈ </a:t>
            </a:r>
            <a:r>
              <a:rPr lang="en-US" dirty="0" smtClean="0"/>
              <a:t>3000 </a:t>
            </a:r>
            <a:r>
              <a:rPr lang="en-US" dirty="0" smtClean="0"/>
              <a:t>x </a:t>
            </a:r>
            <a:r>
              <a:rPr lang="en-US" dirty="0" smtClean="0"/>
              <a:t>1500 </a:t>
            </a:r>
            <a:r>
              <a:rPr lang="en-US" dirty="0" smtClean="0"/>
              <a:t>x 700 mm</a:t>
            </a:r>
          </a:p>
          <a:p>
            <a:r>
              <a:rPr lang="en-US" dirty="0" smtClean="0"/>
              <a:t>Weight: </a:t>
            </a:r>
            <a:r>
              <a:rPr lang="en-US" dirty="0" smtClean="0"/>
              <a:t>≈9.3 </a:t>
            </a:r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80" y="2184602"/>
            <a:ext cx="2352804" cy="2233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15" y="3259161"/>
            <a:ext cx="2559359" cy="2118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75802" y="5463873"/>
            <a:ext cx="2947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Size: </a:t>
            </a:r>
            <a:r>
              <a:rPr lang="en-US" dirty="0"/>
              <a:t>≈ </a:t>
            </a:r>
            <a:r>
              <a:rPr lang="en-US" dirty="0" smtClean="0"/>
              <a:t>2600 x 1800 x 300 mm</a:t>
            </a:r>
          </a:p>
          <a:p>
            <a:r>
              <a:rPr lang="en-US" dirty="0" smtClean="0"/>
              <a:t>Weight: ≈3.5 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07688" y="4385106"/>
            <a:ext cx="300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Size: </a:t>
            </a:r>
            <a:r>
              <a:rPr lang="en-US" dirty="0"/>
              <a:t>≈ </a:t>
            </a:r>
            <a:r>
              <a:rPr lang="en-US" dirty="0" smtClean="0"/>
              <a:t>1800 x 1600 x 400 mm </a:t>
            </a:r>
          </a:p>
          <a:p>
            <a:pPr algn="ctr"/>
            <a:r>
              <a:rPr lang="en-US" dirty="0" smtClean="0"/>
              <a:t>Weight: ≈3.5 t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0" y="2668385"/>
            <a:ext cx="1934933" cy="27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49" y="2888245"/>
            <a:ext cx="2451518" cy="3013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(E02) Concept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11" y="1602952"/>
            <a:ext cx="6710681" cy="329649"/>
          </a:xfrm>
        </p:spPr>
        <p:txBody>
          <a:bodyPr>
            <a:normAutofit fontScale="25000" lnSpcReduction="20000"/>
          </a:bodyPr>
          <a:lstStyle/>
          <a:p>
            <a:r>
              <a:rPr lang="sv-SE" sz="9600" b="1" dirty="0" err="1" smtClean="0">
                <a:solidFill>
                  <a:schemeClr val="tx1"/>
                </a:solidFill>
              </a:rPr>
              <a:t>Similar</a:t>
            </a:r>
            <a:r>
              <a:rPr lang="sv-SE" sz="9600" b="1" dirty="0" smtClean="0">
                <a:solidFill>
                  <a:schemeClr val="tx1"/>
                </a:solidFill>
              </a:rPr>
              <a:t> as </a:t>
            </a:r>
            <a:r>
              <a:rPr lang="sv-SE" sz="9600" b="1" dirty="0" err="1" smtClean="0">
                <a:solidFill>
                  <a:schemeClr val="tx1"/>
                </a:solidFill>
              </a:rPr>
              <a:t>Concept</a:t>
            </a:r>
            <a:r>
              <a:rPr lang="sv-SE" sz="9600" b="1" dirty="0" smtClean="0">
                <a:solidFill>
                  <a:schemeClr val="tx1"/>
                </a:solidFill>
              </a:rPr>
              <a:t> 2 </a:t>
            </a:r>
            <a:r>
              <a:rPr lang="sv-SE" sz="9600" b="1" dirty="0" err="1" smtClean="0">
                <a:solidFill>
                  <a:schemeClr val="tx1"/>
                </a:solidFill>
              </a:rPr>
              <a:t>but</a:t>
            </a:r>
            <a:r>
              <a:rPr lang="sv-SE" sz="9600" b="1" dirty="0" smtClean="0">
                <a:solidFill>
                  <a:schemeClr val="tx1"/>
                </a:solidFill>
              </a:rPr>
              <a:t> with </a:t>
            </a:r>
            <a:r>
              <a:rPr lang="sv-SE" sz="9600" b="1" dirty="0" err="1" smtClean="0">
                <a:solidFill>
                  <a:schemeClr val="tx1"/>
                </a:solidFill>
              </a:rPr>
              <a:t>supporting</a:t>
            </a:r>
            <a:r>
              <a:rPr lang="sv-SE" sz="9600" b="1" dirty="0" smtClean="0">
                <a:solidFill>
                  <a:schemeClr val="tx1"/>
                </a:solidFill>
              </a:rPr>
              <a:t> blocks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" y="3724102"/>
            <a:ext cx="4498886" cy="3133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1833" y="5759861"/>
            <a:ext cx="359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Steel </a:t>
            </a:r>
            <a:r>
              <a:rPr lang="sv-SE" dirty="0" err="1" smtClean="0"/>
              <a:t>plates</a:t>
            </a:r>
            <a:r>
              <a:rPr lang="sv-SE" dirty="0" smtClean="0"/>
              <a:t> </a:t>
            </a:r>
            <a:r>
              <a:rPr lang="sv-SE" dirty="0" err="1" smtClean="0"/>
              <a:t>bolted</a:t>
            </a:r>
            <a:r>
              <a:rPr lang="sv-SE" dirty="0" smtClean="0"/>
              <a:t> to </a:t>
            </a:r>
            <a:r>
              <a:rPr lang="sv-SE" dirty="0" err="1" smtClean="0"/>
              <a:t>concrete</a:t>
            </a:r>
            <a:r>
              <a:rPr lang="sv-SE" dirty="0" smtClean="0"/>
              <a:t> block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8511" y="2336664"/>
            <a:ext cx="497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Blocks </a:t>
            </a:r>
            <a:r>
              <a:rPr lang="sv-SE" dirty="0" err="1" smtClean="0"/>
              <a:t>installed</a:t>
            </a:r>
            <a:r>
              <a:rPr lang="sv-SE" dirty="0" smtClean="0"/>
              <a:t> in </a:t>
            </a:r>
            <a:r>
              <a:rPr lang="sv-SE" dirty="0" err="1" smtClean="0"/>
              <a:t>line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 smtClean="0"/>
              <a:t>Applicable</a:t>
            </a:r>
            <a:r>
              <a:rPr lang="sv-SE" b="1" dirty="0" smtClean="0"/>
              <a:t> to E02 (</a:t>
            </a:r>
            <a:r>
              <a:rPr lang="sv-SE" b="1" dirty="0" err="1" smtClean="0"/>
              <a:t>without</a:t>
            </a:r>
            <a:r>
              <a:rPr lang="sv-SE" b="1" dirty="0" smtClean="0"/>
              <a:t> </a:t>
            </a:r>
            <a:r>
              <a:rPr lang="sv-SE" b="1" dirty="0" err="1" smtClean="0"/>
              <a:t>supporting</a:t>
            </a:r>
            <a:r>
              <a:rPr lang="sv-SE" b="1" dirty="0" smtClean="0"/>
              <a:t> blocks)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48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(E02) </a:t>
            </a:r>
            <a:r>
              <a:rPr lang="en-US" dirty="0"/>
              <a:t>Concept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12" y="1602952"/>
            <a:ext cx="2216833" cy="329649"/>
          </a:xfrm>
        </p:spPr>
        <p:txBody>
          <a:bodyPr>
            <a:normAutofit fontScale="25000" lnSpcReduction="20000"/>
          </a:bodyPr>
          <a:lstStyle/>
          <a:p>
            <a:r>
              <a:rPr lang="sv-SE" sz="9600" b="1" dirty="0" err="1" smtClean="0">
                <a:solidFill>
                  <a:schemeClr val="tx1"/>
                </a:solidFill>
              </a:rPr>
              <a:t>Logistic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338512" y="5463874"/>
            <a:ext cx="2947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Size: </a:t>
            </a:r>
            <a:r>
              <a:rPr lang="en-US" dirty="0"/>
              <a:t>≈ </a:t>
            </a:r>
            <a:r>
              <a:rPr lang="en-US" dirty="0" smtClean="0"/>
              <a:t>1700 </a:t>
            </a:r>
            <a:r>
              <a:rPr lang="en-US" dirty="0" smtClean="0"/>
              <a:t>x 1250 x 700 mm</a:t>
            </a:r>
          </a:p>
          <a:p>
            <a:r>
              <a:rPr lang="en-US" dirty="0" smtClean="0"/>
              <a:t>Weight: ≈4.1 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80" y="2184602"/>
            <a:ext cx="2352804" cy="2233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15" y="3259161"/>
            <a:ext cx="2559359" cy="2118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75802" y="5463873"/>
            <a:ext cx="2947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Size: </a:t>
            </a:r>
            <a:r>
              <a:rPr lang="en-US" dirty="0"/>
              <a:t>≈ </a:t>
            </a:r>
            <a:r>
              <a:rPr lang="en-US" dirty="0" smtClean="0"/>
              <a:t>2600 x 1800 x 300 mm</a:t>
            </a:r>
          </a:p>
          <a:p>
            <a:r>
              <a:rPr lang="en-US" dirty="0" smtClean="0"/>
              <a:t>Weight: ≈3.5 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07688" y="4385106"/>
            <a:ext cx="300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Size: </a:t>
            </a:r>
            <a:r>
              <a:rPr lang="en-US" dirty="0"/>
              <a:t>≈ </a:t>
            </a:r>
            <a:r>
              <a:rPr lang="en-US" dirty="0" smtClean="0"/>
              <a:t>1800 x 1600 x 400 mm </a:t>
            </a:r>
          </a:p>
          <a:p>
            <a:pPr algn="ctr"/>
            <a:r>
              <a:rPr lang="en-US" dirty="0" smtClean="0"/>
              <a:t>Weight: ≈3.5 t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0" y="2668385"/>
            <a:ext cx="1934933" cy="27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8" y="3950756"/>
            <a:ext cx="2572197" cy="2907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C3C Blocks/E02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40" y="1656438"/>
            <a:ext cx="3010760" cy="24470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4473"/>
            <a:ext cx="5548269" cy="31470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67792" y="2005737"/>
            <a:ext cx="1460849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sv-SE" dirty="0" smtClean="0"/>
              <a:t>Streaming???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3" idx="3"/>
          </p:cNvCxnSpPr>
          <p:nvPr/>
        </p:nvCxnSpPr>
        <p:spPr>
          <a:xfrm>
            <a:off x="5328641" y="2190403"/>
            <a:ext cx="2560137" cy="114300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</p:cNvCxnSpPr>
          <p:nvPr/>
        </p:nvCxnSpPr>
        <p:spPr>
          <a:xfrm>
            <a:off x="5328641" y="2190403"/>
            <a:ext cx="2011497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30706"/>
            <a:ext cx="3520393" cy="23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4" y="4118219"/>
            <a:ext cx="3567944" cy="2627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C3C Blocks/E02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1531"/>
            <a:ext cx="2867891" cy="2426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98" y="4210533"/>
            <a:ext cx="5475602" cy="2443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98" y="2277377"/>
            <a:ext cx="5552902" cy="184084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352514" y="3118721"/>
            <a:ext cx="5700046" cy="16365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944"/>
            <a:ext cx="5245319" cy="5280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CSPEC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4490257" y="2412842"/>
            <a:ext cx="6259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E02 – </a:t>
            </a:r>
            <a:r>
              <a:rPr lang="sv-SE" sz="2000" dirty="0" err="1" smtClean="0"/>
              <a:t>aproximate</a:t>
            </a:r>
            <a:r>
              <a:rPr lang="sv-SE" sz="2000" dirty="0" smtClean="0"/>
              <a:t> </a:t>
            </a:r>
            <a:r>
              <a:rPr lang="sv-SE" sz="2000" dirty="0" err="1" smtClean="0"/>
              <a:t>length</a:t>
            </a:r>
            <a:r>
              <a:rPr lang="sv-SE" sz="2000" dirty="0" smtClean="0"/>
              <a:t> 100 m </a:t>
            </a:r>
            <a:endParaRPr lang="sv-SE" sz="2000" dirty="0" smtClean="0"/>
          </a:p>
          <a:p>
            <a:r>
              <a:rPr lang="sv-SE" sz="1600" dirty="0" smtClean="0"/>
              <a:t>Total </a:t>
            </a:r>
            <a:r>
              <a:rPr lang="sv-SE" sz="1600" dirty="0" err="1" smtClean="0"/>
              <a:t>mass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steel</a:t>
            </a:r>
            <a:r>
              <a:rPr lang="sv-SE" sz="1600" dirty="0" smtClean="0"/>
              <a:t> </a:t>
            </a:r>
            <a:r>
              <a:rPr lang="en-US" sz="1600" dirty="0" smtClean="0"/>
              <a:t>≈ </a:t>
            </a:r>
            <a:r>
              <a:rPr lang="sv-SE" sz="1600" dirty="0" smtClean="0"/>
              <a:t>390 </a:t>
            </a:r>
            <a:r>
              <a:rPr lang="sv-SE" sz="1600" dirty="0" smtClean="0"/>
              <a:t>t</a:t>
            </a:r>
          </a:p>
          <a:p>
            <a:r>
              <a:rPr lang="sv-SE" sz="1600" dirty="0" smtClean="0"/>
              <a:t>Total </a:t>
            </a:r>
            <a:r>
              <a:rPr lang="sv-SE" sz="1600" dirty="0" err="1" smtClean="0"/>
              <a:t>mass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concrete</a:t>
            </a:r>
            <a:r>
              <a:rPr lang="sv-SE" sz="1600" dirty="0" smtClean="0"/>
              <a:t> </a:t>
            </a:r>
            <a:r>
              <a:rPr lang="sv-SE" sz="1600" dirty="0"/>
              <a:t>	</a:t>
            </a:r>
            <a:r>
              <a:rPr lang="sv-SE" sz="1600" dirty="0" smtClean="0"/>
              <a:t>- Walls </a:t>
            </a:r>
            <a:r>
              <a:rPr lang="en-US" sz="1600" dirty="0" smtClean="0"/>
              <a:t>≈ </a:t>
            </a:r>
            <a:r>
              <a:rPr lang="sv-SE" sz="1600" dirty="0"/>
              <a:t>5</a:t>
            </a:r>
            <a:r>
              <a:rPr lang="sv-SE" sz="1600" dirty="0" smtClean="0"/>
              <a:t>80 </a:t>
            </a:r>
            <a:r>
              <a:rPr lang="sv-SE" sz="1600" dirty="0" smtClean="0"/>
              <a:t>t</a:t>
            </a:r>
          </a:p>
          <a:p>
            <a:r>
              <a:rPr lang="sv-SE" sz="1600" dirty="0"/>
              <a:t>	</a:t>
            </a:r>
            <a:r>
              <a:rPr lang="sv-SE" sz="1600" dirty="0" smtClean="0"/>
              <a:t>				- </a:t>
            </a:r>
            <a:r>
              <a:rPr lang="sv-SE" sz="1600" dirty="0" err="1" smtClean="0"/>
              <a:t>Roof</a:t>
            </a:r>
            <a:r>
              <a:rPr lang="sv-SE" sz="1600" dirty="0" smtClean="0"/>
              <a:t> </a:t>
            </a:r>
            <a:r>
              <a:rPr lang="en-US" sz="1600" dirty="0"/>
              <a:t>≈ </a:t>
            </a:r>
            <a:r>
              <a:rPr lang="sv-SE" sz="1600" dirty="0" smtClean="0"/>
              <a:t>345 </a:t>
            </a:r>
            <a:r>
              <a:rPr lang="sv-SE" sz="1600" dirty="0"/>
              <a:t>t</a:t>
            </a:r>
          </a:p>
          <a:p>
            <a:endParaRPr lang="sv-SE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179" y="5661749"/>
            <a:ext cx="6259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D03 – </a:t>
            </a:r>
            <a:r>
              <a:rPr lang="sv-SE" sz="2000" dirty="0" err="1" smtClean="0"/>
              <a:t>aproximate</a:t>
            </a:r>
            <a:r>
              <a:rPr lang="sv-SE" sz="2000" dirty="0" smtClean="0"/>
              <a:t> </a:t>
            </a:r>
            <a:r>
              <a:rPr lang="sv-SE" sz="2000" dirty="0" err="1" smtClean="0"/>
              <a:t>length</a:t>
            </a:r>
            <a:r>
              <a:rPr lang="sv-SE" sz="2000" dirty="0" smtClean="0"/>
              <a:t> 30 m</a:t>
            </a:r>
            <a:endParaRPr lang="sv-SE" sz="2000" dirty="0" smtClean="0"/>
          </a:p>
          <a:p>
            <a:r>
              <a:rPr lang="sv-SE" sz="1600" dirty="0" smtClean="0"/>
              <a:t>Total </a:t>
            </a:r>
            <a:r>
              <a:rPr lang="sv-SE" sz="1600" dirty="0" err="1" smtClean="0"/>
              <a:t>mass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steel</a:t>
            </a:r>
            <a:r>
              <a:rPr lang="sv-SE" sz="1600" dirty="0" smtClean="0"/>
              <a:t> </a:t>
            </a:r>
            <a:r>
              <a:rPr lang="en-US" sz="1600" dirty="0" smtClean="0"/>
              <a:t>≈ </a:t>
            </a:r>
            <a:r>
              <a:rPr lang="sv-SE" sz="1600" dirty="0" smtClean="0"/>
              <a:t>200 t</a:t>
            </a:r>
          </a:p>
          <a:p>
            <a:r>
              <a:rPr lang="sv-SE" sz="1600" dirty="0" smtClean="0"/>
              <a:t>Total </a:t>
            </a:r>
            <a:r>
              <a:rPr lang="sv-SE" sz="1600" dirty="0" err="1" smtClean="0"/>
              <a:t>mass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concrete</a:t>
            </a:r>
            <a:r>
              <a:rPr lang="sv-SE" sz="1600" dirty="0" smtClean="0"/>
              <a:t> </a:t>
            </a:r>
            <a:r>
              <a:rPr lang="sv-SE" sz="1600" dirty="0"/>
              <a:t>	</a:t>
            </a:r>
            <a:r>
              <a:rPr lang="sv-SE" sz="1600" dirty="0" smtClean="0"/>
              <a:t>- Walls </a:t>
            </a:r>
            <a:r>
              <a:rPr lang="en-US" sz="1600" dirty="0" smtClean="0"/>
              <a:t>≈ </a:t>
            </a:r>
            <a:r>
              <a:rPr lang="sv-SE" sz="1600" dirty="0" smtClean="0"/>
              <a:t>280 t</a:t>
            </a:r>
          </a:p>
          <a:p>
            <a:r>
              <a:rPr lang="sv-SE" sz="1600" dirty="0"/>
              <a:t>	</a:t>
            </a:r>
            <a:r>
              <a:rPr lang="sv-SE" sz="1600" dirty="0" smtClean="0"/>
              <a:t>				- </a:t>
            </a:r>
            <a:r>
              <a:rPr lang="sv-SE" sz="1600" dirty="0" err="1" smtClean="0"/>
              <a:t>Roof</a:t>
            </a:r>
            <a:r>
              <a:rPr lang="sv-SE" sz="1600" dirty="0" smtClean="0"/>
              <a:t> </a:t>
            </a:r>
            <a:r>
              <a:rPr lang="en-US" sz="1600" dirty="0"/>
              <a:t>≈ </a:t>
            </a:r>
            <a:r>
              <a:rPr lang="sv-SE" sz="1600" dirty="0" smtClean="0"/>
              <a:t>130 </a:t>
            </a:r>
            <a:r>
              <a:rPr lang="sv-SE" sz="1600" dirty="0"/>
              <a:t>t</a:t>
            </a:r>
          </a:p>
          <a:p>
            <a:endParaRPr lang="sv-SE" dirty="0"/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056" y="3704365"/>
            <a:ext cx="3862288" cy="1931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6057" y="1527076"/>
            <a:ext cx="3673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D03-Concept1 and E02 </a:t>
            </a:r>
            <a:r>
              <a:rPr lang="sv-SE" sz="2000" dirty="0" err="1" smtClean="0"/>
              <a:t>Concept</a:t>
            </a:r>
            <a:r>
              <a:rPr lang="sv-SE" sz="2000" dirty="0" smtClean="0"/>
              <a:t> 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9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48391"/>
            <a:ext cx="9144001" cy="240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and E02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985" y="6191525"/>
            <a:ext cx="6581015" cy="329649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Height difference between D03 and E02 - 1000 mm </a:t>
            </a:r>
            <a:endParaRPr lang="en-US" sz="9600" b="1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394912" y="2189419"/>
            <a:ext cx="2376107" cy="47382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6352" y="3062796"/>
            <a:ext cx="3091349" cy="2871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5644342" y="2286309"/>
            <a:ext cx="1712422" cy="27431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5710844" y="3225105"/>
            <a:ext cx="1629294" cy="20004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7356764" y="2286309"/>
            <a:ext cx="1246908" cy="274319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7340138" y="3225105"/>
            <a:ext cx="1263534" cy="20004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710844" y="2858610"/>
            <a:ext cx="2731820" cy="3010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02061" y="1830083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Top</a:t>
            </a:r>
            <a:r>
              <a:rPr lang="sv-SE" dirty="0" smtClean="0"/>
              <a:t> </a:t>
            </a:r>
            <a:r>
              <a:rPr lang="sv-SE" dirty="0" err="1" smtClean="0"/>
              <a:t>view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49393" y="1760460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Side</a:t>
            </a:r>
            <a:r>
              <a:rPr lang="sv-SE" dirty="0" smtClean="0"/>
              <a:t> </a:t>
            </a:r>
            <a:r>
              <a:rPr lang="sv-SE" dirty="0" err="1" smtClean="0"/>
              <a:t>view</a:t>
            </a:r>
            <a:endParaRPr lang="en-US" dirty="0"/>
          </a:p>
        </p:txBody>
      </p:sp>
      <p:cxnSp>
        <p:nvCxnSpPr>
          <p:cNvPr id="44" name="Elbow Connector 43"/>
          <p:cNvCxnSpPr/>
          <p:nvPr/>
        </p:nvCxnSpPr>
        <p:spPr>
          <a:xfrm>
            <a:off x="2725965" y="2189419"/>
            <a:ext cx="1336340" cy="47052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86352" y="3539695"/>
            <a:ext cx="3449867" cy="28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357926" y="2455117"/>
            <a:ext cx="133087" cy="1338966"/>
          </a:xfrm>
          <a:custGeom>
            <a:avLst/>
            <a:gdLst>
              <a:gd name="connsiteX0" fmla="*/ 75884 w 133087"/>
              <a:gd name="connsiteY0" fmla="*/ 0 h 1338966"/>
              <a:gd name="connsiteX1" fmla="*/ 1070 w 133087"/>
              <a:gd name="connsiteY1" fmla="*/ 440575 h 1338966"/>
              <a:gd name="connsiteX2" fmla="*/ 125761 w 133087"/>
              <a:gd name="connsiteY2" fmla="*/ 831273 h 1338966"/>
              <a:gd name="connsiteX3" fmla="*/ 117448 w 133087"/>
              <a:gd name="connsiteY3" fmla="*/ 1305098 h 1338966"/>
              <a:gd name="connsiteX4" fmla="*/ 109135 w 133087"/>
              <a:gd name="connsiteY4" fmla="*/ 1263535 h 133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87" h="1338966">
                <a:moveTo>
                  <a:pt x="75884" y="0"/>
                </a:moveTo>
                <a:cubicBezTo>
                  <a:pt x="34320" y="151015"/>
                  <a:pt x="-7243" y="302030"/>
                  <a:pt x="1070" y="440575"/>
                </a:cubicBezTo>
                <a:cubicBezTo>
                  <a:pt x="9383" y="579120"/>
                  <a:pt x="106365" y="687186"/>
                  <a:pt x="125761" y="831273"/>
                </a:cubicBezTo>
                <a:cubicBezTo>
                  <a:pt x="145157" y="975360"/>
                  <a:pt x="120219" y="1233054"/>
                  <a:pt x="117448" y="1305098"/>
                </a:cubicBezTo>
                <a:cubicBezTo>
                  <a:pt x="114677" y="1377142"/>
                  <a:pt x="111906" y="1320338"/>
                  <a:pt x="109135" y="126353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flipH="1">
            <a:off x="3936219" y="2367880"/>
            <a:ext cx="160754" cy="1347492"/>
          </a:xfrm>
          <a:custGeom>
            <a:avLst/>
            <a:gdLst>
              <a:gd name="connsiteX0" fmla="*/ 75884 w 133087"/>
              <a:gd name="connsiteY0" fmla="*/ 0 h 1338966"/>
              <a:gd name="connsiteX1" fmla="*/ 1070 w 133087"/>
              <a:gd name="connsiteY1" fmla="*/ 440575 h 1338966"/>
              <a:gd name="connsiteX2" fmla="*/ 125761 w 133087"/>
              <a:gd name="connsiteY2" fmla="*/ 831273 h 1338966"/>
              <a:gd name="connsiteX3" fmla="*/ 117448 w 133087"/>
              <a:gd name="connsiteY3" fmla="*/ 1305098 h 1338966"/>
              <a:gd name="connsiteX4" fmla="*/ 109135 w 133087"/>
              <a:gd name="connsiteY4" fmla="*/ 1263535 h 133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87" h="1338966">
                <a:moveTo>
                  <a:pt x="75884" y="0"/>
                </a:moveTo>
                <a:cubicBezTo>
                  <a:pt x="34320" y="151015"/>
                  <a:pt x="-7243" y="302030"/>
                  <a:pt x="1070" y="440575"/>
                </a:cubicBezTo>
                <a:cubicBezTo>
                  <a:pt x="9383" y="579120"/>
                  <a:pt x="106365" y="687186"/>
                  <a:pt x="125761" y="831273"/>
                </a:cubicBezTo>
                <a:cubicBezTo>
                  <a:pt x="145157" y="975360"/>
                  <a:pt x="120219" y="1233054"/>
                  <a:pt x="117448" y="1305098"/>
                </a:cubicBezTo>
                <a:cubicBezTo>
                  <a:pt x="114677" y="1377142"/>
                  <a:pt x="111906" y="1320338"/>
                  <a:pt x="109135" y="126353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615236" y="2229673"/>
            <a:ext cx="133087" cy="1338966"/>
          </a:xfrm>
          <a:custGeom>
            <a:avLst/>
            <a:gdLst>
              <a:gd name="connsiteX0" fmla="*/ 75884 w 133087"/>
              <a:gd name="connsiteY0" fmla="*/ 0 h 1338966"/>
              <a:gd name="connsiteX1" fmla="*/ 1070 w 133087"/>
              <a:gd name="connsiteY1" fmla="*/ 440575 h 1338966"/>
              <a:gd name="connsiteX2" fmla="*/ 125761 w 133087"/>
              <a:gd name="connsiteY2" fmla="*/ 831273 h 1338966"/>
              <a:gd name="connsiteX3" fmla="*/ 117448 w 133087"/>
              <a:gd name="connsiteY3" fmla="*/ 1305098 h 1338966"/>
              <a:gd name="connsiteX4" fmla="*/ 109135 w 133087"/>
              <a:gd name="connsiteY4" fmla="*/ 1263535 h 133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87" h="1338966">
                <a:moveTo>
                  <a:pt x="75884" y="0"/>
                </a:moveTo>
                <a:cubicBezTo>
                  <a:pt x="34320" y="151015"/>
                  <a:pt x="-7243" y="302030"/>
                  <a:pt x="1070" y="440575"/>
                </a:cubicBezTo>
                <a:cubicBezTo>
                  <a:pt x="9383" y="579120"/>
                  <a:pt x="106365" y="687186"/>
                  <a:pt x="125761" y="831273"/>
                </a:cubicBezTo>
                <a:cubicBezTo>
                  <a:pt x="145157" y="975360"/>
                  <a:pt x="120219" y="1233054"/>
                  <a:pt x="117448" y="1305098"/>
                </a:cubicBezTo>
                <a:cubicBezTo>
                  <a:pt x="114677" y="1377142"/>
                  <a:pt x="111906" y="1320338"/>
                  <a:pt x="109135" y="126353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8528858" y="2335876"/>
            <a:ext cx="176855" cy="1097280"/>
          </a:xfrm>
          <a:custGeom>
            <a:avLst/>
            <a:gdLst>
              <a:gd name="connsiteX0" fmla="*/ 0 w 176855"/>
              <a:gd name="connsiteY0" fmla="*/ 0 h 1097280"/>
              <a:gd name="connsiteX1" fmla="*/ 174567 w 176855"/>
              <a:gd name="connsiteY1" fmla="*/ 415637 h 1097280"/>
              <a:gd name="connsiteX2" fmla="*/ 99753 w 176855"/>
              <a:gd name="connsiteY2" fmla="*/ 773084 h 1097280"/>
              <a:gd name="connsiteX3" fmla="*/ 99753 w 176855"/>
              <a:gd name="connsiteY3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855" h="1097280">
                <a:moveTo>
                  <a:pt x="0" y="0"/>
                </a:moveTo>
                <a:cubicBezTo>
                  <a:pt x="78971" y="143395"/>
                  <a:pt x="157942" y="286790"/>
                  <a:pt x="174567" y="415637"/>
                </a:cubicBezTo>
                <a:cubicBezTo>
                  <a:pt x="191192" y="544484"/>
                  <a:pt x="112222" y="659477"/>
                  <a:pt x="99753" y="773084"/>
                </a:cubicBezTo>
                <a:cubicBezTo>
                  <a:pt x="87284" y="886691"/>
                  <a:pt x="93518" y="991985"/>
                  <a:pt x="99753" y="109728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/>
          <a:stretch/>
        </p:blipFill>
        <p:spPr>
          <a:xfrm>
            <a:off x="5746753" y="4515317"/>
            <a:ext cx="2629165" cy="2342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6107" b="2945"/>
          <a:stretch/>
        </p:blipFill>
        <p:spPr>
          <a:xfrm>
            <a:off x="6126480" y="1441531"/>
            <a:ext cx="2560320" cy="301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Dimensions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1531"/>
            <a:ext cx="5716275" cy="541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Q/A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578913" y="1740023"/>
            <a:ext cx="281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err="1"/>
              <a:t>Q</a:t>
            </a:r>
            <a:r>
              <a:rPr lang="sv-SE" sz="3600" dirty="0" err="1" smtClean="0"/>
              <a:t>uestions</a:t>
            </a:r>
            <a:r>
              <a:rPr lang="sv-SE" sz="3600" dirty="0" smtClean="0"/>
              <a:t> </a:t>
            </a:r>
            <a:r>
              <a:rPr lang="sv-SE" sz="3600" dirty="0" smtClean="0"/>
              <a:t>???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7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Concept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09" y="1643933"/>
            <a:ext cx="6040687" cy="329649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>
                <a:solidFill>
                  <a:schemeClr val="tx1"/>
                </a:solidFill>
              </a:rPr>
              <a:t>Step 1: “U” steel frame anchored to the floor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9792"/>
            <a:ext cx="4821381" cy="3496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9" y="1534311"/>
            <a:ext cx="2154223" cy="398219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2410691" y="2813427"/>
            <a:ext cx="4671753" cy="1841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54484" y="5004621"/>
            <a:ext cx="54559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HEA </a:t>
            </a:r>
            <a:r>
              <a:rPr lang="sv-SE" sz="2000" dirty="0" smtClean="0"/>
              <a:t>140</a:t>
            </a:r>
            <a:endParaRPr lang="sv-SE" sz="2000" dirty="0" smtClean="0"/>
          </a:p>
          <a:p>
            <a:endParaRPr lang="sv-SE" sz="1600" dirty="0" smtClean="0"/>
          </a:p>
          <a:p>
            <a:r>
              <a:rPr lang="sv-SE" sz="1600" dirty="0" smtClean="0"/>
              <a:t>Material </a:t>
            </a:r>
            <a:r>
              <a:rPr lang="en-US" sz="1600" dirty="0" smtClean="0"/>
              <a:t>available</a:t>
            </a:r>
            <a:r>
              <a:rPr lang="sv-SE" sz="1600" dirty="0" smtClean="0"/>
              <a:t>: </a:t>
            </a:r>
          </a:p>
          <a:p>
            <a:r>
              <a:rPr lang="nl-NL" sz="1600" b="1" dirty="0" smtClean="0"/>
              <a:t>CARBON </a:t>
            </a:r>
            <a:r>
              <a:rPr lang="nl-NL" sz="1600" b="1" dirty="0"/>
              <a:t>STEEL </a:t>
            </a:r>
            <a:r>
              <a:rPr lang="nl-NL" sz="1600" dirty="0"/>
              <a:t>- S235JR / S355JO / S355J2 - EN </a:t>
            </a:r>
            <a:r>
              <a:rPr lang="nl-NL" sz="1600" dirty="0" smtClean="0"/>
              <a:t>10025</a:t>
            </a:r>
            <a:endParaRPr lang="sv-SE" sz="1600" dirty="0" smtClean="0"/>
          </a:p>
          <a:p>
            <a:r>
              <a:rPr lang="en-US" sz="1600" b="1" dirty="0"/>
              <a:t>Stainless </a:t>
            </a:r>
            <a:r>
              <a:rPr lang="en-US" sz="1600" b="1" dirty="0" smtClean="0"/>
              <a:t>Steel</a:t>
            </a:r>
            <a:r>
              <a:rPr lang="en-US" sz="1600" dirty="0" smtClean="0"/>
              <a:t>- </a:t>
            </a:r>
            <a:r>
              <a:rPr lang="en-US" sz="1600" dirty="0"/>
              <a:t>304, 304L, 316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142" y="2111227"/>
            <a:ext cx="585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Optional</a:t>
            </a:r>
            <a:r>
              <a:rPr lang="sv-SE" dirty="0" smtClean="0"/>
              <a:t>: </a:t>
            </a:r>
            <a:r>
              <a:rPr lang="sv-SE" dirty="0" err="1" smtClean="0"/>
              <a:t>Instead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”U” </a:t>
            </a:r>
            <a:r>
              <a:rPr lang="sv-SE" dirty="0" err="1" smtClean="0"/>
              <a:t>shape</a:t>
            </a:r>
            <a:r>
              <a:rPr lang="sv-SE" dirty="0" smtClean="0"/>
              <a:t>, split </a:t>
            </a:r>
            <a:r>
              <a:rPr lang="sv-SE" dirty="0" err="1" smtClean="0"/>
              <a:t>into</a:t>
            </a:r>
            <a:r>
              <a:rPr lang="sv-SE" dirty="0" smtClean="0"/>
              <a:t> 2 </a:t>
            </a:r>
            <a:r>
              <a:rPr lang="sv-SE" dirty="0" err="1" smtClean="0"/>
              <a:t>pillars</a:t>
            </a:r>
            <a:r>
              <a:rPr lang="sv-SE" dirty="0" smtClean="0"/>
              <a:t> and </a:t>
            </a:r>
            <a:r>
              <a:rPr lang="sv-SE" dirty="0" err="1" smtClean="0"/>
              <a:t>beam</a:t>
            </a:r>
            <a:r>
              <a:rPr lang="sv-SE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06" y="3325995"/>
            <a:ext cx="2283104" cy="2350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12" y="3847346"/>
            <a:ext cx="3513388" cy="3010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4" y="3847346"/>
            <a:ext cx="2340335" cy="3010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Concept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09" y="1643933"/>
            <a:ext cx="8625945" cy="329649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>
                <a:solidFill>
                  <a:schemeClr val="tx1"/>
                </a:solidFill>
              </a:rPr>
              <a:t>Step 2: Steel plates bolted to the side of the </a:t>
            </a:r>
            <a:r>
              <a:rPr lang="en-US" sz="9600" b="1" dirty="0" smtClean="0">
                <a:solidFill>
                  <a:schemeClr val="tx1"/>
                </a:solidFill>
              </a:rPr>
              <a:t>frame</a:t>
            </a:r>
            <a:endParaRPr lang="en-US" sz="9600" b="1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1520" y="5037513"/>
            <a:ext cx="6409113" cy="1105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5043" y="2385644"/>
            <a:ext cx="756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Plates to be </a:t>
            </a:r>
            <a:r>
              <a:rPr lang="sv-SE" dirty="0" err="1" smtClean="0"/>
              <a:t>thermal</a:t>
            </a:r>
            <a:r>
              <a:rPr lang="sv-SE" dirty="0" smtClean="0"/>
              <a:t> </a:t>
            </a:r>
            <a:r>
              <a:rPr lang="sv-SE" dirty="0" err="1" smtClean="0"/>
              <a:t>cutted</a:t>
            </a:r>
            <a:r>
              <a:rPr lang="sv-SE" dirty="0" smtClean="0"/>
              <a:t> and </a:t>
            </a:r>
            <a:r>
              <a:rPr lang="sv-SE" dirty="0" err="1" smtClean="0"/>
              <a:t>welded</a:t>
            </a:r>
            <a:r>
              <a:rPr lang="sv-SE" dirty="0" smtClean="0"/>
              <a:t> </a:t>
            </a:r>
            <a:r>
              <a:rPr lang="sv-SE" dirty="0" err="1" smtClean="0"/>
              <a:t>together</a:t>
            </a:r>
            <a:r>
              <a:rPr lang="sv-SE" dirty="0" smtClean="0"/>
              <a:t> </a:t>
            </a:r>
            <a:r>
              <a:rPr lang="sv-SE" dirty="0" err="1" smtClean="0"/>
              <a:t>without</a:t>
            </a:r>
            <a:r>
              <a:rPr lang="sv-SE" dirty="0" smtClean="0"/>
              <a:t> </a:t>
            </a:r>
            <a:r>
              <a:rPr lang="sv-SE" dirty="0" err="1" smtClean="0"/>
              <a:t>additional</a:t>
            </a:r>
            <a:r>
              <a:rPr lang="sv-SE" dirty="0" smtClean="0"/>
              <a:t> </a:t>
            </a:r>
            <a:r>
              <a:rPr lang="sv-SE" dirty="0" err="1" smtClean="0"/>
              <a:t>machining</a:t>
            </a:r>
            <a:r>
              <a:rPr lang="sv-SE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6344" y="2763119"/>
            <a:ext cx="876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Bolt </a:t>
            </a:r>
            <a:r>
              <a:rPr lang="sv-SE" dirty="0" err="1" smtClean="0"/>
              <a:t>free</a:t>
            </a:r>
            <a:r>
              <a:rPr lang="sv-SE" dirty="0" smtClean="0"/>
              <a:t> </a:t>
            </a:r>
            <a:r>
              <a:rPr lang="sv-SE" dirty="0" err="1" smtClean="0"/>
              <a:t>surface</a:t>
            </a:r>
            <a:r>
              <a:rPr lang="sv-SE" dirty="0" smtClean="0"/>
              <a:t> from the </a:t>
            </a:r>
            <a:r>
              <a:rPr lang="sv-SE" dirty="0" err="1" smtClean="0"/>
              <a:t>ouside</a:t>
            </a:r>
            <a:r>
              <a:rPr lang="sv-SE" dirty="0" smtClean="0"/>
              <a:t>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allow</a:t>
            </a:r>
            <a:r>
              <a:rPr lang="sv-SE" dirty="0" smtClean="0"/>
              <a:t> </a:t>
            </a:r>
            <a:r>
              <a:rPr lang="sv-SE" dirty="0" err="1" smtClean="0"/>
              <a:t>close</a:t>
            </a:r>
            <a:r>
              <a:rPr lang="sv-SE" dirty="0" smtClean="0"/>
              <a:t> </a:t>
            </a:r>
            <a:r>
              <a:rPr lang="sv-SE" dirty="0" err="1" smtClean="0"/>
              <a:t>contact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steel</a:t>
            </a:r>
            <a:r>
              <a:rPr lang="sv-SE" dirty="0" smtClean="0"/>
              <a:t> and </a:t>
            </a:r>
            <a:r>
              <a:rPr lang="sv-SE" dirty="0" err="1" smtClean="0"/>
              <a:t>concrete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73847" y="6033184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Total </a:t>
            </a:r>
            <a:r>
              <a:rPr lang="sv-SE" dirty="0" err="1" smtClean="0"/>
              <a:t>thickness</a:t>
            </a:r>
            <a:r>
              <a:rPr lang="sv-SE" dirty="0" smtClean="0"/>
              <a:t>: </a:t>
            </a:r>
          </a:p>
          <a:p>
            <a:r>
              <a:rPr lang="sv-SE" dirty="0" smtClean="0"/>
              <a:t>2x50 mm = 100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12" y="3847346"/>
            <a:ext cx="3513388" cy="3010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5294"/>
            <a:ext cx="3811386" cy="3087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Concept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09" y="1643933"/>
            <a:ext cx="8625945" cy="329649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>
                <a:solidFill>
                  <a:schemeClr val="tx1"/>
                </a:solidFill>
              </a:rPr>
              <a:t>Step 3: Concrete slabs bolted to the side of the frame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85278" y="2855526"/>
            <a:ext cx="1063173" cy="2522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77875" y="2499137"/>
            <a:ext cx="329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1st </a:t>
            </a:r>
            <a:r>
              <a:rPr lang="sv-SE" dirty="0" err="1" smtClean="0"/>
              <a:t>layer</a:t>
            </a:r>
            <a:r>
              <a:rPr lang="sv-SE" dirty="0" smtClean="0"/>
              <a:t> </a:t>
            </a:r>
            <a:r>
              <a:rPr lang="sv-SE" dirty="0" err="1" smtClean="0"/>
              <a:t>connected</a:t>
            </a:r>
            <a:r>
              <a:rPr lang="sv-SE" dirty="0" smtClean="0"/>
              <a:t> to the </a:t>
            </a:r>
            <a:r>
              <a:rPr lang="sv-SE" dirty="0" err="1" smtClean="0"/>
              <a:t>frame</a:t>
            </a:r>
            <a:r>
              <a:rPr lang="sv-SE" dirty="0" smtClean="0"/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536" y="2483200"/>
            <a:ext cx="368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2nd </a:t>
            </a:r>
            <a:r>
              <a:rPr lang="sv-SE" dirty="0" err="1"/>
              <a:t>layer</a:t>
            </a:r>
            <a:r>
              <a:rPr lang="sv-SE" dirty="0"/>
              <a:t> </a:t>
            </a:r>
            <a:r>
              <a:rPr lang="sv-SE" dirty="0" err="1"/>
              <a:t>connected</a:t>
            </a:r>
            <a:r>
              <a:rPr lang="sv-SE" dirty="0"/>
              <a:t> to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layer</a:t>
            </a:r>
            <a:r>
              <a:rPr lang="sv-SE" dirty="0"/>
              <a:t> 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2" idx="2"/>
          </p:cNvCxnSpPr>
          <p:nvPr/>
        </p:nvCxnSpPr>
        <p:spPr>
          <a:xfrm flipH="1">
            <a:off x="2019993" y="2852532"/>
            <a:ext cx="159862" cy="1794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660073" y="2868469"/>
            <a:ext cx="3625206" cy="23436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6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1" y="3449782"/>
            <a:ext cx="3015907" cy="3334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Concept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09" y="1643933"/>
            <a:ext cx="8625945" cy="329649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>
                <a:solidFill>
                  <a:schemeClr val="tx1"/>
                </a:solidFill>
              </a:rPr>
              <a:t>Step 3: Roof blocks resting on the side </a:t>
            </a:r>
            <a:r>
              <a:rPr lang="en-US" sz="9600" b="1" dirty="0" smtClean="0">
                <a:solidFill>
                  <a:schemeClr val="tx1"/>
                </a:solidFill>
              </a:rPr>
              <a:t>walls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246" y="2745556"/>
            <a:ext cx="3100481" cy="41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Concept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09" y="1643933"/>
            <a:ext cx="8625945" cy="32964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Maintenance of </a:t>
            </a:r>
            <a:r>
              <a:rPr lang="en-US" sz="2400" b="1" dirty="0" smtClean="0">
                <a:solidFill>
                  <a:schemeClr val="tx1"/>
                </a:solidFill>
              </a:rPr>
              <a:t>inside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58" y="2579211"/>
            <a:ext cx="4675942" cy="4013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109" y="2452254"/>
            <a:ext cx="3594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access by removing </a:t>
            </a:r>
            <a:r>
              <a:rPr lang="en-US" dirty="0" smtClean="0"/>
              <a:t>three </a:t>
            </a:r>
            <a:r>
              <a:rPr lang="en-US" dirty="0"/>
              <a:t>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3 </a:t>
            </a:r>
            <a:r>
              <a:rPr lang="sv-SE" dirty="0" smtClean="0"/>
              <a:t>lifts 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≈1800 mm </a:t>
            </a:r>
            <a:r>
              <a:rPr lang="sv-SE" dirty="0" err="1" smtClean="0"/>
              <a:t>opening</a:t>
            </a:r>
            <a:r>
              <a:rPr lang="sv-SE" dirty="0" smtClean="0"/>
              <a:t> </a:t>
            </a:r>
            <a:r>
              <a:rPr lang="sv-SE" dirty="0" err="1" smtClean="0"/>
              <a:t>length</a:t>
            </a:r>
            <a:r>
              <a:rPr lang="sv-S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7360"/>
            <a:ext cx="4618921" cy="248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Concept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12" y="1602952"/>
            <a:ext cx="2216833" cy="329649"/>
          </a:xfrm>
        </p:spPr>
        <p:txBody>
          <a:bodyPr>
            <a:normAutofit fontScale="25000" lnSpcReduction="20000"/>
          </a:bodyPr>
          <a:lstStyle/>
          <a:p>
            <a:r>
              <a:rPr lang="sv-SE" sz="9600" b="1" dirty="0" smtClean="0">
                <a:solidFill>
                  <a:schemeClr val="tx1"/>
                </a:solidFill>
              </a:rPr>
              <a:t>Streaming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1133197" y="2710187"/>
            <a:ext cx="157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10 mm gap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09645" y="6138802"/>
            <a:ext cx="10983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view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42" y="1465065"/>
            <a:ext cx="2871744" cy="38090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71924" y="1514423"/>
            <a:ext cx="12845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Front view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6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D03/D01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12" y="1602952"/>
            <a:ext cx="2216833" cy="329649"/>
          </a:xfrm>
        </p:spPr>
        <p:txBody>
          <a:bodyPr>
            <a:normAutofit fontScale="25000" lnSpcReduction="20000"/>
          </a:bodyPr>
          <a:lstStyle/>
          <a:p>
            <a:r>
              <a:rPr lang="sv-SE" sz="9600" b="1" dirty="0" err="1" smtClean="0">
                <a:solidFill>
                  <a:schemeClr val="tx1"/>
                </a:solidFill>
              </a:rPr>
              <a:t>Logistic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" y="2565750"/>
            <a:ext cx="1745490" cy="28125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8512" y="5463874"/>
            <a:ext cx="2947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Size: </a:t>
            </a:r>
            <a:r>
              <a:rPr lang="en-US" dirty="0"/>
              <a:t>≈ </a:t>
            </a:r>
            <a:r>
              <a:rPr lang="en-US" dirty="0" smtClean="0"/>
              <a:t>3000 x 1500 x 300 mm</a:t>
            </a:r>
          </a:p>
          <a:p>
            <a:r>
              <a:rPr lang="en-US" dirty="0" smtClean="0"/>
              <a:t>Weight: ≈3 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30" y="1441531"/>
            <a:ext cx="1716108" cy="3172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20" y="2429239"/>
            <a:ext cx="1815776" cy="30346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75802" y="5463873"/>
            <a:ext cx="2947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Size: </a:t>
            </a:r>
            <a:r>
              <a:rPr lang="en-US" dirty="0"/>
              <a:t>≈ </a:t>
            </a:r>
            <a:r>
              <a:rPr lang="en-US" dirty="0" smtClean="0"/>
              <a:t>3000 x 1600 x 100 mm</a:t>
            </a:r>
          </a:p>
          <a:p>
            <a:r>
              <a:rPr lang="en-US" dirty="0" smtClean="0"/>
              <a:t>Weight: ≈3.5 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85805" y="4385106"/>
            <a:ext cx="2444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HEA </a:t>
            </a:r>
            <a:r>
              <a:rPr lang="sv-SE" dirty="0" smtClean="0"/>
              <a:t>140</a:t>
            </a:r>
            <a:endParaRPr lang="en-US" dirty="0" smtClean="0"/>
          </a:p>
          <a:p>
            <a:pPr algn="ctr"/>
            <a:r>
              <a:rPr lang="en-US" dirty="0" smtClean="0"/>
              <a:t>Size: </a:t>
            </a:r>
            <a:r>
              <a:rPr lang="en-US" dirty="0"/>
              <a:t>≈ </a:t>
            </a:r>
            <a:r>
              <a:rPr lang="en-US" dirty="0" smtClean="0"/>
              <a:t>2900 x 1200 mm </a:t>
            </a:r>
          </a:p>
          <a:p>
            <a:pPr algn="ctr"/>
            <a:r>
              <a:rPr lang="en-US" dirty="0" smtClean="0"/>
              <a:t>Weight: ≈130 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hod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Methods Template</Template>
  <TotalTime>29951</TotalTime>
  <Words>502</Words>
  <Application>Microsoft Office PowerPoint</Application>
  <PresentationFormat>On-screen Show (4:3)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Lucida Grande</vt:lpstr>
      <vt:lpstr>Wingdings</vt:lpstr>
      <vt:lpstr>Methods Template</vt:lpstr>
      <vt:lpstr>Anpassad formgivning</vt:lpstr>
      <vt:lpstr>PowerPoint Presentation</vt:lpstr>
      <vt:lpstr>D03/D01 and E02</vt:lpstr>
      <vt:lpstr>D03/D01 Concept 1</vt:lpstr>
      <vt:lpstr>D03/D01 Concept 1</vt:lpstr>
      <vt:lpstr>D03/D01 Concept 1</vt:lpstr>
      <vt:lpstr>D03/D01 Concept 1</vt:lpstr>
      <vt:lpstr>D03/D01 Concept 1</vt:lpstr>
      <vt:lpstr>D03/D01 Concept 1</vt:lpstr>
      <vt:lpstr>D03/D01 Concept</vt:lpstr>
      <vt:lpstr>D03/D01 Concept 2</vt:lpstr>
      <vt:lpstr>D03/D01 Concept 2</vt:lpstr>
      <vt:lpstr>D03/D01 Concept 2</vt:lpstr>
      <vt:lpstr>D03/D01 Concept 2</vt:lpstr>
      <vt:lpstr>D03/D01 Concept 2</vt:lpstr>
      <vt:lpstr>D03/D01 (E02) Concept 3</vt:lpstr>
      <vt:lpstr>D03/D01 (E02) Concept 3</vt:lpstr>
      <vt:lpstr>C3C Blocks/E02</vt:lpstr>
      <vt:lpstr>C3C Blocks/E02</vt:lpstr>
      <vt:lpstr>CSPEC example</vt:lpstr>
      <vt:lpstr>Dimensions</vt:lpstr>
      <vt:lpstr>Q/A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Christoffer Affelin</dc:creator>
  <cp:lastModifiedBy>Senad Kudumovic</cp:lastModifiedBy>
  <cp:revision>919</cp:revision>
  <cp:lastPrinted>2016-09-12T13:46:05Z</cp:lastPrinted>
  <dcterms:created xsi:type="dcterms:W3CDTF">2014-12-05T10:51:41Z</dcterms:created>
  <dcterms:modified xsi:type="dcterms:W3CDTF">2018-08-24T08:39:41Z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5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Jan 22, 2015</vt:lpwstr>
  </property>
  <property fmtid="{D5CDD505-2E9C-101B-9397-08002B2CF9AE}" pid="6" name="MXActual_state_Release">
    <vt:lpwstr>N/A</vt:lpwstr>
  </property>
  <property fmtid="{D5CDD505-2E9C-101B-9397-08002B2CF9AE}" pid="7" name="MXApprover">
    <vt:lpwstr/>
  </property>
  <property fmtid="{D5CDD505-2E9C-101B-9397-08002B2CF9AE}" pid="8" name="MXAuthor">
    <vt:lpwstr>Affelin, Christoffer</vt:lpwstr>
  </property>
  <property fmtid="{D5CDD505-2E9C-101B-9397-08002B2CF9AE}" pid="9" name="MXCheckin Reason">
    <vt:lpwstr/>
  </property>
  <property fmtid="{D5CDD505-2E9C-101B-9397-08002B2CF9AE}" pid="10" name="MXclau">
    <vt:lpwstr>False</vt:lpwstr>
  </property>
  <property fmtid="{D5CDD505-2E9C-101B-9397-08002B2CF9AE}" pid="11" name="MXConfidentiality">
    <vt:lpwstr>Internal</vt:lpwstr>
  </property>
  <property fmtid="{D5CDD505-2E9C-101B-9397-08002B2CF9AE}" pid="12" name="MXCurrent">
    <vt:lpwstr>Preliminary</vt:lpwstr>
  </property>
  <property fmtid="{D5CDD505-2E9C-101B-9397-08002B2CF9AE}" pid="13" name="MXCurrent.Localized">
    <vt:lpwstr>Preliminary</vt:lpwstr>
  </property>
  <property fmtid="{D5CDD505-2E9C-101B-9397-08002B2CF9AE}" pid="14" name="MXDescription">
    <vt:lpwstr>Document containg presentations from CAD Meetings</vt:lpwstr>
  </property>
  <property fmtid="{D5CDD505-2E9C-101B-9397-08002B2CF9AE}" pid="15" name="MXDesignated User">
    <vt:lpwstr>Unassigned</vt:lpwstr>
  </property>
  <property fmtid="{D5CDD505-2E9C-101B-9397-08002B2CF9AE}" pid="16" name="MXdmg_GeneratedFrom">
    <vt:lpwstr/>
  </property>
  <property fmtid="{D5CDD505-2E9C-101B-9397-08002B2CF9AE}" pid="17" name="MXdmg_Language">
    <vt:lpwstr>en</vt:lpwstr>
  </property>
  <property fmtid="{D5CDD505-2E9C-101B-9397-08002B2CF9AE}" pid="18" name="MXdmg_LastSourceFileCheckin">
    <vt:lpwstr>Dec 3, 2015</vt:lpwstr>
  </property>
  <property fmtid="{D5CDD505-2E9C-101B-9397-08002B2CF9AE}" pid="19" name="MXEmail">
    <vt:lpwstr>Christoffer.Affelin@esss.se</vt:lpwstr>
  </property>
  <property fmtid="{D5CDD505-2E9C-101B-9397-08002B2CF9AE}" pid="20" name="MXFirstName">
    <vt:lpwstr>Christoffer</vt:lpwstr>
  </property>
  <property fmtid="{D5CDD505-2E9C-101B-9397-08002B2CF9AE}" pid="21" name="MXIs Version Object">
    <vt:lpwstr>False</vt:lpwstr>
  </property>
  <property fmtid="{D5CDD505-2E9C-101B-9397-08002B2CF9AE}" pid="22" name="MXLanguage">
    <vt:lpwstr>English</vt:lpwstr>
  </property>
  <property fmtid="{D5CDD505-2E9C-101B-9397-08002B2CF9AE}" pid="23" name="MXLastName">
    <vt:lpwstr>Affelin</vt:lpwstr>
  </property>
  <property fmtid="{D5CDD505-2E9C-101B-9397-08002B2CF9AE}" pid="24" name="MXLatestVersion">
    <vt:lpwstr>5</vt:lpwstr>
  </property>
  <property fmtid="{D5CDD505-2E9C-101B-9397-08002B2CF9AE}" pid="25" name="MXLegacy Id">
    <vt:lpwstr/>
  </property>
  <property fmtid="{D5CDD505-2E9C-101B-9397-08002B2CF9AE}" pid="26" name="MXLink">
    <vt:lpwstr/>
  </property>
  <property fmtid="{D5CDD505-2E9C-101B-9397-08002B2CF9AE}" pid="27" name="MXMiddleName">
    <vt:lpwstr>Unknown</vt:lpwstr>
  </property>
  <property fmtid="{D5CDD505-2E9C-101B-9397-08002B2CF9AE}" pid="28" name="MXMove Files To Version">
    <vt:lpwstr>False</vt:lpwstr>
  </property>
  <property fmtid="{D5CDD505-2E9C-101B-9397-08002B2CF9AE}" pid="29" name="MXName">
    <vt:lpwstr>ESS-0023797</vt:lpwstr>
  </property>
  <property fmtid="{D5CDD505-2E9C-101B-9397-08002B2CF9AE}" pid="30" name="MXOriginator">
    <vt:lpwstr>christofferaffelin</vt:lpwstr>
  </property>
  <property fmtid="{D5CDD505-2E9C-101B-9397-08002B2CF9AE}" pid="31" name="MXPhase">
    <vt:lpwstr/>
  </property>
  <property fmtid="{D5CDD505-2E9C-101B-9397-08002B2CF9AE}" pid="32" name="MXPolicy">
    <vt:lpwstr>Open Document</vt:lpwstr>
  </property>
  <property fmtid="{D5CDD505-2E9C-101B-9397-08002B2CF9AE}" pid="33" name="MXPolicy.Localized">
    <vt:lpwstr>Open Document</vt:lpwstr>
  </property>
  <property fmtid="{D5CDD505-2E9C-101B-9397-08002B2CF9AE}" pid="34" name="MXPrinted Date">
    <vt:lpwstr>Jan 22, 2015</vt:lpwstr>
  </property>
  <property fmtid="{D5CDD505-2E9C-101B-9397-08002B2CF9AE}" pid="35" name="MXPrinted Version">
    <vt:lpwstr>(5)</vt:lpwstr>
  </property>
  <property fmtid="{D5CDD505-2E9C-101B-9397-08002B2CF9AE}" pid="36" name="MXReference">
    <vt:lpwstr/>
  </property>
  <property fmtid="{D5CDD505-2E9C-101B-9397-08002B2CF9AE}" pid="37" name="MXRevision">
    <vt:lpwstr>1</vt:lpwstr>
  </property>
  <property fmtid="{D5CDD505-2E9C-101B-9397-08002B2CF9AE}" pid="38" name="MXSignatures_state_Obsolete">
    <vt:lpwstr/>
  </property>
  <property fmtid="{D5CDD505-2E9C-101B-9397-08002B2CF9AE}" pid="39" name="MXSignatures_state_Preliminary">
    <vt:lpwstr/>
  </property>
  <property fmtid="{D5CDD505-2E9C-101B-9397-08002B2CF9AE}" pid="40" name="MXSignatures_state_Release">
    <vt:lpwstr/>
  </property>
  <property fmtid="{D5CDD505-2E9C-101B-9397-08002B2CF9AE}" pid="41" name="MXSubmitter">
    <vt:lpwstr>Affelin, Christoffer</vt:lpwstr>
  </property>
  <property fmtid="{D5CDD505-2E9C-101B-9397-08002B2CF9AE}" pid="42" name="MXSuspend Versioning">
    <vt:lpwstr>False</vt:lpwstr>
  </property>
  <property fmtid="{D5CDD505-2E9C-101B-9397-08002B2CF9AE}" pid="43" name="MXTitle">
    <vt:lpwstr>CAD Meetings</vt:lpwstr>
  </property>
  <property fmtid="{D5CDD505-2E9C-101B-9397-08002B2CF9AE}" pid="44" name="MXTVADummy1">
    <vt:lpwstr/>
  </property>
  <property fmtid="{D5CDD505-2E9C-101B-9397-08002B2CF9AE}" pid="45" name="MXTVADummy2">
    <vt:lpwstr/>
  </property>
  <property fmtid="{D5CDD505-2E9C-101B-9397-08002B2CF9AE}" pid="46" name="MXTVADummy3">
    <vt:lpwstr/>
  </property>
  <property fmtid="{D5CDD505-2E9C-101B-9397-08002B2CF9AE}" pid="47" name="MXType">
    <vt:lpwstr>dmg_Presentation</vt:lpwstr>
  </property>
  <property fmtid="{D5CDD505-2E9C-101B-9397-08002B2CF9AE}" pid="48" name="MXType.Localized">
    <vt:lpwstr>Presentation</vt:lpwstr>
  </property>
  <property fmtid="{D5CDD505-2E9C-101B-9397-08002B2CF9AE}" pid="49" name="MXUser">
    <vt:lpwstr>christofferaffelin</vt:lpwstr>
  </property>
  <property fmtid="{D5CDD505-2E9C-101B-9397-08002B2CF9AE}" pid="50" name="MXVersion">
    <vt:lpwstr>5</vt:lpwstr>
  </property>
</Properties>
</file>