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9" r:id="rId3"/>
    <p:sldId id="283" r:id="rId4"/>
    <p:sldId id="284" r:id="rId5"/>
    <p:sldId id="290" r:id="rId6"/>
    <p:sldId id="291" r:id="rId7"/>
    <p:sldId id="292" r:id="rId8"/>
    <p:sldId id="294"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95CD"/>
    <a:srgbClr val="FFCE33"/>
    <a:srgbClr val="FACD00"/>
    <a:srgbClr val="B8B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Střední styl 1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046" autoAdjust="0"/>
    <p:restoredTop sz="94645"/>
  </p:normalViewPr>
  <p:slideViewPr>
    <p:cSldViewPr>
      <p:cViewPr varScale="1">
        <p:scale>
          <a:sx n="119" d="100"/>
          <a:sy n="119" d="100"/>
        </p:scale>
        <p:origin x="2240" y="17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E3C9D1-6C4E-4E62-B337-69AA496F6B4F}" type="datetimeFigureOut">
              <a:rPr lang="cs-CZ" smtClean="0"/>
              <a:pPr/>
              <a:t>30.08.18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E42694-7ADB-4ACD-AE4C-E9C8E3107808}" type="slidenum">
              <a:rPr lang="cs-CZ" smtClean="0"/>
              <a:pPr/>
              <a:t>‹#›</a:t>
            </a:fld>
            <a:endParaRPr lang="cs-CZ"/>
          </a:p>
        </p:txBody>
      </p:sp>
    </p:spTree>
    <p:extLst>
      <p:ext uri="{BB962C8B-B14F-4D97-AF65-F5344CB8AC3E}">
        <p14:creationId xmlns:p14="http://schemas.microsoft.com/office/powerpoint/2010/main" val="3459836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noProof="0" dirty="0"/>
              <a:t>ESS Exemption from the RCC-</a:t>
            </a:r>
            <a:r>
              <a:rPr lang="en-US" noProof="0" dirty="0" err="1"/>
              <a:t>MRx</a:t>
            </a:r>
            <a:r>
              <a:rPr lang="en-US" noProof="0" dirty="0"/>
              <a:t> – not required for HX and valves.</a:t>
            </a:r>
          </a:p>
          <a:p>
            <a:r>
              <a:rPr lang="en-US" noProof="0" dirty="0"/>
              <a:t>The price for storage and additional work caused by prolongation of the project are being calculated.</a:t>
            </a:r>
          </a:p>
        </p:txBody>
      </p:sp>
      <p:sp>
        <p:nvSpPr>
          <p:cNvPr id="4" name="Zástupný symbol pro číslo snímku 3"/>
          <p:cNvSpPr>
            <a:spLocks noGrp="1"/>
          </p:cNvSpPr>
          <p:nvPr>
            <p:ph type="sldNum" sz="quarter" idx="10"/>
          </p:nvPr>
        </p:nvSpPr>
        <p:spPr/>
        <p:txBody>
          <a:bodyPr/>
          <a:lstStyle/>
          <a:p>
            <a:fld id="{22E42694-7ADB-4ACD-AE4C-E9C8E3107808}" type="slidenum">
              <a:rPr lang="cs-CZ" smtClean="0"/>
              <a:pPr/>
              <a:t>5</a:t>
            </a:fld>
            <a:endParaRPr lang="cs-CZ"/>
          </a:p>
        </p:txBody>
      </p:sp>
    </p:spTree>
    <p:extLst>
      <p:ext uri="{BB962C8B-B14F-4D97-AF65-F5344CB8AC3E}">
        <p14:creationId xmlns:p14="http://schemas.microsoft.com/office/powerpoint/2010/main" val="2256499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The </a:t>
            </a:r>
            <a:r>
              <a:rPr lang="cs-CZ" dirty="0" err="1"/>
              <a:t>cost</a:t>
            </a:r>
            <a:r>
              <a:rPr lang="cs-CZ" dirty="0"/>
              <a:t> for </a:t>
            </a:r>
            <a:r>
              <a:rPr lang="cs-CZ" dirty="0" err="1"/>
              <a:t>personel</a:t>
            </a:r>
            <a:r>
              <a:rPr lang="cs-CZ" dirty="0"/>
              <a:t> has</a:t>
            </a:r>
            <a:r>
              <a:rPr lang="cs-CZ" baseline="0" dirty="0"/>
              <a:t> ben </a:t>
            </a:r>
            <a:r>
              <a:rPr lang="cs-CZ" baseline="0" dirty="0" err="1"/>
              <a:t>calculated</a:t>
            </a:r>
            <a:r>
              <a:rPr lang="cs-CZ" baseline="0" dirty="0"/>
              <a:t>, the </a:t>
            </a:r>
            <a:r>
              <a:rPr lang="cs-CZ" baseline="0" dirty="0" err="1"/>
              <a:t>storage</a:t>
            </a:r>
            <a:r>
              <a:rPr lang="cs-CZ" baseline="0" dirty="0"/>
              <a:t> </a:t>
            </a:r>
            <a:r>
              <a:rPr lang="cs-CZ" baseline="0" dirty="0" err="1"/>
              <a:t>cost</a:t>
            </a:r>
            <a:r>
              <a:rPr lang="cs-CZ" baseline="0" dirty="0"/>
              <a:t> will be </a:t>
            </a:r>
            <a:r>
              <a:rPr lang="cs-CZ" baseline="0" dirty="0" err="1"/>
              <a:t>born</a:t>
            </a:r>
            <a:r>
              <a:rPr lang="cs-CZ" baseline="0" dirty="0"/>
              <a:t> by ESS ERIC. </a:t>
            </a:r>
            <a:endParaRPr lang="cs-CZ" dirty="0"/>
          </a:p>
        </p:txBody>
      </p:sp>
      <p:sp>
        <p:nvSpPr>
          <p:cNvPr id="4" name="Zástupný symbol pro číslo snímku 3"/>
          <p:cNvSpPr>
            <a:spLocks noGrp="1"/>
          </p:cNvSpPr>
          <p:nvPr>
            <p:ph type="sldNum" sz="quarter" idx="10"/>
          </p:nvPr>
        </p:nvSpPr>
        <p:spPr/>
        <p:txBody>
          <a:bodyPr/>
          <a:lstStyle/>
          <a:p>
            <a:fld id="{22E42694-7ADB-4ACD-AE4C-E9C8E3107808}" type="slidenum">
              <a:rPr lang="cs-CZ" smtClean="0"/>
              <a:pPr/>
              <a:t>7</a:t>
            </a:fld>
            <a:endParaRPr lang="cs-CZ"/>
          </a:p>
        </p:txBody>
      </p:sp>
    </p:spTree>
    <p:extLst>
      <p:ext uri="{BB962C8B-B14F-4D97-AF65-F5344CB8AC3E}">
        <p14:creationId xmlns:p14="http://schemas.microsoft.com/office/powerpoint/2010/main" val="715391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FC0C25D2-EF63-4DCB-9CC7-CD11313EAB21}" type="datetime1">
              <a:rPr lang="cs-CZ" smtClean="0"/>
              <a:pPr/>
              <a:t>30.08.18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087191D-6874-4947-BD59-2DB64B73D3BD}" type="slidenum">
              <a:rPr lang="cs-CZ" smtClean="0"/>
              <a:pPr/>
              <a:t>‹#›</a:t>
            </a:fld>
            <a:endParaRPr lang="cs-CZ"/>
          </a:p>
        </p:txBody>
      </p:sp>
    </p:spTree>
    <p:extLst>
      <p:ext uri="{BB962C8B-B14F-4D97-AF65-F5344CB8AC3E}">
        <p14:creationId xmlns:p14="http://schemas.microsoft.com/office/powerpoint/2010/main" val="2038083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6C4D406-7C7D-4DAC-8BCF-9E527765A407}" type="datetime1">
              <a:rPr lang="cs-CZ" smtClean="0"/>
              <a:pPr/>
              <a:t>30.08.18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087191D-6874-4947-BD59-2DB64B73D3BD}" type="slidenum">
              <a:rPr lang="cs-CZ" smtClean="0"/>
              <a:pPr/>
              <a:t>‹#›</a:t>
            </a:fld>
            <a:endParaRPr lang="cs-CZ"/>
          </a:p>
        </p:txBody>
      </p:sp>
    </p:spTree>
    <p:extLst>
      <p:ext uri="{BB962C8B-B14F-4D97-AF65-F5344CB8AC3E}">
        <p14:creationId xmlns:p14="http://schemas.microsoft.com/office/powerpoint/2010/main" val="3527811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2AA2FF0-2435-438D-9287-B241D2684A85}" type="datetime1">
              <a:rPr lang="cs-CZ" smtClean="0"/>
              <a:pPr/>
              <a:t>30.08.18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087191D-6874-4947-BD59-2DB64B73D3BD}" type="slidenum">
              <a:rPr lang="cs-CZ" smtClean="0"/>
              <a:pPr/>
              <a:t>‹#›</a:t>
            </a:fld>
            <a:endParaRPr lang="cs-CZ"/>
          </a:p>
        </p:txBody>
      </p:sp>
    </p:spTree>
    <p:extLst>
      <p:ext uri="{BB962C8B-B14F-4D97-AF65-F5344CB8AC3E}">
        <p14:creationId xmlns:p14="http://schemas.microsoft.com/office/powerpoint/2010/main" val="1966851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D09C3A3-204B-4240-BF36-165FD4FE4459}" type="datetime1">
              <a:rPr lang="cs-CZ" smtClean="0"/>
              <a:pPr/>
              <a:t>30.08.18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087191D-6874-4947-BD59-2DB64B73D3BD}" type="slidenum">
              <a:rPr lang="cs-CZ" smtClean="0"/>
              <a:pPr/>
              <a:t>‹#›</a:t>
            </a:fld>
            <a:endParaRPr lang="cs-CZ"/>
          </a:p>
        </p:txBody>
      </p:sp>
    </p:spTree>
    <p:extLst>
      <p:ext uri="{BB962C8B-B14F-4D97-AF65-F5344CB8AC3E}">
        <p14:creationId xmlns:p14="http://schemas.microsoft.com/office/powerpoint/2010/main" val="3304038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E38F54C0-AA05-4C3A-840F-206792CB73D9}" type="datetime1">
              <a:rPr lang="cs-CZ" smtClean="0"/>
              <a:pPr/>
              <a:t>30.08.18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087191D-6874-4947-BD59-2DB64B73D3BD}" type="slidenum">
              <a:rPr lang="cs-CZ" smtClean="0"/>
              <a:pPr/>
              <a:t>‹#›</a:t>
            </a:fld>
            <a:endParaRPr lang="cs-CZ"/>
          </a:p>
        </p:txBody>
      </p:sp>
    </p:spTree>
    <p:extLst>
      <p:ext uri="{BB962C8B-B14F-4D97-AF65-F5344CB8AC3E}">
        <p14:creationId xmlns:p14="http://schemas.microsoft.com/office/powerpoint/2010/main" val="125920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72F2A25D-02C6-4C08-B74F-2D7D43B5D8C3}" type="datetime1">
              <a:rPr lang="cs-CZ" smtClean="0"/>
              <a:pPr/>
              <a:t>30.08.18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087191D-6874-4947-BD59-2DB64B73D3BD}" type="slidenum">
              <a:rPr lang="cs-CZ" smtClean="0"/>
              <a:pPr/>
              <a:t>‹#›</a:t>
            </a:fld>
            <a:endParaRPr lang="cs-CZ"/>
          </a:p>
        </p:txBody>
      </p:sp>
    </p:spTree>
    <p:extLst>
      <p:ext uri="{BB962C8B-B14F-4D97-AF65-F5344CB8AC3E}">
        <p14:creationId xmlns:p14="http://schemas.microsoft.com/office/powerpoint/2010/main" val="1105461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6063878-AC61-4D8E-A135-6F2F72A69A5F}" type="datetime1">
              <a:rPr lang="cs-CZ" smtClean="0"/>
              <a:pPr/>
              <a:t>30.08.18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087191D-6874-4947-BD59-2DB64B73D3BD}" type="slidenum">
              <a:rPr lang="cs-CZ" smtClean="0"/>
              <a:pPr/>
              <a:t>‹#›</a:t>
            </a:fld>
            <a:endParaRPr lang="cs-CZ"/>
          </a:p>
        </p:txBody>
      </p:sp>
    </p:spTree>
    <p:extLst>
      <p:ext uri="{BB962C8B-B14F-4D97-AF65-F5344CB8AC3E}">
        <p14:creationId xmlns:p14="http://schemas.microsoft.com/office/powerpoint/2010/main" val="2522241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DED1B134-1D7E-4D5B-BC8A-5DAFD75AE84E}" type="datetime1">
              <a:rPr lang="cs-CZ" smtClean="0"/>
              <a:pPr/>
              <a:t>30.08.18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087191D-6874-4947-BD59-2DB64B73D3BD}" type="slidenum">
              <a:rPr lang="cs-CZ" smtClean="0"/>
              <a:pPr/>
              <a:t>‹#›</a:t>
            </a:fld>
            <a:endParaRPr lang="cs-CZ"/>
          </a:p>
        </p:txBody>
      </p:sp>
    </p:spTree>
    <p:extLst>
      <p:ext uri="{BB962C8B-B14F-4D97-AF65-F5344CB8AC3E}">
        <p14:creationId xmlns:p14="http://schemas.microsoft.com/office/powerpoint/2010/main" val="3169277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0C9722D-D778-4449-9985-05C7EF72A3EA}" type="datetime1">
              <a:rPr lang="cs-CZ" smtClean="0"/>
              <a:pPr/>
              <a:t>30.08.18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087191D-6874-4947-BD59-2DB64B73D3BD}" type="slidenum">
              <a:rPr lang="cs-CZ" smtClean="0"/>
              <a:pPr/>
              <a:t>‹#›</a:t>
            </a:fld>
            <a:endParaRPr lang="cs-CZ"/>
          </a:p>
        </p:txBody>
      </p:sp>
    </p:spTree>
    <p:extLst>
      <p:ext uri="{BB962C8B-B14F-4D97-AF65-F5344CB8AC3E}">
        <p14:creationId xmlns:p14="http://schemas.microsoft.com/office/powerpoint/2010/main" val="4026881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A32CA1D4-2A2C-4CFF-9FDA-1E2181C579C4}" type="datetime1">
              <a:rPr lang="cs-CZ" smtClean="0"/>
              <a:pPr/>
              <a:t>30.08.18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087191D-6874-4947-BD59-2DB64B73D3BD}" type="slidenum">
              <a:rPr lang="cs-CZ" smtClean="0"/>
              <a:pPr/>
              <a:t>‹#›</a:t>
            </a:fld>
            <a:endParaRPr lang="cs-CZ"/>
          </a:p>
        </p:txBody>
      </p:sp>
    </p:spTree>
    <p:extLst>
      <p:ext uri="{BB962C8B-B14F-4D97-AF65-F5344CB8AC3E}">
        <p14:creationId xmlns:p14="http://schemas.microsoft.com/office/powerpoint/2010/main" val="2731147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E943B6C4-6416-49E4-869C-8832E59F7A24}" type="datetime1">
              <a:rPr lang="cs-CZ" smtClean="0"/>
              <a:pPr/>
              <a:t>30.08.18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087191D-6874-4947-BD59-2DB64B73D3BD}" type="slidenum">
              <a:rPr lang="cs-CZ" smtClean="0"/>
              <a:pPr/>
              <a:t>‹#›</a:t>
            </a:fld>
            <a:endParaRPr lang="cs-CZ"/>
          </a:p>
        </p:txBody>
      </p:sp>
    </p:spTree>
    <p:extLst>
      <p:ext uri="{BB962C8B-B14F-4D97-AF65-F5344CB8AC3E}">
        <p14:creationId xmlns:p14="http://schemas.microsoft.com/office/powerpoint/2010/main" val="3489201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E86E79-D53E-447A-9B4B-05D2B008716D}" type="datetime1">
              <a:rPr lang="cs-CZ" smtClean="0"/>
              <a:pPr/>
              <a:t>30.08.18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7191D-6874-4947-BD59-2DB64B73D3BD}" type="slidenum">
              <a:rPr lang="cs-CZ" smtClean="0"/>
              <a:pPr/>
              <a:t>‹#›</a:t>
            </a:fld>
            <a:endParaRPr lang="cs-CZ"/>
          </a:p>
        </p:txBody>
      </p:sp>
    </p:spTree>
    <p:extLst>
      <p:ext uri="{BB962C8B-B14F-4D97-AF65-F5344CB8AC3E}">
        <p14:creationId xmlns:p14="http://schemas.microsoft.com/office/powerpoint/2010/main" val="589331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476672"/>
            <a:ext cx="7286372" cy="1368152"/>
          </a:xfrm>
        </p:spPr>
        <p:txBody>
          <a:bodyPr>
            <a:noAutofit/>
          </a:bodyPr>
          <a:lstStyle/>
          <a:p>
            <a:pPr marL="90000" algn="l">
              <a:lnSpc>
                <a:spcPts val="4600"/>
              </a:lnSpc>
            </a:pPr>
            <a:r>
              <a:rPr lang="cs-CZ" sz="4000" b="1" kern="200" spc="100" dirty="0">
                <a:solidFill>
                  <a:schemeClr val="tx1">
                    <a:lumMod val="50000"/>
                    <a:lumOff val="50000"/>
                  </a:schemeClr>
                </a:solidFill>
                <a:latin typeface="Sakkal Majalla" panose="02000000000000000000" pitchFamily="2" charset="-78"/>
                <a:cs typeface="Sakkal Majalla" panose="02000000000000000000" pitchFamily="2" charset="-78"/>
              </a:rPr>
              <a:t>EUROPEAN SPALLATION SOURCE</a:t>
            </a:r>
            <a:br>
              <a:rPr lang="cs-CZ" sz="3200" b="1" kern="200" spc="100" dirty="0">
                <a:solidFill>
                  <a:schemeClr val="tx1">
                    <a:lumMod val="50000"/>
                    <a:lumOff val="50000"/>
                  </a:schemeClr>
                </a:solidFill>
                <a:latin typeface="Sakkal Majalla" panose="02000000000000000000" pitchFamily="2" charset="-78"/>
                <a:cs typeface="Sakkal Majalla" panose="02000000000000000000" pitchFamily="2" charset="-78"/>
              </a:rPr>
            </a:br>
            <a:r>
              <a:rPr lang="cs-CZ" sz="3200" b="1" kern="200" spc="100" dirty="0">
                <a:solidFill>
                  <a:schemeClr val="tx1">
                    <a:lumMod val="50000"/>
                    <a:lumOff val="50000"/>
                  </a:schemeClr>
                </a:solidFill>
                <a:latin typeface="Sakkal Majalla" panose="02000000000000000000" pitchFamily="2" charset="-78"/>
                <a:cs typeface="Sakkal Majalla" panose="02000000000000000000" pitchFamily="2" charset="-78"/>
              </a:rPr>
              <a:t>ESS </a:t>
            </a:r>
            <a:r>
              <a:rPr lang="cs-CZ" sz="3200" b="1" kern="200" spc="100" dirty="0" err="1">
                <a:solidFill>
                  <a:schemeClr val="tx1">
                    <a:lumMod val="50000"/>
                    <a:lumOff val="50000"/>
                  </a:schemeClr>
                </a:solidFill>
                <a:latin typeface="Sakkal Majalla" panose="02000000000000000000" pitchFamily="2" charset="-78"/>
                <a:cs typeface="Sakkal Majalla" panose="02000000000000000000" pitchFamily="2" charset="-78"/>
              </a:rPr>
              <a:t>Scandinavia</a:t>
            </a:r>
            <a:r>
              <a:rPr lang="cs-CZ" sz="3200" b="1" kern="200" spc="100" dirty="0">
                <a:solidFill>
                  <a:schemeClr val="tx1">
                    <a:lumMod val="50000"/>
                    <a:lumOff val="50000"/>
                  </a:schemeClr>
                </a:solidFill>
                <a:latin typeface="Sakkal Majalla" panose="02000000000000000000" pitchFamily="2" charset="-78"/>
                <a:cs typeface="Sakkal Majalla" panose="02000000000000000000" pitchFamily="2" charset="-78"/>
              </a:rPr>
              <a:t>- CZ - OP </a:t>
            </a:r>
          </a:p>
        </p:txBody>
      </p:sp>
      <p:sp>
        <p:nvSpPr>
          <p:cNvPr id="3" name="Podnadpis 2"/>
          <p:cNvSpPr>
            <a:spLocks noGrp="1"/>
          </p:cNvSpPr>
          <p:nvPr>
            <p:ph type="subTitle" idx="1"/>
          </p:nvPr>
        </p:nvSpPr>
        <p:spPr>
          <a:xfrm>
            <a:off x="0" y="2420888"/>
            <a:ext cx="9144000" cy="2808312"/>
          </a:xfrm>
          <a:solidFill>
            <a:srgbClr val="0095CD"/>
          </a:solidFill>
          <a:effectLst/>
        </p:spPr>
        <p:style>
          <a:lnRef idx="1">
            <a:schemeClr val="accent5"/>
          </a:lnRef>
          <a:fillRef idx="3">
            <a:schemeClr val="accent5"/>
          </a:fillRef>
          <a:effectRef idx="2">
            <a:schemeClr val="accent5"/>
          </a:effectRef>
          <a:fontRef idx="minor">
            <a:schemeClr val="lt1"/>
          </a:fontRef>
        </p:style>
        <p:txBody>
          <a:bodyPr>
            <a:normAutofit/>
          </a:bodyPr>
          <a:lstStyle/>
          <a:p>
            <a:endParaRPr lang="cs-CZ" sz="2100" dirty="0">
              <a:solidFill>
                <a:schemeClr val="bg1"/>
              </a:solidFill>
            </a:endParaRPr>
          </a:p>
          <a:p>
            <a:r>
              <a:rPr lang="en-US" b="1" dirty="0">
                <a:solidFill>
                  <a:schemeClr val="bg1"/>
                </a:solidFill>
              </a:rPr>
              <a:t>Investment</a:t>
            </a:r>
            <a:r>
              <a:rPr lang="cs-CZ" b="1" dirty="0">
                <a:solidFill>
                  <a:schemeClr val="bg1"/>
                </a:solidFill>
              </a:rPr>
              <a:t>s</a:t>
            </a:r>
            <a:r>
              <a:rPr lang="en-US" b="1" dirty="0">
                <a:solidFill>
                  <a:schemeClr val="bg1"/>
                </a:solidFill>
              </a:rPr>
              <a:t> from structural funds</a:t>
            </a:r>
            <a:endParaRPr lang="cs-CZ" b="1" dirty="0">
              <a:solidFill>
                <a:schemeClr val="bg1"/>
              </a:solidFill>
            </a:endParaRPr>
          </a:p>
          <a:p>
            <a:r>
              <a:rPr lang="cs-CZ" b="1" dirty="0">
                <a:solidFill>
                  <a:schemeClr val="bg1"/>
                </a:solidFill>
              </a:rPr>
              <a:t>TCB, August 30, 2018</a:t>
            </a:r>
          </a:p>
          <a:p>
            <a:r>
              <a:rPr lang="cs-CZ" b="1" dirty="0">
                <a:solidFill>
                  <a:schemeClr val="bg1"/>
                </a:solidFill>
              </a:rPr>
              <a:t>Petr Lukáš</a:t>
            </a:r>
          </a:p>
        </p:txBody>
      </p:sp>
      <p:sp>
        <p:nvSpPr>
          <p:cNvPr id="4" name="Zástupný symbol pro číslo snímku 3"/>
          <p:cNvSpPr>
            <a:spLocks noGrp="1"/>
          </p:cNvSpPr>
          <p:nvPr>
            <p:ph type="sldNum" sz="quarter" idx="12"/>
          </p:nvPr>
        </p:nvSpPr>
        <p:spPr/>
        <p:txBody>
          <a:bodyPr/>
          <a:lstStyle/>
          <a:p>
            <a:fld id="{C087191D-6874-4947-BD59-2DB64B73D3BD}" type="slidenum">
              <a:rPr lang="cs-CZ" smtClean="0"/>
              <a:pPr/>
              <a:t>1</a:t>
            </a:fld>
            <a:endParaRPr lang="cs-CZ"/>
          </a:p>
        </p:txBody>
      </p:sp>
      <p:pic>
        <p:nvPicPr>
          <p:cNvPr id="1030"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4408" y="436771"/>
            <a:ext cx="599086" cy="1137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3608" y="5281295"/>
            <a:ext cx="6480048" cy="1440180"/>
          </a:xfrm>
          <a:prstGeom prst="rect">
            <a:avLst/>
          </a:prstGeom>
        </p:spPr>
      </p:pic>
      <p:pic>
        <p:nvPicPr>
          <p:cNvPr id="6" name="Obrázek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83596" y="454228"/>
            <a:ext cx="1080120" cy="1080120"/>
          </a:xfrm>
          <a:prstGeom prst="rect">
            <a:avLst/>
          </a:prstGeom>
        </p:spPr>
      </p:pic>
    </p:spTree>
    <p:extLst>
      <p:ext uri="{BB962C8B-B14F-4D97-AF65-F5344CB8AC3E}">
        <p14:creationId xmlns:p14="http://schemas.microsoft.com/office/powerpoint/2010/main" val="26572574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lstStyle/>
          <a:p>
            <a:r>
              <a:rPr lang="cs-CZ" b="1" dirty="0"/>
              <a:t>ESS-Scandinavia –CZ–OP project</a:t>
            </a:r>
          </a:p>
        </p:txBody>
      </p:sp>
      <p:sp>
        <p:nvSpPr>
          <p:cNvPr id="3" name="Zástupný symbol pro obsah 2"/>
          <p:cNvSpPr>
            <a:spLocks noGrp="1"/>
          </p:cNvSpPr>
          <p:nvPr>
            <p:ph idx="1"/>
          </p:nvPr>
        </p:nvSpPr>
        <p:spPr>
          <a:xfrm>
            <a:off x="539552" y="1251798"/>
            <a:ext cx="8229600" cy="4525963"/>
          </a:xfrm>
        </p:spPr>
        <p:txBody>
          <a:bodyPr>
            <a:normAutofit/>
          </a:bodyPr>
          <a:lstStyle/>
          <a:p>
            <a:pPr marL="0" indent="0">
              <a:buNone/>
            </a:pPr>
            <a:endParaRPr lang="cs-CZ" dirty="0"/>
          </a:p>
          <a:p>
            <a:r>
              <a:rPr lang="en-US" sz="2400" dirty="0"/>
              <a:t>European Spallation Source - participation of the Czech Republic – OP</a:t>
            </a:r>
            <a:r>
              <a:rPr lang="cs-CZ" sz="2400" dirty="0"/>
              <a:t>, Reg. No. CZ.02.1.01/0.0/0.0/16_013/0001794</a:t>
            </a:r>
            <a:endParaRPr lang="en-US" sz="2400" dirty="0"/>
          </a:p>
          <a:p>
            <a:r>
              <a:rPr lang="en-US" sz="2400" dirty="0"/>
              <a:t>Duration 1/10/2016 – 30/9/2020 – 48 months</a:t>
            </a:r>
          </a:p>
          <a:p>
            <a:r>
              <a:rPr lang="en-US" sz="2400" dirty="0"/>
              <a:t>80,14 % of budget for investment costs</a:t>
            </a:r>
            <a:r>
              <a:rPr lang="cs-CZ" sz="2400" dirty="0"/>
              <a:t>, in kind contribution of CZ to ESS ERIC</a:t>
            </a:r>
          </a:p>
          <a:p>
            <a:r>
              <a:rPr lang="en-US" sz="2400" dirty="0"/>
              <a:t>Cost contingency is not eligible under SF programmes</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C087191D-6874-4947-BD59-2DB64B73D3BD}" type="slidenum">
              <a:rPr lang="cs-CZ" smtClean="0"/>
              <a:pPr/>
              <a:t>2</a:t>
            </a:fld>
            <a:endParaRPr lang="cs-CZ"/>
          </a:p>
        </p:txBody>
      </p:sp>
      <p:graphicFrame>
        <p:nvGraphicFramePr>
          <p:cNvPr id="6" name="Tabulka 5"/>
          <p:cNvGraphicFramePr>
            <a:graphicFrameLocks noGrp="1"/>
          </p:cNvGraphicFramePr>
          <p:nvPr>
            <p:extLst>
              <p:ext uri="{D42A27DB-BD31-4B8C-83A1-F6EECF244321}">
                <p14:modId xmlns:p14="http://schemas.microsoft.com/office/powerpoint/2010/main" val="1050476706"/>
              </p:ext>
            </p:extLst>
          </p:nvPr>
        </p:nvGraphicFramePr>
        <p:xfrm>
          <a:off x="409867" y="4509120"/>
          <a:ext cx="8488969" cy="1197895"/>
        </p:xfrm>
        <a:graphic>
          <a:graphicData uri="http://schemas.openxmlformats.org/drawingml/2006/table">
            <a:tbl>
              <a:tblPr firstRow="1" bandRow="1">
                <a:tableStyleId>{5C22544A-7EE6-4342-B048-85BDC9FD1C3A}</a:tableStyleId>
              </a:tblPr>
              <a:tblGrid>
                <a:gridCol w="1913403">
                  <a:extLst>
                    <a:ext uri="{9D8B030D-6E8A-4147-A177-3AD203B41FA5}">
                      <a16:colId xmlns:a16="http://schemas.microsoft.com/office/drawing/2014/main" val="20000"/>
                    </a:ext>
                  </a:extLst>
                </a:gridCol>
                <a:gridCol w="1461252">
                  <a:extLst>
                    <a:ext uri="{9D8B030D-6E8A-4147-A177-3AD203B41FA5}">
                      <a16:colId xmlns:a16="http://schemas.microsoft.com/office/drawing/2014/main" val="20001"/>
                    </a:ext>
                  </a:extLst>
                </a:gridCol>
                <a:gridCol w="1725965">
                  <a:extLst>
                    <a:ext uri="{9D8B030D-6E8A-4147-A177-3AD203B41FA5}">
                      <a16:colId xmlns:a16="http://schemas.microsoft.com/office/drawing/2014/main" val="20002"/>
                    </a:ext>
                  </a:extLst>
                </a:gridCol>
                <a:gridCol w="1642172">
                  <a:extLst>
                    <a:ext uri="{9D8B030D-6E8A-4147-A177-3AD203B41FA5}">
                      <a16:colId xmlns:a16="http://schemas.microsoft.com/office/drawing/2014/main" val="20003"/>
                    </a:ext>
                  </a:extLst>
                </a:gridCol>
                <a:gridCol w="1746177">
                  <a:extLst>
                    <a:ext uri="{9D8B030D-6E8A-4147-A177-3AD203B41FA5}">
                      <a16:colId xmlns:a16="http://schemas.microsoft.com/office/drawing/2014/main" val="20004"/>
                    </a:ext>
                  </a:extLst>
                </a:gridCol>
              </a:tblGrid>
              <a:tr h="737794">
                <a:tc>
                  <a:txBody>
                    <a:bodyPr/>
                    <a:lstStyle/>
                    <a:p>
                      <a:r>
                        <a:rPr lang="cs-CZ" dirty="0"/>
                        <a:t>Budget CZK</a:t>
                      </a:r>
                    </a:p>
                  </a:txBody>
                  <a:tcPr>
                    <a:solidFill>
                      <a:srgbClr val="00B0F0"/>
                    </a:solidFill>
                  </a:tcPr>
                </a:tc>
                <a:tc>
                  <a:txBody>
                    <a:bodyPr/>
                    <a:lstStyle/>
                    <a:p>
                      <a:r>
                        <a:rPr lang="cs-CZ" dirty="0"/>
                        <a:t>EUR (25,7)</a:t>
                      </a:r>
                    </a:p>
                  </a:txBody>
                  <a:tcPr>
                    <a:solidFill>
                      <a:srgbClr val="00B0F0"/>
                    </a:solidFill>
                  </a:tcPr>
                </a:tc>
                <a:tc>
                  <a:txBody>
                    <a:bodyPr/>
                    <a:lstStyle/>
                    <a:p>
                      <a:r>
                        <a:rPr lang="cs-CZ" dirty="0"/>
                        <a:t>Investment</a:t>
                      </a:r>
                    </a:p>
                  </a:txBody>
                  <a:tcPr>
                    <a:solidFill>
                      <a:srgbClr val="00B0F0"/>
                    </a:solidFill>
                  </a:tcPr>
                </a:tc>
                <a:tc>
                  <a:txBody>
                    <a:bodyPr/>
                    <a:lstStyle/>
                    <a:p>
                      <a:r>
                        <a:rPr lang="cs-CZ" dirty="0"/>
                        <a:t>EUR (25,7)</a:t>
                      </a:r>
                    </a:p>
                  </a:txBody>
                  <a:tcPr>
                    <a:solidFill>
                      <a:srgbClr val="00B0F0"/>
                    </a:solidFill>
                  </a:tcPr>
                </a:tc>
                <a:tc>
                  <a:txBody>
                    <a:bodyPr/>
                    <a:lstStyle/>
                    <a:p>
                      <a:r>
                        <a:rPr lang="cs-CZ" dirty="0"/>
                        <a:t>Non Investment CZK</a:t>
                      </a:r>
                    </a:p>
                  </a:txBody>
                  <a:tcPr>
                    <a:solidFill>
                      <a:srgbClr val="00B0F0"/>
                    </a:solidFill>
                  </a:tcPr>
                </a:tc>
                <a:extLst>
                  <a:ext uri="{0D108BD9-81ED-4DB2-BD59-A6C34878D82A}">
                    <a16:rowId xmlns:a16="http://schemas.microsoft.com/office/drawing/2014/main" val="10000"/>
                  </a:ext>
                </a:extLst>
              </a:tr>
              <a:tr h="460101">
                <a:tc>
                  <a:txBody>
                    <a:bodyPr/>
                    <a:lstStyle/>
                    <a:p>
                      <a:r>
                        <a:rPr lang="cs-CZ" b="1" dirty="0"/>
                        <a:t>631 371 132,2 </a:t>
                      </a:r>
                    </a:p>
                  </a:txBody>
                  <a:tcPr/>
                </a:tc>
                <a:tc>
                  <a:txBody>
                    <a:bodyPr/>
                    <a:lstStyle/>
                    <a:p>
                      <a:r>
                        <a:rPr lang="cs-CZ" dirty="0"/>
                        <a:t>24 566 970,1</a:t>
                      </a:r>
                    </a:p>
                  </a:txBody>
                  <a:tcPr/>
                </a:tc>
                <a:tc>
                  <a:txBody>
                    <a:bodyPr/>
                    <a:lstStyle/>
                    <a:p>
                      <a:r>
                        <a:rPr lang="cs-CZ" dirty="0"/>
                        <a:t>506 000 000,0 </a:t>
                      </a:r>
                    </a:p>
                  </a:txBody>
                  <a:tcPr/>
                </a:tc>
                <a:tc>
                  <a:txBody>
                    <a:bodyPr/>
                    <a:lstStyle/>
                    <a:p>
                      <a:r>
                        <a:rPr lang="cs-CZ" b="1" dirty="0"/>
                        <a:t>19 688 715, 95</a:t>
                      </a:r>
                    </a:p>
                  </a:txBody>
                  <a:tcPr/>
                </a:tc>
                <a:tc>
                  <a:txBody>
                    <a:bodyPr/>
                    <a:lstStyle/>
                    <a:p>
                      <a:r>
                        <a:rPr lang="cs-CZ" dirty="0"/>
                        <a:t>125 371 132,2</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28213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lstStyle/>
          <a:p>
            <a:r>
              <a:rPr lang="cs-CZ" b="1" dirty="0"/>
              <a:t>ESS-Scandinavia –CZ–OP project</a:t>
            </a:r>
          </a:p>
        </p:txBody>
      </p:sp>
      <p:sp>
        <p:nvSpPr>
          <p:cNvPr id="3" name="Zástupný symbol pro obsah 2"/>
          <p:cNvSpPr>
            <a:spLocks noGrp="1"/>
          </p:cNvSpPr>
          <p:nvPr>
            <p:ph idx="1"/>
          </p:nvPr>
        </p:nvSpPr>
        <p:spPr>
          <a:xfrm>
            <a:off x="539552" y="1251798"/>
            <a:ext cx="8229600" cy="4913506"/>
          </a:xfrm>
        </p:spPr>
        <p:txBody>
          <a:bodyPr>
            <a:normAutofit fontScale="85000" lnSpcReduction="20000"/>
          </a:bodyPr>
          <a:lstStyle/>
          <a:p>
            <a:pPr marL="0" indent="0">
              <a:buNone/>
            </a:pPr>
            <a:endParaRPr lang="cs-CZ" dirty="0"/>
          </a:p>
          <a:p>
            <a:pPr marL="0" indent="0">
              <a:spcAft>
                <a:spcPts val="600"/>
              </a:spcAft>
              <a:buNone/>
            </a:pPr>
            <a:r>
              <a:rPr lang="en-US" dirty="0"/>
              <a:t>5 Key activities</a:t>
            </a:r>
          </a:p>
          <a:p>
            <a:pPr marL="625475" lvl="1" indent="-354013">
              <a:spcAft>
                <a:spcPts val="600"/>
              </a:spcAft>
            </a:pPr>
            <a:r>
              <a:rPr lang="en-US" b="1" dirty="0"/>
              <a:t>Key activity 1 / Development Programme - ESS Target Station: Helium cooling system</a:t>
            </a:r>
          </a:p>
          <a:p>
            <a:pPr marL="625475" lvl="1" indent="-354013">
              <a:spcAft>
                <a:spcPts val="600"/>
              </a:spcAft>
            </a:pPr>
            <a:r>
              <a:rPr lang="en-US" b="1" dirty="0"/>
              <a:t>Key activity 2 / Development Programme - ESS Target station: Fluid Systems</a:t>
            </a:r>
          </a:p>
          <a:p>
            <a:pPr marL="625475" lvl="1" indent="-354013">
              <a:spcAft>
                <a:spcPts val="600"/>
              </a:spcAft>
            </a:pPr>
            <a:r>
              <a:rPr lang="en-US" dirty="0"/>
              <a:t>Key Activity 3 / Research Programme A: RnD of in-situ experimental Methods for characterization of processes in Engineering materials</a:t>
            </a:r>
          </a:p>
          <a:p>
            <a:pPr marL="625475" lvl="1" indent="-354013">
              <a:spcAft>
                <a:spcPts val="600"/>
              </a:spcAft>
            </a:pPr>
            <a:r>
              <a:rPr lang="en-US" dirty="0"/>
              <a:t>Key Activity 4 / Research programme B: Development of novel TOF 3D neutron diffraction/Imaging Methods for Engineering material research</a:t>
            </a:r>
            <a:endParaRPr lang="cs-CZ" dirty="0"/>
          </a:p>
          <a:p>
            <a:pPr marL="625475" lvl="1" indent="-354013">
              <a:spcAft>
                <a:spcPts val="600"/>
              </a:spcAft>
            </a:pPr>
            <a:r>
              <a:rPr lang="cs-CZ" dirty="0"/>
              <a:t>Key activity 5/ Management</a:t>
            </a:r>
            <a:endParaRPr lang="en-US" dirty="0"/>
          </a:p>
        </p:txBody>
      </p:sp>
      <p:sp>
        <p:nvSpPr>
          <p:cNvPr id="4" name="Zástupný symbol pro číslo snímku 3"/>
          <p:cNvSpPr>
            <a:spLocks noGrp="1"/>
          </p:cNvSpPr>
          <p:nvPr>
            <p:ph type="sldNum" sz="quarter" idx="12"/>
          </p:nvPr>
        </p:nvSpPr>
        <p:spPr/>
        <p:txBody>
          <a:bodyPr/>
          <a:lstStyle/>
          <a:p>
            <a:fld id="{C087191D-6874-4947-BD59-2DB64B73D3BD}" type="slidenum">
              <a:rPr lang="cs-CZ" smtClean="0"/>
              <a:pPr/>
              <a:t>3</a:t>
            </a:fld>
            <a:endParaRPr lang="cs-CZ"/>
          </a:p>
        </p:txBody>
      </p:sp>
    </p:spTree>
    <p:extLst>
      <p:ext uri="{BB962C8B-B14F-4D97-AF65-F5344CB8AC3E}">
        <p14:creationId xmlns:p14="http://schemas.microsoft.com/office/powerpoint/2010/main" val="2002553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Autofit/>
          </a:bodyPr>
          <a:lstStyle/>
          <a:p>
            <a:r>
              <a:rPr lang="en-US" sz="3600" b="1" dirty="0">
                <a:solidFill>
                  <a:schemeClr val="bg1"/>
                </a:solidFill>
              </a:rPr>
              <a:t>Key activity 1/Development programme – ESS Target Station: Helium cooling system</a:t>
            </a:r>
          </a:p>
        </p:txBody>
      </p:sp>
      <p:sp>
        <p:nvSpPr>
          <p:cNvPr id="3" name="Zástupný symbol pro obsah 2"/>
          <p:cNvSpPr>
            <a:spLocks noGrp="1"/>
          </p:cNvSpPr>
          <p:nvPr>
            <p:ph idx="1"/>
          </p:nvPr>
        </p:nvSpPr>
        <p:spPr>
          <a:xfrm>
            <a:off x="457200" y="1417638"/>
            <a:ext cx="8229600" cy="4913506"/>
          </a:xfrm>
        </p:spPr>
        <p:txBody>
          <a:bodyPr>
            <a:normAutofit lnSpcReduction="10000"/>
          </a:bodyPr>
          <a:lstStyle/>
          <a:p>
            <a:r>
              <a:rPr lang="cs-CZ" sz="2600" dirty="0"/>
              <a:t>TIK 2.2 - </a:t>
            </a:r>
            <a:r>
              <a:rPr lang="en-GB" sz="2600" dirty="0"/>
              <a:t>Target Helium Cooling System </a:t>
            </a:r>
            <a:endParaRPr lang="cs-CZ" sz="2600" dirty="0"/>
          </a:p>
          <a:p>
            <a:pPr>
              <a:spcAft>
                <a:spcPts val="600"/>
              </a:spcAft>
            </a:pPr>
            <a:r>
              <a:rPr lang="cs-CZ" sz="2600" dirty="0"/>
              <a:t>Budget</a:t>
            </a:r>
          </a:p>
          <a:p>
            <a:pPr marL="0" indent="0">
              <a:spcAft>
                <a:spcPts val="600"/>
              </a:spcAft>
              <a:buNone/>
            </a:pPr>
            <a:endParaRPr lang="cs-CZ" dirty="0"/>
          </a:p>
          <a:p>
            <a:pPr>
              <a:spcAft>
                <a:spcPts val="600"/>
              </a:spcAft>
            </a:pPr>
            <a:endParaRPr lang="cs-CZ" dirty="0"/>
          </a:p>
          <a:p>
            <a:pPr>
              <a:spcAft>
                <a:spcPts val="600"/>
              </a:spcAft>
            </a:pPr>
            <a:r>
              <a:rPr lang="en-US" sz="2600" dirty="0"/>
              <a:t>Harmonogramme:</a:t>
            </a:r>
          </a:p>
          <a:p>
            <a:pPr lvl="1">
              <a:spcAft>
                <a:spcPts val="600"/>
              </a:spcAft>
            </a:pPr>
            <a:r>
              <a:rPr lang="en-US" sz="2600" dirty="0"/>
              <a:t>former 10/ 2016 to 6/2019; </a:t>
            </a:r>
          </a:p>
          <a:p>
            <a:pPr lvl="1">
              <a:spcAft>
                <a:spcPts val="600"/>
              </a:spcAft>
            </a:pPr>
            <a:r>
              <a:rPr lang="en-US" sz="2600" dirty="0"/>
              <a:t>new      10/2016 to 12/2019; 6 months in addition</a:t>
            </a:r>
          </a:p>
          <a:p>
            <a:pPr>
              <a:spcAft>
                <a:spcPts val="600"/>
              </a:spcAft>
            </a:pPr>
            <a:r>
              <a:rPr lang="en-US" sz="2600" dirty="0"/>
              <a:t>Delays – caused by additional requests by the SE nuclear regulator for radiation safety and anti terrorist safety</a:t>
            </a:r>
          </a:p>
          <a:p>
            <a:pPr>
              <a:spcAft>
                <a:spcPts val="600"/>
              </a:spcAft>
            </a:pPr>
            <a:endParaRPr lang="cs-CZ" dirty="0"/>
          </a:p>
        </p:txBody>
      </p:sp>
      <p:sp>
        <p:nvSpPr>
          <p:cNvPr id="4" name="Zástupný symbol pro číslo snímku 3"/>
          <p:cNvSpPr>
            <a:spLocks noGrp="1"/>
          </p:cNvSpPr>
          <p:nvPr>
            <p:ph type="sldNum" sz="quarter" idx="12"/>
          </p:nvPr>
        </p:nvSpPr>
        <p:spPr/>
        <p:txBody>
          <a:bodyPr/>
          <a:lstStyle/>
          <a:p>
            <a:fld id="{C087191D-6874-4947-BD59-2DB64B73D3BD}" type="slidenum">
              <a:rPr lang="cs-CZ" smtClean="0"/>
              <a:pPr/>
              <a:t>4</a:t>
            </a:fld>
            <a:endParaRPr lang="cs-CZ"/>
          </a:p>
        </p:txBody>
      </p:sp>
      <p:graphicFrame>
        <p:nvGraphicFramePr>
          <p:cNvPr id="6" name="Tabulka 5"/>
          <p:cNvGraphicFramePr>
            <a:graphicFrameLocks noGrp="1"/>
          </p:cNvGraphicFramePr>
          <p:nvPr>
            <p:extLst>
              <p:ext uri="{D42A27DB-BD31-4B8C-83A1-F6EECF244321}">
                <p14:modId xmlns:p14="http://schemas.microsoft.com/office/powerpoint/2010/main" val="3954551655"/>
              </p:ext>
            </p:extLst>
          </p:nvPr>
        </p:nvGraphicFramePr>
        <p:xfrm>
          <a:off x="457200" y="2349857"/>
          <a:ext cx="8424936" cy="1010920"/>
        </p:xfrm>
        <a:graphic>
          <a:graphicData uri="http://schemas.openxmlformats.org/drawingml/2006/table">
            <a:tbl>
              <a:tblPr firstRow="1" bandRow="1">
                <a:tableStyleId>{5C22544A-7EE6-4342-B048-85BDC9FD1C3A}</a:tableStyleId>
              </a:tblPr>
              <a:tblGrid>
                <a:gridCol w="2106234">
                  <a:extLst>
                    <a:ext uri="{9D8B030D-6E8A-4147-A177-3AD203B41FA5}">
                      <a16:colId xmlns:a16="http://schemas.microsoft.com/office/drawing/2014/main" val="20000"/>
                    </a:ext>
                  </a:extLst>
                </a:gridCol>
                <a:gridCol w="2440614">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221904">
                  <a:extLst>
                    <a:ext uri="{9D8B030D-6E8A-4147-A177-3AD203B41FA5}">
                      <a16:colId xmlns:a16="http://schemas.microsoft.com/office/drawing/2014/main" val="20003"/>
                    </a:ext>
                  </a:extLst>
                </a:gridCol>
              </a:tblGrid>
              <a:tr h="370840">
                <a:tc>
                  <a:txBody>
                    <a:bodyPr/>
                    <a:lstStyle/>
                    <a:p>
                      <a:r>
                        <a:rPr lang="cs-CZ" dirty="0"/>
                        <a:t>Budget</a:t>
                      </a:r>
                    </a:p>
                  </a:txBody>
                  <a:tcPr>
                    <a:solidFill>
                      <a:srgbClr val="00B0F0"/>
                    </a:solidFill>
                  </a:tcPr>
                </a:tc>
                <a:tc>
                  <a:txBody>
                    <a:bodyPr/>
                    <a:lstStyle/>
                    <a:p>
                      <a:r>
                        <a:rPr lang="cs-CZ" dirty="0"/>
                        <a:t>EUR</a:t>
                      </a:r>
                    </a:p>
                  </a:txBody>
                  <a:tcPr>
                    <a:solidFill>
                      <a:srgbClr val="00B0F0"/>
                    </a:solidFill>
                  </a:tcPr>
                </a:tc>
                <a:tc>
                  <a:txBody>
                    <a:bodyPr/>
                    <a:lstStyle/>
                    <a:p>
                      <a:r>
                        <a:rPr lang="cs-CZ" dirty="0"/>
                        <a:t>Investment</a:t>
                      </a:r>
                    </a:p>
                  </a:txBody>
                  <a:tcPr>
                    <a:solidFill>
                      <a:srgbClr val="00B0F0"/>
                    </a:solidFill>
                  </a:tcPr>
                </a:tc>
                <a:tc>
                  <a:txBody>
                    <a:bodyPr/>
                    <a:lstStyle/>
                    <a:p>
                      <a:r>
                        <a:rPr lang="en-US" noProof="0" dirty="0"/>
                        <a:t>Additional research</a:t>
                      </a:r>
                      <a:r>
                        <a:rPr lang="en-US" baseline="0" noProof="0" dirty="0"/>
                        <a:t> </a:t>
                      </a:r>
                      <a:r>
                        <a:rPr lang="en-US" noProof="0" dirty="0"/>
                        <a:t>requested </a:t>
                      </a:r>
                      <a:r>
                        <a:rPr lang="cs-CZ" dirty="0"/>
                        <a:t>by ESS</a:t>
                      </a:r>
                    </a:p>
                  </a:txBody>
                  <a:tcPr>
                    <a:solidFill>
                      <a:srgbClr val="00B0F0"/>
                    </a:solidFill>
                  </a:tcPr>
                </a:tc>
                <a:extLst>
                  <a:ext uri="{0D108BD9-81ED-4DB2-BD59-A6C34878D82A}">
                    <a16:rowId xmlns:a16="http://schemas.microsoft.com/office/drawing/2014/main" val="10000"/>
                  </a:ext>
                </a:extLst>
              </a:tr>
              <a:tr h="370840">
                <a:tc>
                  <a:txBody>
                    <a:bodyPr/>
                    <a:lstStyle/>
                    <a:p>
                      <a:r>
                        <a:rPr lang="cs-CZ" dirty="0"/>
                        <a:t>154 725 454,0 CZK </a:t>
                      </a:r>
                    </a:p>
                  </a:txBody>
                  <a:tcPr/>
                </a:tc>
                <a:tc>
                  <a:txBody>
                    <a:bodyPr/>
                    <a:lstStyle/>
                    <a:p>
                      <a:r>
                        <a:rPr lang="cs-CZ" b="1" dirty="0"/>
                        <a:t>6 020 445, 7  </a:t>
                      </a:r>
                      <a:r>
                        <a:rPr lang="cs-CZ" dirty="0"/>
                        <a:t>(25,7 </a:t>
                      </a:r>
                      <a:r>
                        <a:rPr lang="cs-CZ" dirty="0" err="1"/>
                        <a:t>ExR</a:t>
                      </a:r>
                      <a:r>
                        <a:rPr lang="cs-CZ" dirty="0"/>
                        <a:t> )</a:t>
                      </a:r>
                    </a:p>
                  </a:txBody>
                  <a:tcPr/>
                </a:tc>
                <a:tc>
                  <a:txBody>
                    <a:bodyPr/>
                    <a:lstStyle/>
                    <a:p>
                      <a:r>
                        <a:rPr lang="cs-CZ" dirty="0"/>
                        <a:t>153 392 204,0 </a:t>
                      </a:r>
                    </a:p>
                  </a:txBody>
                  <a:tcPr/>
                </a:tc>
                <a:tc>
                  <a:txBody>
                    <a:bodyPr/>
                    <a:lstStyle/>
                    <a:p>
                      <a:r>
                        <a:rPr lang="cs-CZ" dirty="0"/>
                        <a:t>1 333 250, 0</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5140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Autofit/>
          </a:bodyPr>
          <a:lstStyle/>
          <a:p>
            <a:r>
              <a:rPr lang="en-US" sz="3600" b="1" dirty="0">
                <a:solidFill>
                  <a:schemeClr val="bg1"/>
                </a:solidFill>
              </a:rPr>
              <a:t>Key activity 1/Development programme – ESS Target Station: Helium cooling system</a:t>
            </a:r>
          </a:p>
        </p:txBody>
      </p:sp>
      <p:sp>
        <p:nvSpPr>
          <p:cNvPr id="3" name="Zástupný symbol pro obsah 2"/>
          <p:cNvSpPr>
            <a:spLocks noGrp="1"/>
          </p:cNvSpPr>
          <p:nvPr>
            <p:ph idx="1"/>
          </p:nvPr>
        </p:nvSpPr>
        <p:spPr>
          <a:xfrm>
            <a:off x="457200" y="1417637"/>
            <a:ext cx="8229600" cy="5303837"/>
          </a:xfrm>
        </p:spPr>
        <p:txBody>
          <a:bodyPr>
            <a:normAutofit fontScale="47500" lnSpcReduction="20000"/>
          </a:bodyPr>
          <a:lstStyle/>
          <a:p>
            <a:r>
              <a:rPr lang="en-US" sz="4200" b="1" dirty="0"/>
              <a:t>Additional cost due to activity prolongation</a:t>
            </a:r>
            <a:r>
              <a:rPr lang="en-US" sz="4200" dirty="0"/>
              <a:t>: </a:t>
            </a:r>
          </a:p>
          <a:p>
            <a:pPr lvl="1"/>
            <a:r>
              <a:rPr lang="en-US" sz="3400" dirty="0"/>
              <a:t>works </a:t>
            </a:r>
            <a:r>
              <a:rPr lang="en-US" sz="3400" b="1" dirty="0"/>
              <a:t>in total amount of 175 340 EUR </a:t>
            </a:r>
            <a:r>
              <a:rPr lang="en-US" sz="3400" b="1" dirty="0">
                <a:cs typeface="Calibri" panose="020F0502020204030204" pitchFamily="34" charset="0"/>
              </a:rPr>
              <a:t>~ 4 506 238 CZK</a:t>
            </a:r>
            <a:r>
              <a:rPr lang="cs-CZ" sz="3400" b="1" dirty="0">
                <a:cs typeface="Calibri" panose="020F0502020204030204" pitchFamily="34" charset="0"/>
              </a:rPr>
              <a:t>      </a:t>
            </a:r>
            <a:r>
              <a:rPr lang="cs-CZ" sz="3400" b="1" dirty="0">
                <a:solidFill>
                  <a:srgbClr val="FF00FF"/>
                </a:solidFill>
                <a:cs typeface="Calibri" panose="020F0502020204030204" pitchFamily="34" charset="0"/>
              </a:rPr>
              <a:t>TO BE SOLVED</a:t>
            </a:r>
            <a:r>
              <a:rPr lang="en-US" sz="3400" b="1" dirty="0">
                <a:solidFill>
                  <a:srgbClr val="FF00FF"/>
                </a:solidFill>
              </a:rPr>
              <a:t> </a:t>
            </a:r>
          </a:p>
          <a:p>
            <a:pPr lvl="2"/>
            <a:r>
              <a:rPr lang="en-US" sz="3400" dirty="0"/>
              <a:t>Necessary personnel expenses associated with the extension of the project, storage of components in the Czech Republic, extra transport. </a:t>
            </a:r>
          </a:p>
          <a:p>
            <a:pPr lvl="1">
              <a:spcAft>
                <a:spcPts val="600"/>
              </a:spcAft>
            </a:pPr>
            <a:r>
              <a:rPr lang="en-US" sz="3800" b="1" dirty="0"/>
              <a:t>Extra cost of components</a:t>
            </a:r>
            <a:r>
              <a:rPr lang="cs-CZ" sz="3800" b="1" dirty="0"/>
              <a:t>     </a:t>
            </a:r>
            <a:r>
              <a:rPr lang="en-US" sz="3800" b="1" dirty="0"/>
              <a:t> </a:t>
            </a:r>
            <a:r>
              <a:rPr lang="cs-CZ" sz="3800" b="1" dirty="0">
                <a:solidFill>
                  <a:srgbClr val="FF00FF"/>
                </a:solidFill>
              </a:rPr>
              <a:t>SOLVED</a:t>
            </a:r>
            <a:endParaRPr lang="en-US" sz="3800" b="1" dirty="0">
              <a:solidFill>
                <a:srgbClr val="FF00FF"/>
              </a:solidFill>
            </a:endParaRPr>
          </a:p>
          <a:p>
            <a:pPr lvl="2">
              <a:spcAft>
                <a:spcPts val="600"/>
              </a:spcAft>
            </a:pPr>
            <a:r>
              <a:rPr lang="en-US" sz="3400" b="1" dirty="0"/>
              <a:t>Heat Exchangers </a:t>
            </a:r>
            <a:r>
              <a:rPr lang="en-US" sz="3400" dirty="0"/>
              <a:t>cost more then expected due to new requirements (extra cost of 6,5 mil.</a:t>
            </a:r>
            <a:r>
              <a:rPr lang="cs-CZ" sz="3400" dirty="0"/>
              <a:t> CZK</a:t>
            </a:r>
            <a:r>
              <a:rPr lang="en-US" sz="3400" dirty="0"/>
              <a:t> ~</a:t>
            </a:r>
            <a:r>
              <a:rPr lang="en-US" sz="3400" b="1" dirty="0"/>
              <a:t>167 050 EUR</a:t>
            </a:r>
            <a:r>
              <a:rPr lang="en-US" sz="3400" dirty="0"/>
              <a:t>), delivery will take more time then presumed (6/2020). (Scarce suppliers for the higher safety class grade – RCC-</a:t>
            </a:r>
            <a:r>
              <a:rPr lang="en-US" sz="3400" dirty="0" err="1"/>
              <a:t>MRx</a:t>
            </a:r>
            <a:r>
              <a:rPr lang="en-US" sz="3400" dirty="0"/>
              <a:t>). Works on HX stopped until solved.</a:t>
            </a:r>
          </a:p>
          <a:p>
            <a:pPr lvl="2">
              <a:spcAft>
                <a:spcPts val="600"/>
              </a:spcAft>
            </a:pPr>
            <a:r>
              <a:rPr lang="en-US" sz="3400" b="1" dirty="0"/>
              <a:t>Valves </a:t>
            </a:r>
            <a:r>
              <a:rPr lang="en-US" sz="3400" dirty="0">
                <a:sym typeface="Wingdings" panose="05000000000000000000" pitchFamily="2" charset="2"/>
              </a:rPr>
              <a:t> to fulfil RCC-</a:t>
            </a:r>
            <a:r>
              <a:rPr lang="en-US" sz="3400" dirty="0" err="1">
                <a:sym typeface="Wingdings" panose="05000000000000000000" pitchFamily="2" charset="2"/>
              </a:rPr>
              <a:t>MRx</a:t>
            </a:r>
            <a:r>
              <a:rPr lang="en-US" sz="3400" dirty="0">
                <a:sym typeface="Wingdings" panose="05000000000000000000" pitchFamily="2" charset="2"/>
              </a:rPr>
              <a:t> requirements only 1 (one) supplier in the world. The cost is about 3 times higher than budgeted  need extra 10,3 mil. CZK </a:t>
            </a:r>
            <a:r>
              <a:rPr lang="en-US" sz="3400" b="1" dirty="0"/>
              <a:t>~</a:t>
            </a:r>
            <a:r>
              <a:rPr lang="en-US" sz="3400" b="1" dirty="0">
                <a:sym typeface="Wingdings" panose="05000000000000000000" pitchFamily="2" charset="2"/>
              </a:rPr>
              <a:t>400 000 EUR</a:t>
            </a:r>
            <a:r>
              <a:rPr lang="en-US" sz="3400" dirty="0">
                <a:sym typeface="Wingdings" panose="05000000000000000000" pitchFamily="2" charset="2"/>
              </a:rPr>
              <a:t>) </a:t>
            </a:r>
          </a:p>
          <a:p>
            <a:pPr lvl="2">
              <a:spcAft>
                <a:spcPts val="600"/>
              </a:spcAft>
            </a:pPr>
            <a:r>
              <a:rPr lang="en-US" sz="3400" b="1" dirty="0">
                <a:sym typeface="Wingdings" panose="05000000000000000000" pitchFamily="2" charset="2"/>
              </a:rPr>
              <a:t>Filters  </a:t>
            </a:r>
            <a:r>
              <a:rPr lang="en-US" sz="3400" dirty="0">
                <a:sym typeface="Wingdings" panose="05000000000000000000" pitchFamily="2" charset="2"/>
              </a:rPr>
              <a:t>changing</a:t>
            </a:r>
            <a:r>
              <a:rPr lang="cs-CZ" sz="3400" dirty="0">
                <a:sym typeface="Wingdings" panose="05000000000000000000" pitchFamily="2" charset="2"/>
              </a:rPr>
              <a:t> </a:t>
            </a:r>
            <a:r>
              <a:rPr lang="en-US" sz="3400" dirty="0">
                <a:sym typeface="Wingdings" panose="05000000000000000000" pitchFamily="2" charset="2"/>
              </a:rPr>
              <a:t>requirements might incur additional costs </a:t>
            </a:r>
            <a:endParaRPr lang="en-US" sz="3400" b="1" dirty="0"/>
          </a:p>
          <a:p>
            <a:pPr>
              <a:spcAft>
                <a:spcPts val="600"/>
              </a:spcAft>
            </a:pPr>
            <a:r>
              <a:rPr lang="en-US" sz="4200" b="1" dirty="0"/>
              <a:t>Problems to be solved </a:t>
            </a:r>
          </a:p>
          <a:p>
            <a:pPr lvl="1">
              <a:spcAft>
                <a:spcPts val="600"/>
              </a:spcAft>
            </a:pPr>
            <a:r>
              <a:rPr lang="en-US" sz="3400" dirty="0"/>
              <a:t>Deliver as much as we can to </a:t>
            </a:r>
            <a:r>
              <a:rPr lang="cs-CZ" sz="3400" dirty="0"/>
              <a:t>1</a:t>
            </a:r>
            <a:r>
              <a:rPr lang="en-US" sz="3400" dirty="0"/>
              <a:t>2/201</a:t>
            </a:r>
            <a:r>
              <a:rPr lang="cs-CZ" sz="3400" dirty="0"/>
              <a:t>8 or 2/2019</a:t>
            </a:r>
            <a:r>
              <a:rPr lang="en-US" sz="3400" dirty="0"/>
              <a:t> (Financial milestone)</a:t>
            </a:r>
            <a:r>
              <a:rPr lang="cs-CZ" sz="3400" dirty="0"/>
              <a:t> </a:t>
            </a:r>
            <a:r>
              <a:rPr lang="en-US" sz="3000" dirty="0"/>
              <a:t>requires quick decision on the </a:t>
            </a:r>
            <a:r>
              <a:rPr lang="cs-CZ" sz="3000" b="1" dirty="0"/>
              <a:t>use </a:t>
            </a:r>
            <a:r>
              <a:rPr lang="en-US" sz="3000" b="1" dirty="0"/>
              <a:t>of</a:t>
            </a:r>
            <a:r>
              <a:rPr lang="cs-CZ" sz="3000" b="1" dirty="0"/>
              <a:t> </a:t>
            </a:r>
            <a:r>
              <a:rPr lang="en-US" sz="3000" b="1" dirty="0"/>
              <a:t>code</a:t>
            </a:r>
            <a:r>
              <a:rPr lang="cs-CZ" sz="3000" b="1" dirty="0"/>
              <a:t> (</a:t>
            </a:r>
            <a:r>
              <a:rPr lang="en-US" sz="3000" b="1" dirty="0"/>
              <a:t>RCC-</a:t>
            </a:r>
            <a:r>
              <a:rPr lang="en-US" sz="3000" b="1" dirty="0" err="1"/>
              <a:t>MRx</a:t>
            </a:r>
            <a:r>
              <a:rPr lang="cs-CZ" sz="3000" b="1" dirty="0"/>
              <a:t>) </a:t>
            </a:r>
            <a:r>
              <a:rPr lang="en-US" sz="3000" dirty="0"/>
              <a:t>to be applied for the </a:t>
            </a:r>
            <a:r>
              <a:rPr lang="en-US" sz="3000" dirty="0" err="1"/>
              <a:t>syst</a:t>
            </a:r>
            <a:r>
              <a:rPr lang="cs-CZ" sz="3000" dirty="0"/>
              <a:t>e</a:t>
            </a:r>
            <a:r>
              <a:rPr lang="en-US" sz="3000" dirty="0"/>
              <a:t>m</a:t>
            </a:r>
            <a:r>
              <a:rPr lang="cs-CZ" sz="3000" dirty="0"/>
              <a:t>     </a:t>
            </a:r>
            <a:r>
              <a:rPr lang="cs-CZ" sz="3200" b="1" dirty="0">
                <a:solidFill>
                  <a:srgbClr val="FF00FF"/>
                </a:solidFill>
              </a:rPr>
              <a:t>SOLVED</a:t>
            </a:r>
            <a:endParaRPr lang="en-US" sz="3000" b="1" dirty="0"/>
          </a:p>
          <a:p>
            <a:pPr lvl="1">
              <a:spcAft>
                <a:spcPts val="600"/>
              </a:spcAft>
            </a:pPr>
            <a:r>
              <a:rPr lang="en-US" sz="3400" dirty="0"/>
              <a:t>Ensure financial resource</a:t>
            </a:r>
            <a:r>
              <a:rPr lang="cs-CZ" sz="3400" dirty="0"/>
              <a:t>s</a:t>
            </a:r>
            <a:r>
              <a:rPr lang="en-US" sz="3400" dirty="0"/>
              <a:t> for additional costs for ESS ERIC in order to be able to pay for changes due the activity prolonged duration and safety class of components.</a:t>
            </a:r>
            <a:r>
              <a:rPr lang="cs-CZ" sz="3400" dirty="0"/>
              <a:t> The Contract for work can be </a:t>
            </a:r>
            <a:r>
              <a:rPr lang="cs-CZ" sz="3400" dirty="0" err="1"/>
              <a:t>changed</a:t>
            </a:r>
            <a:r>
              <a:rPr lang="cs-CZ" sz="3400" dirty="0"/>
              <a:t> up to </a:t>
            </a:r>
            <a:r>
              <a:rPr lang="cs-CZ" sz="3400" b="1" dirty="0"/>
              <a:t>10%</a:t>
            </a:r>
            <a:r>
              <a:rPr lang="cs-CZ" sz="3400" dirty="0"/>
              <a:t> of </a:t>
            </a:r>
            <a:r>
              <a:rPr lang="cs-CZ" sz="3400" dirty="0" err="1"/>
              <a:t>the</a:t>
            </a:r>
            <a:r>
              <a:rPr lang="cs-CZ" sz="3400" dirty="0"/>
              <a:t> </a:t>
            </a:r>
            <a:r>
              <a:rPr lang="cs-CZ" sz="3400" b="1" dirty="0" err="1"/>
              <a:t>price</a:t>
            </a:r>
            <a:r>
              <a:rPr lang="cs-CZ" sz="3400" b="1" dirty="0"/>
              <a:t> </a:t>
            </a:r>
            <a:r>
              <a:rPr lang="cs-CZ" sz="3400" b="1" dirty="0">
                <a:latin typeface="Calibri" panose="020F0502020204030204" pitchFamily="34" charset="0"/>
                <a:cs typeface="Calibri" panose="020F0502020204030204" pitchFamily="34" charset="0"/>
              </a:rPr>
              <a:t>~ 602 000 EUR, ~ 15 472 000 CZK</a:t>
            </a:r>
            <a:r>
              <a:rPr lang="cs-CZ" sz="3400" dirty="0">
                <a:latin typeface="Calibri" panose="020F0502020204030204" pitchFamily="34" charset="0"/>
                <a:cs typeface="Calibri" panose="020F0502020204030204" pitchFamily="34" charset="0"/>
              </a:rPr>
              <a:t> </a:t>
            </a:r>
            <a:r>
              <a:rPr lang="cs-CZ" sz="3400" dirty="0"/>
              <a:t> (CZ </a:t>
            </a:r>
            <a:r>
              <a:rPr lang="cs-CZ" sz="3400" dirty="0" err="1"/>
              <a:t>law</a:t>
            </a:r>
            <a:r>
              <a:rPr lang="cs-CZ" sz="3400" dirty="0"/>
              <a:t>).    </a:t>
            </a:r>
            <a:r>
              <a:rPr lang="cs-CZ" sz="3400" b="1" dirty="0">
                <a:solidFill>
                  <a:srgbClr val="FF00FF"/>
                </a:solidFill>
              </a:rPr>
              <a:t>IN PROGRESS</a:t>
            </a:r>
          </a:p>
        </p:txBody>
      </p:sp>
      <p:sp>
        <p:nvSpPr>
          <p:cNvPr id="4" name="Zástupný symbol pro číslo snímku 3"/>
          <p:cNvSpPr>
            <a:spLocks noGrp="1"/>
          </p:cNvSpPr>
          <p:nvPr>
            <p:ph type="sldNum" sz="quarter" idx="12"/>
          </p:nvPr>
        </p:nvSpPr>
        <p:spPr/>
        <p:txBody>
          <a:bodyPr/>
          <a:lstStyle/>
          <a:p>
            <a:fld id="{C087191D-6874-4947-BD59-2DB64B73D3BD}" type="slidenum">
              <a:rPr lang="cs-CZ" smtClean="0"/>
              <a:pPr/>
              <a:t>5</a:t>
            </a:fld>
            <a:endParaRPr lang="cs-CZ"/>
          </a:p>
        </p:txBody>
      </p:sp>
    </p:spTree>
    <p:extLst>
      <p:ext uri="{BB962C8B-B14F-4D97-AF65-F5344CB8AC3E}">
        <p14:creationId xmlns:p14="http://schemas.microsoft.com/office/powerpoint/2010/main" val="2670948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Autofit/>
          </a:bodyPr>
          <a:lstStyle/>
          <a:p>
            <a:r>
              <a:rPr lang="en-US" sz="3600" b="1" dirty="0">
                <a:solidFill>
                  <a:schemeClr val="bg1"/>
                </a:solidFill>
              </a:rPr>
              <a:t>Key activity </a:t>
            </a:r>
            <a:r>
              <a:rPr lang="cs-CZ" sz="3600" b="1" dirty="0">
                <a:solidFill>
                  <a:schemeClr val="bg1"/>
                </a:solidFill>
              </a:rPr>
              <a:t>2</a:t>
            </a:r>
            <a:r>
              <a:rPr lang="en-US" sz="3600" b="1" dirty="0">
                <a:solidFill>
                  <a:schemeClr val="bg1"/>
                </a:solidFill>
              </a:rPr>
              <a:t>/Development programme – ESS Target Station: </a:t>
            </a:r>
            <a:r>
              <a:rPr lang="cs-CZ" sz="3600" b="1" dirty="0">
                <a:solidFill>
                  <a:schemeClr val="bg1"/>
                </a:solidFill>
              </a:rPr>
              <a:t>Fluid cooling systems</a:t>
            </a:r>
            <a:endParaRPr lang="en-US" sz="3600" b="1" dirty="0">
              <a:solidFill>
                <a:schemeClr val="bg1"/>
              </a:solidFill>
            </a:endParaRPr>
          </a:p>
        </p:txBody>
      </p:sp>
      <p:sp>
        <p:nvSpPr>
          <p:cNvPr id="3" name="Zástupný symbol pro obsah 2"/>
          <p:cNvSpPr>
            <a:spLocks noGrp="1"/>
          </p:cNvSpPr>
          <p:nvPr>
            <p:ph idx="1"/>
          </p:nvPr>
        </p:nvSpPr>
        <p:spPr>
          <a:xfrm>
            <a:off x="457200" y="1417638"/>
            <a:ext cx="8229600" cy="4913506"/>
          </a:xfrm>
        </p:spPr>
        <p:txBody>
          <a:bodyPr>
            <a:normAutofit/>
          </a:bodyPr>
          <a:lstStyle/>
          <a:p>
            <a:r>
              <a:rPr lang="en-US" sz="2400" dirty="0"/>
              <a:t>TIK 5.1 – Primary water cooling system</a:t>
            </a:r>
            <a:endParaRPr lang="cs-CZ" sz="2400" dirty="0"/>
          </a:p>
          <a:p>
            <a:r>
              <a:rPr lang="en-US" sz="2400" dirty="0"/>
              <a:t>TIK 5.2 </a:t>
            </a:r>
            <a:r>
              <a:rPr lang="cs-CZ" sz="2400" dirty="0"/>
              <a:t>– </a:t>
            </a:r>
            <a:r>
              <a:rPr lang="en-US" sz="2400" dirty="0"/>
              <a:t>Intermediate water cooling system </a:t>
            </a:r>
          </a:p>
          <a:p>
            <a:r>
              <a:rPr lang="en-US" sz="2400" dirty="0"/>
              <a:t>TIK 5.3 </a:t>
            </a:r>
            <a:r>
              <a:rPr lang="cs-CZ" sz="2400" dirty="0"/>
              <a:t>– Target station </a:t>
            </a:r>
            <a:r>
              <a:rPr lang="en-US" sz="2400" dirty="0"/>
              <a:t>HVAC</a:t>
            </a:r>
            <a:endParaRPr lang="cs-CZ" sz="2400" dirty="0"/>
          </a:p>
          <a:p>
            <a:r>
              <a:rPr lang="en-US" sz="2000" dirty="0"/>
              <a:t>Delays – caused by additional requests by the SE nuclear regulator for radiation safety and anti terrorist safety</a:t>
            </a:r>
            <a:r>
              <a:rPr lang="cs-CZ" sz="2000" dirty="0"/>
              <a:t> </a:t>
            </a:r>
          </a:p>
          <a:p>
            <a:pPr>
              <a:spcAft>
                <a:spcPts val="600"/>
              </a:spcAft>
            </a:pPr>
            <a:r>
              <a:rPr lang="cs-CZ" sz="2000" dirty="0"/>
              <a:t>Budget; 10</a:t>
            </a:r>
            <a:r>
              <a:rPr lang="en-US" sz="2000" dirty="0"/>
              <a:t>% change would be applicable for each of the TIKs separately</a:t>
            </a:r>
          </a:p>
          <a:p>
            <a:pPr>
              <a:spcAft>
                <a:spcPts val="600"/>
              </a:spcAft>
            </a:pPr>
            <a:endParaRPr lang="cs-CZ" dirty="0"/>
          </a:p>
          <a:p>
            <a:pPr>
              <a:spcAft>
                <a:spcPts val="600"/>
              </a:spcAft>
            </a:pPr>
            <a:endParaRPr lang="cs-CZ" dirty="0"/>
          </a:p>
          <a:p>
            <a:pPr>
              <a:spcAft>
                <a:spcPts val="600"/>
              </a:spcAft>
            </a:pPr>
            <a:endParaRPr lang="cs-CZ" dirty="0"/>
          </a:p>
        </p:txBody>
      </p:sp>
      <p:sp>
        <p:nvSpPr>
          <p:cNvPr id="4" name="Zástupný symbol pro číslo snímku 3"/>
          <p:cNvSpPr>
            <a:spLocks noGrp="1"/>
          </p:cNvSpPr>
          <p:nvPr>
            <p:ph type="sldNum" sz="quarter" idx="12"/>
          </p:nvPr>
        </p:nvSpPr>
        <p:spPr/>
        <p:txBody>
          <a:bodyPr/>
          <a:lstStyle/>
          <a:p>
            <a:fld id="{C087191D-6874-4947-BD59-2DB64B73D3BD}" type="slidenum">
              <a:rPr lang="cs-CZ" smtClean="0"/>
              <a:pPr/>
              <a:t>6</a:t>
            </a:fld>
            <a:endParaRPr lang="cs-CZ"/>
          </a:p>
        </p:txBody>
      </p:sp>
      <p:graphicFrame>
        <p:nvGraphicFramePr>
          <p:cNvPr id="6" name="Tabulka 5"/>
          <p:cNvGraphicFramePr>
            <a:graphicFrameLocks noGrp="1"/>
          </p:cNvGraphicFramePr>
          <p:nvPr>
            <p:extLst>
              <p:ext uri="{D42A27DB-BD31-4B8C-83A1-F6EECF244321}">
                <p14:modId xmlns:p14="http://schemas.microsoft.com/office/powerpoint/2010/main" val="513189519"/>
              </p:ext>
            </p:extLst>
          </p:nvPr>
        </p:nvGraphicFramePr>
        <p:xfrm>
          <a:off x="457200" y="4005064"/>
          <a:ext cx="8348839" cy="2672080"/>
        </p:xfrm>
        <a:graphic>
          <a:graphicData uri="http://schemas.openxmlformats.org/drawingml/2006/table">
            <a:tbl>
              <a:tblPr firstRow="1" bandRow="1">
                <a:tableStyleId>{5C22544A-7EE6-4342-B048-85BDC9FD1C3A}</a:tableStyleId>
              </a:tblPr>
              <a:tblGrid>
                <a:gridCol w="2087210">
                  <a:extLst>
                    <a:ext uri="{9D8B030D-6E8A-4147-A177-3AD203B41FA5}">
                      <a16:colId xmlns:a16="http://schemas.microsoft.com/office/drawing/2014/main" val="20000"/>
                    </a:ext>
                  </a:extLst>
                </a:gridCol>
                <a:gridCol w="2087210">
                  <a:extLst>
                    <a:ext uri="{9D8B030D-6E8A-4147-A177-3AD203B41FA5}">
                      <a16:colId xmlns:a16="http://schemas.microsoft.com/office/drawing/2014/main" val="20001"/>
                    </a:ext>
                  </a:extLst>
                </a:gridCol>
                <a:gridCol w="2266943">
                  <a:extLst>
                    <a:ext uri="{9D8B030D-6E8A-4147-A177-3AD203B41FA5}">
                      <a16:colId xmlns:a16="http://schemas.microsoft.com/office/drawing/2014/main" val="20002"/>
                    </a:ext>
                  </a:extLst>
                </a:gridCol>
                <a:gridCol w="1907476">
                  <a:extLst>
                    <a:ext uri="{9D8B030D-6E8A-4147-A177-3AD203B41FA5}">
                      <a16:colId xmlns:a16="http://schemas.microsoft.com/office/drawing/2014/main" val="20003"/>
                    </a:ext>
                  </a:extLst>
                </a:gridCol>
              </a:tblGrid>
              <a:tr h="370840">
                <a:tc>
                  <a:txBody>
                    <a:bodyPr/>
                    <a:lstStyle/>
                    <a:p>
                      <a:r>
                        <a:rPr lang="en-US" noProof="0" dirty="0"/>
                        <a:t>Budget all TIKs</a:t>
                      </a:r>
                    </a:p>
                  </a:txBody>
                  <a:tcPr>
                    <a:solidFill>
                      <a:srgbClr val="00B0F0"/>
                    </a:solidFill>
                  </a:tcPr>
                </a:tc>
                <a:tc>
                  <a:txBody>
                    <a:bodyPr/>
                    <a:lstStyle/>
                    <a:p>
                      <a:r>
                        <a:rPr lang="cs-CZ" dirty="0"/>
                        <a:t>Investment budget by TIK  in CZK</a:t>
                      </a:r>
                    </a:p>
                  </a:txBody>
                  <a:tcPr>
                    <a:solidFill>
                      <a:srgbClr val="00B0F0"/>
                    </a:solidFill>
                  </a:tcPr>
                </a:tc>
                <a:tc>
                  <a:txBody>
                    <a:bodyPr/>
                    <a:lstStyle/>
                    <a:p>
                      <a:r>
                        <a:rPr lang="cs-CZ" dirty="0"/>
                        <a:t>EUR</a:t>
                      </a:r>
                    </a:p>
                  </a:txBody>
                  <a:tcPr>
                    <a:solidFill>
                      <a:srgbClr val="00B0F0"/>
                    </a:solidFill>
                  </a:tcPr>
                </a:tc>
                <a:tc>
                  <a:txBody>
                    <a:bodyPr/>
                    <a:lstStyle/>
                    <a:p>
                      <a:r>
                        <a:rPr lang="en-US" noProof="0" dirty="0"/>
                        <a:t>Additional research requested </a:t>
                      </a:r>
                      <a:r>
                        <a:rPr lang="cs-CZ" dirty="0"/>
                        <a:t>by ESS CZK</a:t>
                      </a:r>
                    </a:p>
                  </a:txBody>
                  <a:tcPr>
                    <a:solidFill>
                      <a:srgbClr val="00B0F0"/>
                    </a:solidFill>
                  </a:tcPr>
                </a:tc>
                <a:extLst>
                  <a:ext uri="{0D108BD9-81ED-4DB2-BD59-A6C34878D82A}">
                    <a16:rowId xmlns:a16="http://schemas.microsoft.com/office/drawing/2014/main" val="10000"/>
                  </a:ext>
                </a:extLst>
              </a:tr>
              <a:tr h="370840">
                <a:tc>
                  <a:txBody>
                    <a:bodyPr/>
                    <a:lstStyle/>
                    <a:p>
                      <a:r>
                        <a:rPr lang="cs-CZ" dirty="0"/>
                        <a:t>348 356</a:t>
                      </a:r>
                      <a:r>
                        <a:rPr lang="cs-CZ" baseline="0" dirty="0"/>
                        <a:t> 181,0 CZK</a:t>
                      </a:r>
                      <a:endParaRPr lang="cs-CZ" dirty="0"/>
                    </a:p>
                  </a:txBody>
                  <a:tcPr/>
                </a:tc>
                <a:tc>
                  <a:txBody>
                    <a:bodyPr/>
                    <a:lstStyle/>
                    <a:p>
                      <a:endParaRPr lang="cs-CZ"/>
                    </a:p>
                  </a:txBody>
                  <a:tcPr/>
                </a:tc>
                <a:tc>
                  <a:txBody>
                    <a:bodyPr/>
                    <a:lstStyle/>
                    <a:p>
                      <a:r>
                        <a:rPr lang="cs-CZ" dirty="0"/>
                        <a:t>13 554 715, 21</a:t>
                      </a:r>
                    </a:p>
                  </a:txBody>
                  <a:tcPr/>
                </a:tc>
                <a:tc>
                  <a:txBody>
                    <a:bodyPr/>
                    <a:lstStyle/>
                    <a:p>
                      <a:endParaRPr lang="cs-CZ"/>
                    </a:p>
                  </a:txBody>
                  <a:tcPr/>
                </a:tc>
                <a:extLst>
                  <a:ext uri="{0D108BD9-81ED-4DB2-BD59-A6C34878D82A}">
                    <a16:rowId xmlns:a16="http://schemas.microsoft.com/office/drawing/2014/main" val="10001"/>
                  </a:ext>
                </a:extLst>
              </a:tr>
              <a:tr h="370840">
                <a:tc>
                  <a:txBody>
                    <a:bodyPr/>
                    <a:lstStyle/>
                    <a:p>
                      <a:r>
                        <a:rPr lang="cs-CZ" dirty="0"/>
                        <a:t>TIK 5.1</a:t>
                      </a:r>
                    </a:p>
                  </a:txBody>
                  <a:tcPr/>
                </a:tc>
                <a:tc>
                  <a:txBody>
                    <a:bodyPr/>
                    <a:lstStyle/>
                    <a:p>
                      <a:r>
                        <a:rPr lang="cs-CZ" dirty="0"/>
                        <a:t>  68 396 790,0</a:t>
                      </a:r>
                    </a:p>
                  </a:txBody>
                  <a:tcPr/>
                </a:tc>
                <a:tc>
                  <a:txBody>
                    <a:bodyPr/>
                    <a:lstStyle/>
                    <a:p>
                      <a:endParaRPr lang="cs-CZ"/>
                    </a:p>
                  </a:txBody>
                  <a:tcPr/>
                </a:tc>
                <a:tc rowSpan="3">
                  <a:txBody>
                    <a:bodyPr/>
                    <a:lstStyle/>
                    <a:p>
                      <a:endParaRPr lang="cs-CZ" dirty="0"/>
                    </a:p>
                    <a:p>
                      <a:r>
                        <a:rPr lang="cs-CZ" dirty="0"/>
                        <a:t>2 918 365,0</a:t>
                      </a:r>
                    </a:p>
                  </a:txBody>
                  <a:tcPr/>
                </a:tc>
                <a:extLst>
                  <a:ext uri="{0D108BD9-81ED-4DB2-BD59-A6C34878D82A}">
                    <a16:rowId xmlns:a16="http://schemas.microsoft.com/office/drawing/2014/main" val="10002"/>
                  </a:ext>
                </a:extLst>
              </a:tr>
              <a:tr h="370840">
                <a:tc>
                  <a:txBody>
                    <a:bodyPr/>
                    <a:lstStyle/>
                    <a:p>
                      <a:r>
                        <a:rPr lang="cs-CZ" dirty="0"/>
                        <a:t>TIK 5.2</a:t>
                      </a:r>
                    </a:p>
                  </a:txBody>
                  <a:tcPr/>
                </a:tc>
                <a:tc>
                  <a:txBody>
                    <a:bodyPr/>
                    <a:lstStyle/>
                    <a:p>
                      <a:r>
                        <a:rPr lang="cs-CZ" dirty="0"/>
                        <a:t>  71 075 570,0</a:t>
                      </a:r>
                    </a:p>
                  </a:txBody>
                  <a:tcPr/>
                </a:tc>
                <a:tc>
                  <a:txBody>
                    <a:bodyPr/>
                    <a:lstStyle/>
                    <a:p>
                      <a:endParaRPr lang="cs-CZ"/>
                    </a:p>
                  </a:txBody>
                  <a:tcPr/>
                </a:tc>
                <a:tc vMerge="1">
                  <a:txBody>
                    <a:bodyPr/>
                    <a:lstStyle/>
                    <a:p>
                      <a:endParaRPr lang="cs-CZ" dirty="0"/>
                    </a:p>
                  </a:txBody>
                  <a:tcPr/>
                </a:tc>
                <a:extLst>
                  <a:ext uri="{0D108BD9-81ED-4DB2-BD59-A6C34878D82A}">
                    <a16:rowId xmlns:a16="http://schemas.microsoft.com/office/drawing/2014/main" val="10003"/>
                  </a:ext>
                </a:extLst>
              </a:tr>
              <a:tr h="370840">
                <a:tc>
                  <a:txBody>
                    <a:bodyPr/>
                    <a:lstStyle/>
                    <a:p>
                      <a:r>
                        <a:rPr lang="cs-CZ" dirty="0"/>
                        <a:t>TIK 5.3</a:t>
                      </a:r>
                    </a:p>
                  </a:txBody>
                  <a:tcPr/>
                </a:tc>
                <a:tc>
                  <a:txBody>
                    <a:bodyPr/>
                    <a:lstStyle/>
                    <a:p>
                      <a:r>
                        <a:rPr lang="cs-CZ" dirty="0"/>
                        <a:t>208 883 821,0</a:t>
                      </a:r>
                    </a:p>
                  </a:txBody>
                  <a:tcPr/>
                </a:tc>
                <a:tc>
                  <a:txBody>
                    <a:bodyPr/>
                    <a:lstStyle/>
                    <a:p>
                      <a:endParaRPr lang="cs-CZ" dirty="0"/>
                    </a:p>
                  </a:txBody>
                  <a:tcPr/>
                </a:tc>
                <a:tc vMerge="1">
                  <a:txBody>
                    <a:bodyPr/>
                    <a:lstStyle/>
                    <a:p>
                      <a:endParaRPr lang="cs-CZ"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38281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Autofit/>
          </a:bodyPr>
          <a:lstStyle/>
          <a:p>
            <a:r>
              <a:rPr lang="en-US" sz="3600" b="1" dirty="0">
                <a:solidFill>
                  <a:schemeClr val="bg1"/>
                </a:solidFill>
              </a:rPr>
              <a:t>Key activity </a:t>
            </a:r>
            <a:r>
              <a:rPr lang="cs-CZ" sz="3600" b="1" dirty="0">
                <a:solidFill>
                  <a:schemeClr val="bg1"/>
                </a:solidFill>
              </a:rPr>
              <a:t>2</a:t>
            </a:r>
            <a:r>
              <a:rPr lang="en-US" sz="3600" b="1" dirty="0">
                <a:solidFill>
                  <a:schemeClr val="bg1"/>
                </a:solidFill>
              </a:rPr>
              <a:t>/Development programme – ESS Target Station: </a:t>
            </a:r>
            <a:r>
              <a:rPr lang="cs-CZ" sz="3600" b="1" dirty="0">
                <a:solidFill>
                  <a:schemeClr val="bg1"/>
                </a:solidFill>
              </a:rPr>
              <a:t>Fluid cooling systems</a:t>
            </a:r>
            <a:endParaRPr lang="en-US" sz="3600" b="1" dirty="0">
              <a:solidFill>
                <a:schemeClr val="bg1"/>
              </a:solidFill>
            </a:endParaRPr>
          </a:p>
        </p:txBody>
      </p:sp>
      <p:sp>
        <p:nvSpPr>
          <p:cNvPr id="3" name="Zástupný symbol pro obsah 2"/>
          <p:cNvSpPr>
            <a:spLocks noGrp="1"/>
          </p:cNvSpPr>
          <p:nvPr>
            <p:ph idx="1"/>
          </p:nvPr>
        </p:nvSpPr>
        <p:spPr>
          <a:xfrm>
            <a:off x="457200" y="1417638"/>
            <a:ext cx="8507288" cy="5251722"/>
          </a:xfrm>
        </p:spPr>
        <p:txBody>
          <a:bodyPr>
            <a:normAutofit fontScale="70000" lnSpcReduction="20000"/>
          </a:bodyPr>
          <a:lstStyle/>
          <a:p>
            <a:pPr lvl="1">
              <a:spcAft>
                <a:spcPts val="600"/>
              </a:spcAft>
            </a:pPr>
            <a:r>
              <a:rPr lang="en-US" dirty="0"/>
              <a:t>Harmonogramme:</a:t>
            </a:r>
            <a:endParaRPr lang="cs-CZ" dirty="0"/>
          </a:p>
          <a:p>
            <a:pPr lvl="1">
              <a:spcAft>
                <a:spcPts val="600"/>
              </a:spcAft>
            </a:pPr>
            <a:endParaRPr lang="cs-CZ" dirty="0"/>
          </a:p>
          <a:p>
            <a:pPr lvl="1">
              <a:spcAft>
                <a:spcPts val="600"/>
              </a:spcAft>
            </a:pPr>
            <a:endParaRPr lang="cs-CZ" dirty="0"/>
          </a:p>
          <a:p>
            <a:pPr lvl="1">
              <a:spcAft>
                <a:spcPts val="600"/>
              </a:spcAft>
            </a:pPr>
            <a:endParaRPr lang="cs-CZ" dirty="0"/>
          </a:p>
          <a:p>
            <a:pPr lvl="1">
              <a:spcAft>
                <a:spcPts val="600"/>
              </a:spcAft>
            </a:pPr>
            <a:endParaRPr lang="cs-CZ" dirty="0"/>
          </a:p>
          <a:p>
            <a:pPr lvl="1">
              <a:spcAft>
                <a:spcPts val="600"/>
              </a:spcAft>
            </a:pPr>
            <a:endParaRPr lang="cs-CZ" dirty="0"/>
          </a:p>
          <a:p>
            <a:pPr lvl="1">
              <a:spcAft>
                <a:spcPts val="600"/>
              </a:spcAft>
            </a:pPr>
            <a:r>
              <a:rPr lang="en-US" dirty="0"/>
              <a:t>Additional cost due to </a:t>
            </a:r>
            <a:r>
              <a:rPr lang="cs-CZ" dirty="0"/>
              <a:t>activity </a:t>
            </a:r>
            <a:r>
              <a:rPr lang="en-US" dirty="0"/>
              <a:t>prolongation</a:t>
            </a:r>
            <a:r>
              <a:rPr lang="cs-CZ" dirty="0"/>
              <a:t> to 5/2019</a:t>
            </a:r>
            <a:r>
              <a:rPr lang="en-US" dirty="0"/>
              <a:t>:</a:t>
            </a:r>
          </a:p>
          <a:p>
            <a:pPr lvl="2">
              <a:spcAft>
                <a:spcPts val="600"/>
              </a:spcAft>
            </a:pPr>
            <a:r>
              <a:rPr lang="cs-CZ" sz="2600" dirty="0"/>
              <a:t>TIK 5.1 : </a:t>
            </a:r>
            <a:r>
              <a:rPr lang="en-GB" sz="2600" dirty="0"/>
              <a:t>124 260 </a:t>
            </a:r>
            <a:r>
              <a:rPr lang="cs-CZ" sz="2600" dirty="0"/>
              <a:t>EUR</a:t>
            </a:r>
          </a:p>
          <a:p>
            <a:pPr lvl="2">
              <a:spcAft>
                <a:spcPts val="600"/>
              </a:spcAft>
            </a:pPr>
            <a:r>
              <a:rPr lang="cs-CZ" sz="2600" dirty="0"/>
              <a:t>TIK 5.2 : </a:t>
            </a:r>
            <a:r>
              <a:rPr lang="en-GB" sz="2600" dirty="0"/>
              <a:t>140 877 </a:t>
            </a:r>
            <a:r>
              <a:rPr lang="cs-CZ" sz="2600" dirty="0"/>
              <a:t>EUR</a:t>
            </a:r>
          </a:p>
          <a:p>
            <a:pPr lvl="2">
              <a:spcAft>
                <a:spcPts val="600"/>
              </a:spcAft>
            </a:pPr>
            <a:r>
              <a:rPr lang="cs-CZ" sz="2600" dirty="0"/>
              <a:t>TIK 5.3 : </a:t>
            </a:r>
            <a:r>
              <a:rPr lang="en-GB" sz="2600" dirty="0"/>
              <a:t>255 814 </a:t>
            </a:r>
            <a:r>
              <a:rPr lang="cs-CZ" sz="2600" dirty="0"/>
              <a:t>EUR</a:t>
            </a:r>
          </a:p>
          <a:p>
            <a:pPr marL="914400" lvl="2" indent="0">
              <a:spcAft>
                <a:spcPts val="600"/>
              </a:spcAft>
              <a:buNone/>
            </a:pPr>
            <a:r>
              <a:rPr lang="cs-CZ" sz="2900" b="1" dirty="0"/>
              <a:t>Sum : 520 951 EUR </a:t>
            </a:r>
            <a:r>
              <a:rPr lang="cs-CZ" sz="2900" b="1" dirty="0">
                <a:latin typeface="Calibri" panose="020F0502020204030204" pitchFamily="34" charset="0"/>
                <a:cs typeface="Calibri" panose="020F0502020204030204" pitchFamily="34" charset="0"/>
              </a:rPr>
              <a:t>~ 13 388 440,7 CZK</a:t>
            </a:r>
            <a:endParaRPr lang="cs-CZ" sz="2900" b="1" dirty="0"/>
          </a:p>
          <a:p>
            <a:pPr lvl="3">
              <a:spcAft>
                <a:spcPts val="600"/>
              </a:spcAft>
            </a:pPr>
            <a:r>
              <a:rPr lang="en-US" sz="2900" dirty="0"/>
              <a:t>Personnel cost, storage, maintenance (TIK 5.3)</a:t>
            </a:r>
            <a:r>
              <a:rPr lang="cs-CZ" sz="2900" dirty="0"/>
              <a:t> </a:t>
            </a:r>
            <a:r>
              <a:rPr lang="cs-CZ" sz="2900" dirty="0">
                <a:solidFill>
                  <a:srgbClr val="FF00FF"/>
                </a:solidFill>
              </a:rPr>
              <a:t>PARTIALY SOLVED</a:t>
            </a:r>
          </a:p>
          <a:p>
            <a:pPr marL="715963" lvl="3" indent="-273050">
              <a:spcAft>
                <a:spcPts val="600"/>
              </a:spcAft>
            </a:pPr>
            <a:r>
              <a:rPr lang="en-US" sz="2900" dirty="0">
                <a:solidFill>
                  <a:srgbClr val="FF00FF"/>
                </a:solidFill>
              </a:rPr>
              <a:t>Additional </a:t>
            </a:r>
            <a:r>
              <a:rPr lang="cs-CZ" sz="2900" dirty="0" err="1">
                <a:solidFill>
                  <a:srgbClr val="FF00FF"/>
                </a:solidFill>
              </a:rPr>
              <a:t>technical</a:t>
            </a:r>
            <a:r>
              <a:rPr lang="cs-CZ" sz="2900" dirty="0">
                <a:solidFill>
                  <a:srgbClr val="FF00FF"/>
                </a:solidFill>
              </a:rPr>
              <a:t> data </a:t>
            </a:r>
            <a:r>
              <a:rPr lang="cs-CZ" sz="2900" dirty="0" err="1">
                <a:solidFill>
                  <a:srgbClr val="FF00FF"/>
                </a:solidFill>
              </a:rPr>
              <a:t>needed</a:t>
            </a:r>
            <a:r>
              <a:rPr lang="cs-CZ" sz="2900" dirty="0">
                <a:solidFill>
                  <a:srgbClr val="FF00FF"/>
                </a:solidFill>
              </a:rPr>
              <a:t> </a:t>
            </a:r>
            <a:r>
              <a:rPr lang="cs-CZ" sz="2900" dirty="0" err="1">
                <a:solidFill>
                  <a:srgbClr val="FF00FF"/>
                </a:solidFill>
              </a:rPr>
              <a:t>for</a:t>
            </a:r>
            <a:r>
              <a:rPr lang="cs-CZ" sz="2900" dirty="0">
                <a:solidFill>
                  <a:srgbClr val="FF00FF"/>
                </a:solidFill>
              </a:rPr>
              <a:t> </a:t>
            </a:r>
            <a:r>
              <a:rPr lang="cs-CZ" sz="2900" dirty="0" err="1">
                <a:solidFill>
                  <a:srgbClr val="FF00FF"/>
                </a:solidFill>
              </a:rPr>
              <a:t>procurement</a:t>
            </a:r>
            <a:r>
              <a:rPr lang="cs-CZ" sz="2900" dirty="0">
                <a:solidFill>
                  <a:srgbClr val="FF00FF"/>
                </a:solidFill>
              </a:rPr>
              <a:t> </a:t>
            </a:r>
            <a:endParaRPr lang="cs-CZ" sz="2900" b="1" dirty="0">
              <a:solidFill>
                <a:srgbClr val="FF00FF"/>
              </a:solidFill>
            </a:endParaRPr>
          </a:p>
          <a:p>
            <a:endParaRPr lang="cs-CZ" sz="2900" dirty="0"/>
          </a:p>
          <a:p>
            <a:pPr marL="0" indent="0">
              <a:spcAft>
                <a:spcPts val="600"/>
              </a:spcAft>
              <a:buNone/>
            </a:pPr>
            <a:endParaRPr lang="cs-CZ" dirty="0"/>
          </a:p>
          <a:p>
            <a:pPr>
              <a:spcAft>
                <a:spcPts val="600"/>
              </a:spcAft>
            </a:pPr>
            <a:endParaRPr lang="cs-CZ" dirty="0"/>
          </a:p>
          <a:p>
            <a:pPr>
              <a:spcAft>
                <a:spcPts val="600"/>
              </a:spcAft>
            </a:pPr>
            <a:endParaRPr lang="cs-CZ" dirty="0"/>
          </a:p>
        </p:txBody>
      </p:sp>
      <p:sp>
        <p:nvSpPr>
          <p:cNvPr id="4" name="Zástupný symbol pro číslo snímku 3"/>
          <p:cNvSpPr>
            <a:spLocks noGrp="1"/>
          </p:cNvSpPr>
          <p:nvPr>
            <p:ph type="sldNum" sz="quarter" idx="12"/>
          </p:nvPr>
        </p:nvSpPr>
        <p:spPr/>
        <p:txBody>
          <a:bodyPr/>
          <a:lstStyle/>
          <a:p>
            <a:fld id="{C087191D-6874-4947-BD59-2DB64B73D3BD}" type="slidenum">
              <a:rPr lang="cs-CZ" smtClean="0"/>
              <a:pPr/>
              <a:t>7</a:t>
            </a:fld>
            <a:endParaRPr lang="cs-CZ" dirty="0"/>
          </a:p>
        </p:txBody>
      </p:sp>
      <p:graphicFrame>
        <p:nvGraphicFramePr>
          <p:cNvPr id="5" name="Tabulka 4"/>
          <p:cNvGraphicFramePr>
            <a:graphicFrameLocks noGrp="1"/>
          </p:cNvGraphicFramePr>
          <p:nvPr>
            <p:extLst/>
          </p:nvPr>
        </p:nvGraphicFramePr>
        <p:xfrm>
          <a:off x="575556" y="1844824"/>
          <a:ext cx="7992888" cy="1752600"/>
        </p:xfrm>
        <a:graphic>
          <a:graphicData uri="http://schemas.openxmlformats.org/drawingml/2006/table">
            <a:tbl>
              <a:tblPr firstRow="1" bandRow="1">
                <a:tableStyleId>{5C22544A-7EE6-4342-B048-85BDC9FD1C3A}</a:tableStyleId>
              </a:tblPr>
              <a:tblGrid>
                <a:gridCol w="1998222">
                  <a:extLst>
                    <a:ext uri="{9D8B030D-6E8A-4147-A177-3AD203B41FA5}">
                      <a16:colId xmlns:a16="http://schemas.microsoft.com/office/drawing/2014/main" val="20000"/>
                    </a:ext>
                  </a:extLst>
                </a:gridCol>
                <a:gridCol w="1998222">
                  <a:extLst>
                    <a:ext uri="{9D8B030D-6E8A-4147-A177-3AD203B41FA5}">
                      <a16:colId xmlns:a16="http://schemas.microsoft.com/office/drawing/2014/main" val="20001"/>
                    </a:ext>
                  </a:extLst>
                </a:gridCol>
                <a:gridCol w="1998222">
                  <a:extLst>
                    <a:ext uri="{9D8B030D-6E8A-4147-A177-3AD203B41FA5}">
                      <a16:colId xmlns:a16="http://schemas.microsoft.com/office/drawing/2014/main" val="20002"/>
                    </a:ext>
                  </a:extLst>
                </a:gridCol>
                <a:gridCol w="1998222">
                  <a:extLst>
                    <a:ext uri="{9D8B030D-6E8A-4147-A177-3AD203B41FA5}">
                      <a16:colId xmlns:a16="http://schemas.microsoft.com/office/drawing/2014/main" val="20003"/>
                    </a:ext>
                  </a:extLst>
                </a:gridCol>
              </a:tblGrid>
              <a:tr h="370840">
                <a:tc>
                  <a:txBody>
                    <a:bodyPr/>
                    <a:lstStyle/>
                    <a:p>
                      <a:r>
                        <a:rPr lang="cs-CZ" dirty="0"/>
                        <a:t>TIK</a:t>
                      </a:r>
                    </a:p>
                  </a:txBody>
                  <a:tcPr>
                    <a:solidFill>
                      <a:srgbClr val="00B0F0"/>
                    </a:solidFill>
                  </a:tcPr>
                </a:tc>
                <a:tc>
                  <a:txBody>
                    <a:bodyPr/>
                    <a:lstStyle/>
                    <a:p>
                      <a:r>
                        <a:rPr lang="en-US" noProof="0" dirty="0"/>
                        <a:t>Beginning</a:t>
                      </a:r>
                      <a:r>
                        <a:rPr lang="en-US" baseline="0" noProof="0" dirty="0"/>
                        <a:t> o</a:t>
                      </a:r>
                      <a:r>
                        <a:rPr lang="cs-CZ" baseline="0" dirty="0"/>
                        <a:t>f activity</a:t>
                      </a:r>
                      <a:endParaRPr lang="cs-CZ" dirty="0"/>
                    </a:p>
                  </a:txBody>
                  <a:tcPr>
                    <a:solidFill>
                      <a:srgbClr val="00B0F0"/>
                    </a:solidFill>
                  </a:tcPr>
                </a:tc>
                <a:tc>
                  <a:txBody>
                    <a:bodyPr/>
                    <a:lstStyle/>
                    <a:p>
                      <a:r>
                        <a:rPr lang="en-US" noProof="0" dirty="0"/>
                        <a:t>Former </a:t>
                      </a:r>
                      <a:r>
                        <a:rPr lang="cs-CZ" dirty="0"/>
                        <a:t>end of activity</a:t>
                      </a:r>
                    </a:p>
                  </a:txBody>
                  <a:tcPr>
                    <a:solidFill>
                      <a:srgbClr val="00B0F0"/>
                    </a:solidFill>
                  </a:tcPr>
                </a:tc>
                <a:tc>
                  <a:txBody>
                    <a:bodyPr/>
                    <a:lstStyle/>
                    <a:p>
                      <a:r>
                        <a:rPr lang="cs-CZ" dirty="0"/>
                        <a:t>New end of activity</a:t>
                      </a:r>
                    </a:p>
                  </a:txBody>
                  <a:tcPr>
                    <a:solidFill>
                      <a:srgbClr val="00B0F0"/>
                    </a:solidFill>
                  </a:tcPr>
                </a:tc>
                <a:extLst>
                  <a:ext uri="{0D108BD9-81ED-4DB2-BD59-A6C34878D82A}">
                    <a16:rowId xmlns:a16="http://schemas.microsoft.com/office/drawing/2014/main" val="10000"/>
                  </a:ext>
                </a:extLst>
              </a:tr>
              <a:tr h="370840">
                <a:tc>
                  <a:txBody>
                    <a:bodyPr/>
                    <a:lstStyle/>
                    <a:p>
                      <a:r>
                        <a:rPr lang="cs-CZ" dirty="0"/>
                        <a:t>TIK 5.1</a:t>
                      </a:r>
                    </a:p>
                  </a:txBody>
                  <a:tcPr/>
                </a:tc>
                <a:tc>
                  <a:txBody>
                    <a:bodyPr/>
                    <a:lstStyle/>
                    <a:p>
                      <a:r>
                        <a:rPr lang="cs-CZ" dirty="0"/>
                        <a:t>10/2016</a:t>
                      </a:r>
                    </a:p>
                  </a:txBody>
                  <a:tcPr/>
                </a:tc>
                <a:tc>
                  <a:txBody>
                    <a:bodyPr/>
                    <a:lstStyle/>
                    <a:p>
                      <a:r>
                        <a:rPr lang="cs-CZ" dirty="0"/>
                        <a:t>8/2018</a:t>
                      </a:r>
                    </a:p>
                  </a:txBody>
                  <a:tcPr/>
                </a:tc>
                <a:tc>
                  <a:txBody>
                    <a:bodyPr/>
                    <a:lstStyle/>
                    <a:p>
                      <a:r>
                        <a:rPr lang="cs-CZ" dirty="0"/>
                        <a:t>  5/2019</a:t>
                      </a:r>
                    </a:p>
                  </a:txBody>
                  <a:tcPr/>
                </a:tc>
                <a:extLst>
                  <a:ext uri="{0D108BD9-81ED-4DB2-BD59-A6C34878D82A}">
                    <a16:rowId xmlns:a16="http://schemas.microsoft.com/office/drawing/2014/main" val="10001"/>
                  </a:ext>
                </a:extLst>
              </a:tr>
              <a:tr h="370840">
                <a:tc>
                  <a:txBody>
                    <a:bodyPr/>
                    <a:lstStyle/>
                    <a:p>
                      <a:r>
                        <a:rPr lang="cs-CZ" dirty="0"/>
                        <a:t>TIK 5.2</a:t>
                      </a:r>
                    </a:p>
                  </a:txBody>
                  <a:tcPr/>
                </a:tc>
                <a:tc>
                  <a:txBody>
                    <a:bodyPr/>
                    <a:lstStyle/>
                    <a:p>
                      <a:r>
                        <a:rPr lang="cs-CZ" dirty="0"/>
                        <a:t>10/2016</a:t>
                      </a:r>
                    </a:p>
                  </a:txBody>
                  <a:tcPr/>
                </a:tc>
                <a:tc>
                  <a:txBody>
                    <a:bodyPr/>
                    <a:lstStyle/>
                    <a:p>
                      <a:r>
                        <a:rPr lang="cs-CZ" dirty="0"/>
                        <a:t>6/2019</a:t>
                      </a:r>
                    </a:p>
                  </a:txBody>
                  <a:tcPr/>
                </a:tc>
                <a:tc>
                  <a:txBody>
                    <a:bodyPr/>
                    <a:lstStyle/>
                    <a:p>
                      <a:r>
                        <a:rPr lang="cs-CZ" dirty="0"/>
                        <a:t>12/2019</a:t>
                      </a:r>
                    </a:p>
                  </a:txBody>
                  <a:tcPr/>
                </a:tc>
                <a:extLst>
                  <a:ext uri="{0D108BD9-81ED-4DB2-BD59-A6C34878D82A}">
                    <a16:rowId xmlns:a16="http://schemas.microsoft.com/office/drawing/2014/main" val="10002"/>
                  </a:ext>
                </a:extLst>
              </a:tr>
              <a:tr h="370840">
                <a:tc>
                  <a:txBody>
                    <a:bodyPr/>
                    <a:lstStyle/>
                    <a:p>
                      <a:r>
                        <a:rPr lang="cs-CZ" dirty="0"/>
                        <a:t>TIK 5.3</a:t>
                      </a:r>
                    </a:p>
                  </a:txBody>
                  <a:tcPr/>
                </a:tc>
                <a:tc>
                  <a:txBody>
                    <a:bodyPr/>
                    <a:lstStyle/>
                    <a:p>
                      <a:r>
                        <a:rPr lang="cs-CZ" dirty="0"/>
                        <a:t>10/2016</a:t>
                      </a:r>
                    </a:p>
                  </a:txBody>
                  <a:tcPr/>
                </a:tc>
                <a:tc>
                  <a:txBody>
                    <a:bodyPr/>
                    <a:lstStyle/>
                    <a:p>
                      <a:r>
                        <a:rPr lang="cs-CZ" dirty="0"/>
                        <a:t>8/2018</a:t>
                      </a:r>
                    </a:p>
                  </a:txBody>
                  <a:tcPr/>
                </a:tc>
                <a:tc>
                  <a:txBody>
                    <a:bodyPr/>
                    <a:lstStyle/>
                    <a:p>
                      <a:r>
                        <a:rPr lang="cs-CZ" dirty="0"/>
                        <a:t>  8/2019</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80789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rmAutofit/>
          </a:bodyPr>
          <a:lstStyle/>
          <a:p>
            <a:r>
              <a:rPr lang="cs-CZ" sz="2800" b="1" dirty="0"/>
              <a:t>Meeting of John Womersley, NPI representatives and MEYS </a:t>
            </a:r>
            <a:r>
              <a:rPr lang="cs-CZ" sz="2800" b="1" dirty="0" err="1"/>
              <a:t>representatives</a:t>
            </a:r>
            <a:r>
              <a:rPr lang="cs-CZ" sz="2800" b="1" dirty="0"/>
              <a:t> – June 15, 2018 </a:t>
            </a:r>
          </a:p>
        </p:txBody>
      </p:sp>
      <p:sp>
        <p:nvSpPr>
          <p:cNvPr id="3" name="Zástupný symbol pro obsah 2"/>
          <p:cNvSpPr>
            <a:spLocks noGrp="1"/>
          </p:cNvSpPr>
          <p:nvPr>
            <p:ph idx="1"/>
          </p:nvPr>
        </p:nvSpPr>
        <p:spPr>
          <a:xfrm>
            <a:off x="457200" y="1251797"/>
            <a:ext cx="8507288" cy="5469677"/>
          </a:xfrm>
        </p:spPr>
        <p:txBody>
          <a:bodyPr>
            <a:normAutofit fontScale="47500" lnSpcReduction="20000"/>
          </a:bodyPr>
          <a:lstStyle/>
          <a:p>
            <a:pPr marL="0" indent="0">
              <a:buNone/>
            </a:pPr>
            <a:endParaRPr lang="cs-CZ" dirty="0"/>
          </a:p>
          <a:p>
            <a:pPr marL="0" indent="0">
              <a:spcAft>
                <a:spcPts val="600"/>
              </a:spcAft>
              <a:buNone/>
            </a:pPr>
            <a:r>
              <a:rPr lang="cs-CZ" dirty="0" err="1"/>
              <a:t>Outcomes</a:t>
            </a:r>
            <a:endParaRPr lang="cs-CZ" dirty="0"/>
          </a:p>
          <a:p>
            <a:pPr lvl="0"/>
            <a:r>
              <a:rPr lang="en-GB" dirty="0"/>
              <a:t>European Spallation Source (ESS) ERIC accepts the responsibility for additional costs caused by the construction delay or by the technical changes due to extra demands on safety and security of ESS;</a:t>
            </a:r>
            <a:endParaRPr lang="cs-CZ" dirty="0"/>
          </a:p>
          <a:p>
            <a:pPr marL="0" lvl="0" indent="0">
              <a:buNone/>
            </a:pPr>
            <a:endParaRPr lang="cs-CZ" dirty="0"/>
          </a:p>
          <a:p>
            <a:pPr lvl="0"/>
            <a:r>
              <a:rPr lang="en-GB" dirty="0"/>
              <a:t>ESS needs to secure a substantial cash-flow in 2019 – any cash contribution is, therefore, welcome in early 2019; </a:t>
            </a:r>
            <a:endParaRPr lang="cs-CZ" dirty="0"/>
          </a:p>
          <a:p>
            <a:pPr marL="0" lvl="0" indent="0">
              <a:buNone/>
            </a:pPr>
            <a:endParaRPr lang="cs-CZ" dirty="0"/>
          </a:p>
          <a:p>
            <a:pPr lvl="0"/>
            <a:r>
              <a:rPr lang="en-GB" dirty="0"/>
              <a:t>Ministry of Education, Youth and Sports (MEYS) will explore its budgetary possibilities with regard to “ex-ante contributions” in helping ESS to secure a substantial cash-flow in 2019;</a:t>
            </a:r>
            <a:endParaRPr lang="cs-CZ" dirty="0"/>
          </a:p>
          <a:p>
            <a:pPr marL="0" lvl="0" indent="0">
              <a:buNone/>
            </a:pPr>
            <a:endParaRPr lang="cs-CZ" dirty="0"/>
          </a:p>
          <a:p>
            <a:pPr lvl="0"/>
            <a:r>
              <a:rPr lang="en-GB" dirty="0"/>
              <a:t>MEYS acknowledges the extra construction costs of ESS and is prepared to pay the proportion relevant to the Czech construction contribution;</a:t>
            </a:r>
            <a:endParaRPr lang="cs-CZ" dirty="0"/>
          </a:p>
          <a:p>
            <a:pPr marL="0" lvl="0" indent="0">
              <a:buNone/>
            </a:pPr>
            <a:endParaRPr lang="cs-CZ" dirty="0"/>
          </a:p>
          <a:p>
            <a:pPr lvl="0"/>
            <a:r>
              <a:rPr lang="en-GB" dirty="0"/>
              <a:t>MEYS acknowledges the start of initial operations in 2019 and is prepared to pay the Czech share according to the “High-Level Document” after a thorough double-check of data included within;</a:t>
            </a:r>
            <a:endParaRPr lang="cs-CZ" dirty="0"/>
          </a:p>
          <a:p>
            <a:pPr marL="0" lvl="0" indent="0">
              <a:buNone/>
            </a:pPr>
            <a:endParaRPr lang="cs-CZ" dirty="0"/>
          </a:p>
          <a:p>
            <a:pPr lvl="0"/>
            <a:r>
              <a:rPr lang="en-GB" dirty="0"/>
              <a:t>With regard to the Operational Programme Research, Development and Education project of in-kind deliveries to ESS the key milestones in 2018-2019 and their fulfilment will be checked by the MEYS (Managing Authority) and Institute of Nuclear Physics of the Czech Academy of Sciences (beneficiary) and ESS will help to comply with them to avoid any project jeopardy;</a:t>
            </a:r>
            <a:endParaRPr lang="cs-CZ" dirty="0"/>
          </a:p>
          <a:p>
            <a:pPr marL="0" lvl="0" indent="0">
              <a:buNone/>
            </a:pPr>
            <a:endParaRPr lang="cs-CZ" dirty="0"/>
          </a:p>
          <a:p>
            <a:pPr lvl="0"/>
            <a:r>
              <a:rPr lang="en-GB" dirty="0"/>
              <a:t>There are still proportion of the Czech in-kind contribution to ESS construction phase of ca. 3.4 MEUR that needs to be allocated as soon as possible – ESS will, therefore, describe possibilities of allocation (e.g. in instruments) in more detail by the end of September 2018.</a:t>
            </a:r>
            <a:endParaRPr lang="cs-CZ" dirty="0"/>
          </a:p>
          <a:p>
            <a:pPr marL="0" indent="0">
              <a:spcAft>
                <a:spcPts val="600"/>
              </a:spcAft>
              <a:buNone/>
            </a:pPr>
            <a:endParaRPr lang="en-US" dirty="0"/>
          </a:p>
        </p:txBody>
      </p:sp>
      <p:sp>
        <p:nvSpPr>
          <p:cNvPr id="4" name="Zástupný symbol pro číslo snímku 3"/>
          <p:cNvSpPr>
            <a:spLocks noGrp="1"/>
          </p:cNvSpPr>
          <p:nvPr>
            <p:ph type="sldNum" sz="quarter" idx="12"/>
          </p:nvPr>
        </p:nvSpPr>
        <p:spPr/>
        <p:txBody>
          <a:bodyPr/>
          <a:lstStyle/>
          <a:p>
            <a:fld id="{C087191D-6874-4947-BD59-2DB64B73D3BD}" type="slidenum">
              <a:rPr lang="cs-CZ" smtClean="0"/>
              <a:pPr/>
              <a:t>8</a:t>
            </a:fld>
            <a:endParaRPr lang="cs-CZ"/>
          </a:p>
        </p:txBody>
      </p:sp>
    </p:spTree>
    <p:extLst>
      <p:ext uri="{BB962C8B-B14F-4D97-AF65-F5344CB8AC3E}">
        <p14:creationId xmlns:p14="http://schemas.microsoft.com/office/powerpoint/2010/main" val="93380548"/>
      </p:ext>
    </p:extLst>
  </p:cSld>
  <p:clrMapOvr>
    <a:masterClrMapping/>
  </p:clrMapOvr>
</p:sld>
</file>

<file path=ppt/theme/theme1.xml><?xml version="1.0" encoding="utf-8"?>
<a:theme xmlns:a="http://schemas.openxmlformats.org/drawingml/2006/main" name="Motiv systému Office">
  <a:themeElements>
    <a:clrScheme name="Došky">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1738</TotalTime>
  <Words>806</Words>
  <Application>Microsoft Macintosh PowerPoint</Application>
  <PresentationFormat>On-screen Show (4:3)</PresentationFormat>
  <Paragraphs>139</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Sakkal Majalla</vt:lpstr>
      <vt:lpstr>Wingdings</vt:lpstr>
      <vt:lpstr>Motiv systému Office</vt:lpstr>
      <vt:lpstr>EUROPEAN SPALLATION SOURCE ESS Scandinavia- CZ - OP </vt:lpstr>
      <vt:lpstr>ESS-Scandinavia –CZ–OP project</vt:lpstr>
      <vt:lpstr>ESS-Scandinavia –CZ–OP project</vt:lpstr>
      <vt:lpstr>Key activity 1/Development programme – ESS Target Station: Helium cooling system</vt:lpstr>
      <vt:lpstr>Key activity 1/Development programme – ESS Target Station: Helium cooling system</vt:lpstr>
      <vt:lpstr>Key activity 2/Development programme – ESS Target Station: Fluid cooling systems</vt:lpstr>
      <vt:lpstr>Key activity 2/Development programme – ESS Target Station: Fluid cooling systems</vt:lpstr>
      <vt:lpstr>Meeting of John Womersley, NPI representatives and MEYS representatives – June 15, 2018 </vt:lpstr>
    </vt:vector>
  </TitlesOfParts>
  <Company>ÚJF AV ČR, v. v. i.</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 Šafránek</dc:creator>
  <cp:lastModifiedBy>Microsoft Office User</cp:lastModifiedBy>
  <cp:revision>141</cp:revision>
  <dcterms:created xsi:type="dcterms:W3CDTF">2016-11-21T13:01:07Z</dcterms:created>
  <dcterms:modified xsi:type="dcterms:W3CDTF">2018-08-30T09:13:20Z</dcterms:modified>
</cp:coreProperties>
</file>