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58" r:id="rId3"/>
    <p:sldId id="259" r:id="rId4"/>
    <p:sldId id="260" r:id="rId5"/>
    <p:sldId id="257" r:id="rId6"/>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2" autoAdjust="0"/>
    <p:restoredTop sz="94682" autoAdjust="0"/>
  </p:normalViewPr>
  <p:slideViewPr>
    <p:cSldViewPr>
      <p:cViewPr varScale="1">
        <p:scale>
          <a:sx n="148" d="100"/>
          <a:sy n="148" d="100"/>
        </p:scale>
        <p:origin x="1312"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5" d="100"/>
          <a:sy n="155" d="100"/>
        </p:scale>
        <p:origin x="-672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2018-08-30</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1</a:t>
            </a:fld>
            <a:endParaRPr lang="sv-SE" dirty="0"/>
          </a:p>
        </p:txBody>
      </p:sp>
    </p:spTree>
    <p:extLst>
      <p:ext uri="{BB962C8B-B14F-4D97-AF65-F5344CB8AC3E}">
        <p14:creationId xmlns:p14="http://schemas.microsoft.com/office/powerpoint/2010/main" val="104126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5</a:t>
            </a:fld>
            <a:endParaRPr lang="sv-SE" dirty="0"/>
          </a:p>
        </p:txBody>
      </p:sp>
    </p:spTree>
    <p:extLst>
      <p:ext uri="{BB962C8B-B14F-4D97-AF65-F5344CB8AC3E}">
        <p14:creationId xmlns:p14="http://schemas.microsoft.com/office/powerpoint/2010/main" val="15326305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noProof="0"/>
              <a:t>Click to edit Master title style</a:t>
            </a:r>
            <a:endParaRPr lang="en-GB" noProof="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GB" noProof="0"/>
          </a:p>
        </p:txBody>
      </p:sp>
      <p:sp>
        <p:nvSpPr>
          <p:cNvPr id="4" name="Date Placeholder 3"/>
          <p:cNvSpPr>
            <a:spLocks noGrp="1"/>
          </p:cNvSpPr>
          <p:nvPr>
            <p:ph type="dt" sz="half" idx="10"/>
          </p:nvPr>
        </p:nvSpPr>
        <p:spPr/>
        <p:txBody>
          <a:bodyPr/>
          <a:lstStyle/>
          <a:p>
            <a:fld id="{5ED7AC81-318B-4D49-A602-9E30227C87EC}" type="datetime1">
              <a:rPr lang="en-GB" noProof="0" smtClean="0"/>
              <a:t>30/08/2018</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Date Placeholder 3"/>
          <p:cNvSpPr>
            <a:spLocks noGrp="1"/>
          </p:cNvSpPr>
          <p:nvPr>
            <p:ph type="dt" sz="half" idx="10"/>
          </p:nvPr>
        </p:nvSpPr>
        <p:spPr/>
        <p:txBody>
          <a:bodyPr/>
          <a:lstStyle/>
          <a:p>
            <a:fld id="{6EB99CB0-346B-43FA-9EE6-F90C3F3BC0BA}" type="datetime1">
              <a:rPr lang="en-GB" noProof="0" smtClean="0"/>
              <a:t>30/08/2018</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p:txBody>
      </p:sp>
      <p:sp>
        <p:nvSpPr>
          <p:cNvPr id="5" name="Date Placeholder 4"/>
          <p:cNvSpPr>
            <a:spLocks noGrp="1"/>
          </p:cNvSpPr>
          <p:nvPr>
            <p:ph type="dt" sz="half" idx="10"/>
          </p:nvPr>
        </p:nvSpPr>
        <p:spPr/>
        <p:txBody>
          <a:bodyPr/>
          <a:lstStyle/>
          <a:p>
            <a:fld id="{42E66B7F-8271-49DA-A25A-F4BB9F476347}" type="datetime1">
              <a:rPr lang="en-GB" noProof="0" smtClean="0"/>
              <a:t>30/08/2018</a:t>
            </a:fld>
            <a:endParaRPr lang="en-GB" noProof="0"/>
          </a:p>
        </p:txBody>
      </p:sp>
      <p:sp>
        <p:nvSpPr>
          <p:cNvPr id="6" name="Footer Placeholder 5"/>
          <p:cNvSpPr>
            <a:spLocks noGrp="1"/>
          </p:cNvSpPr>
          <p:nvPr>
            <p:ph type="ftr" sz="quarter" idx="11"/>
          </p:nvPr>
        </p:nvSpPr>
        <p:spPr/>
        <p:txBody>
          <a:bodyPr/>
          <a:lstStyle/>
          <a:p>
            <a:endParaRPr lang="en-GB" noProof="0"/>
          </a:p>
        </p:txBody>
      </p:sp>
      <p:sp>
        <p:nvSpPr>
          <p:cNvPr id="7" name="Slide Number Placeholder 6"/>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0"/>
              <a:t>Click to edit Master title style</a:t>
            </a:r>
            <a:endParaRPr lang="en-GB" noProof="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7" name="Date Placeholder 6"/>
          <p:cNvSpPr>
            <a:spLocks noGrp="1"/>
          </p:cNvSpPr>
          <p:nvPr>
            <p:ph type="dt" sz="half" idx="10"/>
          </p:nvPr>
        </p:nvSpPr>
        <p:spPr/>
        <p:txBody>
          <a:bodyPr/>
          <a:lstStyle/>
          <a:p>
            <a:fld id="{3C7D23FA-05C4-4CC1-B281-2F815585BC1C}" type="datetime1">
              <a:rPr lang="en-GB" noProof="0" smtClean="0"/>
              <a:t>30/08/2018</a:t>
            </a:fld>
            <a:endParaRPr lang="en-GB" noProof="0"/>
          </a:p>
        </p:txBody>
      </p:sp>
      <p:sp>
        <p:nvSpPr>
          <p:cNvPr id="8" name="Footer Placeholder 7"/>
          <p:cNvSpPr>
            <a:spLocks noGrp="1"/>
          </p:cNvSpPr>
          <p:nvPr>
            <p:ph type="ftr" sz="quarter" idx="11"/>
          </p:nvPr>
        </p:nvSpPr>
        <p:spPr/>
        <p:txBody>
          <a:bodyPr/>
          <a:lstStyle/>
          <a:p>
            <a:endParaRPr lang="en-GB" noProof="0"/>
          </a:p>
        </p:txBody>
      </p:sp>
      <p:sp>
        <p:nvSpPr>
          <p:cNvPr id="9" name="Slide Number Placeholder 8"/>
          <p:cNvSpPr>
            <a:spLocks noGrp="1"/>
          </p:cNvSpPr>
          <p:nvPr>
            <p:ph type="sldNum" sz="quarter" idx="12"/>
          </p:nvPr>
        </p:nvSpPr>
        <p:spPr/>
        <p:txBody>
          <a:bodyPr/>
          <a:lstStyle/>
          <a:p>
            <a:fld id="{551115BC-487E-4422-894C-CB7CD3E79223}" type="slidenum">
              <a:rPr lang="en-GB" noProof="0" smtClean="0"/>
              <a:t>‹#›</a:t>
            </a:fld>
            <a:endParaRPr lang="en-GB" noProof="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noProof="0"/>
              <a:t>Click to edit Master title style</a:t>
            </a:r>
            <a:endParaRPr lang="en-GB" noProof="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en-GB" noProof="0" smtClean="0"/>
              <a:t>30/08/2018</a:t>
            </a:fld>
            <a:endParaRPr lang="en-GB" noProof="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noProof="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en-GB" noProof="0" smtClean="0"/>
              <a:t>‹#›</a:t>
            </a:fld>
            <a:endParaRPr lang="en-GB" noProof="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GB" sz="4000" dirty="0"/>
              <a:t>Target sub-project publication policy</a:t>
            </a:r>
            <a:br>
              <a:rPr lang="en-GB" sz="4000" dirty="0"/>
            </a:br>
            <a:r>
              <a:rPr lang="en-GB" sz="4000" dirty="0"/>
              <a:t>(basis for discussion)</a:t>
            </a:r>
          </a:p>
        </p:txBody>
      </p:sp>
      <p:sp>
        <p:nvSpPr>
          <p:cNvPr id="3" name="Subtitle 2"/>
          <p:cNvSpPr>
            <a:spLocks noGrp="1"/>
          </p:cNvSpPr>
          <p:nvPr>
            <p:ph type="subTitle" idx="1"/>
          </p:nvPr>
        </p:nvSpPr>
        <p:spPr/>
        <p:txBody>
          <a:bodyPr>
            <a:noAutofit/>
          </a:bodyPr>
          <a:lstStyle/>
          <a:p>
            <a:r>
              <a:rPr lang="en-GB" sz="2000" dirty="0">
                <a:solidFill>
                  <a:schemeClr val="bg1"/>
                </a:solidFill>
              </a:rPr>
              <a:t>Rikard Linander</a:t>
            </a:r>
          </a:p>
          <a:p>
            <a:r>
              <a:rPr lang="en-GB" sz="2000" dirty="0">
                <a:solidFill>
                  <a:schemeClr val="bg1"/>
                </a:solidFill>
              </a:rPr>
              <a:t>Deputy Head of Target Division</a:t>
            </a: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a:solidFill>
                  <a:srgbClr val="FFFFFF"/>
                </a:solidFill>
              </a:rPr>
              <a:t>www.europeanspallationsource.se</a:t>
            </a:r>
          </a:p>
          <a:p>
            <a:pPr algn="ctr"/>
            <a:fld id="{656E358F-28A8-D04A-99E6-206C49444CD4}" type="datetime3">
              <a:rPr lang="en-GB" sz="1400" smtClean="0">
                <a:solidFill>
                  <a:srgbClr val="FFFFFF"/>
                </a:solidFill>
              </a:rPr>
              <a:t>30 August, 2018</a:t>
            </a:fld>
            <a:endParaRPr lang="en-GB" sz="1400">
              <a:solidFill>
                <a:srgbClr val="FFFFFF"/>
              </a:solidFill>
            </a:endParaRPr>
          </a:p>
        </p:txBody>
      </p:sp>
    </p:spTree>
    <p:extLst>
      <p:ext uri="{BB962C8B-B14F-4D97-AF65-F5344CB8AC3E}">
        <p14:creationId xmlns:p14="http://schemas.microsoft.com/office/powerpoint/2010/main" val="1394613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EDA8D-CAAF-B54D-BE2E-828AF999BD0E}"/>
              </a:ext>
            </a:extLst>
          </p:cNvPr>
          <p:cNvSpPr>
            <a:spLocks noGrp="1"/>
          </p:cNvSpPr>
          <p:nvPr>
            <p:ph type="title"/>
          </p:nvPr>
        </p:nvSpPr>
        <p:spPr/>
        <p:txBody>
          <a:bodyPr/>
          <a:lstStyle/>
          <a:p>
            <a:r>
              <a:rPr lang="en-GB" dirty="0"/>
              <a:t>Proposed wording of Schedule 1:</a:t>
            </a:r>
            <a:br>
              <a:rPr lang="en-GB" dirty="0"/>
            </a:br>
            <a:r>
              <a:rPr lang="en-GB" sz="2400" dirty="0"/>
              <a:t>3. PUBLICATIONS COMMITTEE</a:t>
            </a:r>
          </a:p>
        </p:txBody>
      </p:sp>
      <p:sp>
        <p:nvSpPr>
          <p:cNvPr id="3" name="Content Placeholder 2">
            <a:extLst>
              <a:ext uri="{FF2B5EF4-FFF2-40B4-BE49-F238E27FC236}">
                <a16:creationId xmlns:a16="http://schemas.microsoft.com/office/drawing/2014/main" id="{663D8799-60FC-B84E-B1A4-9282B541515B}"/>
              </a:ext>
            </a:extLst>
          </p:cNvPr>
          <p:cNvSpPr>
            <a:spLocks noGrp="1"/>
          </p:cNvSpPr>
          <p:nvPr>
            <p:ph idx="1"/>
          </p:nvPr>
        </p:nvSpPr>
        <p:spPr>
          <a:xfrm>
            <a:off x="457200" y="1600200"/>
            <a:ext cx="8229600" cy="4853136"/>
          </a:xfrm>
        </p:spPr>
        <p:txBody>
          <a:bodyPr>
            <a:normAutofit fontScale="55000" lnSpcReduction="20000"/>
          </a:bodyPr>
          <a:lstStyle/>
          <a:p>
            <a:pPr marL="0" indent="0">
              <a:buNone/>
            </a:pPr>
            <a:r>
              <a:rPr lang="en-GB" b="1" dirty="0"/>
              <a:t>3.1	</a:t>
            </a:r>
            <a:r>
              <a:rPr lang="en-GB" b="1" u="sng" dirty="0"/>
              <a:t>PC composition</a:t>
            </a:r>
            <a:br>
              <a:rPr lang="en-GB" b="1" u="sng" dirty="0"/>
            </a:br>
            <a:r>
              <a:rPr lang="en-GB" dirty="0"/>
              <a:t>The Parties shall form a Publications Committee (the "PC"). The PC shall be composed of one </a:t>
            </a:r>
            <a:r>
              <a:rPr lang="en-GB" dirty="0">
                <a:solidFill>
                  <a:srgbClr val="FF0000"/>
                </a:solidFill>
              </a:rPr>
              <a:t>representative from each Party</a:t>
            </a:r>
            <a:r>
              <a:rPr lang="en-GB" dirty="0"/>
              <a:t>.</a:t>
            </a:r>
            <a:endParaRPr lang="sv-SE" dirty="0"/>
          </a:p>
          <a:p>
            <a:pPr marL="0" indent="0">
              <a:buNone/>
            </a:pPr>
            <a:r>
              <a:rPr lang="en-GB" b="1" dirty="0"/>
              <a:t>3.2	</a:t>
            </a:r>
            <a:r>
              <a:rPr lang="en-GB" b="1" u="sng" dirty="0"/>
              <a:t>Chair of the PC</a:t>
            </a:r>
            <a:br>
              <a:rPr lang="en-GB" b="1" u="sng" dirty="0"/>
            </a:br>
            <a:r>
              <a:rPr lang="en-GB" dirty="0"/>
              <a:t>The PC shall be </a:t>
            </a:r>
            <a:r>
              <a:rPr lang="en-GB" dirty="0">
                <a:solidFill>
                  <a:srgbClr val="FF0000"/>
                </a:solidFill>
              </a:rPr>
              <a:t>chaired by </a:t>
            </a:r>
            <a:r>
              <a:rPr lang="en-GB" dirty="0"/>
              <a:t>the representative from </a:t>
            </a:r>
            <a:r>
              <a:rPr lang="en-GB" dirty="0">
                <a:solidFill>
                  <a:srgbClr val="FF0000"/>
                </a:solidFill>
              </a:rPr>
              <a:t>ESS ERIC</a:t>
            </a:r>
            <a:r>
              <a:rPr lang="en-GB" dirty="0"/>
              <a:t>.</a:t>
            </a:r>
            <a:endParaRPr lang="sv-SE" dirty="0"/>
          </a:p>
          <a:p>
            <a:pPr marL="0" indent="0">
              <a:buNone/>
            </a:pPr>
            <a:r>
              <a:rPr lang="en-GB" b="1" dirty="0"/>
              <a:t>3.3	</a:t>
            </a:r>
            <a:r>
              <a:rPr lang="en-GB" b="1" u="sng" dirty="0"/>
              <a:t>PC role</a:t>
            </a:r>
            <a:br>
              <a:rPr lang="en-GB" b="1" dirty="0"/>
            </a:br>
            <a:r>
              <a:rPr lang="en-GB" dirty="0"/>
              <a:t>The role of the PC is to </a:t>
            </a:r>
            <a:r>
              <a:rPr lang="en-GB" dirty="0">
                <a:solidFill>
                  <a:srgbClr val="FF0000"/>
                </a:solidFill>
              </a:rPr>
              <a:t>coordinate the provisions of Article 4</a:t>
            </a:r>
            <a:r>
              <a:rPr lang="en-GB" dirty="0"/>
              <a:t> below, including to make decisions on further postponement as set out in Article 4.3.</a:t>
            </a:r>
            <a:endParaRPr lang="sv-SE" dirty="0"/>
          </a:p>
          <a:p>
            <a:pPr marL="0" indent="0">
              <a:buNone/>
            </a:pPr>
            <a:r>
              <a:rPr lang="en-GB" b="1" dirty="0"/>
              <a:t>3.4	</a:t>
            </a:r>
            <a:r>
              <a:rPr lang="en-GB" b="1" u="sng" dirty="0"/>
              <a:t>PC meetings</a:t>
            </a:r>
            <a:br>
              <a:rPr lang="en-GB" dirty="0"/>
            </a:br>
            <a:r>
              <a:rPr lang="en-GB" dirty="0"/>
              <a:t>The PC chair shall </a:t>
            </a:r>
            <a:r>
              <a:rPr lang="en-GB" dirty="0">
                <a:solidFill>
                  <a:srgbClr val="FF0000"/>
                </a:solidFill>
              </a:rPr>
              <a:t>convene the PC as often as is required</a:t>
            </a:r>
            <a:r>
              <a:rPr lang="en-GB" dirty="0"/>
              <a:t>. The PC shall meet in person or </a:t>
            </a:r>
            <a:r>
              <a:rPr lang="en-GB" dirty="0">
                <a:solidFill>
                  <a:srgbClr val="FF0000"/>
                </a:solidFill>
              </a:rPr>
              <a:t>electronically</a:t>
            </a:r>
            <a:r>
              <a:rPr lang="en-GB" dirty="0"/>
              <a:t>. The PC shall not constitute a quorum for any meeting unless at least 3/4 of its members are present. All decisions of the PC will require a 3/4 majority vote of all of the members present. </a:t>
            </a:r>
            <a:endParaRPr lang="sv-SE" dirty="0"/>
          </a:p>
          <a:p>
            <a:pPr marL="0" indent="0">
              <a:buNone/>
            </a:pPr>
            <a:r>
              <a:rPr lang="en-GB" b="1" dirty="0"/>
              <a:t>3.5	</a:t>
            </a:r>
            <a:r>
              <a:rPr lang="en-GB" b="1" u="sng" dirty="0"/>
              <a:t>PC minutes</a:t>
            </a:r>
            <a:br>
              <a:rPr lang="en-GB" dirty="0"/>
            </a:br>
            <a:r>
              <a:rPr lang="en-GB" dirty="0"/>
              <a:t>The PC chair shall ensure that minutes of all PC meetings are drafted and dispatched to all PC members. The minutes shall be considered as accepted by the PC members if within 15 calendar days from receipt thereof, no member present at the said meeting has objected in writing to the PC chair.</a:t>
            </a:r>
            <a:endParaRPr lang="sv-SE" dirty="0"/>
          </a:p>
          <a:p>
            <a:pPr marL="0" indent="0">
              <a:buNone/>
            </a:pPr>
            <a:r>
              <a:rPr lang="en-GB" b="1" dirty="0"/>
              <a:t>3.6	</a:t>
            </a:r>
            <a:r>
              <a:rPr lang="en-GB" b="1" u="sng" dirty="0"/>
              <a:t>Prior notification to the PC</a:t>
            </a:r>
            <a:br>
              <a:rPr lang="en-GB" b="1" dirty="0"/>
            </a:br>
            <a:r>
              <a:rPr lang="en-GB" dirty="0"/>
              <a:t>Each member of the PC has the obligation to inform the other members of the PC in writing at least 30 days prior to any planned publication by its Party that may reasonably have the potential to release Foreground. Any such data envisaged to be published shall, immediately following such notification, be submitted to all the PC members. Notification and submission of data under this Article 3.6 shall not limit the Parties' obligation to notify and submit data under Article 4 below.</a:t>
            </a:r>
            <a:endParaRPr lang="sv-SE" dirty="0"/>
          </a:p>
        </p:txBody>
      </p:sp>
      <p:sp>
        <p:nvSpPr>
          <p:cNvPr id="4" name="Slide Number Placeholder 3">
            <a:extLst>
              <a:ext uri="{FF2B5EF4-FFF2-40B4-BE49-F238E27FC236}">
                <a16:creationId xmlns:a16="http://schemas.microsoft.com/office/drawing/2014/main" id="{94035F30-7398-3245-AD4D-19569555DB69}"/>
              </a:ext>
            </a:extLst>
          </p:cNvPr>
          <p:cNvSpPr>
            <a:spLocks noGrp="1"/>
          </p:cNvSpPr>
          <p:nvPr>
            <p:ph type="sldNum" sz="quarter" idx="12"/>
          </p:nvPr>
        </p:nvSpPr>
        <p:spPr/>
        <p:txBody>
          <a:bodyPr/>
          <a:lstStyle/>
          <a:p>
            <a:fld id="{551115BC-487E-4422-894C-CB7CD3E79223}" type="slidenum">
              <a:rPr lang="en-GB" noProof="0" smtClean="0"/>
              <a:t>2</a:t>
            </a:fld>
            <a:endParaRPr lang="en-GB" noProof="0"/>
          </a:p>
        </p:txBody>
      </p:sp>
    </p:spTree>
    <p:extLst>
      <p:ext uri="{BB962C8B-B14F-4D97-AF65-F5344CB8AC3E}">
        <p14:creationId xmlns:p14="http://schemas.microsoft.com/office/powerpoint/2010/main" val="2889024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E0578-71AC-394D-9200-1064B98EF566}"/>
              </a:ext>
            </a:extLst>
          </p:cNvPr>
          <p:cNvSpPr>
            <a:spLocks noGrp="1"/>
          </p:cNvSpPr>
          <p:nvPr>
            <p:ph type="title"/>
          </p:nvPr>
        </p:nvSpPr>
        <p:spPr/>
        <p:txBody>
          <a:bodyPr/>
          <a:lstStyle/>
          <a:p>
            <a:r>
              <a:rPr lang="en-GB" dirty="0"/>
              <a:t>Proposed wording of Schedule 1: </a:t>
            </a:r>
            <a:br>
              <a:rPr lang="en-GB" dirty="0"/>
            </a:br>
            <a:r>
              <a:rPr lang="sv-SE" sz="2400" dirty="0"/>
              <a:t>4. RIGHT TO PUBLISH</a:t>
            </a:r>
          </a:p>
        </p:txBody>
      </p:sp>
      <p:sp>
        <p:nvSpPr>
          <p:cNvPr id="3" name="Content Placeholder 2">
            <a:extLst>
              <a:ext uri="{FF2B5EF4-FFF2-40B4-BE49-F238E27FC236}">
                <a16:creationId xmlns:a16="http://schemas.microsoft.com/office/drawing/2014/main" id="{68A512CE-B745-A146-8B73-4B8A9EFFD204}"/>
              </a:ext>
            </a:extLst>
          </p:cNvPr>
          <p:cNvSpPr>
            <a:spLocks noGrp="1"/>
          </p:cNvSpPr>
          <p:nvPr>
            <p:ph idx="1"/>
          </p:nvPr>
        </p:nvSpPr>
        <p:spPr/>
        <p:txBody>
          <a:bodyPr>
            <a:normAutofit fontScale="92500" lnSpcReduction="10000"/>
          </a:bodyPr>
          <a:lstStyle/>
          <a:p>
            <a:pPr marL="0" indent="0">
              <a:buNone/>
            </a:pPr>
            <a:r>
              <a:rPr lang="en-GB" dirty="0"/>
              <a:t>4.1 	</a:t>
            </a:r>
            <a:r>
              <a:rPr lang="en-GB" dirty="0">
                <a:solidFill>
                  <a:srgbClr val="FF0000"/>
                </a:solidFill>
              </a:rPr>
              <a:t>A Party may publish </a:t>
            </a:r>
            <a:r>
              <a:rPr lang="en-GB" dirty="0"/>
              <a:t>or allow the publication of data, on whatever medium or orally, concerning </a:t>
            </a:r>
            <a:r>
              <a:rPr lang="en-GB" dirty="0">
                <a:solidFill>
                  <a:srgbClr val="FF0000"/>
                </a:solidFill>
              </a:rPr>
              <a:t>Foreground it owns</a:t>
            </a:r>
            <a:r>
              <a:rPr lang="en-GB" dirty="0"/>
              <a:t> provided that this does not affect the protection of that Foreground or the Foreground of any other Party and provided also that the data does not include any Confidential Information disclosed to it by any other Party.</a:t>
            </a:r>
            <a:endParaRPr lang="sv-SE" dirty="0"/>
          </a:p>
          <a:p>
            <a:pPr marL="0" indent="0">
              <a:buNone/>
            </a:pPr>
            <a:r>
              <a:rPr lang="en-GB" dirty="0"/>
              <a:t>4.2	</a:t>
            </a:r>
            <a:r>
              <a:rPr lang="en-GB" dirty="0">
                <a:solidFill>
                  <a:srgbClr val="FF0000"/>
                </a:solidFill>
              </a:rPr>
              <a:t>30 days </a:t>
            </a:r>
            <a:r>
              <a:rPr lang="en-GB" dirty="0"/>
              <a:t>prior any planned publication the </a:t>
            </a:r>
            <a:r>
              <a:rPr lang="en-GB" dirty="0">
                <a:solidFill>
                  <a:srgbClr val="FF0000"/>
                </a:solidFill>
              </a:rPr>
              <a:t>other Parties shall be given a copy </a:t>
            </a:r>
            <a:r>
              <a:rPr lang="en-GB" dirty="0"/>
              <a:t>of the data envisaged to be published. The Party contemplating the publication shall delay the proposed publication until the end of the 30 day period or longer if an objection is raised as set out in Article 4.3 below.</a:t>
            </a:r>
            <a:endParaRPr lang="sv-SE" dirty="0"/>
          </a:p>
        </p:txBody>
      </p:sp>
      <p:sp>
        <p:nvSpPr>
          <p:cNvPr id="4" name="Slide Number Placeholder 3">
            <a:extLst>
              <a:ext uri="{FF2B5EF4-FFF2-40B4-BE49-F238E27FC236}">
                <a16:creationId xmlns:a16="http://schemas.microsoft.com/office/drawing/2014/main" id="{CF2C294A-E114-D842-BADE-5DDA888261BF}"/>
              </a:ext>
            </a:extLst>
          </p:cNvPr>
          <p:cNvSpPr>
            <a:spLocks noGrp="1"/>
          </p:cNvSpPr>
          <p:nvPr>
            <p:ph type="sldNum" sz="quarter" idx="12"/>
          </p:nvPr>
        </p:nvSpPr>
        <p:spPr/>
        <p:txBody>
          <a:bodyPr/>
          <a:lstStyle/>
          <a:p>
            <a:fld id="{551115BC-487E-4422-894C-CB7CD3E79223}" type="slidenum">
              <a:rPr lang="en-GB" noProof="0" smtClean="0"/>
              <a:t>3</a:t>
            </a:fld>
            <a:endParaRPr lang="en-GB" noProof="0"/>
          </a:p>
        </p:txBody>
      </p:sp>
    </p:spTree>
    <p:extLst>
      <p:ext uri="{BB962C8B-B14F-4D97-AF65-F5344CB8AC3E}">
        <p14:creationId xmlns:p14="http://schemas.microsoft.com/office/powerpoint/2010/main" val="3962730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E0578-71AC-394D-9200-1064B98EF566}"/>
              </a:ext>
            </a:extLst>
          </p:cNvPr>
          <p:cNvSpPr>
            <a:spLocks noGrp="1"/>
          </p:cNvSpPr>
          <p:nvPr>
            <p:ph type="title"/>
          </p:nvPr>
        </p:nvSpPr>
        <p:spPr/>
        <p:txBody>
          <a:bodyPr/>
          <a:lstStyle/>
          <a:p>
            <a:r>
              <a:rPr lang="en-GB" dirty="0"/>
              <a:t>Proposed wording of Schedule 1: </a:t>
            </a:r>
            <a:br>
              <a:rPr lang="en-GB" dirty="0"/>
            </a:br>
            <a:r>
              <a:rPr lang="sv-SE" sz="2400" dirty="0"/>
              <a:t>4. RIGHT TO PUBLISH</a:t>
            </a:r>
          </a:p>
        </p:txBody>
      </p:sp>
      <p:sp>
        <p:nvSpPr>
          <p:cNvPr id="3" name="Content Placeholder 2">
            <a:extLst>
              <a:ext uri="{FF2B5EF4-FFF2-40B4-BE49-F238E27FC236}">
                <a16:creationId xmlns:a16="http://schemas.microsoft.com/office/drawing/2014/main" id="{68A512CE-B745-A146-8B73-4B8A9EFFD204}"/>
              </a:ext>
            </a:extLst>
          </p:cNvPr>
          <p:cNvSpPr>
            <a:spLocks noGrp="1"/>
          </p:cNvSpPr>
          <p:nvPr>
            <p:ph idx="1"/>
          </p:nvPr>
        </p:nvSpPr>
        <p:spPr>
          <a:xfrm>
            <a:off x="457200" y="1600199"/>
            <a:ext cx="8229600" cy="5121275"/>
          </a:xfrm>
        </p:spPr>
        <p:txBody>
          <a:bodyPr>
            <a:normAutofit fontScale="70000" lnSpcReduction="20000"/>
          </a:bodyPr>
          <a:lstStyle/>
          <a:p>
            <a:pPr marL="0" indent="0">
              <a:buNone/>
            </a:pPr>
            <a:r>
              <a:rPr lang="en-GB" dirty="0"/>
              <a:t>4.3	</a:t>
            </a:r>
            <a:r>
              <a:rPr lang="en-GB" dirty="0">
                <a:solidFill>
                  <a:srgbClr val="FF0000"/>
                </a:solidFill>
              </a:rPr>
              <a:t>Either of the Parties may object</a:t>
            </a:r>
            <a:r>
              <a:rPr lang="en-GB" dirty="0"/>
              <a:t> to the publication </a:t>
            </a:r>
            <a:r>
              <a:rPr lang="en-GB" dirty="0">
                <a:solidFill>
                  <a:srgbClr val="FF0000"/>
                </a:solidFill>
              </a:rPr>
              <a:t>within 30 days </a:t>
            </a:r>
            <a:r>
              <a:rPr lang="en-GB" dirty="0"/>
              <a:t>after receipt of the data envisaged to be published, if it considers that the planned publication contains Confidential Information disclosed by it or that the protection of its Foreground or Foreground which the notifying Party has not protected (see Article 4.3.2.2 of the Agreement) would be adversely affected by this publication. </a:t>
            </a:r>
            <a:r>
              <a:rPr lang="en-GB" dirty="0">
                <a:solidFill>
                  <a:srgbClr val="FF0000"/>
                </a:solidFill>
              </a:rPr>
              <a:t>In the absence of</a:t>
            </a:r>
            <a:r>
              <a:rPr lang="en-GB" dirty="0"/>
              <a:t> any such </a:t>
            </a:r>
            <a:r>
              <a:rPr lang="en-GB" dirty="0">
                <a:solidFill>
                  <a:srgbClr val="FF0000"/>
                </a:solidFill>
              </a:rPr>
              <a:t>objection</a:t>
            </a:r>
            <a:r>
              <a:rPr lang="en-GB" dirty="0"/>
              <a:t> within the above-mentioned period, it is </a:t>
            </a:r>
            <a:r>
              <a:rPr lang="en-GB" dirty="0">
                <a:solidFill>
                  <a:srgbClr val="FF0000"/>
                </a:solidFill>
              </a:rPr>
              <a:t>deemed that all the Parties agree</a:t>
            </a:r>
            <a:r>
              <a:rPr lang="en-GB" dirty="0"/>
              <a:t>. </a:t>
            </a:r>
            <a:r>
              <a:rPr lang="en-GB" dirty="0">
                <a:solidFill>
                  <a:srgbClr val="FF0000"/>
                </a:solidFill>
              </a:rPr>
              <a:t>If an objection</a:t>
            </a:r>
            <a:r>
              <a:rPr lang="en-GB" dirty="0"/>
              <a:t> is raised as aforesaid, the </a:t>
            </a:r>
            <a:r>
              <a:rPr lang="en-GB" dirty="0">
                <a:solidFill>
                  <a:srgbClr val="FF0000"/>
                </a:solidFill>
              </a:rPr>
              <a:t>Parties shall consult </a:t>
            </a:r>
            <a:r>
              <a:rPr lang="en-GB" dirty="0"/>
              <a:t>with each other with a view to </a:t>
            </a:r>
            <a:r>
              <a:rPr lang="en-GB" dirty="0">
                <a:solidFill>
                  <a:srgbClr val="FF0000"/>
                </a:solidFill>
              </a:rPr>
              <a:t>agree on the matter of publication</a:t>
            </a:r>
            <a:r>
              <a:rPr lang="en-GB" dirty="0"/>
              <a:t>. The planned publication shall be suspended during this consultation period. The planned publication can be postponed for a period of maximum six months from receipt of the data envisaged to be published to allow the objecting Party/Parties to take measures to protect its/their Foreground and Foreground which the notifying Party has not protected (see Article 4.3.2.2 of the Agreement). After this six-month period, publication shall be permitted, except in specific cases where the PC decides that further postponement is required. The PC may decide that the planned publication shall be postponed for an additional period of maximum six months.</a:t>
            </a:r>
            <a:endParaRPr lang="sv-SE" dirty="0"/>
          </a:p>
          <a:p>
            <a:pPr marL="0" indent="0">
              <a:buNone/>
            </a:pPr>
            <a:r>
              <a:rPr lang="en-GB" dirty="0"/>
              <a:t>4.4	</a:t>
            </a:r>
            <a:r>
              <a:rPr lang="en-GB" dirty="0">
                <a:solidFill>
                  <a:srgbClr val="FF0000"/>
                </a:solidFill>
              </a:rPr>
              <a:t>Foreground and Confidential Information supplied by a Party shall not in any event be published without that Party's prior written consent.</a:t>
            </a:r>
            <a:endParaRPr lang="sv-SE" dirty="0">
              <a:solidFill>
                <a:srgbClr val="FF0000"/>
              </a:solidFill>
            </a:endParaRPr>
          </a:p>
        </p:txBody>
      </p:sp>
      <p:sp>
        <p:nvSpPr>
          <p:cNvPr id="4" name="Slide Number Placeholder 3">
            <a:extLst>
              <a:ext uri="{FF2B5EF4-FFF2-40B4-BE49-F238E27FC236}">
                <a16:creationId xmlns:a16="http://schemas.microsoft.com/office/drawing/2014/main" id="{CF2C294A-E114-D842-BADE-5DDA888261BF}"/>
              </a:ext>
            </a:extLst>
          </p:cNvPr>
          <p:cNvSpPr>
            <a:spLocks noGrp="1"/>
          </p:cNvSpPr>
          <p:nvPr>
            <p:ph type="sldNum" sz="quarter" idx="12"/>
          </p:nvPr>
        </p:nvSpPr>
        <p:spPr/>
        <p:txBody>
          <a:bodyPr/>
          <a:lstStyle/>
          <a:p>
            <a:fld id="{551115BC-487E-4422-894C-CB7CD3E79223}" type="slidenum">
              <a:rPr lang="en-GB" noProof="0" smtClean="0"/>
              <a:t>4</a:t>
            </a:fld>
            <a:endParaRPr lang="en-GB" noProof="0"/>
          </a:p>
        </p:txBody>
      </p:sp>
    </p:spTree>
    <p:extLst>
      <p:ext uri="{BB962C8B-B14F-4D97-AF65-F5344CB8AC3E}">
        <p14:creationId xmlns:p14="http://schemas.microsoft.com/office/powerpoint/2010/main" val="1891029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policy in practise</a:t>
            </a:r>
            <a:br>
              <a:rPr lang="en-GB" dirty="0"/>
            </a:br>
            <a:r>
              <a:rPr lang="en-GB" dirty="0"/>
              <a:t>The ACCSYS role model</a:t>
            </a:r>
          </a:p>
        </p:txBody>
      </p:sp>
      <p:sp>
        <p:nvSpPr>
          <p:cNvPr id="3" name="Content Placeholder 2"/>
          <p:cNvSpPr>
            <a:spLocks noGrp="1"/>
          </p:cNvSpPr>
          <p:nvPr>
            <p:ph idx="1"/>
          </p:nvPr>
        </p:nvSpPr>
        <p:spPr/>
        <p:txBody>
          <a:bodyPr>
            <a:normAutofit fontScale="92500" lnSpcReduction="10000"/>
          </a:bodyPr>
          <a:lstStyle/>
          <a:p>
            <a:r>
              <a:rPr lang="en-US" dirty="0"/>
              <a:t>The abstract is sent to the publication committee (PC) chair, sometimes this actually comes in form of a completed paper.</a:t>
            </a:r>
          </a:p>
          <a:p>
            <a:r>
              <a:rPr lang="en-US" dirty="0"/>
              <a:t>The PC chair distributes it to the publication board via email (the Board itself has never met)</a:t>
            </a:r>
          </a:p>
          <a:p>
            <a:r>
              <a:rPr lang="en-US" dirty="0"/>
              <a:t>The authors are also supposed to send the abstract to the </a:t>
            </a:r>
            <a:r>
              <a:rPr lang="en-US" dirty="0" err="1"/>
              <a:t>HoD</a:t>
            </a:r>
            <a:r>
              <a:rPr lang="en-US" dirty="0"/>
              <a:t> and ESS Machine Director for approval (PC chair also copy these persons on the distribution as a backup)</a:t>
            </a:r>
          </a:p>
          <a:p>
            <a:r>
              <a:rPr lang="en-US" dirty="0"/>
              <a:t>If  any member of the publication board has an issue I notify the authors – So far this has only happened once or twice</a:t>
            </a:r>
          </a:p>
          <a:p>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en-GB" smtClean="0"/>
              <a:t>5</a:t>
            </a:fld>
            <a:endParaRPr lang="en-GB"/>
          </a:p>
        </p:txBody>
      </p:sp>
    </p:spTree>
    <p:extLst>
      <p:ext uri="{BB962C8B-B14F-4D97-AF65-F5344CB8AC3E}">
        <p14:creationId xmlns:p14="http://schemas.microsoft.com/office/powerpoint/2010/main" val="14890285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5" id="{B44B2280-2390-4D03-8D38-6C24B0BAA245}" vid="{0B7C071A-F5F7-47CF-A93A-F42DBF6073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36</TotalTime>
  <Words>124</Words>
  <Application>Microsoft Macintosh PowerPoint</Application>
  <PresentationFormat>On-screen Show (4:3)</PresentationFormat>
  <Paragraphs>29</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Target sub-project publication policy (basis for discussion)</vt:lpstr>
      <vt:lpstr>Proposed wording of Schedule 1: 3. PUBLICATIONS COMMITTEE</vt:lpstr>
      <vt:lpstr>Proposed wording of Schedule 1:  4. RIGHT TO PUBLISH</vt:lpstr>
      <vt:lpstr>Proposed wording of Schedule 1:  4. RIGHT TO PUBLISH</vt:lpstr>
      <vt:lpstr>Publication policy in practise The ACCSYS role model</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Target sub-project publication policy</dc:title>
  <dc:creator>Rikard Linander</dc:creator>
  <cp:lastModifiedBy>Rikard Linander</cp:lastModifiedBy>
  <cp:revision>5</cp:revision>
  <dcterms:created xsi:type="dcterms:W3CDTF">2018-08-30T07:20:20Z</dcterms:created>
  <dcterms:modified xsi:type="dcterms:W3CDTF">2018-08-30T07:57:14Z</dcterms:modified>
</cp:coreProperties>
</file>