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0" r:id="rId2"/>
    <p:sldId id="266" r:id="rId3"/>
    <p:sldId id="286" r:id="rId4"/>
    <p:sldId id="333" r:id="rId5"/>
    <p:sldId id="277" r:id="rId6"/>
    <p:sldId id="335" r:id="rId7"/>
    <p:sldId id="332" r:id="rId8"/>
    <p:sldId id="287" r:id="rId9"/>
    <p:sldId id="315" r:id="rId10"/>
    <p:sldId id="319" r:id="rId11"/>
    <p:sldId id="336" r:id="rId12"/>
    <p:sldId id="337" r:id="rId13"/>
    <p:sldId id="33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38" autoAdjust="0"/>
    <p:restoredTop sz="94660"/>
  </p:normalViewPr>
  <p:slideViewPr>
    <p:cSldViewPr showGuides="1">
      <p:cViewPr varScale="1">
        <p:scale>
          <a:sx n="126" d="100"/>
          <a:sy n="126" d="100"/>
        </p:scale>
        <p:origin x="1376" y="192"/>
      </p:cViewPr>
      <p:guideLst>
        <p:guide orient="horz" pos="1026"/>
        <p:guide pos="2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30.08.18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30.08.18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15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152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3097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396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55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757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757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757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99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37344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444192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088740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DC15E2CB-FE35-41B2-9C4C-4679F54755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261CF04-8600-4D27-A32A-58BDC5EC7F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  <p15:guide id="2" pos="530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7344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660216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160748"/>
            <a:ext cx="7705726" cy="136180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5A5BA46-025C-436B-9A80-CB512831C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F8EE7F0-8372-4AD2-9D64-4F3514C26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3633688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70822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185084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CA27721-1E41-417D-8DF5-46DDCB233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D9A45DC4-1F08-4D94-9B1D-CF530DF4BB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3633688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11514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250010"/>
            <a:ext cx="77057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38BB4E3-787B-47B4-88F3-9120850BA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6C0541F1-A415-46B8-A4AB-03EBF2975C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578" y="6021368"/>
            <a:ext cx="988462" cy="72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5949240"/>
            <a:ext cx="1944216" cy="72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657B79E-8199-4451-A0F9-E82023AB3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/>
              <a:t>2017.02.13-14</a:t>
            </a: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578310"/>
            <a:ext cx="84264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/>
              <a:t>2017.02.13-14</a:t>
            </a: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2017.02.13-14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1628774"/>
            <a:ext cx="3925888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4900254"/>
            <a:ext cx="3925888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57559" y="1628774"/>
            <a:ext cx="3927666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7559" y="4900254"/>
            <a:ext cx="3927666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4DDBDFEF-0700-4FD7-BDE1-FAD27F1C03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2017.02.13-14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69A04336-9297-4D3E-8FB4-C1D6EA074C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2017.02.13-14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563142"/>
            <a:ext cx="8424672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7904" y="6381328"/>
            <a:ext cx="1549996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92" y="6381328"/>
            <a:ext cx="1006544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112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F2B40BD-2E84-45F1-85D7-C908895E91A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F9C05EC-278F-48BF-80BE-EDD0FE4E358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32" y="6424763"/>
            <a:ext cx="2304000" cy="1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2699" userDrawn="1">
          <p15:clr>
            <a:srgbClr val="F26B43"/>
          </p15:clr>
        </p15:guide>
        <p15:guide id="7" pos="306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9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37" y="3633688"/>
            <a:ext cx="8066087" cy="623404"/>
          </a:xfrm>
        </p:spPr>
        <p:txBody>
          <a:bodyPr/>
          <a:lstStyle/>
          <a:p>
            <a:r>
              <a:rPr lang="en-US" sz="2800" dirty="0"/>
              <a:t>Target </a:t>
            </a:r>
            <a:r>
              <a:rPr lang="en-US" sz="2800" dirty="0" err="1"/>
              <a:t>collaboratin</a:t>
            </a:r>
            <a:r>
              <a:rPr lang="en-US" sz="2800" dirty="0"/>
              <a:t> Board Meeting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2018.08.30  I  M. </a:t>
            </a:r>
            <a:r>
              <a:rPr lang="de-DE" dirty="0" err="1"/>
              <a:t>BUTzek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A503998-A297-4BCD-A479-FF485AEE81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Bildplatzhalter 8">
            <a:extLst>
              <a:ext uri="{FF2B5EF4-FFF2-40B4-BE49-F238E27FC236}">
                <a16:creationId xmlns:a16="http://schemas.microsoft.com/office/drawing/2014/main" id="{3AB83E54-B5DA-4F07-A071-4B9A6779BA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6" y="332656"/>
            <a:ext cx="6939348" cy="309634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854"/>
          <a:stretch/>
        </p:blipFill>
        <p:spPr>
          <a:xfrm>
            <a:off x="6876256" y="8741"/>
            <a:ext cx="2520280" cy="3420259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7th Meeting / August 2018</a:t>
            </a:r>
          </a:p>
        </p:txBody>
      </p:sp>
    </p:spTree>
    <p:extLst>
      <p:ext uri="{BB962C8B-B14F-4D97-AF65-F5344CB8AC3E}">
        <p14:creationId xmlns:p14="http://schemas.microsoft.com/office/powerpoint/2010/main" val="4170454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NBEX WBS 12.4.2.4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New project / under evaluation</a:t>
            </a:r>
          </a:p>
        </p:txBody>
      </p:sp>
      <p:pic>
        <p:nvPicPr>
          <p:cNvPr id="13" name="Picture 5" descr="C:\data\HiT\Projects\ESS 2016\work\Ad-hoc IAC\NBEX overview 02.png">
            <a:extLst>
              <a:ext uri="{FF2B5EF4-FFF2-40B4-BE49-F238E27FC236}">
                <a16:creationId xmlns:a16="http://schemas.microsoft.com/office/drawing/2014/main" id="{33EEDE2E-EDAD-E043-9773-223BEA32E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896" y="4164851"/>
            <a:ext cx="317478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5715463" y="6041554"/>
            <a:ext cx="1064715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/>
              <a:t>Source: ESS</a:t>
            </a:r>
          </a:p>
        </p:txBody>
      </p:sp>
      <p:sp>
        <p:nvSpPr>
          <p:cNvPr id="6" name="Rechteck 5"/>
          <p:cNvSpPr/>
          <p:nvPr/>
        </p:nvSpPr>
        <p:spPr>
          <a:xfrm>
            <a:off x="107504" y="1412776"/>
            <a:ext cx="3312368" cy="4801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Phase 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Stands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Prototype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Phase 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Neutron Beam Port Insert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Neutron Beam Port Plug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Neutron Beam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Light Shutter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42 inserts / plugs are needed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Currently under evaluation if </a:t>
            </a:r>
            <a:r>
              <a:rPr lang="en-US" dirty="0" err="1"/>
              <a:t>Juelich</a:t>
            </a:r>
            <a:r>
              <a:rPr lang="en-US" dirty="0"/>
              <a:t> will be able to accept this project</a:t>
            </a:r>
          </a:p>
        </p:txBody>
      </p:sp>
      <p:pic>
        <p:nvPicPr>
          <p:cNvPr id="49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764704"/>
            <a:ext cx="4081731" cy="3338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Textfeld 49"/>
          <p:cNvSpPr txBox="1"/>
          <p:nvPr/>
        </p:nvSpPr>
        <p:spPr>
          <a:xfrm>
            <a:off x="7308304" y="3834992"/>
            <a:ext cx="1064715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/>
              <a:t>Source: ESS</a:t>
            </a:r>
          </a:p>
        </p:txBody>
      </p:sp>
      <p:sp>
        <p:nvSpPr>
          <p:cNvPr id="3" name="Rechteck 2"/>
          <p:cNvSpPr/>
          <p:nvPr/>
        </p:nvSpPr>
        <p:spPr>
          <a:xfrm>
            <a:off x="107504" y="5244851"/>
            <a:ext cx="3096344" cy="914400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</p:spTree>
    <p:extLst>
      <p:ext uri="{BB962C8B-B14F-4D97-AF65-F5344CB8AC3E}">
        <p14:creationId xmlns:p14="http://schemas.microsoft.com/office/powerpoint/2010/main" val="241796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Publication issues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Good scientific practice</a:t>
            </a:r>
          </a:p>
        </p:txBody>
      </p:sp>
      <p:sp>
        <p:nvSpPr>
          <p:cNvPr id="9" name="Rechteck 8"/>
          <p:cNvSpPr/>
          <p:nvPr/>
        </p:nvSpPr>
        <p:spPr>
          <a:xfrm>
            <a:off x="323528" y="1530410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dirty="0"/>
              <a:t>We do have serious issues with the “culture” recognizing and respecting work performed by partners within the ESS collaboration. </a:t>
            </a:r>
          </a:p>
          <a:p>
            <a:pPr lvl="0">
              <a:lnSpc>
                <a:spcPct val="150000"/>
              </a:lnSpc>
            </a:pPr>
            <a:endParaRPr lang="en-US" sz="1600" dirty="0"/>
          </a:p>
          <a:p>
            <a:pPr lvl="0">
              <a:lnSpc>
                <a:spcPct val="150000"/>
              </a:lnSpc>
            </a:pPr>
            <a:r>
              <a:rPr lang="en-US" sz="1600" dirty="0"/>
              <a:t>Even if there is no formal “Collaboration Agreement” signed we should follow “Good scientific practice”.</a:t>
            </a:r>
          </a:p>
          <a:p>
            <a:pPr lvl="0">
              <a:lnSpc>
                <a:spcPct val="150000"/>
              </a:lnSpc>
            </a:pPr>
            <a:endParaRPr lang="en-US" sz="1600" dirty="0"/>
          </a:p>
          <a:p>
            <a:pPr lvl="0">
              <a:lnSpc>
                <a:spcPct val="150000"/>
              </a:lnSpc>
            </a:pPr>
            <a:r>
              <a:rPr lang="en-US" sz="1600" dirty="0"/>
              <a:t>Among others “Good scientific practice” includes:</a:t>
            </a:r>
          </a:p>
          <a:p>
            <a:pPr lvl="0">
              <a:lnSpc>
                <a:spcPct val="150000"/>
              </a:lnSpc>
            </a:pPr>
            <a:endParaRPr lang="en-US" sz="1600" dirty="0"/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en-US" sz="1600" dirty="0"/>
              <a:t>Naming people/institutions that have provided input as authors/coauthors in publications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en-US" sz="1600" dirty="0"/>
              <a:t>Add references/acknowledgment when using figures/photos from others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en-US" sz="1600" dirty="0"/>
              <a:t>Correct quoting of text/ figures/photos provided by others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en-US" sz="1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64969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Publication issues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Good scientific practice</a:t>
            </a:r>
          </a:p>
        </p:txBody>
      </p:sp>
      <p:sp>
        <p:nvSpPr>
          <p:cNvPr id="9" name="Rechteck 8"/>
          <p:cNvSpPr/>
          <p:nvPr/>
        </p:nvSpPr>
        <p:spPr>
          <a:xfrm>
            <a:off x="251520" y="1530410"/>
            <a:ext cx="81369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/>
              <a:t>We talk a lot about “collaboration”, “partnership”, “collaborative effort”, …</a:t>
            </a:r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But reality often looks different:</a:t>
            </a:r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Some examples concerning our work:</a:t>
            </a:r>
          </a:p>
          <a:p>
            <a:pPr lvl="0"/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Drawings (designs) provided by </a:t>
            </a:r>
            <a:r>
              <a:rPr lang="en-US" sz="1600" dirty="0" err="1"/>
              <a:t>Jülich</a:t>
            </a:r>
            <a:r>
              <a:rPr lang="en-US" sz="1600" dirty="0"/>
              <a:t> ended up on printed ESS drawings with “Property of ESS” written in the title block of the drawing frame and no text mentioning the origin of the drawing.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Paper published in „</a:t>
            </a:r>
            <a:r>
              <a:rPr lang="en-US" sz="1600" dirty="0" err="1"/>
              <a:t>Physica</a:t>
            </a:r>
            <a:r>
              <a:rPr lang="en-US" sz="1600" dirty="0"/>
              <a:t> </a:t>
            </a:r>
            <a:r>
              <a:rPr lang="en-US" sz="1600" dirty="0" err="1"/>
              <a:t>Scripta</a:t>
            </a:r>
            <a:r>
              <a:rPr lang="en-US" sz="1600" dirty="0"/>
              <a:t>“ with several pages of text as well as figures provided by </a:t>
            </a:r>
            <a:r>
              <a:rPr lang="en-US" sz="1600" dirty="0" err="1"/>
              <a:t>Jülich</a:t>
            </a:r>
            <a:r>
              <a:rPr lang="en-US" sz="1600" dirty="0"/>
              <a:t> without including the </a:t>
            </a:r>
            <a:r>
              <a:rPr lang="en-US" sz="1600" dirty="0" err="1"/>
              <a:t>Jülich</a:t>
            </a:r>
            <a:r>
              <a:rPr lang="en-US" sz="1600" dirty="0"/>
              <a:t> author nor mentioning </a:t>
            </a:r>
            <a:r>
              <a:rPr lang="en-US" sz="1600" dirty="0" err="1"/>
              <a:t>Jülichs</a:t>
            </a:r>
            <a:r>
              <a:rPr lang="en-US" sz="1600" dirty="0"/>
              <a:t> contribution at all.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ESS Posters (latest seen in Paris during the German /French industry day) using figures provided by </a:t>
            </a:r>
            <a:r>
              <a:rPr lang="en-US" sz="1600" dirty="0" err="1"/>
              <a:t>Jülich</a:t>
            </a:r>
            <a:r>
              <a:rPr lang="en-US" sz="1600" dirty="0"/>
              <a:t> without including the </a:t>
            </a:r>
            <a:r>
              <a:rPr lang="en-US" sz="1600" dirty="0" err="1"/>
              <a:t>Jülich</a:t>
            </a:r>
            <a:r>
              <a:rPr lang="en-US" sz="1600" dirty="0"/>
              <a:t> author nor mentioning </a:t>
            </a:r>
            <a:r>
              <a:rPr lang="en-US" sz="1600" dirty="0" err="1"/>
              <a:t>Jülichs</a:t>
            </a:r>
            <a:r>
              <a:rPr lang="en-US" sz="1600" dirty="0"/>
              <a:t> contribution at all.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….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265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Publication issues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Good scientific practice</a:t>
            </a:r>
          </a:p>
        </p:txBody>
      </p:sp>
      <p:sp>
        <p:nvSpPr>
          <p:cNvPr id="3" name="Rechteck 2"/>
          <p:cNvSpPr/>
          <p:nvPr/>
        </p:nvSpPr>
        <p:spPr>
          <a:xfrm>
            <a:off x="364174" y="1628800"/>
            <a:ext cx="80242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A publication policy will set the details about</a:t>
            </a:r>
          </a:p>
          <a:p>
            <a:pPr lvl="0"/>
            <a:endParaRPr lang="en-US" dirty="0"/>
          </a:p>
          <a:p>
            <a:pPr marL="285750" lvl="0" indent="-285750">
              <a:buFontTx/>
              <a:buChar char="-"/>
            </a:pPr>
            <a:r>
              <a:rPr lang="en-US" dirty="0"/>
              <a:t>Do have partners that were not directly involved into a work package have to be informed prior to publishing work results?</a:t>
            </a:r>
          </a:p>
          <a:p>
            <a:pPr marL="285750" lvl="0" indent="-285750">
              <a:buFontTx/>
              <a:buChar char="-"/>
            </a:pPr>
            <a:r>
              <a:rPr lang="en-US" dirty="0"/>
              <a:t>How much time in in advanced a partner has to be informed about a publication?</a:t>
            </a:r>
          </a:p>
          <a:p>
            <a:pPr marL="285750" lvl="0" indent="-285750">
              <a:buFontTx/>
              <a:buChar char="-"/>
            </a:pPr>
            <a:r>
              <a:rPr lang="en-US" dirty="0"/>
              <a:t>How do we tread posters and talks?</a:t>
            </a:r>
          </a:p>
          <a:p>
            <a:pPr marL="285750" lvl="0" indent="-285750">
              <a:buFontTx/>
              <a:buChar char="-"/>
            </a:pPr>
            <a:r>
              <a:rPr lang="en-US" dirty="0"/>
              <a:t>Does partners have a veto / can prevent publishing something?</a:t>
            </a:r>
          </a:p>
          <a:p>
            <a:pPr marL="285750" lvl="0" indent="-285750">
              <a:buFontTx/>
              <a:buChar char="-"/>
            </a:pPr>
            <a:r>
              <a:rPr lang="en-US" dirty="0"/>
              <a:t>….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But before talking about a publication policy we have to discuss: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How can we develop </a:t>
            </a:r>
            <a:r>
              <a:rPr lang="en-US" dirty="0">
                <a:solidFill>
                  <a:srgbClr val="FF0000"/>
                </a:solidFill>
              </a:rPr>
              <a:t>and live </a:t>
            </a:r>
            <a:r>
              <a:rPr lang="en-US" dirty="0"/>
              <a:t>a collaborative working spirit within the ESS collaboration?</a:t>
            </a:r>
          </a:p>
        </p:txBody>
      </p:sp>
    </p:spTree>
    <p:extLst>
      <p:ext uri="{BB962C8B-B14F-4D97-AF65-F5344CB8AC3E}">
        <p14:creationId xmlns:p14="http://schemas.microsoft.com/office/powerpoint/2010/main" val="4231844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ESS Projects run and envisioned by FZJ / ZEA-1</a:t>
            </a:r>
          </a:p>
          <a:p>
            <a:pPr>
              <a:lnSpc>
                <a:spcPct val="150000"/>
              </a:lnSpc>
            </a:pPr>
            <a:r>
              <a:rPr lang="en-US" dirty="0"/>
              <a:t>Brief technical status</a:t>
            </a:r>
          </a:p>
          <a:p>
            <a:pPr>
              <a:lnSpc>
                <a:spcPct val="150000"/>
              </a:lnSpc>
            </a:pPr>
            <a:r>
              <a:rPr lang="en-US" dirty="0"/>
              <a:t>Publication issues and how we tread work of other partners (good scientific practice)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3382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run and envisioned by FZJ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Moderator &amp; Reflector Plug (</a:t>
            </a:r>
            <a:r>
              <a:rPr lang="de-DE" dirty="0"/>
              <a:t>TIK 3.1) – </a:t>
            </a:r>
            <a:r>
              <a:rPr lang="en-US" dirty="0"/>
              <a:t>ongoing / ready in early summer 2019</a:t>
            </a:r>
          </a:p>
          <a:p>
            <a:pPr>
              <a:lnSpc>
                <a:spcPct val="200000"/>
              </a:lnSpc>
            </a:pPr>
            <a:r>
              <a:rPr lang="en-US" dirty="0"/>
              <a:t>Cryogenic Moderator System (</a:t>
            </a:r>
            <a:r>
              <a:rPr lang="de-DE" dirty="0"/>
              <a:t>TIK3.2) – </a:t>
            </a:r>
            <a:r>
              <a:rPr lang="en-US" dirty="0"/>
              <a:t>ongoing / ready in early summer 2019</a:t>
            </a:r>
          </a:p>
          <a:p>
            <a:pPr>
              <a:lnSpc>
                <a:spcPct val="200000"/>
              </a:lnSpc>
            </a:pPr>
            <a:r>
              <a:rPr lang="en-US" dirty="0"/>
              <a:t>Irradiation Module manufacturing (TIK 3.4) - finished</a:t>
            </a:r>
          </a:p>
          <a:p>
            <a:pPr>
              <a:lnSpc>
                <a:spcPct val="200000"/>
              </a:lnSpc>
            </a:pPr>
            <a:r>
              <a:rPr lang="en-US" dirty="0"/>
              <a:t>Moderator (Butterfly 1) engineering feasibility study – ongoing / Mid 2019</a:t>
            </a:r>
          </a:p>
          <a:p>
            <a:pPr>
              <a:lnSpc>
                <a:spcPct val="200000"/>
              </a:lnSpc>
            </a:pPr>
            <a:r>
              <a:rPr lang="en-US" dirty="0"/>
              <a:t>Target Monitoring Plug (TIK4.1) - new project / estimated completion mid 2020</a:t>
            </a:r>
          </a:p>
          <a:p>
            <a:pPr>
              <a:lnSpc>
                <a:spcPct val="200000"/>
              </a:lnSpc>
            </a:pPr>
            <a:r>
              <a:rPr lang="en-US" dirty="0"/>
              <a:t>Neutron beam extraction system - planned project / phase 1 until April 2019 / phase 2 around end of 2020 (depends on results of phase 1)</a:t>
            </a:r>
          </a:p>
          <a:p>
            <a:pPr marL="2743200" lvl="6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9521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run and envisioned by FZJ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Additional small projects</a:t>
            </a:r>
          </a:p>
          <a:p>
            <a:pPr marL="0" indent="0">
              <a:buNone/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dirty="0"/>
              <a:t>LH2 Pump cooling system 	(external supplier)</a:t>
            </a:r>
          </a:p>
          <a:p>
            <a:pPr>
              <a:lnSpc>
                <a:spcPct val="150000"/>
              </a:lnSpc>
            </a:pPr>
            <a:r>
              <a:rPr lang="en-US" dirty="0"/>
              <a:t>CMS control Cabinet 		(external supplier)	</a:t>
            </a:r>
          </a:p>
          <a:p>
            <a:pPr>
              <a:lnSpc>
                <a:spcPct val="150000"/>
              </a:lnSpc>
            </a:pPr>
            <a:r>
              <a:rPr lang="en-US" dirty="0"/>
              <a:t>Optical Retro Reflector Project	(no funding yet)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Wingdings" panose="05000000000000000000" pitchFamily="2" charset="2"/>
              </a:rPr>
              <a:t>RAMAN view port characterization (master thesis) </a:t>
            </a:r>
          </a:p>
          <a:p>
            <a:pPr marL="2743200" lvl="6" indent="0">
              <a:lnSpc>
                <a:spcPct val="150000"/>
              </a:lnSpc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657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TIK3.1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132188"/>
            <a:ext cx="1244185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539552" y="5636914"/>
            <a:ext cx="751872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/>
              <a:t>Twister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992" y="967464"/>
            <a:ext cx="1730199" cy="2304256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2076831" y="1052736"/>
            <a:ext cx="1388522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ct val="95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ebeam</a:t>
            </a:r>
            <a:r>
              <a:rPr lang="en-US" dirty="0"/>
              <a:t> welding</a:t>
            </a: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992" y="3441948"/>
            <a:ext cx="1730199" cy="1234192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6744" y="2835642"/>
            <a:ext cx="2779505" cy="2526541"/>
          </a:xfrm>
          <a:prstGeom prst="rect">
            <a:avLst/>
          </a:prstGeom>
        </p:spPr>
      </p:pic>
      <p:sp>
        <p:nvSpPr>
          <p:cNvPr id="25" name="Rechteck 24"/>
          <p:cNvSpPr/>
          <p:nvPr/>
        </p:nvSpPr>
        <p:spPr>
          <a:xfrm>
            <a:off x="6080704" y="5085184"/>
            <a:ext cx="27943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Thermal moderator intermediate stage</a:t>
            </a: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784" y="2835642"/>
            <a:ext cx="1967040" cy="1476993"/>
          </a:xfrm>
          <a:prstGeom prst="rect">
            <a:avLst/>
          </a:prstGeom>
        </p:spPr>
      </p:pic>
      <p:sp>
        <p:nvSpPr>
          <p:cNvPr id="27" name="Rechteck 26"/>
          <p:cNvSpPr/>
          <p:nvPr/>
        </p:nvSpPr>
        <p:spPr>
          <a:xfrm>
            <a:off x="4015048" y="3953213"/>
            <a:ext cx="20265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thM</a:t>
            </a:r>
            <a:r>
              <a:rPr lang="en-US" sz="1200" dirty="0">
                <a:solidFill>
                  <a:schemeClr val="bg1"/>
                </a:solidFill>
              </a:rPr>
              <a:t> with Irradiation Module</a:t>
            </a: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1438" y="968112"/>
            <a:ext cx="3116418" cy="1685007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4000784" y="2320387"/>
            <a:ext cx="2491388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Pre milled thermal Moderator</a:t>
            </a: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430" y="4631171"/>
            <a:ext cx="2043137" cy="1534133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4015048" y="5877272"/>
            <a:ext cx="1872629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schemeClr val="bg1"/>
                </a:solidFill>
              </a:rPr>
              <a:t>Cold Moderator spacers</a:t>
            </a:r>
          </a:p>
        </p:txBody>
      </p:sp>
      <p:sp>
        <p:nvSpPr>
          <p:cNvPr id="5" name="Rechteck 4"/>
          <p:cNvSpPr/>
          <p:nvPr/>
        </p:nvSpPr>
        <p:spPr>
          <a:xfrm>
            <a:off x="2016719" y="4298875"/>
            <a:ext cx="1508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Reflector vessel </a:t>
            </a:r>
            <a:endParaRPr lang="de-DE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730" y="4833275"/>
            <a:ext cx="1773979" cy="1332029"/>
          </a:xfrm>
          <a:prstGeom prst="rect">
            <a:avLst/>
          </a:prstGeom>
        </p:spPr>
      </p:pic>
      <p:sp>
        <p:nvSpPr>
          <p:cNvPr id="34" name="Textfeld 33"/>
          <p:cNvSpPr txBox="1"/>
          <p:nvPr/>
        </p:nvSpPr>
        <p:spPr>
          <a:xfrm>
            <a:off x="7452320" y="6461575"/>
            <a:ext cx="1417376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Cold Moderator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1910953" y="4833275"/>
            <a:ext cx="883575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schemeClr val="bg1"/>
                </a:solidFill>
              </a:rPr>
              <a:t>Cold </a:t>
            </a:r>
          </a:p>
          <a:p>
            <a:pPr>
              <a:lnSpc>
                <a:spcPct val="95000"/>
              </a:lnSpc>
            </a:pPr>
            <a:r>
              <a:rPr lang="en-US" sz="1200" dirty="0">
                <a:solidFill>
                  <a:schemeClr val="bg1"/>
                </a:solidFill>
              </a:rPr>
              <a:t>Moderator</a:t>
            </a:r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1814" y="981868"/>
            <a:ext cx="1658834" cy="1671251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7308305" y="2106773"/>
            <a:ext cx="1440160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Assembling cold moderator</a:t>
            </a:r>
          </a:p>
        </p:txBody>
      </p:sp>
    </p:spTree>
    <p:extLst>
      <p:ext uri="{BB962C8B-B14F-4D97-AF65-F5344CB8AC3E}">
        <p14:creationId xmlns:p14="http://schemas.microsoft.com/office/powerpoint/2010/main" val="280321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TIK3.1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132188"/>
            <a:ext cx="1244185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539552" y="5636914"/>
            <a:ext cx="751872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/>
              <a:t>Twister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7452320" y="6461575"/>
            <a:ext cx="1417376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Cold Moderator</a:t>
            </a: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035" y="548681"/>
            <a:ext cx="2229180" cy="3888432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500" y="1132188"/>
            <a:ext cx="2294331" cy="1720748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1403648" y="2509337"/>
            <a:ext cx="2140009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forge the of Twister shaft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6612741" y="3861048"/>
            <a:ext cx="1846980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Delivery of 16t block </a:t>
            </a:r>
          </a:p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raw material</a:t>
            </a:r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413" y="2996952"/>
            <a:ext cx="1899142" cy="2529252"/>
          </a:xfrm>
          <a:prstGeom prst="rect">
            <a:avLst/>
          </a:prstGeom>
        </p:spPr>
      </p:pic>
      <p:sp>
        <p:nvSpPr>
          <p:cNvPr id="42" name="Textfeld 41"/>
          <p:cNvSpPr txBox="1"/>
          <p:nvPr/>
        </p:nvSpPr>
        <p:spPr>
          <a:xfrm>
            <a:off x="1798627" y="3068960"/>
            <a:ext cx="1350050" cy="70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3D dimension check of Crown</a:t>
            </a:r>
          </a:p>
        </p:txBody>
      </p:sp>
      <p:pic>
        <p:nvPicPr>
          <p:cNvPr id="43" name="Grafik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912" y="548681"/>
            <a:ext cx="2465174" cy="3240360"/>
          </a:xfrm>
          <a:prstGeom prst="rect">
            <a:avLst/>
          </a:prstGeom>
        </p:spPr>
      </p:pic>
      <p:sp>
        <p:nvSpPr>
          <p:cNvPr id="44" name="Textfeld 43"/>
          <p:cNvSpPr txBox="1"/>
          <p:nvPr/>
        </p:nvSpPr>
        <p:spPr>
          <a:xfrm>
            <a:off x="3851920" y="620688"/>
            <a:ext cx="2304256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Final assembly of Rotation Unit at ZEA-1</a:t>
            </a:r>
          </a:p>
        </p:txBody>
      </p:sp>
      <p:pic>
        <p:nvPicPr>
          <p:cNvPr id="45" name="Grafik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852" y="4509120"/>
            <a:ext cx="2553687" cy="1917490"/>
          </a:xfrm>
          <a:prstGeom prst="rect">
            <a:avLst/>
          </a:prstGeom>
        </p:spPr>
      </p:pic>
      <p:sp>
        <p:nvSpPr>
          <p:cNvPr id="46" name="Textfeld 45"/>
          <p:cNvSpPr txBox="1"/>
          <p:nvPr/>
        </p:nvSpPr>
        <p:spPr>
          <a:xfrm>
            <a:off x="3773852" y="6139992"/>
            <a:ext cx="2458367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Detail view of rotation mechanism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3898567" y="3885688"/>
            <a:ext cx="2304256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/>
              <a:t>Test stand for Twister at ZEA-1</a:t>
            </a:r>
          </a:p>
        </p:txBody>
      </p:sp>
    </p:spTree>
    <p:extLst>
      <p:ext uri="{BB962C8B-B14F-4D97-AF65-F5344CB8AC3E}">
        <p14:creationId xmlns:p14="http://schemas.microsoft.com/office/powerpoint/2010/main" val="162175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TIK3.1						TIK3.4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75" y="938786"/>
            <a:ext cx="8424672" cy="618006"/>
          </a:xfrm>
        </p:spPr>
        <p:txBody>
          <a:bodyPr/>
          <a:lstStyle/>
          <a:p>
            <a:r>
              <a:rPr lang="en-US" sz="1400" dirty="0"/>
              <a:t>Cold Moderators						Irradiation Module </a:t>
            </a:r>
          </a:p>
          <a:p>
            <a:r>
              <a:rPr lang="en-US" sz="1400" dirty="0"/>
              <a:t>non destructive testing					(extra project in</a:t>
            </a:r>
          </a:p>
          <a:p>
            <a:r>
              <a:rPr lang="en-US" sz="1400" dirty="0"/>
              <a:t>							Cooperation with 								</a:t>
            </a:r>
            <a:r>
              <a:rPr lang="en-US" sz="1400" dirty="0" err="1"/>
              <a:t>Uni</a:t>
            </a:r>
            <a:r>
              <a:rPr lang="en-US" sz="1400" dirty="0"/>
              <a:t> Roma / R. </a:t>
            </a:r>
            <a:r>
              <a:rPr lang="en-US" sz="1400" dirty="0" err="1"/>
              <a:t>Senesi</a:t>
            </a:r>
            <a:r>
              <a:rPr lang="en-US" sz="1400" dirty="0"/>
              <a:t>)</a:t>
            </a:r>
          </a:p>
          <a:p>
            <a:endParaRPr lang="en-US" sz="1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252" y="102149"/>
            <a:ext cx="2876659" cy="216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65" y="3155264"/>
            <a:ext cx="2703136" cy="360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515" y="2351163"/>
            <a:ext cx="2876659" cy="216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4595264"/>
            <a:ext cx="2876659" cy="2160000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322649" y="1687474"/>
            <a:ext cx="2800767" cy="1408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Visual inspection</a:t>
            </a:r>
          </a:p>
          <a:p>
            <a:pPr>
              <a:lnSpc>
                <a:spcPct val="95000"/>
              </a:lnSpc>
            </a:pPr>
            <a:r>
              <a:rPr lang="en-US" dirty="0"/>
              <a:t>He leak test 10</a:t>
            </a:r>
            <a:r>
              <a:rPr lang="en-US" baseline="30000" dirty="0"/>
              <a:t>-9</a:t>
            </a:r>
            <a:r>
              <a:rPr lang="en-US" dirty="0"/>
              <a:t> mbar*l/s</a:t>
            </a:r>
          </a:p>
          <a:p>
            <a:pPr>
              <a:lnSpc>
                <a:spcPct val="95000"/>
              </a:lnSpc>
            </a:pPr>
            <a:r>
              <a:rPr lang="en-US" dirty="0"/>
              <a:t>Dry penetration test</a:t>
            </a:r>
          </a:p>
          <a:p>
            <a:pPr>
              <a:lnSpc>
                <a:spcPct val="95000"/>
              </a:lnSpc>
            </a:pPr>
            <a:r>
              <a:rPr lang="en-US" dirty="0"/>
              <a:t>X-ray test</a:t>
            </a:r>
          </a:p>
          <a:p>
            <a:pPr>
              <a:lnSpc>
                <a:spcPct val="95000"/>
              </a:lnSpc>
            </a:pPr>
            <a:r>
              <a:rPr lang="en-US" dirty="0"/>
              <a:t>Over pressure test 24 bar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3212225" y="1952483"/>
            <a:ext cx="2771913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Preparation for X-Ray inspection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195783" y="4211463"/>
            <a:ext cx="1635319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Weld identification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227338" y="6369905"/>
            <a:ext cx="1119217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x-ray image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54854" y="6441231"/>
            <a:ext cx="1308371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x-ray machine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366829" y="3652557"/>
            <a:ext cx="2541779" cy="2098990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6522838" y="3431163"/>
            <a:ext cx="2291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Assembly of Irradiation Module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8225" y="1952484"/>
            <a:ext cx="2084428" cy="135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61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7" y="1268760"/>
            <a:ext cx="3744416" cy="28251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TIK3.2 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0722AD4A-E21F-4906-ADEA-F7E7FA26F9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864" y="1629000"/>
            <a:ext cx="1351568" cy="1800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032783" y="3416332"/>
            <a:ext cx="1348446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/>
              <a:t>LH2 pump test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952242" y="2999689"/>
            <a:ext cx="1944763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/>
              <a:t>o-p-converter welding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632" y="1604496"/>
            <a:ext cx="1917773" cy="144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3861048"/>
            <a:ext cx="1917773" cy="14400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487927" y="5260638"/>
            <a:ext cx="1388522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/>
              <a:t>HX 2 inner part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3259920"/>
            <a:ext cx="2736304" cy="321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347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TMP TIK4.1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0722AD4A-E21F-4906-ADEA-F7E7FA26F9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Kick off just started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192C1D32-3405-4635-8FC0-C13DE41A92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3549" y="1364172"/>
            <a:ext cx="3035803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5883549" y="5890134"/>
            <a:ext cx="1064715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/>
              <a:t>Source: ESS</a:t>
            </a:r>
          </a:p>
        </p:txBody>
      </p:sp>
      <p:sp>
        <p:nvSpPr>
          <p:cNvPr id="3" name="Rechteck 2"/>
          <p:cNvSpPr/>
          <p:nvPr/>
        </p:nvSpPr>
        <p:spPr>
          <a:xfrm>
            <a:off x="251520" y="1530410"/>
            <a:ext cx="51845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dirty="0"/>
              <a:t>Task of Target Monitoring Plug (TMP)</a:t>
            </a:r>
          </a:p>
          <a:p>
            <a:pPr lvl="0"/>
            <a:endParaRPr lang="en-GB" sz="16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Measure the x/y position of the wheel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Measure the z position of the wheel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Measure the helium coolant outlet temperature from each cassette during operation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Measure shaft vibration during operation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Measure helium borne sound in the helium coolant for acoustic diagnostics of the target cooling system and for acoustic diagnostics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Measure the internal cooling system inlet and outlet temperature</a:t>
            </a:r>
          </a:p>
        </p:txBody>
      </p:sp>
    </p:spTree>
    <p:extLst>
      <p:ext uri="{BB962C8B-B14F-4D97-AF65-F5344CB8AC3E}">
        <p14:creationId xmlns:p14="http://schemas.microsoft.com/office/powerpoint/2010/main" val="4198728783"/>
      </p:ext>
    </p:extLst>
  </p:cSld>
  <p:clrMapOvr>
    <a:masterClrMapping/>
  </p:clrMapOvr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4x3.potx" id="{E196826F-6C0F-445C-BD8C-22FE7C2F280E}" vid="{14111AE6-F94B-48C2-BAEC-A344D78BDC25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Juelich_PowerPoint_4x3</Template>
  <TotalTime>0</TotalTime>
  <Words>747</Words>
  <Application>Microsoft Macintosh PowerPoint</Application>
  <PresentationFormat>On-screen Show (4:3)</PresentationFormat>
  <Paragraphs>143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Jülich</vt:lpstr>
      <vt:lpstr>Target collaboratin Board Meeting</vt:lpstr>
      <vt:lpstr>OUTLINE</vt:lpstr>
      <vt:lpstr>Projects run and envisioned by FZJ</vt:lpstr>
      <vt:lpstr>Projects run and envisioned by FZJ</vt:lpstr>
      <vt:lpstr>TIK3.1</vt:lpstr>
      <vt:lpstr>TIK3.1</vt:lpstr>
      <vt:lpstr>TIK3.1      TIK3.4</vt:lpstr>
      <vt:lpstr>CMS TIK3.2 </vt:lpstr>
      <vt:lpstr>TMP TIK4.1</vt:lpstr>
      <vt:lpstr>NBEX WBS 12.4.2.4</vt:lpstr>
      <vt:lpstr>Publication issues</vt:lpstr>
      <vt:lpstr>Publication issues</vt:lpstr>
      <vt:lpstr>Publication issues</vt:lpstr>
    </vt:vector>
  </TitlesOfParts>
  <Company>Microsoft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der präsentation</dc:title>
  <dc:creator>Bessler</dc:creator>
  <cp:lastModifiedBy>Microsoft Office User</cp:lastModifiedBy>
  <cp:revision>251</cp:revision>
  <dcterms:created xsi:type="dcterms:W3CDTF">2018-01-29T08:17:57Z</dcterms:created>
  <dcterms:modified xsi:type="dcterms:W3CDTF">2018-08-30T08:20:06Z</dcterms:modified>
</cp:coreProperties>
</file>