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80" r:id="rId2"/>
    <p:sldId id="279" r:id="rId3"/>
    <p:sldId id="850" r:id="rId4"/>
    <p:sldId id="854" r:id="rId5"/>
    <p:sldId id="853" r:id="rId6"/>
    <p:sldId id="857" r:id="rId7"/>
    <p:sldId id="858" r:id="rId8"/>
    <p:sldId id="855" r:id="rId9"/>
    <p:sldId id="861" r:id="rId10"/>
    <p:sldId id="328" r:id="rId11"/>
    <p:sldId id="452" r:id="rId12"/>
    <p:sldId id="358" r:id="rId13"/>
    <p:sldId id="359" r:id="rId14"/>
    <p:sldId id="283" r:id="rId15"/>
    <p:sldId id="258" r:id="rId16"/>
    <p:sldId id="851" r:id="rId17"/>
    <p:sldId id="859" r:id="rId18"/>
    <p:sldId id="260" r:id="rId19"/>
    <p:sldId id="351" r:id="rId20"/>
    <p:sldId id="352" r:id="rId21"/>
    <p:sldId id="353" r:id="rId22"/>
    <p:sldId id="276" r:id="rId23"/>
    <p:sldId id="852" r:id="rId24"/>
    <p:sldId id="269" r:id="rId25"/>
  </p:sldIdLst>
  <p:sldSz cx="9144000" cy="6858000" type="screen4x3"/>
  <p:notesSz cx="6858000" cy="9144000"/>
  <p:custDataLst>
    <p:tags r:id="rId27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D0D8E8"/>
    <a:srgbClr val="0094CA"/>
    <a:srgbClr val="089ED6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43" autoAdjust="0"/>
    <p:restoredTop sz="79798" autoAdjust="0"/>
  </p:normalViewPr>
  <p:slideViewPr>
    <p:cSldViewPr>
      <p:cViewPr varScale="1">
        <p:scale>
          <a:sx n="72" d="100"/>
          <a:sy n="72" d="100"/>
        </p:scale>
        <p:origin x="24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2018-10-01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85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076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14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4099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3212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527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2018-10-01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2018-10-01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2018-10-01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2018-10-01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2018-10-01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/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.png"/><Relationship Id="rId21" Type="http://schemas.openxmlformats.org/officeDocument/2006/relationships/image" Target="../media/image31.png"/><Relationship Id="rId34" Type="http://schemas.openxmlformats.org/officeDocument/2006/relationships/image" Target="../media/image44.png"/><Relationship Id="rId42" Type="http://schemas.openxmlformats.org/officeDocument/2006/relationships/image" Target="../media/image52.jpeg"/><Relationship Id="rId47" Type="http://schemas.openxmlformats.org/officeDocument/2006/relationships/image" Target="../media/image57.jpeg"/><Relationship Id="rId50" Type="http://schemas.openxmlformats.org/officeDocument/2006/relationships/image" Target="../media/image60.png"/><Relationship Id="rId55" Type="http://schemas.openxmlformats.org/officeDocument/2006/relationships/image" Target="../media/image65.jpeg"/><Relationship Id="rId63" Type="http://schemas.openxmlformats.org/officeDocument/2006/relationships/image" Target="../media/image7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9" Type="http://schemas.openxmlformats.org/officeDocument/2006/relationships/image" Target="../media/image39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53" Type="http://schemas.openxmlformats.org/officeDocument/2006/relationships/image" Target="../media/image63.png"/><Relationship Id="rId58" Type="http://schemas.openxmlformats.org/officeDocument/2006/relationships/image" Target="../media/image68.png"/><Relationship Id="rId66" Type="http://schemas.openxmlformats.org/officeDocument/2006/relationships/image" Target="../media/image76.png"/><Relationship Id="rId5" Type="http://schemas.openxmlformats.org/officeDocument/2006/relationships/image" Target="../media/image15.jpeg"/><Relationship Id="rId61" Type="http://schemas.openxmlformats.org/officeDocument/2006/relationships/image" Target="../media/image71.jpeg"/><Relationship Id="rId19" Type="http://schemas.openxmlformats.org/officeDocument/2006/relationships/image" Target="../media/image2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5.png"/><Relationship Id="rId43" Type="http://schemas.openxmlformats.org/officeDocument/2006/relationships/image" Target="../media/image53.png"/><Relationship Id="rId48" Type="http://schemas.openxmlformats.org/officeDocument/2006/relationships/image" Target="../media/image58.png"/><Relationship Id="rId56" Type="http://schemas.openxmlformats.org/officeDocument/2006/relationships/image" Target="../media/image66.png"/><Relationship Id="rId64" Type="http://schemas.openxmlformats.org/officeDocument/2006/relationships/image" Target="../media/image74.png"/><Relationship Id="rId8" Type="http://schemas.openxmlformats.org/officeDocument/2006/relationships/image" Target="../media/image18.png"/><Relationship Id="rId51" Type="http://schemas.openxmlformats.org/officeDocument/2006/relationships/image" Target="../media/image61.png"/><Relationship Id="rId3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jpeg"/><Relationship Id="rId38" Type="http://schemas.openxmlformats.org/officeDocument/2006/relationships/image" Target="../media/image48.png"/><Relationship Id="rId46" Type="http://schemas.openxmlformats.org/officeDocument/2006/relationships/image" Target="../media/image56.png"/><Relationship Id="rId59" Type="http://schemas.openxmlformats.org/officeDocument/2006/relationships/image" Target="../media/image69.png"/><Relationship Id="rId20" Type="http://schemas.openxmlformats.org/officeDocument/2006/relationships/image" Target="../media/image30.jpeg"/><Relationship Id="rId41" Type="http://schemas.openxmlformats.org/officeDocument/2006/relationships/image" Target="../media/image51.png"/><Relationship Id="rId54" Type="http://schemas.openxmlformats.org/officeDocument/2006/relationships/image" Target="../media/image64.png"/><Relationship Id="rId6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36" Type="http://schemas.openxmlformats.org/officeDocument/2006/relationships/image" Target="../media/image46.jpeg"/><Relationship Id="rId49" Type="http://schemas.openxmlformats.org/officeDocument/2006/relationships/image" Target="../media/image59.jpeg"/><Relationship Id="rId57" Type="http://schemas.openxmlformats.org/officeDocument/2006/relationships/image" Target="../media/image67.png"/><Relationship Id="rId10" Type="http://schemas.openxmlformats.org/officeDocument/2006/relationships/image" Target="../media/image20.png"/><Relationship Id="rId31" Type="http://schemas.openxmlformats.org/officeDocument/2006/relationships/image" Target="../media/image41.png"/><Relationship Id="rId44" Type="http://schemas.openxmlformats.org/officeDocument/2006/relationships/image" Target="../media/image54.jpeg"/><Relationship Id="rId52" Type="http://schemas.openxmlformats.org/officeDocument/2006/relationships/image" Target="../media/image62.png"/><Relationship Id="rId60" Type="http://schemas.openxmlformats.org/officeDocument/2006/relationships/image" Target="../media/image70.png"/><Relationship Id="rId65" Type="http://schemas.openxmlformats.org/officeDocument/2006/relationships/image" Target="../media/image7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tags" Target="../tags/tag40.xml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tags" Target="../tags/tag43.xml"/><Relationship Id="rId47" Type="http://schemas.openxmlformats.org/officeDocument/2006/relationships/tags" Target="../tags/tag48.xml"/><Relationship Id="rId50" Type="http://schemas.openxmlformats.org/officeDocument/2006/relationships/tags" Target="../tags/tag51.xml"/><Relationship Id="rId55" Type="http://schemas.openxmlformats.org/officeDocument/2006/relationships/tags" Target="../tags/tag56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9" Type="http://schemas.openxmlformats.org/officeDocument/2006/relationships/tags" Target="../tags/tag30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40" Type="http://schemas.openxmlformats.org/officeDocument/2006/relationships/tags" Target="../tags/tag41.xml"/><Relationship Id="rId45" Type="http://schemas.openxmlformats.org/officeDocument/2006/relationships/tags" Target="../tags/tag46.xml"/><Relationship Id="rId53" Type="http://schemas.openxmlformats.org/officeDocument/2006/relationships/tags" Target="../tags/tag54.xml"/><Relationship Id="rId58" Type="http://schemas.openxmlformats.org/officeDocument/2006/relationships/tags" Target="../tags/tag59.xml"/><Relationship Id="rId5" Type="http://schemas.openxmlformats.org/officeDocument/2006/relationships/tags" Target="../tags/tag6.xml"/><Relationship Id="rId61" Type="http://schemas.openxmlformats.org/officeDocument/2006/relationships/tags" Target="../tags/tag62.xml"/><Relationship Id="rId19" Type="http://schemas.openxmlformats.org/officeDocument/2006/relationships/tags" Target="../tags/tag2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tags" Target="../tags/tag44.xml"/><Relationship Id="rId48" Type="http://schemas.openxmlformats.org/officeDocument/2006/relationships/tags" Target="../tags/tag49.xml"/><Relationship Id="rId56" Type="http://schemas.openxmlformats.org/officeDocument/2006/relationships/tags" Target="../tags/tag57.xml"/><Relationship Id="rId8" Type="http://schemas.openxmlformats.org/officeDocument/2006/relationships/tags" Target="../tags/tag9.xml"/><Relationship Id="rId51" Type="http://schemas.openxmlformats.org/officeDocument/2006/relationships/tags" Target="../tags/tag52.xml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46" Type="http://schemas.openxmlformats.org/officeDocument/2006/relationships/tags" Target="../tags/tag47.xml"/><Relationship Id="rId59" Type="http://schemas.openxmlformats.org/officeDocument/2006/relationships/tags" Target="../tags/tag60.xml"/><Relationship Id="rId20" Type="http://schemas.openxmlformats.org/officeDocument/2006/relationships/tags" Target="../tags/tag21.xml"/><Relationship Id="rId41" Type="http://schemas.openxmlformats.org/officeDocument/2006/relationships/tags" Target="../tags/tag42.xml"/><Relationship Id="rId54" Type="http://schemas.openxmlformats.org/officeDocument/2006/relationships/tags" Target="../tags/tag55.xml"/><Relationship Id="rId6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49" Type="http://schemas.openxmlformats.org/officeDocument/2006/relationships/tags" Target="../tags/tag50.xml"/><Relationship Id="rId57" Type="http://schemas.openxmlformats.org/officeDocument/2006/relationships/tags" Target="../tags/tag58.xml"/><Relationship Id="rId10" Type="http://schemas.openxmlformats.org/officeDocument/2006/relationships/tags" Target="../tags/tag11.xml"/><Relationship Id="rId31" Type="http://schemas.openxmlformats.org/officeDocument/2006/relationships/tags" Target="../tags/tag32.xml"/><Relationship Id="rId44" Type="http://schemas.openxmlformats.org/officeDocument/2006/relationships/tags" Target="../tags/tag45.xml"/><Relationship Id="rId52" Type="http://schemas.openxmlformats.org/officeDocument/2006/relationships/tags" Target="../tags/tag53.xml"/><Relationship Id="rId60" Type="http://schemas.openxmlformats.org/officeDocument/2006/relationships/tags" Target="../tags/tag6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tags" Target="../tags/tag88.xml"/><Relationship Id="rId21" Type="http://schemas.openxmlformats.org/officeDocument/2006/relationships/tags" Target="../tags/tag83.xml"/><Relationship Id="rId42" Type="http://schemas.openxmlformats.org/officeDocument/2006/relationships/tags" Target="../tags/tag104.xml"/><Relationship Id="rId47" Type="http://schemas.openxmlformats.org/officeDocument/2006/relationships/tags" Target="../tags/tag109.xml"/><Relationship Id="rId63" Type="http://schemas.openxmlformats.org/officeDocument/2006/relationships/tags" Target="../tags/tag125.xml"/><Relationship Id="rId68" Type="http://schemas.openxmlformats.org/officeDocument/2006/relationships/tags" Target="../tags/tag130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9" Type="http://schemas.openxmlformats.org/officeDocument/2006/relationships/tags" Target="../tags/tag91.xml"/><Relationship Id="rId11" Type="http://schemas.openxmlformats.org/officeDocument/2006/relationships/tags" Target="../tags/tag73.xml"/><Relationship Id="rId24" Type="http://schemas.openxmlformats.org/officeDocument/2006/relationships/tags" Target="../tags/tag86.xml"/><Relationship Id="rId32" Type="http://schemas.openxmlformats.org/officeDocument/2006/relationships/tags" Target="../tags/tag94.xml"/><Relationship Id="rId37" Type="http://schemas.openxmlformats.org/officeDocument/2006/relationships/tags" Target="../tags/tag99.xml"/><Relationship Id="rId40" Type="http://schemas.openxmlformats.org/officeDocument/2006/relationships/tags" Target="../tags/tag102.xml"/><Relationship Id="rId45" Type="http://schemas.openxmlformats.org/officeDocument/2006/relationships/tags" Target="../tags/tag107.xml"/><Relationship Id="rId53" Type="http://schemas.openxmlformats.org/officeDocument/2006/relationships/tags" Target="../tags/tag115.xml"/><Relationship Id="rId58" Type="http://schemas.openxmlformats.org/officeDocument/2006/relationships/tags" Target="../tags/tag120.xml"/><Relationship Id="rId66" Type="http://schemas.openxmlformats.org/officeDocument/2006/relationships/tags" Target="../tags/tag128.xml"/><Relationship Id="rId74" Type="http://schemas.openxmlformats.org/officeDocument/2006/relationships/slideLayout" Target="../slideLayouts/slideLayout2.xml"/><Relationship Id="rId5" Type="http://schemas.openxmlformats.org/officeDocument/2006/relationships/tags" Target="../tags/tag67.xml"/><Relationship Id="rId61" Type="http://schemas.openxmlformats.org/officeDocument/2006/relationships/tags" Target="../tags/tag123.xml"/><Relationship Id="rId19" Type="http://schemas.openxmlformats.org/officeDocument/2006/relationships/tags" Target="../tags/tag81.xml"/><Relationship Id="rId14" Type="http://schemas.openxmlformats.org/officeDocument/2006/relationships/tags" Target="../tags/tag76.xml"/><Relationship Id="rId22" Type="http://schemas.openxmlformats.org/officeDocument/2006/relationships/tags" Target="../tags/tag84.xml"/><Relationship Id="rId27" Type="http://schemas.openxmlformats.org/officeDocument/2006/relationships/tags" Target="../tags/tag89.xml"/><Relationship Id="rId30" Type="http://schemas.openxmlformats.org/officeDocument/2006/relationships/tags" Target="../tags/tag92.xml"/><Relationship Id="rId35" Type="http://schemas.openxmlformats.org/officeDocument/2006/relationships/tags" Target="../tags/tag97.xml"/><Relationship Id="rId43" Type="http://schemas.openxmlformats.org/officeDocument/2006/relationships/tags" Target="../tags/tag105.xml"/><Relationship Id="rId48" Type="http://schemas.openxmlformats.org/officeDocument/2006/relationships/tags" Target="../tags/tag110.xml"/><Relationship Id="rId56" Type="http://schemas.openxmlformats.org/officeDocument/2006/relationships/tags" Target="../tags/tag118.xml"/><Relationship Id="rId64" Type="http://schemas.openxmlformats.org/officeDocument/2006/relationships/tags" Target="../tags/tag126.xml"/><Relationship Id="rId69" Type="http://schemas.openxmlformats.org/officeDocument/2006/relationships/tags" Target="../tags/tag131.xml"/><Relationship Id="rId8" Type="http://schemas.openxmlformats.org/officeDocument/2006/relationships/tags" Target="../tags/tag70.xml"/><Relationship Id="rId51" Type="http://schemas.openxmlformats.org/officeDocument/2006/relationships/tags" Target="../tags/tag113.xml"/><Relationship Id="rId72" Type="http://schemas.openxmlformats.org/officeDocument/2006/relationships/tags" Target="../tags/tag134.xml"/><Relationship Id="rId3" Type="http://schemas.openxmlformats.org/officeDocument/2006/relationships/tags" Target="../tags/tag65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tags" Target="../tags/tag87.xml"/><Relationship Id="rId33" Type="http://schemas.openxmlformats.org/officeDocument/2006/relationships/tags" Target="../tags/tag95.xml"/><Relationship Id="rId38" Type="http://schemas.openxmlformats.org/officeDocument/2006/relationships/tags" Target="../tags/tag100.xml"/><Relationship Id="rId46" Type="http://schemas.openxmlformats.org/officeDocument/2006/relationships/tags" Target="../tags/tag108.xml"/><Relationship Id="rId59" Type="http://schemas.openxmlformats.org/officeDocument/2006/relationships/tags" Target="../tags/tag121.xml"/><Relationship Id="rId67" Type="http://schemas.openxmlformats.org/officeDocument/2006/relationships/tags" Target="../tags/tag129.xml"/><Relationship Id="rId20" Type="http://schemas.openxmlformats.org/officeDocument/2006/relationships/tags" Target="../tags/tag82.xml"/><Relationship Id="rId41" Type="http://schemas.openxmlformats.org/officeDocument/2006/relationships/tags" Target="../tags/tag103.xml"/><Relationship Id="rId54" Type="http://schemas.openxmlformats.org/officeDocument/2006/relationships/tags" Target="../tags/tag116.xml"/><Relationship Id="rId62" Type="http://schemas.openxmlformats.org/officeDocument/2006/relationships/tags" Target="../tags/tag124.xml"/><Relationship Id="rId70" Type="http://schemas.openxmlformats.org/officeDocument/2006/relationships/tags" Target="../tags/tag132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5" Type="http://schemas.openxmlformats.org/officeDocument/2006/relationships/tags" Target="../tags/tag77.xml"/><Relationship Id="rId23" Type="http://schemas.openxmlformats.org/officeDocument/2006/relationships/tags" Target="../tags/tag85.xml"/><Relationship Id="rId28" Type="http://schemas.openxmlformats.org/officeDocument/2006/relationships/tags" Target="../tags/tag90.xml"/><Relationship Id="rId36" Type="http://schemas.openxmlformats.org/officeDocument/2006/relationships/tags" Target="../tags/tag98.xml"/><Relationship Id="rId49" Type="http://schemas.openxmlformats.org/officeDocument/2006/relationships/tags" Target="../tags/tag111.xml"/><Relationship Id="rId57" Type="http://schemas.openxmlformats.org/officeDocument/2006/relationships/tags" Target="../tags/tag119.xml"/><Relationship Id="rId10" Type="http://schemas.openxmlformats.org/officeDocument/2006/relationships/tags" Target="../tags/tag72.xml"/><Relationship Id="rId31" Type="http://schemas.openxmlformats.org/officeDocument/2006/relationships/tags" Target="../tags/tag93.xml"/><Relationship Id="rId44" Type="http://schemas.openxmlformats.org/officeDocument/2006/relationships/tags" Target="../tags/tag106.xml"/><Relationship Id="rId52" Type="http://schemas.openxmlformats.org/officeDocument/2006/relationships/tags" Target="../tags/tag114.xml"/><Relationship Id="rId60" Type="http://schemas.openxmlformats.org/officeDocument/2006/relationships/tags" Target="../tags/tag122.xml"/><Relationship Id="rId65" Type="http://schemas.openxmlformats.org/officeDocument/2006/relationships/tags" Target="../tags/tag127.xml"/><Relationship Id="rId73" Type="http://schemas.openxmlformats.org/officeDocument/2006/relationships/tags" Target="../tags/tag135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39" Type="http://schemas.openxmlformats.org/officeDocument/2006/relationships/tags" Target="../tags/tag101.xml"/><Relationship Id="rId34" Type="http://schemas.openxmlformats.org/officeDocument/2006/relationships/tags" Target="../tags/tag96.xml"/><Relationship Id="rId50" Type="http://schemas.openxmlformats.org/officeDocument/2006/relationships/tags" Target="../tags/tag112.xml"/><Relationship Id="rId55" Type="http://schemas.openxmlformats.org/officeDocument/2006/relationships/tags" Target="../tags/tag117.xml"/><Relationship Id="rId7" Type="http://schemas.openxmlformats.org/officeDocument/2006/relationships/tags" Target="../tags/tag69.xml"/><Relationship Id="rId71" Type="http://schemas.openxmlformats.org/officeDocument/2006/relationships/tags" Target="../tags/tag1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640960" cy="1470025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Accelerator status</a:t>
            </a:r>
            <a:endParaRPr lang="en-GB" sz="36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txBody>
          <a:bodyPr>
            <a:noAutofit/>
          </a:bodyPr>
          <a:lstStyle/>
          <a:p>
            <a:r>
              <a:rPr lang="en-GB" sz="2000" dirty="0" err="1">
                <a:solidFill>
                  <a:schemeClr val="bg1"/>
                </a:solidFill>
              </a:rPr>
              <a:t>Håkan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Danared</a:t>
            </a:r>
            <a:r>
              <a:rPr lang="en-GB" sz="2000" dirty="0">
                <a:solidFill>
                  <a:schemeClr val="bg1"/>
                </a:solidFill>
              </a:rPr>
              <a:t>, Lena </a:t>
            </a:r>
            <a:r>
              <a:rPr lang="en-GB" sz="2000" dirty="0" err="1">
                <a:solidFill>
                  <a:schemeClr val="bg1"/>
                </a:solidFill>
              </a:rPr>
              <a:t>Gunnarsson</a:t>
            </a:r>
            <a:r>
              <a:rPr lang="en-GB" sz="2000" dirty="0">
                <a:solidFill>
                  <a:schemeClr val="bg1"/>
                </a:solidFill>
              </a:rPr>
              <a:t>, Magnus </a:t>
            </a:r>
            <a:r>
              <a:rPr lang="en-GB" sz="2000" dirty="0" err="1">
                <a:solidFill>
                  <a:schemeClr val="bg1"/>
                </a:solidFill>
              </a:rPr>
              <a:t>Israelsson</a:t>
            </a:r>
            <a:r>
              <a:rPr lang="en-GB" sz="2000" dirty="0">
                <a:solidFill>
                  <a:schemeClr val="bg1"/>
                </a:solidFill>
              </a:rPr>
              <a:t>,</a:t>
            </a:r>
          </a:p>
          <a:p>
            <a:r>
              <a:rPr lang="en-GB" sz="2000" dirty="0" err="1">
                <a:solidFill>
                  <a:schemeClr val="bg1"/>
                </a:solidFill>
              </a:rPr>
              <a:t>Peo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Gustavsson</a:t>
            </a:r>
            <a:r>
              <a:rPr lang="en-GB" sz="2000" dirty="0">
                <a:solidFill>
                  <a:schemeClr val="bg1"/>
                </a:solidFill>
              </a:rPr>
              <a:t>, Mats Lindroos, </a:t>
            </a:r>
            <a:r>
              <a:rPr lang="en-GB" sz="2000" dirty="0" err="1">
                <a:solidFill>
                  <a:schemeClr val="bg1"/>
                </a:solidFill>
              </a:rPr>
              <a:t>Ebbe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Malmstedt</a:t>
            </a:r>
            <a:r>
              <a:rPr lang="en-GB" sz="2000" dirty="0">
                <a:solidFill>
                  <a:schemeClr val="bg1"/>
                </a:solidFill>
              </a:rPr>
              <a:t>,</a:t>
            </a:r>
          </a:p>
          <a:p>
            <a:r>
              <a:rPr lang="en-GB" sz="2000" dirty="0">
                <a:solidFill>
                  <a:schemeClr val="bg1"/>
                </a:solidFill>
              </a:rPr>
              <a:t> John </a:t>
            </a:r>
            <a:r>
              <a:rPr lang="en-GB" sz="2000" dirty="0" err="1">
                <a:solidFill>
                  <a:schemeClr val="bg1"/>
                </a:solidFill>
              </a:rPr>
              <a:t>Weisend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Ciprian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Plostinar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Håkan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Danared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>
                <a:solidFill>
                  <a:srgbClr val="FFFFFF"/>
                </a:solidFill>
              </a:rPr>
              <a:t>www.europeanspallationsource.se</a:t>
            </a:r>
            <a:endParaRPr lang="en-GB" sz="1600" dirty="0">
              <a:solidFill>
                <a:srgbClr val="FFFFFF"/>
              </a:solidFill>
            </a:endParaRPr>
          </a:p>
          <a:p>
            <a:pPr algn="ctr"/>
            <a:r>
              <a:rPr lang="sv-SE" sz="1400" dirty="0" err="1">
                <a:solidFill>
                  <a:srgbClr val="FFFFFF"/>
                </a:solidFill>
              </a:rPr>
              <a:t>October</a:t>
            </a:r>
            <a:r>
              <a:rPr lang="sv-SE" sz="1400" dirty="0">
                <a:solidFill>
                  <a:srgbClr val="FFFFFF"/>
                </a:solidFill>
              </a:rPr>
              <a:t> 2, 2018</a:t>
            </a: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3428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83"/>
            <a:ext cx="7488832" cy="691513"/>
          </a:xfrm>
        </p:spPr>
        <p:txBody>
          <a:bodyPr>
            <a:normAutofit/>
          </a:bodyPr>
          <a:lstStyle/>
          <a:p>
            <a:r>
              <a:rPr lang="en-US" sz="2400" dirty="0"/>
              <a:t>Accelerator Systems (sub-) Project (ACCSYS) – </a:t>
            </a:r>
            <a:r>
              <a:rPr lang="en-US" sz="2400" i="1" dirty="0"/>
              <a:t>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5728" y="6597353"/>
            <a:ext cx="2448272" cy="260648"/>
          </a:xfrm>
        </p:spPr>
        <p:txBody>
          <a:bodyPr/>
          <a:lstStyle/>
          <a:p>
            <a:pPr algn="l"/>
            <a:r>
              <a:rPr lang="sv-SE" sz="900" dirty="0">
                <a:solidFill>
                  <a:prstClr val="black">
                    <a:tint val="75000"/>
                  </a:prstClr>
                </a:solidFill>
              </a:rPr>
              <a:t> 2018-09-10 / C Prabert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29166" y="622275"/>
          <a:ext cx="4758858" cy="611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9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6573">
                <a:tc>
                  <a:txBody>
                    <a:bodyPr/>
                    <a:lstStyle/>
                    <a:p>
                      <a:pPr algn="l"/>
                      <a:r>
                        <a:rPr lang="en-GB" sz="600" noProof="0" dirty="0"/>
                        <a:t>WBS/</a:t>
                      </a:r>
                      <a:r>
                        <a:rPr lang="en-GB" sz="600" b="0" noProof="0" dirty="0">
                          <a:solidFill>
                            <a:schemeClr val="bg1"/>
                          </a:solidFill>
                        </a:rPr>
                        <a:t>WP</a:t>
                      </a:r>
                      <a:r>
                        <a:rPr lang="en-GB" sz="600" b="0" baseline="0" noProof="0" dirty="0">
                          <a:solidFill>
                            <a:schemeClr val="bg1"/>
                          </a:solidFill>
                        </a:rPr>
                        <a:t>#</a:t>
                      </a:r>
                      <a:endParaRPr lang="en-GB" sz="6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/>
                        <a:t>TITLE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/>
                        <a:t>LEADER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EXT.</a:t>
                      </a:r>
                      <a:r>
                        <a:rPr lang="en-GB" sz="600" noProof="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GB" sz="600" baseline="0" noProof="0" dirty="0">
                          <a:solidFill>
                            <a:srgbClr val="FFFFFF"/>
                          </a:solidFill>
                        </a:rPr>
                        <a:t>WP</a:t>
                      </a:r>
                      <a:endParaRPr lang="en-GB" sz="600" noProof="0" dirty="0">
                        <a:solidFill>
                          <a:srgbClr val="FFFF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 dirty="0"/>
                        <a:t>DEPUTY WP LEADER for </a:t>
                      </a:r>
                      <a:r>
                        <a:rPr lang="en-GB" sz="600" noProof="0" dirty="0">
                          <a:solidFill>
                            <a:schemeClr val="bg1"/>
                          </a:solidFill>
                        </a:rPr>
                        <a:t>EXTERNAL</a:t>
                      </a:r>
                      <a:r>
                        <a:rPr lang="en-GB" sz="600" baseline="0" noProof="0" dirty="0">
                          <a:solidFill>
                            <a:schemeClr val="bg1"/>
                          </a:solidFill>
                        </a:rPr>
                        <a:t> WPS</a:t>
                      </a:r>
                      <a:endParaRPr lang="en-GB" sz="6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600" noProof="0"/>
                        <a:t>PCC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48">
                <a:tc>
                  <a:txBody>
                    <a:bodyPr/>
                    <a:lstStyle/>
                    <a:p>
                      <a:r>
                        <a:rPr lang="en-GB" sz="600" b="1" noProof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="1" noProof="0">
                          <a:solidFill>
                            <a:schemeClr val="tx1"/>
                          </a:solidFill>
                        </a:rPr>
                        <a:t>ACCSYS</a:t>
                      </a:r>
                    </a:p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MANAGEMENT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="1" noProof="0" dirty="0">
                          <a:solidFill>
                            <a:schemeClr val="tx1"/>
                          </a:solidFill>
                        </a:rPr>
                        <a:t>M. LINDROOS</a:t>
                      </a:r>
                    </a:p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J.G. WEISEND II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110100001 &amp;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110100002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ACCELERATOR PHYSICS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M. ESHRAQI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110200001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654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NORMAL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CONDUCTING FRONT END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kern="1200" noProof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S. GAMMINO </a:t>
                      </a:r>
                      <a:r>
                        <a:rPr lang="en-GB" sz="600" kern="1200" noProof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600" noProof="0">
                        <a:solidFill>
                          <a:srgbClr val="FFFF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GB" sz="600" i="0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SARGSYAN</a:t>
                      </a:r>
                      <a:endParaRPr lang="en-GB" sz="600" i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110300001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11.04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SPOKE CRYOMODULES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kern="120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G.</a:t>
                      </a:r>
                      <a:r>
                        <a:rPr lang="en-GB" sz="600" kern="1200" baseline="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OLRY</a:t>
                      </a:r>
                      <a:r>
                        <a:rPr lang="en-GB" sz="600" kern="120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600" noProof="0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C. DARVE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110400001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11.05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ELLIPTICAL CRYOMODULES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rgbClr val="0000FF"/>
                          </a:solidFill>
                        </a:rPr>
                        <a:t>P. BOSLAND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C. DARVE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110500001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11.06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BEAM DELIVERY SYSTEMS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rgbClr val="0000FF"/>
                          </a:solidFill>
                        </a:rPr>
                        <a:t>S. </a:t>
                      </a:r>
                      <a:r>
                        <a:rPr lang="en-GB" sz="600" kern="1200" noProof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MØLLER </a:t>
                      </a:r>
                      <a:endParaRPr lang="en-GB" sz="600" noProof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I.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ALONSO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110600001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11.07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BEAM DIAGNOSTICS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T.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SHEA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110700001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11.08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RF SYSTEMS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JENSEN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110800001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140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11.09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i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 used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11.10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TEST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STANDS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W. HEES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111000001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CRYOGENICS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P. ARNOLD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111100001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VACUUM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JUNI-FERRERA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111200001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SAFETY &amp; OPS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L. TCHELIDZE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111300001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11.14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LINAC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H. DANARED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111400001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11.15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ELECTRICAL SUPPORT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F. JENSEN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111500001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11.16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COOLING</a:t>
                      </a:r>
                      <a:r>
                        <a:rPr lang="en-GB" sz="600" baseline="0" noProof="0">
                          <a:solidFill>
                            <a:schemeClr val="tx1"/>
                          </a:solidFill>
                        </a:rPr>
                        <a:t> SUPPORT</a:t>
                      </a:r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A. LUNDMARK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111600001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11.17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POWER CONVERTERS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C. MARTINS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111700001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551">
                <a:tc>
                  <a:txBody>
                    <a:bodyPr/>
                    <a:lstStyle/>
                    <a:p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11.18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ENGINEERING RESOURCES 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obsolete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119900001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551"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11.19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SUPERCONDUCTING</a:t>
                      </a:r>
                      <a:r>
                        <a:rPr lang="en-GB" sz="600" baseline="0" noProof="0" dirty="0">
                          <a:solidFill>
                            <a:srgbClr val="FF0000"/>
                          </a:solidFill>
                        </a:rPr>
                        <a:t> RF</a:t>
                      </a:r>
                      <a:endParaRPr lang="en-GB" sz="60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P. PIERINI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564183043"/>
                  </a:ext>
                </a:extLst>
              </a:tr>
              <a:tr h="276780"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11.98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GENERAL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INSTALLATION SUPPORT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PO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GUSTAFSSON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119800001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8001">
                <a:tc>
                  <a:txBody>
                    <a:bodyPr/>
                    <a:lstStyle/>
                    <a:p>
                      <a:r>
                        <a:rPr lang="en-GB" sz="600" noProof="0">
                          <a:solidFill>
                            <a:schemeClr val="tx1"/>
                          </a:solidFill>
                        </a:rPr>
                        <a:t>11.99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PO</a:t>
                      </a:r>
                      <a:r>
                        <a:rPr lang="en-GB" sz="600" baseline="0" noProof="0" dirty="0">
                          <a:solidFill>
                            <a:schemeClr val="tx1"/>
                          </a:solidFill>
                        </a:rPr>
                        <a:t> GUSTAFSSON</a:t>
                      </a:r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600" noProof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87699" y="2955579"/>
            <a:ext cx="4320480" cy="2577356"/>
          </a:xfrm>
          <a:ln>
            <a:solidFill>
              <a:srgbClr val="4F81BD"/>
            </a:solidFill>
          </a:ln>
        </p:spPr>
        <p:txBody>
          <a:bodyPr rtlCol="0">
            <a:noAutofit/>
          </a:bodyPr>
          <a:lstStyle/>
          <a:p>
            <a:pPr marL="0" indent="0" defTabSz="913246">
              <a:buNone/>
              <a:defRPr/>
            </a:pPr>
            <a:r>
              <a:rPr lang="en-GB" sz="1000" b="1" dirty="0"/>
              <a:t>Accelerator (Project) Management Team (AccMT) – meets weekly:</a:t>
            </a:r>
          </a:p>
          <a:p>
            <a:pPr marL="179388" indent="-179388" defTabSz="913246">
              <a:defRPr/>
            </a:pPr>
            <a:r>
              <a:rPr lang="en-GB" sz="1000" dirty="0"/>
              <a:t>Mats Lindroos:  </a:t>
            </a:r>
            <a:r>
              <a:rPr lang="en-GB" sz="1000" i="1" dirty="0"/>
              <a:t>Project Leader</a:t>
            </a:r>
          </a:p>
          <a:p>
            <a:pPr marL="179388" indent="-179388" defTabSz="913246">
              <a:defRPr/>
            </a:pPr>
            <a:r>
              <a:rPr lang="en-GB" sz="1000" dirty="0"/>
              <a:t>Caroline </a:t>
            </a:r>
            <a:r>
              <a:rPr lang="en-GB" sz="1000" dirty="0" err="1"/>
              <a:t>Prabert</a:t>
            </a:r>
            <a:r>
              <a:rPr lang="en-GB" sz="1000" dirty="0"/>
              <a:t>:  </a:t>
            </a:r>
            <a:r>
              <a:rPr lang="en-GB" sz="1000" i="1" dirty="0"/>
              <a:t>Administration</a:t>
            </a:r>
          </a:p>
          <a:p>
            <a:pPr marL="179388" indent="-179388" defTabSz="913246">
              <a:defRPr/>
            </a:pPr>
            <a:r>
              <a:rPr lang="en-GB" sz="1000" dirty="0"/>
              <a:t>John Weisend II:  </a:t>
            </a:r>
            <a:r>
              <a:rPr lang="en-GB" sz="1000" i="1" dirty="0"/>
              <a:t>Dep. </a:t>
            </a:r>
            <a:r>
              <a:rPr lang="en-GB" sz="1000" i="1" dirty="0" err="1"/>
              <a:t>Proj</a:t>
            </a:r>
            <a:r>
              <a:rPr lang="en-GB" sz="1000" i="1" dirty="0"/>
              <a:t> Leader (WP 1) &amp; STS (WPs 11,12,15,16)</a:t>
            </a:r>
          </a:p>
          <a:p>
            <a:pPr marL="179388" indent="-179388" defTabSz="913246">
              <a:defRPr/>
            </a:pPr>
            <a:r>
              <a:rPr lang="en-GB" sz="1000" dirty="0"/>
              <a:t>Lena Gunnarsson  &amp;  Magnus Israelsson:  </a:t>
            </a:r>
            <a:r>
              <a:rPr lang="en-GB" sz="1000" i="1" dirty="0"/>
              <a:t>Project Planners</a:t>
            </a:r>
          </a:p>
          <a:p>
            <a:pPr marL="179388" indent="-179388" defTabSz="913246">
              <a:defRPr/>
            </a:pPr>
            <a:r>
              <a:rPr lang="en-GB" sz="1000" dirty="0"/>
              <a:t>Diana Bergenholtz: </a:t>
            </a:r>
            <a:r>
              <a:rPr lang="en-GB" sz="1000" i="1" dirty="0"/>
              <a:t>Controller</a:t>
            </a:r>
            <a:endParaRPr lang="en-GB" sz="1000" dirty="0"/>
          </a:p>
          <a:p>
            <a:pPr marL="179388" indent="-179388" defTabSz="913246">
              <a:defRPr/>
            </a:pPr>
            <a:r>
              <a:rPr lang="en-GB" sz="1000" dirty="0" err="1"/>
              <a:t>Lali</a:t>
            </a:r>
            <a:r>
              <a:rPr lang="en-GB" sz="1000" dirty="0"/>
              <a:t> </a:t>
            </a:r>
            <a:r>
              <a:rPr lang="en-GB" sz="1000" dirty="0" err="1"/>
              <a:t>Tchelidze</a:t>
            </a:r>
            <a:r>
              <a:rPr lang="en-GB" sz="1000" dirty="0"/>
              <a:t>:  </a:t>
            </a:r>
            <a:r>
              <a:rPr lang="en-GB" sz="1000" i="1" dirty="0"/>
              <a:t>Section leader Operations, including radiation safety (WP13)</a:t>
            </a:r>
          </a:p>
          <a:p>
            <a:pPr marL="180975" indent="-180975" defTabSz="913246">
              <a:defRPr/>
            </a:pPr>
            <a:r>
              <a:rPr lang="en-GB" sz="1000" dirty="0"/>
              <a:t>Peo Gustafsson:  </a:t>
            </a:r>
            <a:r>
              <a:rPr lang="en-GB" sz="1000" i="1" dirty="0"/>
              <a:t>Installation coordinator and infrastructure sub-project leader (WP 98)</a:t>
            </a:r>
          </a:p>
          <a:p>
            <a:pPr marL="179388" indent="-179388" defTabSz="913246">
              <a:defRPr/>
            </a:pPr>
            <a:r>
              <a:rPr lang="en-GB" sz="1000" dirty="0"/>
              <a:t>Håkan Danared: </a:t>
            </a:r>
            <a:r>
              <a:rPr lang="en-GB" sz="1000" i="1" dirty="0"/>
              <a:t>Linac systems leader (WPs 3,4,5,6,14) and IKC coordination manager</a:t>
            </a:r>
          </a:p>
          <a:p>
            <a:pPr marL="179388" indent="-179388" defTabSz="913246">
              <a:defRPr/>
            </a:pPr>
            <a:r>
              <a:rPr lang="en-GB" sz="1000" dirty="0"/>
              <a:t>Andreas Jansson: </a:t>
            </a:r>
            <a:r>
              <a:rPr lang="en-GB" sz="1000" i="1" dirty="0"/>
              <a:t>Beam Physics, Diagnostics, </a:t>
            </a:r>
            <a:r>
              <a:rPr lang="en-GB" sz="1000" i="1" dirty="0" err="1"/>
              <a:t>Init</a:t>
            </a:r>
            <a:r>
              <a:rPr lang="en-GB" sz="1000" i="1" dirty="0"/>
              <a:t> ops planning </a:t>
            </a:r>
            <a:r>
              <a:rPr lang="en-GB" sz="1000" i="1" dirty="0" err="1"/>
              <a:t>mgr</a:t>
            </a:r>
            <a:r>
              <a:rPr lang="en-GB" sz="1000" i="1" dirty="0"/>
              <a:t> (WPs 2,7)</a:t>
            </a:r>
            <a:endParaRPr lang="en-GB" sz="1000" dirty="0"/>
          </a:p>
          <a:p>
            <a:pPr marL="179388" indent="-179388" defTabSz="913246">
              <a:defRPr/>
            </a:pPr>
            <a:r>
              <a:rPr lang="en-GB" sz="1000" dirty="0"/>
              <a:t>Anders Sunesson:  </a:t>
            </a:r>
            <a:r>
              <a:rPr lang="en-GB" sz="1000" i="1" dirty="0"/>
              <a:t>RF power systems leader (WPs 8,17)</a:t>
            </a:r>
          </a:p>
          <a:p>
            <a:pPr marL="0" indent="0" defTabSz="913246">
              <a:buNone/>
              <a:defRPr/>
            </a:pPr>
            <a:r>
              <a:rPr lang="en-GB" sz="1000" dirty="0"/>
              <a:t>Note: </a:t>
            </a:r>
            <a:r>
              <a:rPr lang="en-GB" sz="1000" i="1" dirty="0"/>
              <a:t>Section Leaders (AD line) can be called to participate in AccMT meetings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89628" y="2128097"/>
            <a:ext cx="4320480" cy="7920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Font typeface="Arial" panose="020B0604020202020204" pitchFamily="34" charset="0"/>
              <a:buNone/>
              <a:defRPr/>
            </a:pPr>
            <a:r>
              <a:rPr lang="en-GB" sz="1000" b="1" dirty="0"/>
              <a:t>Accelerator Technical Board (ATB) – meets quarterly:</a:t>
            </a:r>
          </a:p>
          <a:p>
            <a:pPr marL="179388" indent="-179388" defTabSz="913246">
              <a:defRPr/>
            </a:pPr>
            <a:r>
              <a:rPr lang="en-GB" sz="1000" dirty="0"/>
              <a:t>AccMT &amp; all WP leaders and deputies</a:t>
            </a:r>
          </a:p>
          <a:p>
            <a:pPr marL="179388" indent="-179388" defTabSz="913246">
              <a:defRPr/>
            </a:pPr>
            <a:r>
              <a:rPr lang="en-GB" sz="1000" dirty="0"/>
              <a:t>Reps of all contracted institutes if not already a WP leader</a:t>
            </a:r>
          </a:p>
          <a:p>
            <a:pPr marL="179388" indent="-179388" defTabSz="913246">
              <a:defRPr/>
            </a:pPr>
            <a:r>
              <a:rPr lang="en-GB" sz="1000" dirty="0"/>
              <a:t>ESS Machine Management Team members invited</a:t>
            </a:r>
          </a:p>
          <a:p>
            <a:pPr marL="0" indent="0" defTabSz="913246">
              <a:buNone/>
              <a:defRPr/>
            </a:pPr>
            <a:endParaRPr lang="en-GB" sz="1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87699" y="1300615"/>
            <a:ext cx="4320480" cy="7920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Font typeface="Arial" panose="020B0604020202020204" pitchFamily="34" charset="0"/>
              <a:buNone/>
              <a:defRPr/>
            </a:pPr>
            <a:r>
              <a:rPr lang="en-GB" sz="1000" b="1" dirty="0"/>
              <a:t>Accelerator Collaboration Board (ACB) – meets twice annually:</a:t>
            </a:r>
          </a:p>
          <a:p>
            <a:pPr marL="179388" indent="-179388" defTabSz="913246">
              <a:defRPr/>
            </a:pPr>
            <a:r>
              <a:rPr lang="en-GB" sz="1000" dirty="0"/>
              <a:t>Reps from each IKC &amp; collaborating institute (one elected as chair)</a:t>
            </a:r>
          </a:p>
          <a:p>
            <a:pPr marL="179388" indent="-179388" defTabSz="913246">
              <a:defRPr/>
            </a:pPr>
            <a:r>
              <a:rPr lang="en-GB" sz="1000" dirty="0"/>
              <a:t>ESS Technical Director</a:t>
            </a:r>
          </a:p>
          <a:p>
            <a:pPr marL="179388" indent="-179388" defTabSz="913246">
              <a:defRPr/>
            </a:pPr>
            <a:r>
              <a:rPr lang="en-GB" sz="1000" dirty="0"/>
              <a:t>ACCSYS Sub-Project leader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87699" y="5532935"/>
            <a:ext cx="4320480" cy="108012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None/>
              <a:defRPr/>
            </a:pPr>
            <a:r>
              <a:rPr lang="en-GB" sz="1000" b="1" dirty="0"/>
              <a:t>IKC coordination, IKC liaisons &amp; BrightNESS IKC ‘field coordination’:   </a:t>
            </a:r>
          </a:p>
          <a:p>
            <a:pPr marL="0" indent="0" defTabSz="913246">
              <a:buNone/>
              <a:defRPr/>
            </a:pPr>
            <a:r>
              <a:rPr lang="en-GB" sz="1000" dirty="0"/>
              <a:t>Håkan Danared:  </a:t>
            </a:r>
            <a:r>
              <a:rPr lang="en-GB" sz="1000" i="1" dirty="0"/>
              <a:t>IKC </a:t>
            </a:r>
            <a:r>
              <a:rPr lang="en-GB" sz="1000" i="1" dirty="0" err="1"/>
              <a:t>coord</a:t>
            </a:r>
            <a:r>
              <a:rPr lang="en-GB" sz="1000" i="1" dirty="0"/>
              <a:t> </a:t>
            </a:r>
            <a:r>
              <a:rPr lang="en-GB" sz="1000" i="1" dirty="0" err="1"/>
              <a:t>mgr</a:t>
            </a:r>
            <a:r>
              <a:rPr lang="en-GB" sz="1000" dirty="0"/>
              <a:t>	Ebbe Malmstedt (C): </a:t>
            </a:r>
            <a:r>
              <a:rPr lang="en-GB" sz="1000" i="1" dirty="0"/>
              <a:t>assists overall IKC </a:t>
            </a:r>
            <a:r>
              <a:rPr lang="en-GB" sz="1000" i="1" dirty="0" err="1"/>
              <a:t>coord</a:t>
            </a:r>
            <a:r>
              <a:rPr lang="en-GB" sz="1000" i="1" dirty="0"/>
              <a:t> 		and risk manager at AD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Georg Hulla:  </a:t>
            </a:r>
            <a:r>
              <a:rPr lang="en-GB" sz="1000" i="1" dirty="0"/>
              <a:t>for WP 3 IKC		</a:t>
            </a:r>
            <a:r>
              <a:rPr lang="en-GB" sz="1000" dirty="0"/>
              <a:t>Felix Schlander: </a:t>
            </a:r>
            <a:r>
              <a:rPr lang="en-GB" sz="1000" i="1" dirty="0"/>
              <a:t>for WP 4 &amp; WP 5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Frank Hellström (C):  </a:t>
            </a:r>
            <a:r>
              <a:rPr lang="en-GB" sz="1000" i="1" dirty="0"/>
              <a:t>for WP 3 IKC </a:t>
            </a:r>
            <a:r>
              <a:rPr lang="en-GB" sz="1000" dirty="0"/>
              <a:t>	Nuno Elias: </a:t>
            </a:r>
            <a:r>
              <a:rPr lang="en-GB" sz="1000" i="1" dirty="0"/>
              <a:t>for</a:t>
            </a:r>
            <a:r>
              <a:rPr lang="en-GB" sz="1000" dirty="0"/>
              <a:t> </a:t>
            </a:r>
            <a:r>
              <a:rPr lang="en-GB" sz="1000" i="1" dirty="0"/>
              <a:t>WP 4 &amp; WP 5 IKC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i="1" dirty="0"/>
              <a:t>		</a:t>
            </a:r>
            <a:r>
              <a:rPr lang="en-GB" sz="1000" dirty="0"/>
              <a:t>Fredrik Håkansson (C): </a:t>
            </a:r>
            <a:r>
              <a:rPr lang="en-GB" sz="1000" i="1" dirty="0"/>
              <a:t>for WP 4 &amp; 5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		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260864961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96718" y="1677738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Accelerator </a:t>
            </a:r>
            <a:r>
              <a:rPr lang="en-US" dirty="0">
                <a:solidFill>
                  <a:srgbClr val="FFFFFF"/>
                </a:solidFill>
              </a:rPr>
              <a:t>Collaboration - Accelerator</a:t>
            </a:r>
            <a:endParaRPr lang="en-US" dirty="0"/>
          </a:p>
        </p:txBody>
      </p:sp>
      <p:pic>
        <p:nvPicPr>
          <p:cNvPr id="144" name="Content Placeholder 4" descr="WP6-drawing_2015_05_21_A2T3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3458" y="3169837"/>
            <a:ext cx="831609" cy="4573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2" name="Group 10"/>
          <p:cNvGrpSpPr>
            <a:grpSpLocks/>
          </p:cNvGrpSpPr>
          <p:nvPr/>
        </p:nvGrpSpPr>
        <p:grpSpPr bwMode="auto">
          <a:xfrm>
            <a:off x="247650" y="3587504"/>
            <a:ext cx="8896350" cy="1065213"/>
            <a:chOff x="0" y="0"/>
            <a:chExt cx="12547601" cy="1720850"/>
          </a:xfrm>
        </p:grpSpPr>
        <p:sp>
          <p:nvSpPr>
            <p:cNvPr id="73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Spokes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4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Medium β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5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High β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6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DTL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7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MEBT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8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RFQ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9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LEBT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0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Source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1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HEBT &amp; Contingency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2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Target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1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3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4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2.4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7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4.6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9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0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3.8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1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2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3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5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6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56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7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77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10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179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13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4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5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6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7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8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9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75 keV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0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3.6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1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90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2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216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3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571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4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2000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5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352.21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6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704.42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7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28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29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30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5818" y="2089820"/>
            <a:ext cx="698853" cy="870611"/>
            <a:chOff x="188108" y="2105524"/>
            <a:chExt cx="1429320" cy="148197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133" name="Immagine 6" descr="2016-01-27 18.29.18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692795" y="2321049"/>
            <a:ext cx="599059" cy="471965"/>
            <a:chOff x="1715765" y="2238857"/>
            <a:chExt cx="878000" cy="755401"/>
          </a:xfrm>
        </p:grpSpPr>
        <p:pic>
          <p:nvPicPr>
            <p:cNvPr id="137" name="Imag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00082" y="3045914"/>
            <a:ext cx="871250" cy="528984"/>
            <a:chOff x="2400082" y="3045914"/>
            <a:chExt cx="871250" cy="52898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018624" y="2203697"/>
            <a:ext cx="907893" cy="613359"/>
            <a:chOff x="2985288" y="2105524"/>
            <a:chExt cx="1083885" cy="90500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36125" y="2779394"/>
            <a:ext cx="349131" cy="781888"/>
            <a:chOff x="4224718" y="2510373"/>
            <a:chExt cx="518253" cy="1064525"/>
          </a:xfrm>
        </p:grpSpPr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357691" y="2251728"/>
            <a:ext cx="1020763" cy="1249280"/>
            <a:chOff x="7357691" y="2150652"/>
            <a:chExt cx="1020763" cy="1249280"/>
          </a:xfrm>
        </p:grpSpPr>
        <p:pic>
          <p:nvPicPr>
            <p:cNvPr id="143" name="Picture 142" descr="image001.pn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141" name="Picture 2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6676623" y="2576777"/>
            <a:ext cx="703935" cy="972929"/>
            <a:chOff x="6676622" y="2576773"/>
            <a:chExt cx="703935" cy="97292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594" y="2830773"/>
            <a:ext cx="512904" cy="4183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221704" y="2808792"/>
            <a:ext cx="1260058" cy="793618"/>
            <a:chOff x="5059151" y="2774050"/>
            <a:chExt cx="1422607" cy="828357"/>
          </a:xfrm>
        </p:grpSpPr>
        <p:pic>
          <p:nvPicPr>
            <p:cNvPr id="145" name="Image 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274222" y="2137570"/>
            <a:ext cx="842879" cy="579319"/>
            <a:chOff x="5274220" y="2137570"/>
            <a:chExt cx="842879" cy="5793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319440" y="1484784"/>
            <a:ext cx="594103" cy="783726"/>
            <a:chOff x="2580397" y="4897368"/>
            <a:chExt cx="995540" cy="14590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74082" y="1457326"/>
            <a:ext cx="651945" cy="648801"/>
            <a:chOff x="613907" y="5079252"/>
            <a:chExt cx="1237032" cy="1198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55" name="Picture 154" descr="/Users/helenebjorkman/Documents/ESS Corporate/ESS Multiple Frugal Logo files 20130923/ESS_Logo_Frugal_Blue_cmyk.png"/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8162053" y="1560696"/>
            <a:ext cx="730427" cy="738215"/>
            <a:chOff x="4225595" y="4812516"/>
            <a:chExt cx="1461654" cy="1311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716019" y="1417637"/>
            <a:ext cx="725454" cy="622016"/>
            <a:chOff x="4716016" y="1417637"/>
            <a:chExt cx="725454" cy="6220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5660895" y="1473554"/>
            <a:ext cx="1215365" cy="587296"/>
            <a:chOff x="5660891" y="1473552"/>
            <a:chExt cx="1215365" cy="587296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58" name="Picture 2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Picture 16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flipH="1">
            <a:off x="7297961" y="1648150"/>
            <a:ext cx="442391" cy="412698"/>
          </a:xfrm>
          <a:prstGeom prst="rect">
            <a:avLst/>
          </a:prstGeom>
        </p:spPr>
      </p:pic>
      <p:grpSp>
        <p:nvGrpSpPr>
          <p:cNvPr id="163" name="Group 162"/>
          <p:cNvGrpSpPr/>
          <p:nvPr/>
        </p:nvGrpSpPr>
        <p:grpSpPr>
          <a:xfrm>
            <a:off x="8037386" y="5809121"/>
            <a:ext cx="711078" cy="716223"/>
            <a:chOff x="7851262" y="1951836"/>
            <a:chExt cx="822509" cy="996441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66" name="Group 165"/>
          <p:cNvGrpSpPr/>
          <p:nvPr/>
        </p:nvGrpSpPr>
        <p:grpSpPr>
          <a:xfrm>
            <a:off x="6910543" y="5733256"/>
            <a:ext cx="901817" cy="690404"/>
            <a:chOff x="6305787" y="2362338"/>
            <a:chExt cx="1043138" cy="960520"/>
          </a:xfrm>
        </p:grpSpPr>
        <p:pic>
          <p:nvPicPr>
            <p:cNvPr id="167" name="Picture 166" descr="P1010853.JPG.jpeg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169" name="Group 168"/>
          <p:cNvGrpSpPr/>
          <p:nvPr/>
        </p:nvGrpSpPr>
        <p:grpSpPr>
          <a:xfrm>
            <a:off x="1808975" y="5614084"/>
            <a:ext cx="966932" cy="874524"/>
            <a:chOff x="1657447" y="1853423"/>
            <a:chExt cx="1118457" cy="1216676"/>
          </a:xfrm>
        </p:grpSpPr>
        <p:grpSp>
          <p:nvGrpSpPr>
            <p:cNvPr id="170" name="Group 169"/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71" name="Picture 170" descr="/Users/helenebjorkman/Documents/ESS Corporate/ESS Multiple Frugal Logo files 20130923/ESS_Logo_Frugal_Blue_cmyk.png"/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74" name="Group 173"/>
          <p:cNvGrpSpPr/>
          <p:nvPr/>
        </p:nvGrpSpPr>
        <p:grpSpPr>
          <a:xfrm>
            <a:off x="4350286" y="5586077"/>
            <a:ext cx="1211860" cy="924362"/>
            <a:chOff x="4160376" y="1805915"/>
            <a:chExt cx="1401767" cy="1286013"/>
          </a:xfrm>
        </p:grpSpPr>
        <p:grpSp>
          <p:nvGrpSpPr>
            <p:cNvPr id="175" name="Group 174"/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76" name="Picture 175" descr="/Users/helenebjorkman/Documents/ESS Corporate/ESS Multiple Frugal Logo files 20130923/ESS_Logo_Frugal_Blue_cmyk.png"/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0" name="Group 179"/>
          <p:cNvGrpSpPr/>
          <p:nvPr/>
        </p:nvGrpSpPr>
        <p:grpSpPr>
          <a:xfrm>
            <a:off x="5766028" y="5768466"/>
            <a:ext cx="894204" cy="548945"/>
            <a:chOff x="6212148" y="1417638"/>
            <a:chExt cx="1202922" cy="851626"/>
          </a:xfrm>
        </p:grpSpPr>
        <p:pic>
          <p:nvPicPr>
            <p:cNvPr id="181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183" name="Group 182"/>
          <p:cNvGrpSpPr/>
          <p:nvPr/>
        </p:nvGrpSpPr>
        <p:grpSpPr>
          <a:xfrm>
            <a:off x="3110006" y="5896859"/>
            <a:ext cx="671382" cy="844509"/>
            <a:chOff x="3004796" y="1951547"/>
            <a:chExt cx="776592" cy="1174917"/>
          </a:xfrm>
        </p:grpSpPr>
        <p:pic>
          <p:nvPicPr>
            <p:cNvPr id="184" name="Picture 2" descr="C:\Users\carlosmartins\Documents\KLYS_MOD - Proto Develop\Photos\LTH upon reception\IMG_1199.JPG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86" name="Picture 185" descr="/Users/helenebjorkman/Documents/ESS Corporate/ESS Multiple Frugal Logo files 20130923/ESS_Logo_Frugal_Blue_cmyk.png"/>
            <p:cNvPicPr/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7" name="Group 186"/>
          <p:cNvGrpSpPr/>
          <p:nvPr/>
        </p:nvGrpSpPr>
        <p:grpSpPr>
          <a:xfrm>
            <a:off x="457200" y="5806987"/>
            <a:ext cx="919753" cy="775957"/>
            <a:chOff x="313066" y="2084887"/>
            <a:chExt cx="1063885" cy="1079545"/>
          </a:xfrm>
        </p:grpSpPr>
        <p:pic>
          <p:nvPicPr>
            <p:cNvPr id="188" name="Picture 187" descr="2016-03-10 TS2 layout text.jpg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89" name="Picture 188" descr="/Users/helenebjorkman/Documents/ESS Corporate/ESS Multiple Frugal Logo files 20130923/ESS_Logo_Frugal_Blue_cmyk.png"/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91" name="Picture 19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158" y="5662227"/>
            <a:ext cx="505147" cy="287053"/>
          </a:xfrm>
          <a:prstGeom prst="rect">
            <a:avLst/>
          </a:prstGeom>
        </p:spPr>
      </p:pic>
      <p:sp>
        <p:nvSpPr>
          <p:cNvPr id="192" name="Slide Number Placeholder 3"/>
          <p:cNvSpPr txBox="1">
            <a:spLocks/>
          </p:cNvSpPr>
          <p:nvPr/>
        </p:nvSpPr>
        <p:spPr>
          <a:xfrm>
            <a:off x="6614864" y="52279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7153944" y="4509120"/>
            <a:ext cx="607058" cy="383783"/>
            <a:chOff x="7019045" y="5545719"/>
            <a:chExt cx="966809" cy="749822"/>
          </a:xfrm>
        </p:grpSpPr>
        <p:pic>
          <p:nvPicPr>
            <p:cNvPr id="194" name="Content Placeholder 4" descr="Screen Shot 2016-03-07 at 12.59.34.png"/>
            <p:cNvPicPr>
              <a:picLocks noChangeAspect="1"/>
            </p:cNvPicPr>
            <p:nvPr/>
          </p:nvPicPr>
          <p:blipFill rotWithShape="1"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95" name="Picture 194" descr="/Users/helenebjorkman/Documents/ESS Corporate/ESS Multiple Frugal Logo files 20130923/ESS_Logo_Frugal_Blue_cmyk.png"/>
            <p:cNvPicPr/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96" name="Group 195"/>
          <p:cNvGrpSpPr/>
          <p:nvPr/>
        </p:nvGrpSpPr>
        <p:grpSpPr>
          <a:xfrm>
            <a:off x="7247525" y="5061672"/>
            <a:ext cx="473936" cy="491701"/>
            <a:chOff x="8066565" y="5335229"/>
            <a:chExt cx="1016325" cy="1526749"/>
          </a:xfrm>
        </p:grpSpPr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98" name="TextBox 197"/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  <p:pic>
          <p:nvPicPr>
            <p:cNvPr id="199" name="Picture 198" descr="/Users/helenebjorkman/Documents/ESS Corporate/ESS Multiple Frugal Logo files 20130923/ESS_Logo_Frugal_Blue_cmyk.png"/>
            <p:cNvPicPr/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0" name="Group 199"/>
          <p:cNvGrpSpPr/>
          <p:nvPr/>
        </p:nvGrpSpPr>
        <p:grpSpPr>
          <a:xfrm>
            <a:off x="6073913" y="4693283"/>
            <a:ext cx="850841" cy="634439"/>
            <a:chOff x="5774637" y="5302238"/>
            <a:chExt cx="1088454" cy="1153870"/>
          </a:xfrm>
        </p:grpSpPr>
        <p:pic>
          <p:nvPicPr>
            <p:cNvPr id="201" name="Picture 200" descr="Screen Shot 2016-03-08 at 05.09.33 .png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202" name="Picture 201" descr="/Users/helenebjorkman/Documents/ESS Corporate/ESS Multiple Frugal Logo files 20130923/ESS_Logo_Frugal_Blue_cmyk.png"/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802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126" y="5302238"/>
              <a:ext cx="345882" cy="346639"/>
            </a:xfrm>
            <a:prstGeom prst="rect">
              <a:avLst/>
            </a:prstGeom>
          </p:spPr>
        </p:pic>
      </p:grpSp>
      <p:grpSp>
        <p:nvGrpSpPr>
          <p:cNvPr id="204" name="Group 203"/>
          <p:cNvGrpSpPr/>
          <p:nvPr/>
        </p:nvGrpSpPr>
        <p:grpSpPr>
          <a:xfrm>
            <a:off x="4340196" y="4718854"/>
            <a:ext cx="1283613" cy="613756"/>
            <a:chOff x="3920058" y="5344743"/>
            <a:chExt cx="1642085" cy="1116252"/>
          </a:xfrm>
        </p:grpSpPr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207" name="Picture 206" descr="/Users/helenebjorkman/Documents/ESS Corporate/ESS Multiple Frugal Logo files 20130923/ESS_Logo_Frugal_Blue_cmyk.png"/>
            <p:cNvPicPr/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8" name="Group 207"/>
          <p:cNvGrpSpPr/>
          <p:nvPr/>
        </p:nvGrpSpPr>
        <p:grpSpPr>
          <a:xfrm>
            <a:off x="385192" y="4676879"/>
            <a:ext cx="516114" cy="765147"/>
            <a:chOff x="179394" y="5178818"/>
            <a:chExt cx="660248" cy="1391591"/>
          </a:xfrm>
        </p:grpSpPr>
        <p:pic>
          <p:nvPicPr>
            <p:cNvPr id="209" name="Picture 3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211" name="Group 210"/>
          <p:cNvGrpSpPr/>
          <p:nvPr/>
        </p:nvGrpSpPr>
        <p:grpSpPr>
          <a:xfrm>
            <a:off x="2684980" y="4653136"/>
            <a:ext cx="1107116" cy="798306"/>
            <a:chOff x="2314134" y="5205173"/>
            <a:chExt cx="1416298" cy="1451898"/>
          </a:xfrm>
        </p:grpSpPr>
        <p:grpSp>
          <p:nvGrpSpPr>
            <p:cNvPr id="212" name="Group 211"/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214" name="Picture 213" descr="Screen Shot 2016-03-10 at 14.19.44.png"/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215" name="Rectangle 214"/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216" name="Group 215"/>
          <p:cNvGrpSpPr/>
          <p:nvPr/>
        </p:nvGrpSpPr>
        <p:grpSpPr>
          <a:xfrm>
            <a:off x="1349485" y="4736248"/>
            <a:ext cx="820430" cy="819642"/>
            <a:chOff x="1058701" y="5193573"/>
            <a:chExt cx="1049550" cy="1490702"/>
          </a:xfrm>
        </p:grpSpPr>
        <p:pic>
          <p:nvPicPr>
            <p:cNvPr id="217" name="Content Placeholder 3" descr="Phase Reference Line test .jpg"/>
            <p:cNvPicPr>
              <a:picLocks noChangeAspect="1"/>
            </p:cNvPicPr>
            <p:nvPr/>
          </p:nvPicPr>
          <p:blipFill rotWithShape="1"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222" name="Picture 221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257455" y="4718854"/>
            <a:ext cx="268263" cy="247305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8101052" y="5033881"/>
            <a:ext cx="290534" cy="3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4854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/>
          <p:cNvCxnSpPr/>
          <p:nvPr/>
        </p:nvCxnSpPr>
        <p:spPr>
          <a:xfrm>
            <a:off x="90526" y="2842380"/>
            <a:ext cx="11367" cy="3446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62" idx="3"/>
            <a:endCxn id="11" idx="1"/>
          </p:cNvCxnSpPr>
          <p:nvPr/>
        </p:nvCxnSpPr>
        <p:spPr>
          <a:xfrm flipV="1">
            <a:off x="3719820" y="2301728"/>
            <a:ext cx="1157027" cy="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6" idx="0"/>
          </p:cNvCxnSpPr>
          <p:nvPr/>
        </p:nvCxnSpPr>
        <p:spPr>
          <a:xfrm>
            <a:off x="4276052" y="1024188"/>
            <a:ext cx="14864" cy="2448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729713" y="3978980"/>
            <a:ext cx="9787" cy="1648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1" y="0"/>
            <a:ext cx="7300163" cy="476672"/>
          </a:xfrm>
        </p:spPr>
        <p:txBody>
          <a:bodyPr>
            <a:normAutofit fontScale="90000"/>
          </a:bodyPr>
          <a:lstStyle/>
          <a:p>
            <a:r>
              <a:rPr lang="en-GB" sz="2429" dirty="0"/>
              <a:t>Accelerator Division</a:t>
            </a:r>
            <a:r>
              <a:rPr lang="en-GB" sz="2429" i="1" dirty="0"/>
              <a:t>– organigram for line org and In-kinds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04664"/>
            <a:ext cx="2154589" cy="80727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929" dirty="0"/>
              <a:t>Head Count: 138 (2018-09-10)</a:t>
            </a:r>
          </a:p>
          <a:p>
            <a:r>
              <a:rPr lang="en-GB" sz="929" dirty="0">
                <a:solidFill>
                  <a:schemeClr val="bg1"/>
                </a:solidFill>
              </a:rPr>
              <a:t>89 employees</a:t>
            </a:r>
          </a:p>
          <a:p>
            <a:r>
              <a:rPr lang="en-GB" sz="929" dirty="0">
                <a:solidFill>
                  <a:srgbClr val="FFFF00"/>
                </a:solidFill>
              </a:rPr>
              <a:t>38 from </a:t>
            </a:r>
            <a:r>
              <a:rPr lang="en-GB" sz="929" dirty="0" err="1">
                <a:solidFill>
                  <a:srgbClr val="FFFF00"/>
                </a:solidFill>
              </a:rPr>
              <a:t>Eng</a:t>
            </a:r>
            <a:r>
              <a:rPr lang="en-GB" sz="929" dirty="0">
                <a:solidFill>
                  <a:srgbClr val="FFFF00"/>
                </a:solidFill>
              </a:rPr>
              <a:t>  &amp; </a:t>
            </a:r>
            <a:r>
              <a:rPr lang="en-GB" sz="929" dirty="0" err="1">
                <a:solidFill>
                  <a:srgbClr val="FFFF00"/>
                </a:solidFill>
              </a:rPr>
              <a:t>Integr</a:t>
            </a:r>
            <a:r>
              <a:rPr lang="en-GB" sz="929" dirty="0">
                <a:solidFill>
                  <a:srgbClr val="FFFF00"/>
                </a:solidFill>
              </a:rPr>
              <a:t> Support, Visitors, Consultants, Students, Planners</a:t>
            </a:r>
          </a:p>
          <a:p>
            <a:r>
              <a:rPr lang="en-GB" sz="929" dirty="0"/>
              <a:t>12 In-kind 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51521" y="6525345"/>
            <a:ext cx="2571714" cy="260648"/>
          </a:xfrm>
        </p:spPr>
        <p:txBody>
          <a:bodyPr/>
          <a:lstStyle/>
          <a:p>
            <a:pPr algn="l"/>
            <a:r>
              <a:rPr lang="sv-SE" sz="929" dirty="0">
                <a:solidFill>
                  <a:prstClr val="black">
                    <a:tint val="75000"/>
                  </a:prstClr>
                </a:solidFill>
              </a:rPr>
              <a:t>Caroline Prabert   2018-09-10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3538" y="512615"/>
            <a:ext cx="2292052" cy="48808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1"/>
                </a:solidFill>
              </a:rPr>
              <a:t>Mats Lindroos – Head of Division</a:t>
            </a:r>
          </a:p>
          <a:p>
            <a:pPr algn="ctr"/>
            <a:r>
              <a:rPr lang="sv-SE" sz="786" dirty="0">
                <a:solidFill>
                  <a:schemeClr val="bg1"/>
                </a:solidFill>
              </a:rPr>
              <a:t>Håkan Danared – Deputy Head of Division</a:t>
            </a:r>
          </a:p>
          <a:p>
            <a:pPr algn="ctr"/>
            <a:r>
              <a:rPr lang="sv-SE" sz="786" dirty="0">
                <a:solidFill>
                  <a:schemeClr val="bg1"/>
                </a:solidFill>
              </a:rPr>
              <a:t>John Weisend II – Deputy (sub) Project Leader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7420" y="924521"/>
            <a:ext cx="1078756" cy="50456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Administration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Caroline Prabert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Inga Tejedor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WeiYing Li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7450" y="923239"/>
            <a:ext cx="1421961" cy="60349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Planning and Project Control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Lena Gunnarsson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Magnus Israelsson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Karen Jonsdottir (</a:t>
            </a:r>
            <a:r>
              <a:rPr lang="sv-SE" sz="643" dirty="0" err="1">
                <a:solidFill>
                  <a:srgbClr val="FFFF00"/>
                </a:solidFill>
              </a:rPr>
              <a:t>Sept-Oct</a:t>
            </a:r>
            <a:r>
              <a:rPr lang="sv-SE" sz="643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Diana Bergenholtz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847" y="2098916"/>
            <a:ext cx="1449016" cy="40562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Quality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Kent Wigren (C) (</a:t>
            </a:r>
            <a:r>
              <a:rPr lang="sv-SE" sz="643" dirty="0" err="1">
                <a:solidFill>
                  <a:srgbClr val="FFFF00"/>
                </a:solidFill>
              </a:rPr>
              <a:t>until</a:t>
            </a:r>
            <a:r>
              <a:rPr lang="sv-SE" sz="643" dirty="0">
                <a:solidFill>
                  <a:srgbClr val="FFFF00"/>
                </a:solidFill>
              </a:rPr>
              <a:t> end </a:t>
            </a:r>
            <a:r>
              <a:rPr lang="sv-SE" sz="643" dirty="0" err="1">
                <a:solidFill>
                  <a:srgbClr val="FFFF00"/>
                </a:solidFill>
              </a:rPr>
              <a:t>Sept</a:t>
            </a:r>
            <a:r>
              <a:rPr lang="sv-SE" sz="643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Björn </a:t>
            </a:r>
            <a:r>
              <a:rPr lang="sv-SE" sz="643" dirty="0" err="1">
                <a:solidFill>
                  <a:srgbClr val="FFFF00"/>
                </a:solidFill>
              </a:rPr>
              <a:t>Rundcrantz</a:t>
            </a:r>
            <a:r>
              <a:rPr lang="sv-SE" sz="643" dirty="0">
                <a:solidFill>
                  <a:srgbClr val="FFFF00"/>
                </a:solidFill>
              </a:rPr>
              <a:t> (C) (from 1st </a:t>
            </a:r>
            <a:r>
              <a:rPr lang="sv-SE" sz="643" dirty="0" err="1">
                <a:solidFill>
                  <a:srgbClr val="FFFF00"/>
                </a:solidFill>
              </a:rPr>
              <a:t>Oct</a:t>
            </a:r>
            <a:r>
              <a:rPr lang="sv-SE" sz="643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1750" y="1615474"/>
            <a:ext cx="1224136" cy="40562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IKC Coordination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Håkan Danared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Ebbe Malmstedt (C)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22" y="2420286"/>
            <a:ext cx="1440160" cy="43306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Physics, Operations &amp; Beam Diagnostics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Andreas Jansson - GL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6549" y="3474242"/>
            <a:ext cx="1440160" cy="51552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Linac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Håkan Danared- GL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Cecilia Maiano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</a:t>
            </a:r>
            <a:r>
              <a:rPr lang="en-GB" sz="643" dirty="0">
                <a:solidFill>
                  <a:schemeClr val="bg1"/>
                </a:solidFill>
              </a:rPr>
              <a:t>ñ</a:t>
            </a:r>
            <a:r>
              <a:rPr lang="sv-SE" sz="643" dirty="0" err="1">
                <a:solidFill>
                  <a:schemeClr val="bg1"/>
                </a:solidFill>
              </a:rPr>
              <a:t>igo</a:t>
            </a:r>
            <a:r>
              <a:rPr lang="sv-SE" sz="643" dirty="0">
                <a:solidFill>
                  <a:schemeClr val="bg1"/>
                </a:solidFill>
              </a:rPr>
              <a:t> Alonso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70836" y="3473108"/>
            <a:ext cx="1440160" cy="31765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Radio Frequency Systems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Anders Sunesson- GL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45590" y="3469820"/>
            <a:ext cx="1440160" cy="41658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Specialized Technical Services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John Weisend II – GL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Gunilla Jacobsson</a:t>
            </a:r>
            <a:endParaRPr lang="sv-SE" sz="643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426" y="2919776"/>
            <a:ext cx="1296144" cy="129606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Physics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Mamad Eshraqi – SL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Renato de Prisco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Ryoichi Miyamoto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Yngve Levinsen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Ciprian Plostinar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Natalia Milas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Björn Gålnander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Emelie Nilsson (8 </a:t>
            </a:r>
            <a:r>
              <a:rPr lang="sv-SE" sz="643" dirty="0" err="1">
                <a:solidFill>
                  <a:schemeClr val="bg1"/>
                </a:solidFill>
              </a:rPr>
              <a:t>Oct</a:t>
            </a:r>
            <a:r>
              <a:rPr lang="sv-SE" sz="643" dirty="0">
                <a:solidFill>
                  <a:schemeClr val="bg1"/>
                </a:solidFill>
              </a:rPr>
              <a:t> 2018)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YuanShuai Qin (S)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ZhiJun Wang (V)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Benjamin Bolling (S)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7587" y="4255768"/>
            <a:ext cx="1296144" cy="169181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Diagnostic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Tom Shea–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Cyrille Thomas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Hooman Hassanzadegan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Hinko Kocevar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Irena Dolenc Kittelmann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Rafael Baron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Edvard Bergman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Clement Derrez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Slava Grishin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Dmitri Gudkov (at CERN)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Elena Donegani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Kaj Rosengren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Thomas Grandsaert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Johan Norin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Mehdi Mohammadnezhad (C)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08351" y="5227266"/>
            <a:ext cx="1348358" cy="80137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Superconducting RF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Paolo Pierini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Christine Darve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Felix Schlander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Saeid Pirani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Nuno Elias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Fredrik Håkansson (C)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63036" y="3978981"/>
            <a:ext cx="1247961" cy="999248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Power Converters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Carlos Martins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Göran Göransson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Marko Kalafatic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Rutambhara Yogi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Petro Pohorilo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Dana McKenzie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Matthew Bergstrom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Anders Andersson (C)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63036" y="5118769"/>
            <a:ext cx="1252649" cy="1493935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RF Sources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Morten Jensen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Rihua Zeng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Rafael Montano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Bruno Lagoguez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Chiara Marrelli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Staffan Ekström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Stevo Calic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</a:t>
            </a:r>
            <a:r>
              <a:rPr lang="en-GB" sz="643" dirty="0">
                <a:solidFill>
                  <a:schemeClr val="bg1"/>
                </a:solidFill>
              </a:rPr>
              <a:t>ñ</a:t>
            </a:r>
            <a:r>
              <a:rPr lang="sv-SE" sz="643" dirty="0">
                <a:solidFill>
                  <a:schemeClr val="bg1"/>
                </a:solidFill>
              </a:rPr>
              <a:t>igo de la Fuente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Anders Svensson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Christian Amstutz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Walther Borg</a:t>
            </a:r>
          </a:p>
          <a:p>
            <a:pPr algn="ctr"/>
            <a:r>
              <a:rPr lang="sv-SE" sz="643" dirty="0" err="1">
                <a:solidFill>
                  <a:schemeClr val="bg1"/>
                </a:solidFill>
              </a:rPr>
              <a:t>Anirban</a:t>
            </a:r>
            <a:r>
              <a:rPr lang="sv-SE" sz="643" dirty="0">
                <a:solidFill>
                  <a:schemeClr val="bg1"/>
                </a:solidFill>
              </a:rPr>
              <a:t> Krishna </a:t>
            </a:r>
            <a:r>
              <a:rPr lang="sv-SE" sz="643" dirty="0" err="1">
                <a:solidFill>
                  <a:schemeClr val="bg1"/>
                </a:solidFill>
              </a:rPr>
              <a:t>Bhattachanyya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Linus Ternelius Svensson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45590" y="3983119"/>
            <a:ext cx="1315702" cy="1394997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Cryogenics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Philipp Arnold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Jaroslaw Fydrych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Xilong Wang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Xiaotao Su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Johnny Råström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Mattias Olsson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Per Nilsson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Romain Goncalves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Christer Sjöblom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Piotr Tereszkowski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Ole Øystein Bakke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Frans Rödström (C)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45590" y="5477421"/>
            <a:ext cx="1315702" cy="129606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Vacuum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Marcelo Juni Ferreira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Hilko Spoelstra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Simone Scolari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Christophe Jarrige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Fabio Ravelli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Kristell Barthélemy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Ralf Huber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Laurence Page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Fredrik Svensson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Henric Gunnarsson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Peter Ladd (C 50%)</a:t>
            </a:r>
          </a:p>
        </p:txBody>
      </p:sp>
      <p:cxnSp>
        <p:nvCxnSpPr>
          <p:cNvPr id="38" name="Straight Connector 37"/>
          <p:cNvCxnSpPr>
            <a:stCxn id="18" idx="0"/>
          </p:cNvCxnSpPr>
          <p:nvPr/>
        </p:nvCxnSpPr>
        <p:spPr>
          <a:xfrm flipV="1">
            <a:off x="6165670" y="3293034"/>
            <a:ext cx="0" cy="176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1709490" y="3273913"/>
            <a:ext cx="4456180" cy="19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3" idx="0"/>
          </p:cNvCxnSpPr>
          <p:nvPr/>
        </p:nvCxnSpPr>
        <p:spPr>
          <a:xfrm flipV="1">
            <a:off x="774602" y="2215004"/>
            <a:ext cx="0" cy="20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5" idx="0"/>
          </p:cNvCxnSpPr>
          <p:nvPr/>
        </p:nvCxnSpPr>
        <p:spPr>
          <a:xfrm flipV="1">
            <a:off x="2436629" y="3269064"/>
            <a:ext cx="0" cy="205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22" idx="1"/>
          </p:cNvCxnSpPr>
          <p:nvPr/>
        </p:nvCxnSpPr>
        <p:spPr>
          <a:xfrm flipH="1" flipV="1">
            <a:off x="97207" y="5101604"/>
            <a:ext cx="110380" cy="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3663291" y="3779785"/>
            <a:ext cx="0" cy="2070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25" idx="1"/>
          </p:cNvCxnSpPr>
          <p:nvPr/>
        </p:nvCxnSpPr>
        <p:spPr>
          <a:xfrm flipH="1" flipV="1">
            <a:off x="3663292" y="4478567"/>
            <a:ext cx="99744" cy="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3669947" y="5845639"/>
            <a:ext cx="99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802619" y="4189805"/>
            <a:ext cx="1348358" cy="900311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Front End &amp; Magnets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Edgar Sargsyan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Georg Hulla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Janet Schmidt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Richard Bebb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Frank Hellström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Saverio Ardovino 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Emmanouil Trachanas (C)</a:t>
            </a:r>
            <a:r>
              <a:rPr lang="en-US" sz="643" dirty="0">
                <a:solidFill>
                  <a:srgbClr val="FFFF00"/>
                </a:solidFill>
              </a:rPr>
              <a:t> </a:t>
            </a:r>
            <a:endParaRPr lang="sv-SE" sz="643" dirty="0">
              <a:solidFill>
                <a:srgbClr val="FFFF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44049" y="5180637"/>
            <a:ext cx="1348358" cy="159287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Utilities and Test Stand </a:t>
            </a:r>
            <a:r>
              <a:rPr lang="sv-SE" sz="643" b="1" i="1" dirty="0">
                <a:solidFill>
                  <a:schemeClr val="bg1"/>
                </a:solidFill>
              </a:rPr>
              <a:t>Wolfgang Hees -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Anton Lundmark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Frithiof Jensen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Emilio Asensi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Owen Buchan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Steven McGlasson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Lars Rosberg 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Jörgen Jönsson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Akif Coku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Andreas Olenmark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Fredrik Persson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Susanna Sjöström (C)</a:t>
            </a:r>
          </a:p>
          <a:p>
            <a:pPr algn="ctr"/>
            <a:r>
              <a:rPr lang="sv-SE" sz="643" dirty="0" err="1">
                <a:solidFill>
                  <a:srgbClr val="FFFF00"/>
                </a:solidFill>
              </a:rPr>
              <a:t>Weiming</a:t>
            </a:r>
            <a:r>
              <a:rPr lang="sv-SE" sz="643" dirty="0">
                <a:solidFill>
                  <a:srgbClr val="FFFF00"/>
                </a:solidFill>
              </a:rPr>
              <a:t> Yue (V)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Klas Ahlm (C)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1734662" y="4660314"/>
            <a:ext cx="7340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23" idx="1"/>
          </p:cNvCxnSpPr>
          <p:nvPr/>
        </p:nvCxnSpPr>
        <p:spPr>
          <a:xfrm>
            <a:off x="1729713" y="5627925"/>
            <a:ext cx="78638" cy="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94596" y="3511243"/>
            <a:ext cx="1015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12426" y="5987471"/>
            <a:ext cx="1296144" cy="603499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Operations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Lali Tchelidze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Marc Munoz</a:t>
            </a:r>
          </a:p>
          <a:p>
            <a:pPr algn="ctr"/>
            <a:r>
              <a:rPr lang="sv-SE" sz="643" dirty="0" err="1">
                <a:solidFill>
                  <a:schemeClr val="bg1"/>
                </a:solidFill>
              </a:rPr>
              <a:t>Aurélien</a:t>
            </a:r>
            <a:r>
              <a:rPr lang="sv-SE" sz="643" dirty="0">
                <a:solidFill>
                  <a:schemeClr val="bg1"/>
                </a:solidFill>
              </a:rPr>
              <a:t> Ponton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Frank </a:t>
            </a:r>
            <a:r>
              <a:rPr lang="sv-SE" sz="643" dirty="0" err="1">
                <a:solidFill>
                  <a:srgbClr val="FFFF00"/>
                </a:solidFill>
              </a:rPr>
              <a:t>Kornegay</a:t>
            </a:r>
            <a:r>
              <a:rPr lang="sv-SE" sz="643" dirty="0">
                <a:solidFill>
                  <a:srgbClr val="FFFF00"/>
                </a:solidFill>
              </a:rPr>
              <a:t> (C 15%)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18911" y="1703203"/>
            <a:ext cx="1500909" cy="119712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Installation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Peo Gustafsson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Olle Lagerblad</a:t>
            </a:r>
            <a:endParaRPr lang="sv-SE" sz="643" dirty="0">
              <a:solidFill>
                <a:srgbClr val="FFFF00"/>
              </a:solidFill>
            </a:endParaRP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Dennis de Wit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Carl-Johan Hårdh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Mats Pålsson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Pontus Jönsson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Jenny Cerne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Rasmus Johansson  (C) 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Nicolas Eke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Dennis Schön (C)</a:t>
            </a:r>
            <a:r>
              <a:rPr lang="sv-SE" sz="643" dirty="0">
                <a:solidFill>
                  <a:srgbClr val="FFFF00"/>
                </a:solidFill>
              </a:rPr>
              <a:t>  </a:t>
            </a:r>
          </a:p>
        </p:txBody>
      </p:sp>
      <p:cxnSp>
        <p:nvCxnSpPr>
          <p:cNvPr id="65" name="Straight Connector 64"/>
          <p:cNvCxnSpPr>
            <a:stCxn id="12" idx="1"/>
          </p:cNvCxnSpPr>
          <p:nvPr/>
        </p:nvCxnSpPr>
        <p:spPr>
          <a:xfrm flipH="1" flipV="1">
            <a:off x="4290918" y="1818277"/>
            <a:ext cx="580832" cy="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1689701" y="2215003"/>
            <a:ext cx="19789" cy="10790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774602" y="2215003"/>
            <a:ext cx="9150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108548" y="6289202"/>
            <a:ext cx="10801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023080" y="1169696"/>
            <a:ext cx="2544370" cy="7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629583" y="1620266"/>
            <a:ext cx="1325647" cy="154337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IFJ PAN Poland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Leszek Hajduk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Krzysztof Myalski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Michal Sienkiewicz </a:t>
            </a:r>
          </a:p>
          <a:p>
            <a:pPr algn="ctr"/>
            <a:r>
              <a:rPr lang="en-US" sz="643" dirty="0">
                <a:solidFill>
                  <a:schemeClr val="tx1"/>
                </a:solidFill>
              </a:rPr>
              <a:t>Tadeusz </a:t>
            </a:r>
            <a:r>
              <a:rPr lang="en-US" sz="643" dirty="0" err="1">
                <a:solidFill>
                  <a:schemeClr val="tx1"/>
                </a:solidFill>
              </a:rPr>
              <a:t>Ostrowicz</a:t>
            </a:r>
            <a:r>
              <a:rPr lang="en-US" sz="643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Edward Gornicki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Wawrzyniec Gaj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Marek Skiba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Karol Kasprzak</a:t>
            </a:r>
          </a:p>
          <a:p>
            <a:pPr algn="ctr"/>
            <a:endParaRPr lang="sv-SE" sz="643" dirty="0">
              <a:solidFill>
                <a:schemeClr val="tx1"/>
              </a:solidFill>
            </a:endParaRPr>
          </a:p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Warsaw University of Technology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Krystian Bec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629583" y="3293034"/>
            <a:ext cx="1379271" cy="40562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Norway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Øystein Midttun, Bergen</a:t>
            </a:r>
            <a:endParaRPr lang="sv-SE" sz="643" b="1" dirty="0">
              <a:solidFill>
                <a:schemeClr val="tx1"/>
              </a:solidFill>
            </a:endParaRP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Greyson Christoforo, Oslo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30782" y="3860666"/>
            <a:ext cx="1379271" cy="306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INFN, Italy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Gianluigi Cibinetto 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6835109" y="3875426"/>
            <a:ext cx="0" cy="22499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endCxn id="28" idx="3"/>
          </p:cNvCxnSpPr>
          <p:nvPr/>
        </p:nvCxnSpPr>
        <p:spPr>
          <a:xfrm flipH="1">
            <a:off x="6761292" y="6125403"/>
            <a:ext cx="73818" cy="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/>
          <p:nvPr/>
        </p:nvCxnSpPr>
        <p:spPr>
          <a:xfrm>
            <a:off x="6835109" y="4936345"/>
            <a:ext cx="783119" cy="23739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27" idx="3"/>
          </p:cNvCxnSpPr>
          <p:nvPr/>
        </p:nvCxnSpPr>
        <p:spPr>
          <a:xfrm flipV="1">
            <a:off x="6761292" y="4680563"/>
            <a:ext cx="73817" cy="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48505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Accelerator: staff categories through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59273" y="5877272"/>
          <a:ext cx="8427526" cy="770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27945"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2014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2016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2017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2018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2019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2020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2021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2022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2023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2024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9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ACCELERATOR STAFF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500" b="1" u="none" strike="noStrike" dirty="0">
                          <a:effectLst/>
                        </a:rPr>
                        <a:t>51</a:t>
                      </a:r>
                      <a:endParaRPr lang="uk-UA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62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68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92,5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103,5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107,5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107,5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107,5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113,5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 dirty="0">
                          <a:effectLst/>
                        </a:rPr>
                        <a:t>114,5</a:t>
                      </a:r>
                      <a:endParaRPr lang="cs-CZ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 dirty="0">
                          <a:effectLst/>
                        </a:rPr>
                        <a:t>114,5</a:t>
                      </a:r>
                      <a:endParaRPr lang="cs-CZ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113,5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ESS STAFF-NON ACCELERATOR (planners, EIS staff, controller)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CONSULTANTS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14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23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LONG TERM IN-KIND/PhD's/TEMP CONTRACTS/STUDENTS/VISITORS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>
                          <a:effectLst/>
                        </a:rPr>
                        <a:t>11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18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20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Number of IN-KIND personnel WORKING ABROAD for the AD  (*)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7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24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69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106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187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148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20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>
                          <a:effectLst/>
                        </a:rPr>
                        <a:t>11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0" y="2793699"/>
            <a:ext cx="5424456" cy="301316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406280" y="4365104"/>
            <a:ext cx="567791" cy="11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9269" y="1549902"/>
            <a:ext cx="8777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ESS employees </a:t>
            </a:r>
            <a:r>
              <a:rPr lang="en-US" dirty="0"/>
              <a:t>evolving according to the approved accelerator staff plan.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In-kind personnel working abroad</a:t>
            </a:r>
            <a:r>
              <a:rPr lang="en-US" dirty="0"/>
              <a:t>: calculated as 30% of the yearly “planned &amp; agreed”  in-kind contributions (P6), divided by the average rate per person </a:t>
            </a:r>
            <a:r>
              <a:rPr lang="en-US" sz="1400" dirty="0"/>
              <a:t>(60€/hour x 1800 hours/year)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4167" y="3731273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= </a:t>
            </a:r>
            <a:r>
              <a:rPr lang="en-US" b="1" dirty="0"/>
              <a:t>114 employees</a:t>
            </a:r>
            <a:r>
              <a:rPr lang="en-US" dirty="0"/>
              <a:t> in 2026 and onwards</a:t>
            </a:r>
            <a:r>
              <a:rPr lang="en-US" dirty="0">
                <a:sym typeface="Wingdings"/>
              </a:rPr>
              <a:t> c</a:t>
            </a:r>
            <a:r>
              <a:rPr lang="en-US" dirty="0"/>
              <a:t>onsistent with </a:t>
            </a:r>
          </a:p>
          <a:p>
            <a:pPr algn="ctr"/>
            <a:r>
              <a:rPr lang="en-US" b="1" dirty="0"/>
              <a:t>Steady State Operations</a:t>
            </a:r>
            <a:r>
              <a:rPr lang="en-US" dirty="0"/>
              <a:t> approved numbers </a:t>
            </a:r>
          </a:p>
        </p:txBody>
      </p:sp>
      <p:sp>
        <p:nvSpPr>
          <p:cNvPr id="16" name="Oval 15"/>
          <p:cNvSpPr/>
          <p:nvPr/>
        </p:nvSpPr>
        <p:spPr>
          <a:xfrm>
            <a:off x="5974071" y="3382505"/>
            <a:ext cx="3028505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910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00961-AD53-3744-BF98-4BEC0EF6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71400"/>
            <a:ext cx="7139136" cy="1143000"/>
          </a:xfrm>
        </p:spPr>
        <p:txBody>
          <a:bodyPr/>
          <a:lstStyle/>
          <a:p>
            <a:r>
              <a:rPr lang="en-GB" dirty="0"/>
              <a:t>Key IK milestone delays, AD estimates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67257-B9CA-3E4F-9881-E4405CC0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6675DD-F19E-A246-84FD-A3F5F407B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763940"/>
              </p:ext>
            </p:extLst>
          </p:nvPr>
        </p:nvGraphicFramePr>
        <p:xfrm>
          <a:off x="107503" y="1196752"/>
          <a:ext cx="8928993" cy="5626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153105316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382358145"/>
                    </a:ext>
                  </a:extLst>
                </a:gridCol>
              </a:tblGrid>
              <a:tr h="5876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Delivery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IK Partner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Baseline Date (May 2018)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Critical Path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RFQ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01-Sep-18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&gt;3 months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01-Jan-19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Issues with Cupper plating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NC RF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 Bilbao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06-May-19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(RFQ circulators)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Tenders launched, closely following contracting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336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Spoke CMs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IPNO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21-Jun-19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(first 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0-2 months delay. No mitigation possible.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047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Spoke RF Amplifiers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INFN/Elettra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12-Aug-19</a:t>
                      </a:r>
                    </a:p>
                    <a:p>
                      <a:pPr algn="ctr"/>
                      <a:r>
                        <a:rPr lang="en-US" sz="1600" dirty="0"/>
                        <a:t>(first 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Minor delays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041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 Beta Cavities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01-Oct-19</a:t>
                      </a:r>
                    </a:p>
                    <a:p>
                      <a:pPr algn="ctr"/>
                      <a:r>
                        <a:rPr lang="en-US" sz="1600" dirty="0"/>
                        <a:t>(M1)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~2 months delay. No mitigation possible.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140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Medium Beta CMs due to cavity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CEA/LASA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29-Mar-19</a:t>
                      </a:r>
                    </a:p>
                    <a:p>
                      <a:pPr algn="ctr"/>
                      <a:r>
                        <a:rPr lang="en-US" sz="1600" dirty="0"/>
                        <a:t>(first 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~4 months cumulative delay. Some mitigation possible (testing reshuffle, skip the 2 HB CMs).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40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Cryoline</a:t>
                      </a:r>
                      <a:r>
                        <a:rPr lang="en-US" sz="1600" dirty="0"/>
                        <a:t> and CDS (Elliptical)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3-Dec-18</a:t>
                      </a:r>
                    </a:p>
                    <a:p>
                      <a:pPr algn="ctr"/>
                      <a:r>
                        <a:rPr lang="en-US" sz="1600" dirty="0"/>
                        <a:t>(start)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~5 months. Being mitigated. Can be reduced to ~3 months.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807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RF interlock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ATOMKI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7-Jan-19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(first delivery)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~1-2 months.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655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63598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In-Kind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We have are working on a proposal for a scope swap between ESS-Bilbao and ESS – installation services from ESS-Bilbao swapped against RF equipment bought in Lund</a:t>
            </a:r>
          </a:p>
          <a:p>
            <a:r>
              <a:rPr lang="en-GB" dirty="0"/>
              <a:t>INFN/ELETTRA Spoke RF amplifiers: Appeal rejected by court in Italy and contract is now getting signed</a:t>
            </a:r>
          </a:p>
          <a:p>
            <a:r>
              <a:rPr lang="en-GB" dirty="0"/>
              <a:t>INFN, DTL: Contacted GSI to understand why the </a:t>
            </a:r>
            <a:r>
              <a:rPr lang="en-GB" dirty="0" err="1"/>
              <a:t>cupperplating</a:t>
            </a:r>
            <a:r>
              <a:rPr lang="en-GB" dirty="0"/>
              <a:t> been stopped and initiated first contacts with CERN on back-up plan. As LL from ion source, we have introduced more time in schedule for testing.</a:t>
            </a:r>
          </a:p>
          <a:p>
            <a:r>
              <a:rPr lang="en-GB" dirty="0"/>
              <a:t>WUST, CDS: Hearing at next IKRC. We will continue to work on installation plan to mitigate the delay.</a:t>
            </a:r>
          </a:p>
          <a:p>
            <a:r>
              <a:rPr lang="en-GB" dirty="0"/>
              <a:t>CEA and LASA, Medium beta: Agreed to not install to (not powered) HB CMs before BOD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Other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It is becoming increasingly important to simplify access to site (beyond presently agreed access time with SEC). Testing, commissioning and operation requires access  in e.g. the night. Being addressed with Skanska</a:t>
            </a:r>
          </a:p>
          <a:p>
            <a:r>
              <a:rPr lang="en-GB" dirty="0"/>
              <a:t>Installation of infrastructure was slow for ion source so a new infrastructure sub-project has been created to only focus on infrastructure installation</a:t>
            </a:r>
          </a:p>
          <a:p>
            <a:r>
              <a:rPr lang="en-GB" dirty="0"/>
              <a:t>We don’t have resources to support CE marking at the level done for the ion source but we have a process. In-Kind has to do the CE marking and we can contribute.</a:t>
            </a:r>
          </a:p>
          <a:p>
            <a:r>
              <a:rPr lang="en-GB" dirty="0"/>
              <a:t>Beam diagnostics work at ESS is resource limited (we had to move staff to SRF) and will slip in the schedule</a:t>
            </a:r>
          </a:p>
          <a:p>
            <a:pPr lvl="1"/>
            <a:r>
              <a:rPr lang="en-GB" dirty="0"/>
              <a:t>We will have to start at 572 MeV for low power beam with less beam instrumentation than foreseen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2430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Year-end forecast of Actual Cost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67635" y="1449867"/>
          <a:ext cx="8003232" cy="5256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0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633">
                <a:tc>
                  <a:txBody>
                    <a:bodyPr/>
                    <a:lstStyle/>
                    <a:p>
                      <a:r>
                        <a:rPr lang="en-US" dirty="0"/>
                        <a:t>Accelerator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Budget 2018 (k€)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Forecast 2018 (k€)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633">
                <a:tc>
                  <a:txBody>
                    <a:bodyPr/>
                    <a:lstStyle/>
                    <a:p>
                      <a:pPr indent="279400"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ＭＳ 明朝" charset="-128"/>
                          <a:cs typeface="Times New Roman" charset="0"/>
                        </a:rPr>
                        <a:t>Total Cash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52 011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51 828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633">
                <a:tc>
                  <a:txBody>
                    <a:bodyPr/>
                    <a:lstStyle/>
                    <a:p>
                      <a:pPr marL="0" indent="57150" algn="l">
                        <a:spcAft>
                          <a:spcPts val="0"/>
                        </a:spcAft>
                        <a:tabLst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明朝" charset="-128"/>
                          <a:cs typeface="Times New Roman" charset="0"/>
                        </a:rPr>
                        <a:t>Staff</a:t>
                      </a:r>
                      <a:endParaRPr lang="en-US" sz="1800" dirty="0">
                        <a:effectLst/>
                        <a:latin typeface="+mj-lt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11 515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11 515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633">
                <a:tc>
                  <a:txBody>
                    <a:bodyPr/>
                    <a:lstStyle/>
                    <a:p>
                      <a:pPr marL="0" indent="14288" algn="l">
                        <a:spcAft>
                          <a:spcPts val="0"/>
                        </a:spcAft>
                        <a:tabLst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明朝" charset="-128"/>
                          <a:cs typeface="Times New Roman" charset="0"/>
                        </a:rPr>
                        <a:t>Contracted Staff</a:t>
                      </a:r>
                      <a:endParaRPr lang="en-US" sz="1800" dirty="0">
                        <a:effectLst/>
                        <a:latin typeface="+mj-lt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900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633">
                <a:tc>
                  <a:txBody>
                    <a:bodyPr/>
                    <a:lstStyle/>
                    <a:p>
                      <a:pPr marL="0" indent="14288" algn="l" defTabSz="914400" rtl="0" eaLnBrk="1" latinLnBrk="0" hangingPunct="1">
                        <a:spcAft>
                          <a:spcPts val="0"/>
                        </a:spcAft>
                        <a:tabLst/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明朝" charset="-128"/>
                          <a:cs typeface="Times New Roman" charset="0"/>
                        </a:rPr>
                        <a:t>Equipment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32 095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17 332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633">
                <a:tc>
                  <a:txBody>
                    <a:bodyPr/>
                    <a:lstStyle/>
                    <a:p>
                      <a:pPr marL="0" indent="14288" algn="l" defTabSz="914400" rtl="0" eaLnBrk="1" latinLnBrk="0" hangingPunct="1">
                        <a:spcAft>
                          <a:spcPts val="0"/>
                        </a:spcAft>
                        <a:tabLst/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明朝" charset="-128"/>
                          <a:cs typeface="Times New Roman" charset="0"/>
                        </a:rPr>
                        <a:t>Services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6 887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18 561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633">
                <a:tc>
                  <a:txBody>
                    <a:bodyPr/>
                    <a:lstStyle/>
                    <a:p>
                      <a:pPr marL="0" indent="14288" algn="l" defTabSz="914400" rtl="0" eaLnBrk="1" latinLnBrk="0" hangingPunct="1">
                        <a:spcAft>
                          <a:spcPts val="0"/>
                        </a:spcAft>
                        <a:tabLst/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明朝" charset="-128"/>
                          <a:cs typeface="Times New Roman" charset="0"/>
                        </a:rPr>
                        <a:t>Travel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633">
                <a:tc>
                  <a:txBody>
                    <a:bodyPr/>
                    <a:lstStyle/>
                    <a:p>
                      <a:pPr marL="0" indent="14288" algn="l" defTabSz="914400" rtl="0" eaLnBrk="1" latinLnBrk="0" hangingPunct="1">
                        <a:spcAft>
                          <a:spcPts val="0"/>
                        </a:spcAft>
                        <a:tabLst/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明朝" charset="-128"/>
                          <a:cs typeface="Times New Roman" charset="0"/>
                        </a:rPr>
                        <a:t>Construction Contractor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5633">
                <a:tc>
                  <a:txBody>
                    <a:bodyPr/>
                    <a:lstStyle/>
                    <a:p>
                      <a:pPr indent="279400"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明朝" charset="-128"/>
                          <a:cs typeface="Times New Roman" charset="0"/>
                        </a:rPr>
                        <a:t>In-kind</a:t>
                      </a:r>
                      <a:endParaRPr lang="en-US" sz="1800" b="1" dirty="0">
                        <a:effectLst/>
                        <a:latin typeface="+mj-lt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65 488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65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380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5633">
                <a:tc>
                  <a:txBody>
                    <a:bodyPr/>
                    <a:lstStyle/>
                    <a:p>
                      <a:pPr indent="279400"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ＭＳ 明朝" charset="-128"/>
                          <a:cs typeface="Times New Roman" charset="0"/>
                        </a:rPr>
                        <a:t>Total</a:t>
                      </a:r>
                      <a:r>
                        <a:rPr lang="en-US" sz="1800" b="1" baseline="0" dirty="0">
                          <a:effectLst/>
                          <a:latin typeface="+mj-lt"/>
                          <a:ea typeface="ＭＳ 明朝" charset="-128"/>
                          <a:cs typeface="Times New Roman" charset="0"/>
                        </a:rPr>
                        <a:t> cash + in-kind</a:t>
                      </a:r>
                      <a:endParaRPr lang="en-US" sz="1800" b="1" dirty="0">
                        <a:effectLst/>
                        <a:latin typeface="+mj-lt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117 499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117 208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8150576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pic>
        <p:nvPicPr>
          <p:cNvPr id="5" name="Picture 4" descr="&lt;CH226&g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915" y="1476004"/>
            <a:ext cx="9089881" cy="33740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4509120"/>
            <a:ext cx="8136904" cy="252376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Current Status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Cost Variance is by end of Aug 1.9 M€.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Main contributors to the positive CV are</a:t>
            </a:r>
            <a:r>
              <a:rPr lang="sv-SE" dirty="0"/>
              <a:t> </a:t>
            </a:r>
            <a:r>
              <a:rPr lang="sv-SE" sz="2000" dirty="0" err="1"/>
              <a:t>accrued</a:t>
            </a:r>
            <a:r>
              <a:rPr lang="sv-SE" sz="2000" dirty="0"/>
              <a:t> </a:t>
            </a:r>
            <a:r>
              <a:rPr lang="sv-SE" sz="2000" dirty="0" err="1"/>
              <a:t>costs</a:t>
            </a:r>
            <a:r>
              <a:rPr lang="sv-SE" sz="2000" dirty="0"/>
              <a:t> not </a:t>
            </a:r>
            <a:r>
              <a:rPr lang="sv-SE" sz="2000" dirty="0" err="1"/>
              <a:t>yet</a:t>
            </a:r>
            <a:r>
              <a:rPr lang="sv-SE" sz="2000" dirty="0"/>
              <a:t> </a:t>
            </a:r>
            <a:r>
              <a:rPr lang="sv-SE" sz="2000" dirty="0" err="1"/>
              <a:t>booked</a:t>
            </a:r>
            <a:r>
              <a:rPr lang="sv-SE" sz="2000" dirty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Schedule variance is by end of Aug -18 M€ but this due to a lag with the update of P6 after the re-baseline in May. Real SV is 3 M€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Main contributors to the SV are: NCFE, Spoke cavities &amp; </a:t>
            </a:r>
            <a:r>
              <a:rPr lang="en-US" sz="2000" dirty="0" err="1"/>
              <a:t>cryomodules</a:t>
            </a:r>
            <a:r>
              <a:rPr lang="en-US" sz="2000" dirty="0"/>
              <a:t> and Beam Diagnostics.</a:t>
            </a:r>
            <a:endParaRPr lang="en-US" dirty="0"/>
          </a:p>
          <a:p>
            <a:endParaRPr lang="en-US" b="1" dirty="0"/>
          </a:p>
        </p:txBody>
      </p:sp>
      <p:pic>
        <p:nvPicPr>
          <p:cNvPr id="3" name="Picture 2" descr="&lt;CH224&g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47334" y="3343491"/>
            <a:ext cx="5633042" cy="413779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746130" y="1443920"/>
            <a:ext cx="1394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/>
              <a:t>(* No InKind included)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96336" y="2710546"/>
            <a:ext cx="1363028" cy="1243013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33197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BE428-0B8B-9241-8C28-16630D80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Critical Path – September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9B17F-982E-9B4D-ACCF-3D8BCA05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C0DF9D3-08A8-8146-8A20-EA96AAC91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395296"/>
            <a:ext cx="7200800" cy="54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7885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highlights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IS-LEBT commissioning underway</a:t>
            </a:r>
          </a:p>
          <a:p>
            <a:pPr lvl="1"/>
            <a:r>
              <a:rPr lang="en-US" dirty="0"/>
              <a:t>Plasma established</a:t>
            </a:r>
          </a:p>
          <a:p>
            <a:pPr lvl="1"/>
            <a:r>
              <a:rPr lang="en-US" dirty="0"/>
              <a:t>HV tested</a:t>
            </a:r>
          </a:p>
          <a:p>
            <a:pPr lvl="1"/>
            <a:r>
              <a:rPr lang="en-US" dirty="0"/>
              <a:t>Beam testing started</a:t>
            </a:r>
          </a:p>
          <a:p>
            <a:pPr lvl="1"/>
            <a:r>
              <a:rPr lang="en-US" dirty="0"/>
              <a:t>Dayshift in control room with operation section in charge of PSS-0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Commissioning and preparing for inauguration</a:t>
            </a:r>
          </a:p>
          <a:p>
            <a:r>
              <a:rPr lang="en-US" dirty="0"/>
              <a:t>TMCP Cold Box delivered</a:t>
            </a:r>
          </a:p>
          <a:p>
            <a:r>
              <a:rPr lang="en-US" dirty="0"/>
              <a:t>RF at test stand 2</a:t>
            </a:r>
          </a:p>
          <a:p>
            <a:r>
              <a:rPr lang="en-US" dirty="0"/>
              <a:t>Test of HB cavity package and ESS circulators from AFT at FREIA in Uppsala</a:t>
            </a:r>
          </a:p>
          <a:p>
            <a:r>
              <a:rPr lang="en-US" dirty="0"/>
              <a:t>Start of Medium Beta Prototype Cryomodule Testing at CEA</a:t>
            </a:r>
          </a:p>
          <a:p>
            <a:r>
              <a:rPr lang="en-US" dirty="0"/>
              <a:t>First prototype spoke CM and valve box at FREIA</a:t>
            </a:r>
          </a:p>
          <a:p>
            <a:r>
              <a:rPr lang="en-US" dirty="0"/>
              <a:t>Changes to IK and installation organization at AD</a:t>
            </a:r>
          </a:p>
          <a:p>
            <a:pPr lvl="1"/>
            <a:r>
              <a:rPr lang="en-GB" dirty="0"/>
              <a:t>AD installation coordinator: </a:t>
            </a:r>
            <a:r>
              <a:rPr lang="en-GB" dirty="0" err="1"/>
              <a:t>Peo</a:t>
            </a:r>
            <a:r>
              <a:rPr lang="en-GB" dirty="0"/>
              <a:t> </a:t>
            </a:r>
            <a:r>
              <a:rPr lang="en-GB" dirty="0" err="1"/>
              <a:t>Gustavsson</a:t>
            </a:r>
            <a:endParaRPr lang="en-GB" dirty="0"/>
          </a:p>
          <a:p>
            <a:pPr lvl="1"/>
            <a:r>
              <a:rPr lang="en-GB" dirty="0"/>
              <a:t>AD In-Kind manager: </a:t>
            </a:r>
            <a:r>
              <a:rPr lang="en-GB" dirty="0" err="1"/>
              <a:t>Håkan</a:t>
            </a:r>
            <a:r>
              <a:rPr lang="en-GB" dirty="0"/>
              <a:t> </a:t>
            </a:r>
            <a:r>
              <a:rPr lang="en-GB" dirty="0" err="1"/>
              <a:t>Danared</a:t>
            </a:r>
            <a:r>
              <a:rPr lang="en-GB" dirty="0"/>
              <a:t> (support from </a:t>
            </a:r>
            <a:r>
              <a:rPr lang="en-GB" dirty="0" err="1"/>
              <a:t>Ebbe</a:t>
            </a:r>
            <a:r>
              <a:rPr lang="en-GB" dirty="0"/>
              <a:t> </a:t>
            </a:r>
            <a:r>
              <a:rPr lang="en-GB" dirty="0" err="1"/>
              <a:t>Malmstedt</a:t>
            </a:r>
            <a:r>
              <a:rPr lang="en-GB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71975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58244-9977-F445-87A2-9DC2219C5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Near Critical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D1681-276B-5443-8120-F21DA81C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cxnSp>
        <p:nvCxnSpPr>
          <p:cNvPr id="66" name="OTLSHAPE_M_ad26212a624042f8946c3ee929d0bce4_Connector1">
            <a:extLst>
              <a:ext uri="{FF2B5EF4-FFF2-40B4-BE49-F238E27FC236}">
                <a16:creationId xmlns:a16="http://schemas.microsoft.com/office/drawing/2014/main" id="{7D7C3006-16B9-984B-835B-A07672D87E45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6920131" y="2035394"/>
            <a:ext cx="0" cy="592243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7" name="OTLSHAPE_TB_00000000000000000000000000000000_ScaleContainer">
            <a:extLst>
              <a:ext uri="{FF2B5EF4-FFF2-40B4-BE49-F238E27FC236}">
                <a16:creationId xmlns:a16="http://schemas.microsoft.com/office/drawing/2014/main" id="{FA92B578-F007-D244-8053-45D619B57C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44465" y="2691137"/>
            <a:ext cx="7467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TLSHAPE_TB_00000000000000000000000000000000_ElapsedTime">
            <a:extLst>
              <a:ext uri="{FF2B5EF4-FFF2-40B4-BE49-F238E27FC236}">
                <a16:creationId xmlns:a16="http://schemas.microsoft.com/office/drawing/2014/main" id="{303731A4-BF40-4E46-A082-9563B79617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4465" y="2691137"/>
            <a:ext cx="14097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TLSHAPE_TB_00000000000000000000000000000000_TimescaleInterval1">
            <a:extLst>
              <a:ext uri="{FF2B5EF4-FFF2-40B4-BE49-F238E27FC236}">
                <a16:creationId xmlns:a16="http://schemas.microsoft.com/office/drawing/2014/main" id="{CA716E55-2023-1642-9F4B-D0603C6541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73065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2018</a:t>
            </a:r>
          </a:p>
        </p:txBody>
      </p:sp>
      <p:cxnSp>
        <p:nvCxnSpPr>
          <p:cNvPr id="70" name="OTLSHAPE_TB_00000000000000000000000000000000_Separator1">
            <a:extLst>
              <a:ext uri="{FF2B5EF4-FFF2-40B4-BE49-F238E27FC236}">
                <a16:creationId xmlns:a16="http://schemas.microsoft.com/office/drawing/2014/main" id="{3F29409C-6E5C-124E-A67E-76927FB1E322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2789563" y="2754637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1" name="OTLSHAPE_TB_00000000000000000000000000000000_TimescaleInterval2">
            <a:extLst>
              <a:ext uri="{FF2B5EF4-FFF2-40B4-BE49-F238E27FC236}">
                <a16:creationId xmlns:a16="http://schemas.microsoft.com/office/drawing/2014/main" id="{1C18C441-C9AA-814A-9D5E-4D60270B45E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3063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2019</a:t>
            </a:r>
          </a:p>
        </p:txBody>
      </p:sp>
      <p:cxnSp>
        <p:nvCxnSpPr>
          <p:cNvPr id="72" name="OTLSHAPE_TB_00000000000000000000000000000000_Separator2">
            <a:extLst>
              <a:ext uri="{FF2B5EF4-FFF2-40B4-BE49-F238E27FC236}">
                <a16:creationId xmlns:a16="http://schemas.microsoft.com/office/drawing/2014/main" id="{7222C90F-3757-4344-971E-188D84A49B88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4569562" y="2754637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3" name="OTLSHAPE_TB_00000000000000000000000000000000_TimescaleInterval3">
            <a:extLst>
              <a:ext uri="{FF2B5EF4-FFF2-40B4-BE49-F238E27FC236}">
                <a16:creationId xmlns:a16="http://schemas.microsoft.com/office/drawing/2014/main" id="{F15A91C1-9D93-B341-BB6F-1BF3578BBA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33062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2020</a:t>
            </a:r>
          </a:p>
        </p:txBody>
      </p:sp>
      <p:cxnSp>
        <p:nvCxnSpPr>
          <p:cNvPr id="74" name="OTLSHAPE_TB_00000000000000000000000000000000_Separator3">
            <a:extLst>
              <a:ext uri="{FF2B5EF4-FFF2-40B4-BE49-F238E27FC236}">
                <a16:creationId xmlns:a16="http://schemas.microsoft.com/office/drawing/2014/main" id="{F7115F5A-C80B-CB4B-8BE9-B44DA9F7ABBB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6354437" y="2754637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5" name="OTLSHAPE_TB_00000000000000000000000000000000_TimescaleInterval4">
            <a:extLst>
              <a:ext uri="{FF2B5EF4-FFF2-40B4-BE49-F238E27FC236}">
                <a16:creationId xmlns:a16="http://schemas.microsoft.com/office/drawing/2014/main" id="{66FD601A-22C2-7A4B-AC38-44146F71DD4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17937" y="2788610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2021</a:t>
            </a:r>
          </a:p>
        </p:txBody>
      </p:sp>
      <p:sp>
        <p:nvSpPr>
          <p:cNvPr id="76" name="OTLSHAPE_M_15462190989a4e5087e6d7cc02e1ed2d_Title">
            <a:extLst>
              <a:ext uri="{FF2B5EF4-FFF2-40B4-BE49-F238E27FC236}">
                <a16:creationId xmlns:a16="http://schemas.microsoft.com/office/drawing/2014/main" id="{A0B5BCAF-DFF5-B441-8316-1B890F0A96E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979436" y="2124294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DTL1</a:t>
            </a:r>
          </a:p>
        </p:txBody>
      </p:sp>
      <p:sp>
        <p:nvSpPr>
          <p:cNvPr id="77" name="OTLSHAPE_M_15462190989a4e5087e6d7cc02e1ed2d_Date">
            <a:extLst>
              <a:ext uri="{FF2B5EF4-FFF2-40B4-BE49-F238E27FC236}">
                <a16:creationId xmlns:a16="http://schemas.microsoft.com/office/drawing/2014/main" id="{C24F8549-4AB4-F240-B368-DA69AAE5475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012753" y="2320212"/>
            <a:ext cx="622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11/11/2019</a:t>
            </a:r>
          </a:p>
        </p:txBody>
      </p:sp>
      <p:sp>
        <p:nvSpPr>
          <p:cNvPr id="78" name="OTLSHAPE_M_15462190989a4e5087e6d7cc02e1ed2d_Shape">
            <a:extLst>
              <a:ext uri="{FF2B5EF4-FFF2-40B4-BE49-F238E27FC236}">
                <a16:creationId xmlns:a16="http://schemas.microsoft.com/office/drawing/2014/main" id="{4292E7B4-5263-0C40-A363-0BA1CA67F5B1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V="1">
            <a:off x="4211423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TLSHAPE_M_1d6d4045bda3413182ef879ca83ea720_Title">
            <a:extLst>
              <a:ext uri="{FF2B5EF4-FFF2-40B4-BE49-F238E27FC236}">
                <a16:creationId xmlns:a16="http://schemas.microsoft.com/office/drawing/2014/main" id="{A8D4E344-EBD1-1D4E-968E-32E27A74485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174230" y="2124294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DTL4</a:t>
            </a:r>
          </a:p>
        </p:txBody>
      </p:sp>
      <p:sp>
        <p:nvSpPr>
          <p:cNvPr id="80" name="OTLSHAPE_M_1d6d4045bda3413182ef879ca83ea720_Date">
            <a:extLst>
              <a:ext uri="{FF2B5EF4-FFF2-40B4-BE49-F238E27FC236}">
                <a16:creationId xmlns:a16="http://schemas.microsoft.com/office/drawing/2014/main" id="{F0633525-7021-1246-8AC0-01FE166D205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239740" y="2320212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13/7/2020</a:t>
            </a:r>
          </a:p>
        </p:txBody>
      </p:sp>
      <p:sp>
        <p:nvSpPr>
          <p:cNvPr id="81" name="OTLSHAPE_M_1d6d4045bda3413182ef879ca83ea720_Shape">
            <a:extLst>
              <a:ext uri="{FF2B5EF4-FFF2-40B4-BE49-F238E27FC236}">
                <a16:creationId xmlns:a16="http://schemas.microsoft.com/office/drawing/2014/main" id="{75F80861-8A80-F648-BAEE-46073E1268D1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V="1">
            <a:off x="5406216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TLSHAPE_M_ad26212a624042f8946c3ee929d0bce4_Title">
            <a:extLst>
              <a:ext uri="{FF2B5EF4-FFF2-40B4-BE49-F238E27FC236}">
                <a16:creationId xmlns:a16="http://schemas.microsoft.com/office/drawing/2014/main" id="{7F9901DA-12DD-5D40-A940-35B0DBBDA28F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169455" y="1659050"/>
            <a:ext cx="1498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Beam Dump (BOD)</a:t>
            </a:r>
          </a:p>
        </p:txBody>
      </p:sp>
      <p:sp>
        <p:nvSpPr>
          <p:cNvPr id="83" name="OTLSHAPE_M_ad26212a624042f8946c3ee929d0bce4_Date">
            <a:extLst>
              <a:ext uri="{FF2B5EF4-FFF2-40B4-BE49-F238E27FC236}">
                <a16:creationId xmlns:a16="http://schemas.microsoft.com/office/drawing/2014/main" id="{E7C232FF-3B44-3D4D-81D1-3C226A1A5EB5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639355" y="1854969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26/4/2021</a:t>
            </a:r>
          </a:p>
        </p:txBody>
      </p:sp>
      <p:sp>
        <p:nvSpPr>
          <p:cNvPr id="84" name="OTLSHAPE_M_ad26212a624042f8946c3ee929d0bce4_Shape">
            <a:extLst>
              <a:ext uri="{FF2B5EF4-FFF2-40B4-BE49-F238E27FC236}">
                <a16:creationId xmlns:a16="http://schemas.microsoft.com/office/drawing/2014/main" id="{05656A72-AFD2-1847-B57F-C09F733C24F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 flipV="1">
            <a:off x="6805831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TLSHAPE_M_42fdb2d4d8a3473fbbe4f286c2bc756f_Title">
            <a:extLst>
              <a:ext uri="{FF2B5EF4-FFF2-40B4-BE49-F238E27FC236}">
                <a16:creationId xmlns:a16="http://schemas.microsoft.com/office/drawing/2014/main" id="{E29F0098-59AB-6548-8484-5892FAC1F2B4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7267064" y="2124294"/>
            <a:ext cx="330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RBOT</a:t>
            </a:r>
          </a:p>
        </p:txBody>
      </p:sp>
      <p:sp>
        <p:nvSpPr>
          <p:cNvPr id="86" name="OTLSHAPE_M_42fdb2d4d8a3473fbbe4f286c2bc756f_Date">
            <a:extLst>
              <a:ext uri="{FF2B5EF4-FFF2-40B4-BE49-F238E27FC236}">
                <a16:creationId xmlns:a16="http://schemas.microsoft.com/office/drawing/2014/main" id="{35C8E066-A5D7-0344-94E5-396F6B9420F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183604" y="2320212"/>
            <a:ext cx="495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9/8/2021</a:t>
            </a:r>
          </a:p>
        </p:txBody>
      </p:sp>
      <p:sp>
        <p:nvSpPr>
          <p:cNvPr id="87" name="OTLSHAPE_M_42fdb2d4d8a3473fbbe4f286c2bc756f_Shape">
            <a:extLst>
              <a:ext uri="{FF2B5EF4-FFF2-40B4-BE49-F238E27FC236}">
                <a16:creationId xmlns:a16="http://schemas.microsoft.com/office/drawing/2014/main" id="{01774294-4FA2-EE41-A708-2D751B7378A7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 flipV="1">
            <a:off x="7317885" y="2500637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TLSHAPE_T_45dd8f51cbd2498bb85ef733a7743c59_Shape">
            <a:extLst>
              <a:ext uri="{FF2B5EF4-FFF2-40B4-BE49-F238E27FC236}">
                <a16:creationId xmlns:a16="http://schemas.microsoft.com/office/drawing/2014/main" id="{7BCD3099-1017-154D-BDCD-FD99BB26699F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2716413" y="3297096"/>
            <a:ext cx="1016000" cy="127000"/>
          </a:xfrm>
          <a:prstGeom prst="roundRect">
            <a:avLst>
              <a:gd name="adj" fmla="val 100000"/>
            </a:avLst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TLSHAPE_T_45dd8f51cbd2498bb85ef733a7743c59_JoinedDate">
            <a:extLst>
              <a:ext uri="{FF2B5EF4-FFF2-40B4-BE49-F238E27FC236}">
                <a16:creationId xmlns:a16="http://schemas.microsoft.com/office/drawing/2014/main" id="{92D121AB-D0D6-CF4F-AF6C-9AD64156D7EE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600422" y="3283084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17/12/18 - 12/07/19</a:t>
            </a:r>
          </a:p>
        </p:txBody>
      </p:sp>
      <p:sp>
        <p:nvSpPr>
          <p:cNvPr id="90" name="OTLSHAPE_T_45dd8f51cbd2498bb85ef733a7743c59_Title">
            <a:extLst>
              <a:ext uri="{FF2B5EF4-FFF2-40B4-BE49-F238E27FC236}">
                <a16:creationId xmlns:a16="http://schemas.microsoft.com/office/drawing/2014/main" id="{0C91F04E-1875-F34F-AB35-CB2CE6FD4C8A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3781565" y="3275337"/>
            <a:ext cx="1308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RFQ + DTL 1 RF System</a:t>
            </a:r>
          </a:p>
        </p:txBody>
      </p:sp>
      <p:sp>
        <p:nvSpPr>
          <p:cNvPr id="91" name="OTLSHAPE_T_a57a76e15b6e48f596806b108ff7887c_Shape">
            <a:extLst>
              <a:ext uri="{FF2B5EF4-FFF2-40B4-BE49-F238E27FC236}">
                <a16:creationId xmlns:a16="http://schemas.microsoft.com/office/drawing/2014/main" id="{ABD86B23-4D45-AF44-A198-938C76AC6992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3501563" y="3505715"/>
            <a:ext cx="1219200" cy="127000"/>
          </a:xfrm>
          <a:prstGeom prst="roundRect">
            <a:avLst>
              <a:gd name="adj" fmla="val 100000"/>
            </a:avLst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TLSHAPE_T_a57a76e15b6e48f596806b108ff7887c_JoinedDate">
            <a:extLst>
              <a:ext uri="{FF2B5EF4-FFF2-40B4-BE49-F238E27FC236}">
                <a16:creationId xmlns:a16="http://schemas.microsoft.com/office/drawing/2014/main" id="{7AFE0924-68D0-6743-90B2-7A4322422FDC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2385571" y="3491703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27/05/19 - 31/01/20</a:t>
            </a:r>
          </a:p>
        </p:txBody>
      </p:sp>
      <p:sp>
        <p:nvSpPr>
          <p:cNvPr id="93" name="OTLSHAPE_T_a57a76e15b6e48f596806b108ff7887c_Title">
            <a:extLst>
              <a:ext uri="{FF2B5EF4-FFF2-40B4-BE49-F238E27FC236}">
                <a16:creationId xmlns:a16="http://schemas.microsoft.com/office/drawing/2014/main" id="{15FE7B2D-E7EC-924B-B13E-D7388C77AFD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771536" y="3483956"/>
            <a:ext cx="1384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Full  NC Linac RF System</a:t>
            </a:r>
          </a:p>
        </p:txBody>
      </p:sp>
      <p:sp>
        <p:nvSpPr>
          <p:cNvPr id="94" name="OTLSHAPE_T_712e0e53cc3a4ed8ae317c645ee2d126_Shape">
            <a:extLst>
              <a:ext uri="{FF2B5EF4-FFF2-40B4-BE49-F238E27FC236}">
                <a16:creationId xmlns:a16="http://schemas.microsoft.com/office/drawing/2014/main" id="{BDDCC4DD-774B-0B41-979B-85192E7D93C0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3091919" y="3714334"/>
            <a:ext cx="12573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TLSHAPE_T_712e0e53cc3a4ed8ae317c645ee2d126_JoinedDate">
            <a:extLst>
              <a:ext uri="{FF2B5EF4-FFF2-40B4-BE49-F238E27FC236}">
                <a16:creationId xmlns:a16="http://schemas.microsoft.com/office/drawing/2014/main" id="{8FFCCA58-49BC-E548-BE8A-AC847B46A33C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1975928" y="3700321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04/03/19 - 15/11/19</a:t>
            </a:r>
          </a:p>
        </p:txBody>
      </p:sp>
      <p:sp>
        <p:nvSpPr>
          <p:cNvPr id="96" name="OTLSHAPE_T_712e0e53cc3a4ed8ae317c645ee2d126_Title">
            <a:extLst>
              <a:ext uri="{FF2B5EF4-FFF2-40B4-BE49-F238E27FC236}">
                <a16:creationId xmlns:a16="http://schemas.microsoft.com/office/drawing/2014/main" id="{CDF3B6F7-9CAA-7141-9C44-FDDA6C8C44F5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4396030" y="3692574"/>
            <a:ext cx="749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Elliptical CDS</a:t>
            </a:r>
          </a:p>
        </p:txBody>
      </p:sp>
      <p:sp>
        <p:nvSpPr>
          <p:cNvPr id="97" name="OTLSHAPE_T_014e0598bbeb415fbb324c7aac4a202f_Shape">
            <a:extLst>
              <a:ext uri="{FF2B5EF4-FFF2-40B4-BE49-F238E27FC236}">
                <a16:creationId xmlns:a16="http://schemas.microsoft.com/office/drawing/2014/main" id="{2768945E-7842-A54E-BCE3-E15936BF1C62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3911206" y="3922952"/>
            <a:ext cx="4445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TLSHAPE_T_014e0598bbeb415fbb324c7aac4a202f_JoinedDate">
            <a:extLst>
              <a:ext uri="{FF2B5EF4-FFF2-40B4-BE49-F238E27FC236}">
                <a16:creationId xmlns:a16="http://schemas.microsoft.com/office/drawing/2014/main" id="{E853F63B-A236-3C4F-9D4E-6B843CDAA3DF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2795215" y="3908940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19/08/19 - 15/11/19</a:t>
            </a:r>
          </a:p>
        </p:txBody>
      </p:sp>
      <p:sp>
        <p:nvSpPr>
          <p:cNvPr id="99" name="OTLSHAPE_T_014e0598bbeb415fbb324c7aac4a202f_Title">
            <a:extLst>
              <a:ext uri="{FF2B5EF4-FFF2-40B4-BE49-F238E27FC236}">
                <a16:creationId xmlns:a16="http://schemas.microsoft.com/office/drawing/2014/main" id="{33AFBDF9-EA80-AF48-A73E-6F14241154C3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4396030" y="3901193"/>
            <a:ext cx="482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CDS</a:t>
            </a:r>
          </a:p>
        </p:txBody>
      </p:sp>
      <p:sp>
        <p:nvSpPr>
          <p:cNvPr id="100" name="OTLSHAPE_T_e9d49bbbe35e40179c52ed9f3541250f_Shape">
            <a:extLst>
              <a:ext uri="{FF2B5EF4-FFF2-40B4-BE49-F238E27FC236}">
                <a16:creationId xmlns:a16="http://schemas.microsoft.com/office/drawing/2014/main" id="{5204290A-8766-B848-8A05-7942DA84A897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4354987" y="4131571"/>
            <a:ext cx="13970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TLSHAPE_T_e9d49bbbe35e40179c52ed9f3541250f_JoinedDate">
            <a:extLst>
              <a:ext uri="{FF2B5EF4-FFF2-40B4-BE49-F238E27FC236}">
                <a16:creationId xmlns:a16="http://schemas.microsoft.com/office/drawing/2014/main" id="{5180647B-F1F6-4343-BB59-1738756AD249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3238995" y="4117559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18/11/19 - 28/08/20</a:t>
            </a:r>
          </a:p>
        </p:txBody>
      </p:sp>
      <p:sp>
        <p:nvSpPr>
          <p:cNvPr id="102" name="OTLSHAPE_T_e9d49bbbe35e40179c52ed9f3541250f_Title">
            <a:extLst>
              <a:ext uri="{FF2B5EF4-FFF2-40B4-BE49-F238E27FC236}">
                <a16:creationId xmlns:a16="http://schemas.microsoft.com/office/drawing/2014/main" id="{CE1E5906-E4C6-4047-BB79-A4EAD9428E4C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5795645" y="4109812"/>
            <a:ext cx="444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CM</a:t>
            </a:r>
          </a:p>
        </p:txBody>
      </p:sp>
      <p:sp>
        <p:nvSpPr>
          <p:cNvPr id="103" name="OTLSHAPE_T_a51cd3b6f5514645bf493b429c576c52_Shape">
            <a:extLst>
              <a:ext uri="{FF2B5EF4-FFF2-40B4-BE49-F238E27FC236}">
                <a16:creationId xmlns:a16="http://schemas.microsoft.com/office/drawing/2014/main" id="{B8D566D3-503B-8E45-AE2F-4D89C502B286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4354987" y="4340190"/>
            <a:ext cx="18415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TLSHAPE_T_a51cd3b6f5514645bf493b429c576c52_JoinedDate">
            <a:extLst>
              <a:ext uri="{FF2B5EF4-FFF2-40B4-BE49-F238E27FC236}">
                <a16:creationId xmlns:a16="http://schemas.microsoft.com/office/drawing/2014/main" id="{DBB6F7E8-952E-A646-AAAC-5595B448D9C2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3238995" y="4326177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18/11/19 - 27/11/20</a:t>
            </a:r>
          </a:p>
        </p:txBody>
      </p:sp>
      <p:sp>
        <p:nvSpPr>
          <p:cNvPr id="105" name="OTLSHAPE_T_a51cd3b6f5514645bf493b429c576c52_Title">
            <a:extLst>
              <a:ext uri="{FF2B5EF4-FFF2-40B4-BE49-F238E27FC236}">
                <a16:creationId xmlns:a16="http://schemas.microsoft.com/office/drawing/2014/main" id="{C88AAC8B-59C6-3749-BE7C-38C39641F055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6239425" y="4318430"/>
            <a:ext cx="495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MBL CM</a:t>
            </a:r>
          </a:p>
        </p:txBody>
      </p:sp>
      <p:sp>
        <p:nvSpPr>
          <p:cNvPr id="106" name="OTLSHAPE_T_262d69a19ba74238997b747fc762f179_Shape">
            <a:extLst>
              <a:ext uri="{FF2B5EF4-FFF2-40B4-BE49-F238E27FC236}">
                <a16:creationId xmlns:a16="http://schemas.microsoft.com/office/drawing/2014/main" id="{B9422935-5B7B-344E-8349-1E83E13D2936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5310821" y="4548808"/>
            <a:ext cx="3429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TLSHAPE_T_262d69a19ba74238997b747fc762f179_JoinedDate">
            <a:extLst>
              <a:ext uri="{FF2B5EF4-FFF2-40B4-BE49-F238E27FC236}">
                <a16:creationId xmlns:a16="http://schemas.microsoft.com/office/drawing/2014/main" id="{42D0741C-F131-294D-B6E3-1132CA3D4255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4194830" y="4534796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01/06/20 - 07/08/20</a:t>
            </a:r>
          </a:p>
        </p:txBody>
      </p:sp>
      <p:sp>
        <p:nvSpPr>
          <p:cNvPr id="108" name="OTLSHAPE_T_262d69a19ba74238997b747fc762f179_Title">
            <a:extLst>
              <a:ext uri="{FF2B5EF4-FFF2-40B4-BE49-F238E27FC236}">
                <a16:creationId xmlns:a16="http://schemas.microsoft.com/office/drawing/2014/main" id="{D32CC65A-38B8-CC4F-8C84-E759ED78A29B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5693234" y="4527049"/>
            <a:ext cx="457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HBL CM</a:t>
            </a:r>
          </a:p>
        </p:txBody>
      </p:sp>
      <p:sp>
        <p:nvSpPr>
          <p:cNvPr id="109" name="OTLSHAPE_T_092f4f590bd24f34b35608c4728eeeae_Shape">
            <a:extLst>
              <a:ext uri="{FF2B5EF4-FFF2-40B4-BE49-F238E27FC236}">
                <a16:creationId xmlns:a16="http://schemas.microsoft.com/office/drawing/2014/main" id="{4687DC25-65CE-4640-A11F-353AF9E8953D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3842932" y="4757427"/>
            <a:ext cx="6731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TLSHAPE_T_092f4f590bd24f34b35608c4728eeeae_JoinedDate">
            <a:extLst>
              <a:ext uri="{FF2B5EF4-FFF2-40B4-BE49-F238E27FC236}">
                <a16:creationId xmlns:a16="http://schemas.microsoft.com/office/drawing/2014/main" id="{33CA411D-A247-A14F-974A-27DC313AC214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2726941" y="4743415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05/08/19 - 20/12/19</a:t>
            </a:r>
          </a:p>
        </p:txBody>
      </p:sp>
      <p:sp>
        <p:nvSpPr>
          <p:cNvPr id="111" name="OTLSHAPE_T_092f4f590bd24f34b35608c4728eeeae_Title">
            <a:extLst>
              <a:ext uri="{FF2B5EF4-FFF2-40B4-BE49-F238E27FC236}">
                <a16:creationId xmlns:a16="http://schemas.microsoft.com/office/drawing/2014/main" id="{1F3936A1-2AB8-C741-8EA5-DD8574FC64FE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4566715" y="4735668"/>
            <a:ext cx="609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HEBT LWU</a:t>
            </a:r>
          </a:p>
        </p:txBody>
      </p:sp>
      <p:sp>
        <p:nvSpPr>
          <p:cNvPr id="112" name="OTLSHAPE_T_d0027aa1f6c04c8cabbaabff5db206c8_Shape">
            <a:extLst>
              <a:ext uri="{FF2B5EF4-FFF2-40B4-BE49-F238E27FC236}">
                <a16:creationId xmlns:a16="http://schemas.microsoft.com/office/drawing/2014/main" id="{C7A4C192-A00F-F642-8A6C-B10AD87DAC34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4593945" y="4966046"/>
            <a:ext cx="7493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TLSHAPE_T_d0027aa1f6c04c8cabbaabff5db206c8_JoinedDate">
            <a:extLst>
              <a:ext uri="{FF2B5EF4-FFF2-40B4-BE49-F238E27FC236}">
                <a16:creationId xmlns:a16="http://schemas.microsoft.com/office/drawing/2014/main" id="{19EFE35C-87F4-9A43-8C85-6EE42C4C779F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3477954" y="4952033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06/01/20 - 05/06/20</a:t>
            </a:r>
          </a:p>
        </p:txBody>
      </p:sp>
      <p:sp>
        <p:nvSpPr>
          <p:cNvPr id="114" name="OTLSHAPE_T_d0027aa1f6c04c8cabbaabff5db206c8_Title">
            <a:extLst>
              <a:ext uri="{FF2B5EF4-FFF2-40B4-BE49-F238E27FC236}">
                <a16:creationId xmlns:a16="http://schemas.microsoft.com/office/drawing/2014/main" id="{27E90CAB-E50F-A449-AC94-793F62CBBA5B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5386001" y="4944286"/>
            <a:ext cx="533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HBL LWU</a:t>
            </a:r>
          </a:p>
        </p:txBody>
      </p:sp>
      <p:sp>
        <p:nvSpPr>
          <p:cNvPr id="115" name="OTLSHAPE_T_4d3bf0ca1b5e4988a9fa72e16b456f99_Shape">
            <a:extLst>
              <a:ext uri="{FF2B5EF4-FFF2-40B4-BE49-F238E27FC236}">
                <a16:creationId xmlns:a16="http://schemas.microsoft.com/office/drawing/2014/main" id="{30EEF7F7-764A-114E-9856-0036F174EF28}"/>
              </a:ext>
            </a:extLst>
          </p:cNvPr>
          <p:cNvSpPr/>
          <p:nvPr>
            <p:custDataLst>
              <p:tags r:id="rId50"/>
            </p:custDataLst>
          </p:nvPr>
        </p:nvSpPr>
        <p:spPr>
          <a:xfrm>
            <a:off x="5344958" y="5174664"/>
            <a:ext cx="4445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TLSHAPE_T_4d3bf0ca1b5e4988a9fa72e16b456f99_JoinedDate">
            <a:extLst>
              <a:ext uri="{FF2B5EF4-FFF2-40B4-BE49-F238E27FC236}">
                <a16:creationId xmlns:a16="http://schemas.microsoft.com/office/drawing/2014/main" id="{D26C0C61-835E-9844-B780-B3EA63D1BABE}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4228967" y="5160652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08/06/20 - 04/09/20</a:t>
            </a:r>
          </a:p>
        </p:txBody>
      </p:sp>
      <p:sp>
        <p:nvSpPr>
          <p:cNvPr id="117" name="OTLSHAPE_T_4d3bf0ca1b5e4988a9fa72e16b456f99_Title">
            <a:extLst>
              <a:ext uri="{FF2B5EF4-FFF2-40B4-BE49-F238E27FC236}">
                <a16:creationId xmlns:a16="http://schemas.microsoft.com/office/drawing/2014/main" id="{DD8F629E-3787-7142-B7B0-F9F1DD3F96C0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5829782" y="5152905"/>
            <a:ext cx="533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A2T LWU</a:t>
            </a:r>
          </a:p>
        </p:txBody>
      </p:sp>
      <p:sp>
        <p:nvSpPr>
          <p:cNvPr id="118" name="OTLSHAPE_T_b0ee77cccad84479b82365176f0785f3_Shape">
            <a:extLst>
              <a:ext uri="{FF2B5EF4-FFF2-40B4-BE49-F238E27FC236}">
                <a16:creationId xmlns:a16="http://schemas.microsoft.com/office/drawing/2014/main" id="{A96ADC54-8397-D54D-8870-F8BA65164475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5720465" y="5383283"/>
            <a:ext cx="2667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TLSHAPE_T_b0ee77cccad84479b82365176f0785f3_JoinedDate">
            <a:extLst>
              <a:ext uri="{FF2B5EF4-FFF2-40B4-BE49-F238E27FC236}">
                <a16:creationId xmlns:a16="http://schemas.microsoft.com/office/drawing/2014/main" id="{35144CF7-503E-CA4C-9AF4-E29D94A3DF68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4604473" y="5369271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24/08/20 - 16/10/20</a:t>
            </a:r>
          </a:p>
        </p:txBody>
      </p:sp>
      <p:sp>
        <p:nvSpPr>
          <p:cNvPr id="120" name="OTLSHAPE_T_b0ee77cccad84479b82365176f0785f3_Title">
            <a:extLst>
              <a:ext uri="{FF2B5EF4-FFF2-40B4-BE49-F238E27FC236}">
                <a16:creationId xmlns:a16="http://schemas.microsoft.com/office/drawing/2014/main" id="{81D76C07-15AF-234D-B502-61A541682C3F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6034603" y="5361524"/>
            <a:ext cx="520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LWU</a:t>
            </a:r>
          </a:p>
        </p:txBody>
      </p:sp>
      <p:sp>
        <p:nvSpPr>
          <p:cNvPr id="121" name="OTLSHAPE_T_4c0e232a18b0488a991d0c7918759ed8_Shape">
            <a:extLst>
              <a:ext uri="{FF2B5EF4-FFF2-40B4-BE49-F238E27FC236}">
                <a16:creationId xmlns:a16="http://schemas.microsoft.com/office/drawing/2014/main" id="{B7D790A4-2856-524B-B208-8CAFDB1D9792}"/>
              </a:ext>
            </a:extLst>
          </p:cNvPr>
          <p:cNvSpPr/>
          <p:nvPr>
            <p:custDataLst>
              <p:tags r:id="rId56"/>
            </p:custDataLst>
          </p:nvPr>
        </p:nvSpPr>
        <p:spPr>
          <a:xfrm>
            <a:off x="5993560" y="5591902"/>
            <a:ext cx="6096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TLSHAPE_T_4c0e232a18b0488a991d0c7918759ed8_JoinedDate">
            <a:extLst>
              <a:ext uri="{FF2B5EF4-FFF2-40B4-BE49-F238E27FC236}">
                <a16:creationId xmlns:a16="http://schemas.microsoft.com/office/drawing/2014/main" id="{9538244D-6425-E74C-A061-FB2742FA7159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4877569" y="5577889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19/10/20 - 19/02/21</a:t>
            </a:r>
          </a:p>
        </p:txBody>
      </p:sp>
      <p:sp>
        <p:nvSpPr>
          <p:cNvPr id="123" name="OTLSHAPE_T_4c0e232a18b0488a991d0c7918759ed8_Title">
            <a:extLst>
              <a:ext uri="{FF2B5EF4-FFF2-40B4-BE49-F238E27FC236}">
                <a16:creationId xmlns:a16="http://schemas.microsoft.com/office/drawing/2014/main" id="{941E720A-8021-B541-8661-3EC332E8BA5E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6649069" y="5570142"/>
            <a:ext cx="571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MBL LWU</a:t>
            </a:r>
          </a:p>
        </p:txBody>
      </p:sp>
      <p:sp>
        <p:nvSpPr>
          <p:cNvPr id="124" name="OTLSHAPE_T_3f3ece26dcba4b0cb059e90572592887_Shape">
            <a:extLst>
              <a:ext uri="{FF2B5EF4-FFF2-40B4-BE49-F238E27FC236}">
                <a16:creationId xmlns:a16="http://schemas.microsoft.com/office/drawing/2014/main" id="{514099C1-CF1C-2541-8B3B-61068024BB13}"/>
              </a:ext>
            </a:extLst>
          </p:cNvPr>
          <p:cNvSpPr/>
          <p:nvPr>
            <p:custDataLst>
              <p:tags r:id="rId59"/>
            </p:custDataLst>
          </p:nvPr>
        </p:nvSpPr>
        <p:spPr>
          <a:xfrm>
            <a:off x="3877069" y="5800520"/>
            <a:ext cx="2006600" cy="127000"/>
          </a:xfrm>
          <a:prstGeom prst="roundRect">
            <a:avLst>
              <a:gd name="adj" fmla="val 100000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OTLSHAPE_T_3f3ece26dcba4b0cb059e90572592887_JoinedDate">
            <a:extLst>
              <a:ext uri="{FF2B5EF4-FFF2-40B4-BE49-F238E27FC236}">
                <a16:creationId xmlns:a16="http://schemas.microsoft.com/office/drawing/2014/main" id="{A3955FCC-393C-754F-A0A5-53CFD5F7C907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2761078" y="5786508"/>
            <a:ext cx="1066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12/08/19 - 25/09/20</a:t>
            </a:r>
          </a:p>
        </p:txBody>
      </p:sp>
      <p:sp>
        <p:nvSpPr>
          <p:cNvPr id="126" name="OTLSHAPE_T_3f3ece26dcba4b0cb059e90572592887_Title">
            <a:extLst>
              <a:ext uri="{FF2B5EF4-FFF2-40B4-BE49-F238E27FC236}">
                <a16:creationId xmlns:a16="http://schemas.microsoft.com/office/drawing/2014/main" id="{2088EFFF-A8AE-F848-9D5B-44CCF0A4A8B1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5932193" y="5778761"/>
            <a:ext cx="1295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SPK RF Power Stations</a:t>
            </a:r>
          </a:p>
        </p:txBody>
      </p:sp>
    </p:spTree>
    <p:extLst>
      <p:ext uri="{BB962C8B-B14F-4D97-AF65-F5344CB8AC3E}">
        <p14:creationId xmlns:p14="http://schemas.microsoft.com/office/powerpoint/2010/main" val="401363319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D9B8-363D-F843-8B29-CB3F5129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227136" cy="1143000"/>
          </a:xfrm>
        </p:spPr>
        <p:txBody>
          <a:bodyPr/>
          <a:lstStyle/>
          <a:p>
            <a:r>
              <a:rPr lang="en-GB" dirty="0"/>
              <a:t>Delays on major milestones since the new baseline was approved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A88A3-8BD1-9B40-8248-6004738F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cxnSp>
        <p:nvCxnSpPr>
          <p:cNvPr id="82" name="OTLSHAPE_T_2becf7a4f5264081a26c0b37b67ad568_RightVerticalConnector2">
            <a:extLst>
              <a:ext uri="{FF2B5EF4-FFF2-40B4-BE49-F238E27FC236}">
                <a16:creationId xmlns:a16="http://schemas.microsoft.com/office/drawing/2014/main" id="{C73F5F90-2454-664B-A0DD-41C5D6BDEB6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 flipV="1">
            <a:off x="7336946" y="4531974"/>
            <a:ext cx="0" cy="29225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3" name="OTLSHAPE_T_2becf7a4f5264081a26c0b37b67ad568_LeftVerticalConnector2">
            <a:extLst>
              <a:ext uri="{FF2B5EF4-FFF2-40B4-BE49-F238E27FC236}">
                <a16:creationId xmlns:a16="http://schemas.microsoft.com/office/drawing/2014/main" id="{2C23C830-35C3-C247-9D26-1520B65F604C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6969267" y="4287033"/>
            <a:ext cx="0" cy="244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4" name="OTLSHAPE_T_2becf7a4f5264081a26c0b37b67ad568_LeftVerticalConnector1">
            <a:extLst>
              <a:ext uri="{FF2B5EF4-FFF2-40B4-BE49-F238E27FC236}">
                <a16:creationId xmlns:a16="http://schemas.microsoft.com/office/drawing/2014/main" id="{1AE951B6-C6BF-7E40-9993-842B24D63059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6969267" y="3236574"/>
            <a:ext cx="0" cy="879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5" name="OTLSHAPE_T_d85a95d3b01d4d84aa9e517a31261f8a_RightVerticalConnector1">
            <a:extLst>
              <a:ext uri="{FF2B5EF4-FFF2-40B4-BE49-F238E27FC236}">
                <a16:creationId xmlns:a16="http://schemas.microsoft.com/office/drawing/2014/main" id="{FD74F057-F1E2-DC45-B659-9147C081AD29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6824892" y="4201774"/>
            <a:ext cx="0" cy="62245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6" name="OTLSHAPE_T_d85a95d3b01d4d84aa9e517a31261f8a_LeftVerticalConnector2">
            <a:extLst>
              <a:ext uri="{FF2B5EF4-FFF2-40B4-BE49-F238E27FC236}">
                <a16:creationId xmlns:a16="http://schemas.microsoft.com/office/drawing/2014/main" id="{5F872967-3555-CC48-A4C9-66A23C3821B0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6457212" y="3956833"/>
            <a:ext cx="0" cy="244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7" name="OTLSHAPE_T_d85a95d3b01d4d84aa9e517a31261f8a_LeftVerticalConnector1">
            <a:extLst>
              <a:ext uri="{FF2B5EF4-FFF2-40B4-BE49-F238E27FC236}">
                <a16:creationId xmlns:a16="http://schemas.microsoft.com/office/drawing/2014/main" id="{B9931C3C-56A7-5F4C-8393-AF116B590930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6457212" y="3236574"/>
            <a:ext cx="0" cy="5497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8" name="OTLSHAPE_T_465a42621efb4bc79db91674083f9d80_RightVerticalConnector2">
            <a:extLst>
              <a:ext uri="{FF2B5EF4-FFF2-40B4-BE49-F238E27FC236}">
                <a16:creationId xmlns:a16="http://schemas.microsoft.com/office/drawing/2014/main" id="{BE1A7F5C-5F4E-1242-BE50-DA306D32D8C4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flipV="1">
            <a:off x="5425277" y="3871574"/>
            <a:ext cx="0" cy="95265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9" name="OTLSHAPE_T_465a42621efb4bc79db91674083f9d80_RightVerticalConnector1">
            <a:extLst>
              <a:ext uri="{FF2B5EF4-FFF2-40B4-BE49-F238E27FC236}">
                <a16:creationId xmlns:a16="http://schemas.microsoft.com/office/drawing/2014/main" id="{01EE7A49-3076-DD45-BB28-6E3107256786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4243184" y="3618887"/>
            <a:ext cx="0" cy="1205338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0" name="OTLSHAPE_T_465a42621efb4bc79db91674083f9d80_LeftVerticalConnector2">
            <a:extLst>
              <a:ext uri="{FF2B5EF4-FFF2-40B4-BE49-F238E27FC236}">
                <a16:creationId xmlns:a16="http://schemas.microsoft.com/office/drawing/2014/main" id="{582746E1-3E21-094C-A37A-C81DDA05780D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057597" y="3626633"/>
            <a:ext cx="0" cy="2449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1" name="OTLSHAPE_T_465a42621efb4bc79db91674083f9d80_LeftVerticalConnector1">
            <a:extLst>
              <a:ext uri="{FF2B5EF4-FFF2-40B4-BE49-F238E27FC236}">
                <a16:creationId xmlns:a16="http://schemas.microsoft.com/office/drawing/2014/main" id="{5EEC0C6B-36E4-C146-8F65-050604112427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5057597" y="3236574"/>
            <a:ext cx="0" cy="219541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2" name="OTLSHAPE_T_79517fda645147e9ae895ab29259f41d_MiddleVerticalConnector1">
            <a:extLst>
              <a:ext uri="{FF2B5EF4-FFF2-40B4-BE49-F238E27FC236}">
                <a16:creationId xmlns:a16="http://schemas.microsoft.com/office/drawing/2014/main" id="{1E26D7F8-E834-9A47-90FC-C06BD70DBFDD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 flipV="1">
            <a:off x="4223224" y="3236574"/>
            <a:ext cx="0" cy="203200"/>
          </a:xfrm>
          <a:prstGeom prst="line">
            <a:avLst/>
          </a:prstGeom>
          <a:noFill/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3" name="OTLSHAPE_M_42fdb2d4d8a3473fbbe4f286c2bc756f_Connector1">
            <a:extLst>
              <a:ext uri="{FF2B5EF4-FFF2-40B4-BE49-F238E27FC236}">
                <a16:creationId xmlns:a16="http://schemas.microsoft.com/office/drawing/2014/main" id="{A2F9ADBD-8B24-194A-9504-C921D4F9023A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6974140" y="2407052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4" name="OTLSHAPE_M_ad26212a624042f8946c3ee929d0bce4_Connector1">
            <a:extLst>
              <a:ext uri="{FF2B5EF4-FFF2-40B4-BE49-F238E27FC236}">
                <a16:creationId xmlns:a16="http://schemas.microsoft.com/office/drawing/2014/main" id="{9D3C2ED1-7A75-0143-902A-E25B41EC0F66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6462086" y="1941809"/>
            <a:ext cx="0" cy="913765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5" name="OTLSHAPE_M_1d6d4045bda3413182ef879ca83ea720_Connector1">
            <a:extLst>
              <a:ext uri="{FF2B5EF4-FFF2-40B4-BE49-F238E27FC236}">
                <a16:creationId xmlns:a16="http://schemas.microsoft.com/office/drawing/2014/main" id="{B0D6674A-F824-4A4A-9070-BAD0325D9790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5062471" y="2407052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6" name="OTLSHAPE_M_15462190989a4e5087e6d7cc02e1ed2d_Connector1">
            <a:extLst>
              <a:ext uri="{FF2B5EF4-FFF2-40B4-BE49-F238E27FC236}">
                <a16:creationId xmlns:a16="http://schemas.microsoft.com/office/drawing/2014/main" id="{CD748D44-74DE-384C-9C9E-0EE9CE78C001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4209047" y="1910059"/>
            <a:ext cx="0" cy="945515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8" name="OTLSHAPE_TB_00000000000000000000000000000000_ScaleContainer">
            <a:extLst>
              <a:ext uri="{FF2B5EF4-FFF2-40B4-BE49-F238E27FC236}">
                <a16:creationId xmlns:a16="http://schemas.microsoft.com/office/drawing/2014/main" id="{5CED9ED3-0CC9-B043-B5D2-75D8FA13410B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55576" y="2855574"/>
            <a:ext cx="7467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TLSHAPE_TB_00000000000000000000000000000000_ElapsedTime">
            <a:extLst>
              <a:ext uri="{FF2B5EF4-FFF2-40B4-BE49-F238E27FC236}">
                <a16:creationId xmlns:a16="http://schemas.microsoft.com/office/drawing/2014/main" id="{BBC297D8-5886-8D47-A286-E50B2C9B1FE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55576" y="2855574"/>
            <a:ext cx="14097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TLSHAPE_TB_00000000000000000000000000000000_TimescaleInterval1">
            <a:extLst>
              <a:ext uri="{FF2B5EF4-FFF2-40B4-BE49-F238E27FC236}">
                <a16:creationId xmlns:a16="http://schemas.microsoft.com/office/drawing/2014/main" id="{ACAF4FBD-AF04-FE4A-B5AF-632DAA76AB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84176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2018 Baseline</a:t>
            </a:r>
            <a:endParaRPr kumimoji="0" lang="en-GB" sz="1200" b="0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01" name="OTLSHAPE_TB_00000000000000000000000000000000_Separator1">
            <a:extLst>
              <a:ext uri="{FF2B5EF4-FFF2-40B4-BE49-F238E27FC236}">
                <a16:creationId xmlns:a16="http://schemas.microsoft.com/office/drawing/2014/main" id="{B5150F23-CDF0-2C49-8F83-F36DF8BC2C9E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2700674" y="291907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2" name="OTLSHAPE_TB_00000000000000000000000000000000_TimescaleInterval2">
            <a:extLst>
              <a:ext uri="{FF2B5EF4-FFF2-40B4-BE49-F238E27FC236}">
                <a16:creationId xmlns:a16="http://schemas.microsoft.com/office/drawing/2014/main" id="{F1DF38F2-7A39-C54C-9373-FCB8A0AA071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2764174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2019</a:t>
            </a:r>
          </a:p>
        </p:txBody>
      </p:sp>
      <p:cxnSp>
        <p:nvCxnSpPr>
          <p:cNvPr id="103" name="OTLSHAPE_TB_00000000000000000000000000000000_Separator2">
            <a:extLst>
              <a:ext uri="{FF2B5EF4-FFF2-40B4-BE49-F238E27FC236}">
                <a16:creationId xmlns:a16="http://schemas.microsoft.com/office/drawing/2014/main" id="{54DF9FCB-B008-834D-A8E8-66BE7F498043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4480673" y="291907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4" name="OTLSHAPE_TB_00000000000000000000000000000000_TimescaleInterval3">
            <a:extLst>
              <a:ext uri="{FF2B5EF4-FFF2-40B4-BE49-F238E27FC236}">
                <a16:creationId xmlns:a16="http://schemas.microsoft.com/office/drawing/2014/main" id="{1AD1D603-1E86-C543-863E-F8E2C210B04F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4544173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2020</a:t>
            </a:r>
          </a:p>
        </p:txBody>
      </p:sp>
      <p:cxnSp>
        <p:nvCxnSpPr>
          <p:cNvPr id="105" name="OTLSHAPE_TB_00000000000000000000000000000000_Separator3">
            <a:extLst>
              <a:ext uri="{FF2B5EF4-FFF2-40B4-BE49-F238E27FC236}">
                <a16:creationId xmlns:a16="http://schemas.microsoft.com/office/drawing/2014/main" id="{DA409C2B-D29D-7E49-95E2-5F4A42690206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6265548" y="2919074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6" name="OTLSHAPE_TB_00000000000000000000000000000000_TimescaleInterval4">
            <a:extLst>
              <a:ext uri="{FF2B5EF4-FFF2-40B4-BE49-F238E27FC236}">
                <a16:creationId xmlns:a16="http://schemas.microsoft.com/office/drawing/2014/main" id="{830BE631-4D14-E04B-9C31-D09BDD1D2323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6329048" y="2953047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2021</a:t>
            </a:r>
          </a:p>
        </p:txBody>
      </p:sp>
      <p:sp>
        <p:nvSpPr>
          <p:cNvPr id="110" name="OTLSHAPE_M_15462190989a4e5087e6d7cc02e1ed2d_Title">
            <a:extLst>
              <a:ext uri="{FF2B5EF4-FFF2-40B4-BE49-F238E27FC236}">
                <a16:creationId xmlns:a16="http://schemas.microsoft.com/office/drawing/2014/main" id="{635F7231-E685-3243-BF5B-DE8CF4A958F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4431297" y="1791737"/>
            <a:ext cx="1371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RFQ/MEBT/DTL1</a:t>
            </a:r>
          </a:p>
        </p:txBody>
      </p:sp>
      <p:sp>
        <p:nvSpPr>
          <p:cNvPr id="111" name="OTLSHAPE_M_15462190989a4e5087e6d7cc02e1ed2d_Date">
            <a:extLst>
              <a:ext uri="{FF2B5EF4-FFF2-40B4-BE49-F238E27FC236}">
                <a16:creationId xmlns:a16="http://schemas.microsoft.com/office/drawing/2014/main" id="{A5F91AD8-06FD-6E41-BD9F-B66E412B9858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4431297" y="1987656"/>
            <a:ext cx="495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4 Nov '19</a:t>
            </a:r>
          </a:p>
        </p:txBody>
      </p:sp>
      <p:sp>
        <p:nvSpPr>
          <p:cNvPr id="112" name="OTLSHAPE_M_15462190989a4e5087e6d7cc02e1ed2d_Shape">
            <a:extLst>
              <a:ext uri="{FF2B5EF4-FFF2-40B4-BE49-F238E27FC236}">
                <a16:creationId xmlns:a16="http://schemas.microsoft.com/office/drawing/2014/main" id="{EB08275D-D0FF-E443-BFB1-A45EA2B4D70B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 rot="16200000">
            <a:off x="4234447" y="1910059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TLSHAPE_M_1d6d4045bda3413182ef879ca83ea720_Title">
            <a:extLst>
              <a:ext uri="{FF2B5EF4-FFF2-40B4-BE49-F238E27FC236}">
                <a16:creationId xmlns:a16="http://schemas.microsoft.com/office/drawing/2014/main" id="{BF902151-7C21-C947-AA27-50EBD5F440B6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5284721" y="2288731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DTL4</a:t>
            </a:r>
          </a:p>
        </p:txBody>
      </p:sp>
      <p:sp>
        <p:nvSpPr>
          <p:cNvPr id="114" name="OTLSHAPE_M_1d6d4045bda3413182ef879ca83ea720_Date">
            <a:extLst>
              <a:ext uri="{FF2B5EF4-FFF2-40B4-BE49-F238E27FC236}">
                <a16:creationId xmlns:a16="http://schemas.microsoft.com/office/drawing/2014/main" id="{AFAC526E-9B94-354F-BE36-0651445B74FF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5284721" y="2484649"/>
            <a:ext cx="5334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27 Apr '20</a:t>
            </a:r>
          </a:p>
        </p:txBody>
      </p:sp>
      <p:sp>
        <p:nvSpPr>
          <p:cNvPr id="115" name="OTLSHAPE_M_1d6d4045bda3413182ef879ca83ea720_Shape">
            <a:extLst>
              <a:ext uri="{FF2B5EF4-FFF2-40B4-BE49-F238E27FC236}">
                <a16:creationId xmlns:a16="http://schemas.microsoft.com/office/drawing/2014/main" id="{9D4E1557-0B16-D444-A878-ED0AC24F1439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 rot="16200000">
            <a:off x="5087871" y="2407052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TLSHAPE_M_ad26212a624042f8946c3ee929d0bce4_Title">
            <a:extLst>
              <a:ext uri="{FF2B5EF4-FFF2-40B4-BE49-F238E27FC236}">
                <a16:creationId xmlns:a16="http://schemas.microsoft.com/office/drawing/2014/main" id="{F1A5957B-D1BE-8B4C-83B4-E9F35770FFAE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6684336" y="1823487"/>
            <a:ext cx="1498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Beam Dump (BOD)</a:t>
            </a:r>
          </a:p>
        </p:txBody>
      </p:sp>
      <p:sp>
        <p:nvSpPr>
          <p:cNvPr id="117" name="OTLSHAPE_M_ad26212a624042f8946c3ee929d0bce4_Date">
            <a:extLst>
              <a:ext uri="{FF2B5EF4-FFF2-40B4-BE49-F238E27FC236}">
                <a16:creationId xmlns:a16="http://schemas.microsoft.com/office/drawing/2014/main" id="{2AC7EB63-FEEC-4843-85FC-7557F1B7811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6684336" y="2019406"/>
            <a:ext cx="4699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8 Feb '21</a:t>
            </a:r>
          </a:p>
        </p:txBody>
      </p:sp>
      <p:sp>
        <p:nvSpPr>
          <p:cNvPr id="118" name="OTLSHAPE_M_ad26212a624042f8946c3ee929d0bce4_Shape">
            <a:extLst>
              <a:ext uri="{FF2B5EF4-FFF2-40B4-BE49-F238E27FC236}">
                <a16:creationId xmlns:a16="http://schemas.microsoft.com/office/drawing/2014/main" id="{B5F43E53-5E48-184A-999A-F51F44E444AE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 rot="16200000">
            <a:off x="6487486" y="1941809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TLSHAPE_M_42fdb2d4d8a3473fbbe4f286c2bc756f_Title">
            <a:extLst>
              <a:ext uri="{FF2B5EF4-FFF2-40B4-BE49-F238E27FC236}">
                <a16:creationId xmlns:a16="http://schemas.microsoft.com/office/drawing/2014/main" id="{2E2D4D53-8C80-5C4D-AE78-26803952A6BD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7196390" y="2288731"/>
            <a:ext cx="330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RBOT</a:t>
            </a:r>
          </a:p>
        </p:txBody>
      </p:sp>
      <p:sp>
        <p:nvSpPr>
          <p:cNvPr id="120" name="OTLSHAPE_M_42fdb2d4d8a3473fbbe4f286c2bc756f_Date">
            <a:extLst>
              <a:ext uri="{FF2B5EF4-FFF2-40B4-BE49-F238E27FC236}">
                <a16:creationId xmlns:a16="http://schemas.microsoft.com/office/drawing/2014/main" id="{254469AE-BDAB-7143-9AED-DC66F967792C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7196390" y="2484649"/>
            <a:ext cx="5715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24 May '21</a:t>
            </a:r>
          </a:p>
        </p:txBody>
      </p:sp>
      <p:sp>
        <p:nvSpPr>
          <p:cNvPr id="121" name="OTLSHAPE_M_42fdb2d4d8a3473fbbe4f286c2bc756f_Shape">
            <a:extLst>
              <a:ext uri="{FF2B5EF4-FFF2-40B4-BE49-F238E27FC236}">
                <a16:creationId xmlns:a16="http://schemas.microsoft.com/office/drawing/2014/main" id="{38CAAC2E-2634-2A47-88C4-83DDAAD61060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 rot="16200000">
            <a:off x="6999540" y="2407052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TLSHAPE_T_79517fda645147e9ae895ab29259f41d_Shape">
            <a:extLst>
              <a:ext uri="{FF2B5EF4-FFF2-40B4-BE49-F238E27FC236}">
                <a16:creationId xmlns:a16="http://schemas.microsoft.com/office/drawing/2014/main" id="{81B86A7C-9226-5642-9E5E-33513B9922AD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4197824" y="3439774"/>
            <a:ext cx="508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OTLSHAPE_T_79517fda645147e9ae895ab29259f41d_Duration">
            <a:extLst>
              <a:ext uri="{FF2B5EF4-FFF2-40B4-BE49-F238E27FC236}">
                <a16:creationId xmlns:a16="http://schemas.microsoft.com/office/drawing/2014/main" id="{9B09D933-5CE3-1A43-89B6-88865BBECE49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3564644" y="34638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0.3 months</a:t>
            </a:r>
          </a:p>
        </p:txBody>
      </p:sp>
      <p:sp>
        <p:nvSpPr>
          <p:cNvPr id="124" name="OTLSHAPE_T_79517fda645147e9ae895ab29259f41d_Title">
            <a:extLst>
              <a:ext uri="{FF2B5EF4-FFF2-40B4-BE49-F238E27FC236}">
                <a16:creationId xmlns:a16="http://schemas.microsoft.com/office/drawing/2014/main" id="{889ED30A-D106-B744-BAAE-3EBA4AC67B23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4299424" y="3456115"/>
            <a:ext cx="15240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Beam to RFQ/MEBT Delay</a:t>
            </a:r>
          </a:p>
        </p:txBody>
      </p:sp>
      <p:sp>
        <p:nvSpPr>
          <p:cNvPr id="125" name="OTLSHAPE_T_465a42621efb4bc79db91674083f9d80_Shape">
            <a:extLst>
              <a:ext uri="{FF2B5EF4-FFF2-40B4-BE49-F238E27FC236}">
                <a16:creationId xmlns:a16="http://schemas.microsoft.com/office/drawing/2014/main" id="{8C1DF660-200F-CA48-8996-C1348C207DB3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5051247" y="3769974"/>
            <a:ext cx="3810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OTLSHAPE_T_465a42621efb4bc79db91674083f9d80_Duration">
            <a:extLst>
              <a:ext uri="{FF2B5EF4-FFF2-40B4-BE49-F238E27FC236}">
                <a16:creationId xmlns:a16="http://schemas.microsoft.com/office/drawing/2014/main" id="{6955679C-1A0E-EE48-9826-AB5ECEFB1E2F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4418068" y="37940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6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2.6 months</a:t>
            </a:r>
            <a:endParaRPr kumimoji="0" lang="en-GB" sz="1000" b="0" i="0" u="none" strike="noStrike" kern="0" cap="none" spc="-6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</a:endParaRPr>
          </a:p>
        </p:txBody>
      </p:sp>
      <p:sp>
        <p:nvSpPr>
          <p:cNvPr id="127" name="OTLSHAPE_T_465a42621efb4bc79db91674083f9d80_Title">
            <a:extLst>
              <a:ext uri="{FF2B5EF4-FFF2-40B4-BE49-F238E27FC236}">
                <a16:creationId xmlns:a16="http://schemas.microsoft.com/office/drawing/2014/main" id="{9E537C72-DCB5-0B47-A840-3BC8EDF24CCD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5482427" y="3786315"/>
            <a:ext cx="1168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6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Beam to DTL4 Delay</a:t>
            </a:r>
          </a:p>
        </p:txBody>
      </p:sp>
      <p:sp>
        <p:nvSpPr>
          <p:cNvPr id="128" name="OTLSHAPE_T_d85a95d3b01d4d84aa9e517a31261f8a_Shape">
            <a:extLst>
              <a:ext uri="{FF2B5EF4-FFF2-40B4-BE49-F238E27FC236}">
                <a16:creationId xmlns:a16="http://schemas.microsoft.com/office/drawing/2014/main" id="{1107CCD4-74A4-EE47-A162-E5C1D2C48E4B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6450862" y="4100174"/>
            <a:ext cx="3810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OTLSHAPE_T_d85a95d3b01d4d84aa9e517a31261f8a_Duration">
            <a:extLst>
              <a:ext uri="{FF2B5EF4-FFF2-40B4-BE49-F238E27FC236}">
                <a16:creationId xmlns:a16="http://schemas.microsoft.com/office/drawing/2014/main" id="{0982ADB3-2423-1F4E-8F7E-6C17D0A804AF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5817683" y="41242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2.6 months</a:t>
            </a:r>
          </a:p>
        </p:txBody>
      </p:sp>
      <p:sp>
        <p:nvSpPr>
          <p:cNvPr id="130" name="OTLSHAPE_T_d85a95d3b01d4d84aa9e517a31261f8a_Title">
            <a:extLst>
              <a:ext uri="{FF2B5EF4-FFF2-40B4-BE49-F238E27FC236}">
                <a16:creationId xmlns:a16="http://schemas.microsoft.com/office/drawing/2014/main" id="{A372EC9F-C017-7242-AF9A-CDE53C6FF3E5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6882042" y="4116515"/>
            <a:ext cx="622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BOD Delay</a:t>
            </a:r>
          </a:p>
        </p:txBody>
      </p:sp>
      <p:sp>
        <p:nvSpPr>
          <p:cNvPr id="131" name="OTLSHAPE_T_2becf7a4f5264081a26c0b37b67ad568_Shape">
            <a:extLst>
              <a:ext uri="{FF2B5EF4-FFF2-40B4-BE49-F238E27FC236}">
                <a16:creationId xmlns:a16="http://schemas.microsoft.com/office/drawing/2014/main" id="{A9FE0416-06BD-054F-AC22-CAD93B3CDC2A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6962917" y="4430374"/>
            <a:ext cx="381000" cy="203200"/>
          </a:xfrm>
          <a:prstGeom prst="roundRect">
            <a:avLst>
              <a:gd name="adj" fmla="val 100000"/>
            </a:avLst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OTLSHAPE_T_2becf7a4f5264081a26c0b37b67ad568_Duration">
            <a:extLst>
              <a:ext uri="{FF2B5EF4-FFF2-40B4-BE49-F238E27FC236}">
                <a16:creationId xmlns:a16="http://schemas.microsoft.com/office/drawing/2014/main" id="{73298965-4216-2D4B-81A4-F88571339800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329737" y="4454462"/>
            <a:ext cx="584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</a:rPr>
              <a:t>2.6 months</a:t>
            </a:r>
          </a:p>
        </p:txBody>
      </p:sp>
      <p:sp>
        <p:nvSpPr>
          <p:cNvPr id="133" name="OTLSHAPE_T_2becf7a4f5264081a26c0b37b67ad568_Title">
            <a:extLst>
              <a:ext uri="{FF2B5EF4-FFF2-40B4-BE49-F238E27FC236}">
                <a16:creationId xmlns:a16="http://schemas.microsoft.com/office/drawing/2014/main" id="{99D26270-DADD-2540-BF3A-45BC1F2DDBF0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7394096" y="4446715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0" normalizeH="0" baseline="0" noProof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</a:rPr>
              <a:t>RBOT Delay</a:t>
            </a:r>
          </a:p>
        </p:txBody>
      </p:sp>
      <p:cxnSp>
        <p:nvCxnSpPr>
          <p:cNvPr id="134" name="OTLSHAPE_M_42fdb2d4d8a3473fbbe4f286c2bc756f_Connector1">
            <a:extLst>
              <a:ext uri="{FF2B5EF4-FFF2-40B4-BE49-F238E27FC236}">
                <a16:creationId xmlns:a16="http://schemas.microsoft.com/office/drawing/2014/main" id="{4E43E19D-0E44-4842-902C-78BED2388964}"/>
              </a:ext>
            </a:extLst>
          </p:cNvPr>
          <p:cNvCxnSpPr/>
          <p:nvPr>
            <p:custDataLst>
              <p:tags r:id="rId49"/>
            </p:custDataLst>
          </p:nvPr>
        </p:nvCxnSpPr>
        <p:spPr>
          <a:xfrm>
            <a:off x="7349646" y="5205225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5" name="OTLSHAPE_M_ad26212a624042f8946c3ee929d0bce4_Connector1">
            <a:extLst>
              <a:ext uri="{FF2B5EF4-FFF2-40B4-BE49-F238E27FC236}">
                <a16:creationId xmlns:a16="http://schemas.microsoft.com/office/drawing/2014/main" id="{A7F0BFB9-A703-C441-A810-988FFA11C16A}"/>
              </a:ext>
            </a:extLst>
          </p:cNvPr>
          <p:cNvCxnSpPr/>
          <p:nvPr>
            <p:custDataLst>
              <p:tags r:id="rId50"/>
            </p:custDataLst>
          </p:nvPr>
        </p:nvCxnSpPr>
        <p:spPr>
          <a:xfrm>
            <a:off x="6837592" y="5205225"/>
            <a:ext cx="0" cy="913765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6" name="OTLSHAPE_M_1d6d4045bda3413182ef879ca83ea720_Connector1">
            <a:extLst>
              <a:ext uri="{FF2B5EF4-FFF2-40B4-BE49-F238E27FC236}">
                <a16:creationId xmlns:a16="http://schemas.microsoft.com/office/drawing/2014/main" id="{743B6735-8248-3844-AD46-6F1F889BE24E}"/>
              </a:ext>
            </a:extLst>
          </p:cNvPr>
          <p:cNvCxnSpPr/>
          <p:nvPr>
            <p:custDataLst>
              <p:tags r:id="rId51"/>
            </p:custDataLst>
          </p:nvPr>
        </p:nvCxnSpPr>
        <p:spPr>
          <a:xfrm>
            <a:off x="5437977" y="5205225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7" name="OTLSHAPE_M_15462190989a4e5087e6d7cc02e1ed2d_Connector1">
            <a:extLst>
              <a:ext uri="{FF2B5EF4-FFF2-40B4-BE49-F238E27FC236}">
                <a16:creationId xmlns:a16="http://schemas.microsoft.com/office/drawing/2014/main" id="{F51A1446-6B6D-4C43-A38A-E34106236EA2}"/>
              </a:ext>
            </a:extLst>
          </p:cNvPr>
          <p:cNvCxnSpPr/>
          <p:nvPr>
            <p:custDataLst>
              <p:tags r:id="rId52"/>
            </p:custDataLst>
          </p:nvPr>
        </p:nvCxnSpPr>
        <p:spPr>
          <a:xfrm>
            <a:off x="4243184" y="5205225"/>
            <a:ext cx="0" cy="448522"/>
          </a:xfrm>
          <a:prstGeom prst="line">
            <a:avLst/>
          </a:prstGeom>
          <a:noFill/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38" name="OTLSHAPE_TB_00000000000000000000000000000000_ScaleContainer">
            <a:extLst>
              <a:ext uri="{FF2B5EF4-FFF2-40B4-BE49-F238E27FC236}">
                <a16:creationId xmlns:a16="http://schemas.microsoft.com/office/drawing/2014/main" id="{FF04C22E-76EF-4A46-AA96-669B99C6E858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755576" y="4824225"/>
            <a:ext cx="7467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TLSHAPE_TB_00000000000000000000000000000000_ElapsedTime">
            <a:extLst>
              <a:ext uri="{FF2B5EF4-FFF2-40B4-BE49-F238E27FC236}">
                <a16:creationId xmlns:a16="http://schemas.microsoft.com/office/drawing/2014/main" id="{92638250-7BEE-7F4A-AE8B-0E2AC99FFD41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>
            <a:off x="755576" y="4824225"/>
            <a:ext cx="14097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OTLSHAPE_TB_00000000000000000000000000000000_TimescaleInterval1">
            <a:extLst>
              <a:ext uri="{FF2B5EF4-FFF2-40B4-BE49-F238E27FC236}">
                <a16:creationId xmlns:a16="http://schemas.microsoft.com/office/drawing/2014/main" id="{5D8FE4CD-C72C-9540-BC41-740CD3F3F644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984176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September 2018</a:t>
            </a:r>
          </a:p>
        </p:txBody>
      </p:sp>
      <p:cxnSp>
        <p:nvCxnSpPr>
          <p:cNvPr id="141" name="OTLSHAPE_TB_00000000000000000000000000000000_Separator1">
            <a:extLst>
              <a:ext uri="{FF2B5EF4-FFF2-40B4-BE49-F238E27FC236}">
                <a16:creationId xmlns:a16="http://schemas.microsoft.com/office/drawing/2014/main" id="{EA934C75-E9ED-094C-A108-56ABFD060575}"/>
              </a:ext>
            </a:extLst>
          </p:cNvPr>
          <p:cNvCxnSpPr/>
          <p:nvPr>
            <p:custDataLst>
              <p:tags r:id="rId56"/>
            </p:custDataLst>
          </p:nvPr>
        </p:nvCxnSpPr>
        <p:spPr>
          <a:xfrm>
            <a:off x="2700674" y="4887725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2" name="OTLSHAPE_TB_00000000000000000000000000000000_TimescaleInterval2">
            <a:extLst>
              <a:ext uri="{FF2B5EF4-FFF2-40B4-BE49-F238E27FC236}">
                <a16:creationId xmlns:a16="http://schemas.microsoft.com/office/drawing/2014/main" id="{1E5148CE-85D3-254E-96E9-80AD940E5EB8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2764174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2019</a:t>
            </a:r>
          </a:p>
        </p:txBody>
      </p:sp>
      <p:cxnSp>
        <p:nvCxnSpPr>
          <p:cNvPr id="143" name="OTLSHAPE_TB_00000000000000000000000000000000_Separator2">
            <a:extLst>
              <a:ext uri="{FF2B5EF4-FFF2-40B4-BE49-F238E27FC236}">
                <a16:creationId xmlns:a16="http://schemas.microsoft.com/office/drawing/2014/main" id="{F748AC38-46B0-DA4C-B660-C1C54B74B191}"/>
              </a:ext>
            </a:extLst>
          </p:cNvPr>
          <p:cNvCxnSpPr/>
          <p:nvPr>
            <p:custDataLst>
              <p:tags r:id="rId58"/>
            </p:custDataLst>
          </p:nvPr>
        </p:nvCxnSpPr>
        <p:spPr>
          <a:xfrm>
            <a:off x="4480673" y="4887725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4" name="OTLSHAPE_TB_00000000000000000000000000000000_TimescaleInterval3">
            <a:extLst>
              <a:ext uri="{FF2B5EF4-FFF2-40B4-BE49-F238E27FC236}">
                <a16:creationId xmlns:a16="http://schemas.microsoft.com/office/drawing/2014/main" id="{F5EF9252-AE8D-E94A-97F5-4F2DF14AA3C7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4544173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2020</a:t>
            </a:r>
          </a:p>
        </p:txBody>
      </p:sp>
      <p:cxnSp>
        <p:nvCxnSpPr>
          <p:cNvPr id="145" name="OTLSHAPE_TB_00000000000000000000000000000000_Separator3">
            <a:extLst>
              <a:ext uri="{FF2B5EF4-FFF2-40B4-BE49-F238E27FC236}">
                <a16:creationId xmlns:a16="http://schemas.microsoft.com/office/drawing/2014/main" id="{34913BD7-255F-8348-840E-5C686472B134}"/>
              </a:ext>
            </a:extLst>
          </p:cNvPr>
          <p:cNvCxnSpPr/>
          <p:nvPr>
            <p:custDataLst>
              <p:tags r:id="rId60"/>
            </p:custDataLst>
          </p:nvPr>
        </p:nvCxnSpPr>
        <p:spPr>
          <a:xfrm>
            <a:off x="6265548" y="4887725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46" name="OTLSHAPE_TB_00000000000000000000000000000000_TimescaleInterval4">
            <a:extLst>
              <a:ext uri="{FF2B5EF4-FFF2-40B4-BE49-F238E27FC236}">
                <a16:creationId xmlns:a16="http://schemas.microsoft.com/office/drawing/2014/main" id="{D9BD6FFC-0BE2-7240-BAF5-A785876ED782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6329048" y="492169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2021</a:t>
            </a:r>
          </a:p>
        </p:txBody>
      </p:sp>
      <p:sp>
        <p:nvSpPr>
          <p:cNvPr id="147" name="OTLSHAPE_M_15462190989a4e5087e6d7cc02e1ed2d_Title">
            <a:extLst>
              <a:ext uri="{FF2B5EF4-FFF2-40B4-BE49-F238E27FC236}">
                <a16:creationId xmlns:a16="http://schemas.microsoft.com/office/drawing/2014/main" id="{C1AFF3C9-E31F-6F44-A6D9-E48A3C87E9CD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4465434" y="5601550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DTL1</a:t>
            </a:r>
          </a:p>
        </p:txBody>
      </p:sp>
      <p:sp>
        <p:nvSpPr>
          <p:cNvPr id="148" name="OTLSHAPE_M_15462190989a4e5087e6d7cc02e1ed2d_Date">
            <a:extLst>
              <a:ext uri="{FF2B5EF4-FFF2-40B4-BE49-F238E27FC236}">
                <a16:creationId xmlns:a16="http://schemas.microsoft.com/office/drawing/2014/main" id="{9D87777A-A849-CB4B-91B0-165609DD53A1}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4465434" y="5421125"/>
            <a:ext cx="622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11/11/2019</a:t>
            </a:r>
          </a:p>
        </p:txBody>
      </p:sp>
      <p:sp>
        <p:nvSpPr>
          <p:cNvPr id="149" name="OTLSHAPE_M_15462190989a4e5087e6d7cc02e1ed2d_Shape">
            <a:extLst>
              <a:ext uri="{FF2B5EF4-FFF2-40B4-BE49-F238E27FC236}">
                <a16:creationId xmlns:a16="http://schemas.microsoft.com/office/drawing/2014/main" id="{0C7A2574-09F8-134F-B148-C2358DD73E76}"/>
              </a:ext>
            </a:extLst>
          </p:cNvPr>
          <p:cNvSpPr/>
          <p:nvPr>
            <p:custDataLst>
              <p:tags r:id="rId64"/>
            </p:custDataLst>
          </p:nvPr>
        </p:nvSpPr>
        <p:spPr>
          <a:xfrm rot="16200000">
            <a:off x="4268584" y="5488647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OTLSHAPE_M_1d6d4045bda3413182ef879ca83ea720_Title">
            <a:extLst>
              <a:ext uri="{FF2B5EF4-FFF2-40B4-BE49-F238E27FC236}">
                <a16:creationId xmlns:a16="http://schemas.microsoft.com/office/drawing/2014/main" id="{D638A384-26BD-5F4C-A711-BE8386A6AB39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5660227" y="5601550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DTL4</a:t>
            </a:r>
          </a:p>
        </p:txBody>
      </p:sp>
      <p:sp>
        <p:nvSpPr>
          <p:cNvPr id="151" name="OTLSHAPE_M_1d6d4045bda3413182ef879ca83ea720_Date">
            <a:extLst>
              <a:ext uri="{FF2B5EF4-FFF2-40B4-BE49-F238E27FC236}">
                <a16:creationId xmlns:a16="http://schemas.microsoft.com/office/drawing/2014/main" id="{436A6BDC-3CB4-C34E-AE8B-140F29D574A2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5660227" y="5421125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13/7/2020</a:t>
            </a:r>
          </a:p>
        </p:txBody>
      </p:sp>
      <p:sp>
        <p:nvSpPr>
          <p:cNvPr id="152" name="OTLSHAPE_M_1d6d4045bda3413182ef879ca83ea720_Shape">
            <a:extLst>
              <a:ext uri="{FF2B5EF4-FFF2-40B4-BE49-F238E27FC236}">
                <a16:creationId xmlns:a16="http://schemas.microsoft.com/office/drawing/2014/main" id="{141E91EF-E36F-7244-A501-7A93BD32B77A}"/>
              </a:ext>
            </a:extLst>
          </p:cNvPr>
          <p:cNvSpPr/>
          <p:nvPr>
            <p:custDataLst>
              <p:tags r:id="rId67"/>
            </p:custDataLst>
          </p:nvPr>
        </p:nvSpPr>
        <p:spPr>
          <a:xfrm rot="16200000">
            <a:off x="5463377" y="5488647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OTLSHAPE_M_ad26212a624042f8946c3ee929d0bce4_Title">
            <a:extLst>
              <a:ext uri="{FF2B5EF4-FFF2-40B4-BE49-F238E27FC236}">
                <a16:creationId xmlns:a16="http://schemas.microsoft.com/office/drawing/2014/main" id="{B0E17BAE-B0E9-A543-BAC7-CCA273C01A6A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7059842" y="6066793"/>
            <a:ext cx="1498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ISrc to Beam Dump (BOD)</a:t>
            </a:r>
          </a:p>
        </p:txBody>
      </p:sp>
      <p:sp>
        <p:nvSpPr>
          <p:cNvPr id="154" name="OTLSHAPE_M_ad26212a624042f8946c3ee929d0bce4_Date">
            <a:extLst>
              <a:ext uri="{FF2B5EF4-FFF2-40B4-BE49-F238E27FC236}">
                <a16:creationId xmlns:a16="http://schemas.microsoft.com/office/drawing/2014/main" id="{B8DA66ED-4392-9548-957A-4EE535A37AD7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7059842" y="5886368"/>
            <a:ext cx="558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26/4/2021</a:t>
            </a:r>
          </a:p>
        </p:txBody>
      </p:sp>
      <p:sp>
        <p:nvSpPr>
          <p:cNvPr id="155" name="OTLSHAPE_M_ad26212a624042f8946c3ee929d0bce4_Shape">
            <a:extLst>
              <a:ext uri="{FF2B5EF4-FFF2-40B4-BE49-F238E27FC236}">
                <a16:creationId xmlns:a16="http://schemas.microsoft.com/office/drawing/2014/main" id="{F50BC482-0C3C-9945-9163-4BF237F674C5}"/>
              </a:ext>
            </a:extLst>
          </p:cNvPr>
          <p:cNvSpPr/>
          <p:nvPr>
            <p:custDataLst>
              <p:tags r:id="rId70"/>
            </p:custDataLst>
          </p:nvPr>
        </p:nvSpPr>
        <p:spPr>
          <a:xfrm rot="16200000">
            <a:off x="6862992" y="5953890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OTLSHAPE_M_42fdb2d4d8a3473fbbe4f286c2bc756f_Title">
            <a:extLst>
              <a:ext uri="{FF2B5EF4-FFF2-40B4-BE49-F238E27FC236}">
                <a16:creationId xmlns:a16="http://schemas.microsoft.com/office/drawing/2014/main" id="{2C361902-6848-6F4A-9CF9-406FFB7D4F44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7571896" y="5601550"/>
            <a:ext cx="330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-18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RBOT</a:t>
            </a:r>
          </a:p>
        </p:txBody>
      </p:sp>
      <p:sp>
        <p:nvSpPr>
          <p:cNvPr id="157" name="OTLSHAPE_M_42fdb2d4d8a3473fbbe4f286c2bc756f_Date">
            <a:extLst>
              <a:ext uri="{FF2B5EF4-FFF2-40B4-BE49-F238E27FC236}">
                <a16:creationId xmlns:a16="http://schemas.microsoft.com/office/drawing/2014/main" id="{BB874B8A-E408-7644-BCC7-1EC87654C32A}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7571896" y="5421125"/>
            <a:ext cx="4953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-8" normalizeH="0" baseline="0" noProof="0">
                <a:ln>
                  <a:noFill/>
                </a:ln>
                <a:solidFill>
                  <a:srgbClr val="1F497E"/>
                </a:solidFill>
                <a:effectLst/>
                <a:uLnTx/>
                <a:uFillTx/>
              </a:rPr>
              <a:t>9/8/2021</a:t>
            </a:r>
          </a:p>
        </p:txBody>
      </p:sp>
      <p:sp>
        <p:nvSpPr>
          <p:cNvPr id="158" name="OTLSHAPE_M_42fdb2d4d8a3473fbbe4f286c2bc756f_Shape">
            <a:extLst>
              <a:ext uri="{FF2B5EF4-FFF2-40B4-BE49-F238E27FC236}">
                <a16:creationId xmlns:a16="http://schemas.microsoft.com/office/drawing/2014/main" id="{85060E94-6F8D-174F-9E73-1842E1E4EEF5}"/>
              </a:ext>
            </a:extLst>
          </p:cNvPr>
          <p:cNvSpPr/>
          <p:nvPr>
            <p:custDataLst>
              <p:tags r:id="rId73"/>
            </p:custDataLst>
          </p:nvPr>
        </p:nvSpPr>
        <p:spPr>
          <a:xfrm rot="16200000">
            <a:off x="7375046" y="5488647"/>
            <a:ext cx="165100" cy="1651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7504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139136" cy="106322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ACC – Top 5 Risk Mitigation Status </a:t>
            </a:r>
            <a:r>
              <a:rPr lang="en-US" sz="1200" dirty="0"/>
              <a:t>(data from Exonaut)</a:t>
            </a:r>
            <a:br>
              <a:rPr lang="en-US" sz="1200" dirty="0"/>
            </a:br>
            <a:r>
              <a:rPr lang="en-US" sz="1200" dirty="0"/>
              <a:t>Value of cost risk = 13,59 M€ (13,59 M€ last month)</a:t>
            </a:r>
            <a:br>
              <a:rPr lang="en-US" sz="1200" dirty="0"/>
            </a:br>
            <a:r>
              <a:rPr lang="en-US" sz="1200" dirty="0"/>
              <a:t>Latest risk workshop:  CEA &amp; ESS WP4 &amp; WP5, May 17, 2018 ; Next workshop: TBD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" y="1412776"/>
          <a:ext cx="9144000" cy="48766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281">
                  <a:extLst>
                    <a:ext uri="{9D8B030D-6E8A-4147-A177-3AD203B41FA5}">
                      <a16:colId xmlns:a16="http://schemas.microsoft.com/office/drawing/2014/main" val="710772676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191788970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Risk ID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Event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783" rtl="0" eaLnBrk="1" latinLnBrk="0" hangingPunct="1"/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Potential Impact</a:t>
                      </a:r>
                    </a:p>
                    <a:p>
                      <a:pPr marL="0" algn="l" defTabSz="685783" rtl="0" eaLnBrk="1" latinLnBrk="0" hangingPunct="1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 – Cost</a:t>
                      </a:r>
                    </a:p>
                    <a:p>
                      <a:pPr marL="0" algn="l" defTabSz="685783" rtl="0" eaLnBrk="1" latinLnBrk="0" hangingPunct="1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 – Schedule</a:t>
                      </a:r>
                    </a:p>
                    <a:p>
                      <a:pPr marL="0" algn="l" defTabSz="685783" rtl="0" eaLnBrk="1" latinLnBrk="0" hangingPunct="1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 – Quality and Function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Proba-bility</a:t>
                      </a:r>
                      <a:endParaRPr lang="en-US" sz="11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Mitigation Measures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 Due Date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Insufficient accelerator and ICS coordination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-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7-9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(1) T</a:t>
                      </a:r>
                      <a:r>
                        <a:rPr lang="en-US" sz="1100" baseline="0" dirty="0"/>
                        <a:t>op </a:t>
                      </a:r>
                      <a:r>
                        <a:rPr lang="en-US" sz="1100" baseline="0" dirty="0" err="1"/>
                        <a:t>lvl</a:t>
                      </a:r>
                      <a:r>
                        <a:rPr lang="en-US" sz="1100" baseline="0" dirty="0"/>
                        <a:t>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 strategy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On-going. Further follow up meeting/review is planned on the firmware framework</a:t>
                      </a:r>
                      <a:endParaRPr lang="en-US" sz="11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180131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180131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Installation complexity under-estimated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945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4-6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(3) Several</a:t>
                      </a:r>
                      <a:r>
                        <a:rPr lang="en-US" sz="1100" baseline="0" dirty="0"/>
                        <a:t>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Implement new organization, defining roles and resp. for best possible progress in the project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 a detailed installation plan that optimizes installation within the limited time available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Workshop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performed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lessons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leaned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180315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180215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180116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72159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Lack of spares when needed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3,3 M€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7-9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-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Decision on SRF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fascility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Identify and quantify amount per system, find funding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0597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CE marking has to be implemented 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3,2 M€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0-3 M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Q: (3) Several</a:t>
                      </a:r>
                      <a:r>
                        <a:rPr lang="en-US" sz="1100" baseline="0" dirty="0"/>
                        <a:t>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sv-S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ESS ambition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sv-SE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discuss</a:t>
                      </a: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1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institutions 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On-going. Discuss, agree and create CR</a:t>
                      </a:r>
                      <a:endParaRPr lang="sv-SE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180315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171215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180315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258350"/>
                  </a:ext>
                </a:extLst>
              </a:tr>
              <a:tr h="55516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296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Lack of staff to support, maintain and consolidate installed equipment due to delayed access to initial operations funds.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C:</a:t>
                      </a:r>
                      <a:r>
                        <a:rPr lang="en-US" sz="1100" baseline="0" dirty="0"/>
                        <a:t> 3.1 M€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S: 4-6</a:t>
                      </a:r>
                      <a:r>
                        <a:rPr lang="en-US" sz="1100" baseline="0" dirty="0"/>
                        <a:t> M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Q: (3) S</a:t>
                      </a:r>
                      <a:r>
                        <a:rPr lang="en-US" sz="1100" baseline="0" dirty="0"/>
                        <a:t>everal req.</a:t>
                      </a:r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strike="noStrike" baseline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Seek additional/timely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funding to mitigate cost exposure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Staff and </a:t>
                      </a:r>
                      <a:r>
                        <a:rPr lang="sv-SE" sz="11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competence</a:t>
                      </a:r>
                      <a:r>
                        <a:rPr lang="sv-SE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planning for I.O. 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180501</a:t>
                      </a:r>
                    </a:p>
                    <a:p>
                      <a:pPr marL="90488" indent="-90488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sv-SE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180501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028295"/>
                  </a:ext>
                </a:extLst>
              </a:tr>
              <a:tr h="106539">
                <a:tc gridSpan="7"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6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/>
                        <a:t>Mitigation actions performed since last report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Various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treated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risks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identified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closed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Many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treated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some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time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ago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but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not registered as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such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until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now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.    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WP2 risks </a:t>
                      </a:r>
                      <a:r>
                        <a:rPr lang="sv-SE" sz="1100" dirty="0" err="1">
                          <a:solidFill>
                            <a:schemeClr val="tx1"/>
                          </a:solidFill>
                        </a:rPr>
                        <a:t>revised</a:t>
                      </a: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. 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Risk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review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ongoing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all WP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leaders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.  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dirty="0">
                          <a:solidFill>
                            <a:schemeClr val="tx1"/>
                          </a:solidFill>
                        </a:rPr>
                        <a:t>R295.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Higher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cost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estimated for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ne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w logistic and transport organizational structure. Level to be determined and inserted. </a:t>
                      </a:r>
                    </a:p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CEA-ESS Transferred and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Shared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Risks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are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analized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the </a:t>
                      </a:r>
                      <a:r>
                        <a:rPr lang="sv-SE" sz="1100" baseline="0" dirty="0" err="1">
                          <a:solidFill>
                            <a:schemeClr val="tx1"/>
                          </a:solidFill>
                        </a:rPr>
                        <a:t>respective</a:t>
                      </a:r>
                      <a:r>
                        <a:rPr lang="sv-SE" sz="1100" baseline="0" dirty="0">
                          <a:solidFill>
                            <a:schemeClr val="tx1"/>
                          </a:solidFill>
                        </a:rPr>
                        <a:t> WP.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85725" marR="0" indent="-857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32776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040CC-D8EA-A142-8283-5E107E38D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Lessons Learnt – Ion Source and LEBT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1BD6C-83F5-9248-B6D8-83EAF6A34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Infrastructure installation, testing and commissioning takes more time than planned</a:t>
            </a:r>
          </a:p>
          <a:p>
            <a:r>
              <a:rPr lang="en-GB" dirty="0"/>
              <a:t>ICS effort has been resource limited</a:t>
            </a:r>
          </a:p>
          <a:p>
            <a:r>
              <a:rPr lang="en-GB" dirty="0"/>
              <a:t>The CE marking has taken major resources for the AD ion source team and Beam instrumentation team which has slowed testing and installation activities</a:t>
            </a:r>
          </a:p>
          <a:p>
            <a:r>
              <a:rPr lang="en-GB" dirty="0"/>
              <a:t>It is a major effort to prepare for the Safety Readiness Reviews and to follow up on pre-start conditions</a:t>
            </a:r>
          </a:p>
          <a:p>
            <a:r>
              <a:rPr lang="en-GB" dirty="0"/>
              <a:t>The work order system needs to be tuned so that repetitive actions for testing and commissioning doesn’t require separate work orders</a:t>
            </a:r>
          </a:p>
          <a:p>
            <a:pPr lvl="1"/>
            <a:r>
              <a:rPr lang="en-GB" dirty="0"/>
              <a:t>Being done!</a:t>
            </a:r>
          </a:p>
          <a:p>
            <a:r>
              <a:rPr lang="en-GB" dirty="0"/>
              <a:t>Slow progress with infrastructure installation</a:t>
            </a:r>
          </a:p>
          <a:p>
            <a:pPr lvl="1"/>
            <a:r>
              <a:rPr lang="en-GB" dirty="0"/>
              <a:t>Action: Infrastructure sub-project created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34104-C45A-4241-9C9B-A30E7950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454621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accelerator sub-project is 85% committed</a:t>
            </a:r>
          </a:p>
          <a:p>
            <a:r>
              <a:rPr lang="en-US" dirty="0"/>
              <a:t>There is good progress at ESS and at all IK partners</a:t>
            </a:r>
          </a:p>
          <a:p>
            <a:r>
              <a:rPr lang="en-US" dirty="0"/>
              <a:t>We are doing a new Value Engineering </a:t>
            </a:r>
            <a:r>
              <a:rPr lang="en-US" dirty="0" err="1"/>
              <a:t>excersise</a:t>
            </a:r>
            <a:r>
              <a:rPr lang="en-US" dirty="0"/>
              <a:t> at ESS</a:t>
            </a:r>
          </a:p>
          <a:p>
            <a:pPr lvl="1"/>
            <a:r>
              <a:rPr lang="en-US" dirty="0"/>
              <a:t>Possible further de-scoping of RF sources</a:t>
            </a:r>
          </a:p>
          <a:p>
            <a:r>
              <a:rPr lang="en-US" dirty="0">
                <a:solidFill>
                  <a:srgbClr val="FF0000"/>
                </a:solidFill>
              </a:rPr>
              <a:t>We are in the process of implementing the the re-baselined schedule in P6, there is no float in the schedule all delays are likely to effect RBOT</a:t>
            </a:r>
          </a:p>
          <a:p>
            <a:r>
              <a:rPr lang="en-US" dirty="0">
                <a:solidFill>
                  <a:srgbClr val="FF0000"/>
                </a:solidFill>
              </a:rPr>
              <a:t>Any time gained in almost any activity is a gain for the total accelerator construction cost and for the the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002951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268DE-95BE-A445-8733-E0696918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0DCAC-9339-794C-9CEE-FC55AD7F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3</a:t>
            </a:fld>
            <a:endParaRPr lang="sv-SE">
              <a:latin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0DC58F-993A-8945-AD86-D2325A60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TMCP Cold Box En route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D3087A-82B6-6E4D-8865-9F039C986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41531"/>
            <a:ext cx="715264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97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28AD9-B86E-134C-B49E-6FDEEE37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with day shift has started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640E6-7418-394E-93F6-BED4326C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7165D-E481-BF43-9C5A-78ABE499C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75407"/>
            <a:ext cx="7236296" cy="5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0518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2B3C-01AD-284A-9E84-60A5628C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Plasma in the ion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693CA-0CC7-044D-A9AE-939758FD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839DF-6780-7744-A39C-76F22F19F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844824"/>
            <a:ext cx="3525670" cy="40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06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D55A-6A71-7D4D-B3B5-12CD8C13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Nominal field in elliptical CM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450B6-F322-F24E-BB78-6D3EA8B4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1575C-2555-574B-A48A-8318E437E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44" y="1628800"/>
            <a:ext cx="3264376" cy="2448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59653F-1EBD-8C43-ADD9-EAB4A65A5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207270"/>
            <a:ext cx="3111810" cy="4149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295C35-E498-7648-B4D6-D271C93D5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08" y="4256298"/>
            <a:ext cx="3271912" cy="245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143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917CE-E663-214C-81F4-C7514CC6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at ESS construction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4CC75-1737-4348-9309-D724CDA2C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398" y="1600200"/>
            <a:ext cx="6167203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209DA-BF5A-0D40-B635-743BD431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140195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76B57-1E02-2B4E-8F74-2755B1DA5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systems at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7BEDF-BE03-3741-82EF-D3BC73BD2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AE19A-FF21-1742-A227-19851CF0C0E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940" y="1916832"/>
            <a:ext cx="3579035" cy="4439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29872-6FB4-E040-BF5F-A8177FE49C0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64904"/>
            <a:ext cx="4114800" cy="30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7486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B12A-5A45-3A43-A032-658BDE230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DTL tank cupper plated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D48CB-A0A6-4444-A93D-1832908A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4CA63-1148-8C48-9BB4-3FDDCE8CF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322" y="1647825"/>
            <a:ext cx="3723878" cy="49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619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4.10.14"/>
  <p:tag name="AS_TITLE" val="Aspose.Slides for .NET 4.0"/>
  <p:tag name="AS_VERSION" val="14.8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17429</TotalTime>
  <Words>2755</Words>
  <Application>Microsoft Macintosh PowerPoint</Application>
  <PresentationFormat>On-screen Show (4:3)</PresentationFormat>
  <Paragraphs>750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ＭＳ 明朝</vt:lpstr>
      <vt:lpstr>Arial</vt:lpstr>
      <vt:lpstr>Calibri</vt:lpstr>
      <vt:lpstr>Gill Sans</vt:lpstr>
      <vt:lpstr>Gill Sans Light</vt:lpstr>
      <vt:lpstr>Helvetica</vt:lpstr>
      <vt:lpstr>Times New Roman</vt:lpstr>
      <vt:lpstr>Verdana</vt:lpstr>
      <vt:lpstr>Wingdings</vt:lpstr>
      <vt:lpstr>ESS Core Powerpoint</vt:lpstr>
      <vt:lpstr>Accelerator status</vt:lpstr>
      <vt:lpstr>A few highlights</vt:lpstr>
      <vt:lpstr>TMCP Cold Box En route</vt:lpstr>
      <vt:lpstr>Operation with day shift has started</vt:lpstr>
      <vt:lpstr>Plasma in the ion source</vt:lpstr>
      <vt:lpstr>Nominal field in elliptical CM</vt:lpstr>
      <vt:lpstr>RF at ESS construction site</vt:lpstr>
      <vt:lpstr>RF systems at ESS</vt:lpstr>
      <vt:lpstr>First DTL tank cupper plated</vt:lpstr>
      <vt:lpstr>Accelerator Systems (sub-) Project (ACCSYS) – organization</vt:lpstr>
      <vt:lpstr>Accelerator Collaboration - Accelerator</vt:lpstr>
      <vt:lpstr>Accelerator Division– organigram for line org and In-kinds</vt:lpstr>
      <vt:lpstr>Accelerator: staff categories through time</vt:lpstr>
      <vt:lpstr>Key IK milestone delays, AD estimates</vt:lpstr>
      <vt:lpstr>In-Kind Issues</vt:lpstr>
      <vt:lpstr>Other Issues</vt:lpstr>
      <vt:lpstr>Year-end forecast of Actual Cost</vt:lpstr>
      <vt:lpstr>EV Graph</vt:lpstr>
      <vt:lpstr>Critical Path – September 2018</vt:lpstr>
      <vt:lpstr>Near Critical Path</vt:lpstr>
      <vt:lpstr>Delays on major milestones since the new baseline was approved</vt:lpstr>
      <vt:lpstr>ACC – Top 5 Risk Mitigation Status (data from Exonaut) Value of cost risk = 13,59 M€ (13,59 M€ last month) Latest risk workshop:  CEA &amp; ESS WP4 &amp; WP5, May 17, 2018 ; Next workshop: TBD</vt:lpstr>
      <vt:lpstr>Summary Lessons Learnt – Ion Source and LEBT</vt:lpstr>
      <vt:lpstr>Summary</vt:lpstr>
    </vt:vector>
  </TitlesOfParts>
  <Manager/>
  <Company>ESS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Mats Lindroos</cp:lastModifiedBy>
  <cp:revision>139</cp:revision>
  <dcterms:created xsi:type="dcterms:W3CDTF">2013-10-29T16:05:10Z</dcterms:created>
  <dcterms:modified xsi:type="dcterms:W3CDTF">2018-10-03T09:50:35Z</dcterms:modified>
</cp:coreProperties>
</file>