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7"/>
  </p:notesMasterIdLst>
  <p:sldIdLst>
    <p:sldId id="386" r:id="rId2"/>
    <p:sldId id="387" r:id="rId3"/>
    <p:sldId id="388" r:id="rId4"/>
    <p:sldId id="389" r:id="rId5"/>
    <p:sldId id="448" r:id="rId6"/>
    <p:sldId id="449" r:id="rId7"/>
    <p:sldId id="450" r:id="rId8"/>
    <p:sldId id="451" r:id="rId9"/>
    <p:sldId id="452" r:id="rId10"/>
    <p:sldId id="401" r:id="rId11"/>
    <p:sldId id="380" r:id="rId12"/>
    <p:sldId id="453" r:id="rId13"/>
    <p:sldId id="444" r:id="rId14"/>
    <p:sldId id="410" r:id="rId15"/>
    <p:sldId id="411" r:id="rId16"/>
    <p:sldId id="412" r:id="rId17"/>
    <p:sldId id="413" r:id="rId18"/>
    <p:sldId id="375" r:id="rId19"/>
    <p:sldId id="376" r:id="rId20"/>
    <p:sldId id="373" r:id="rId21"/>
    <p:sldId id="454" r:id="rId22"/>
    <p:sldId id="385" r:id="rId23"/>
    <p:sldId id="381" r:id="rId24"/>
    <p:sldId id="382" r:id="rId25"/>
    <p:sldId id="383" r:id="rId26"/>
    <p:sldId id="422" r:id="rId27"/>
    <p:sldId id="423" r:id="rId28"/>
    <p:sldId id="424" r:id="rId29"/>
    <p:sldId id="425" r:id="rId30"/>
    <p:sldId id="426" r:id="rId31"/>
    <p:sldId id="427" r:id="rId32"/>
    <p:sldId id="428" r:id="rId33"/>
    <p:sldId id="445" r:id="rId34"/>
    <p:sldId id="447" r:id="rId35"/>
    <p:sldId id="455" r:id="rId36"/>
  </p:sldIdLst>
  <p:sldSz cx="9144000" cy="6858000" type="screen4x3"/>
  <p:notesSz cx="6794500" cy="99314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EC5E0"/>
    <a:srgbClr val="DBD600"/>
    <a:srgbClr val="799FCD"/>
    <a:srgbClr val="95B3D7"/>
    <a:srgbClr val="9DB9DB"/>
    <a:srgbClr val="355C8B"/>
    <a:srgbClr val="5585BF"/>
    <a:srgbClr val="0094C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15625" autoAdjust="0"/>
    <p:restoredTop sz="95597" autoAdjust="0"/>
  </p:normalViewPr>
  <p:slideViewPr>
    <p:cSldViewPr>
      <p:cViewPr varScale="1">
        <p:scale>
          <a:sx n="79" d="100"/>
          <a:sy n="79" d="100"/>
        </p:scale>
        <p:origin x="82" y="264"/>
      </p:cViewPr>
      <p:guideLst>
        <p:guide orient="horz" pos="2160"/>
        <p:guide pos="2880"/>
      </p:guideLst>
    </p:cSldViewPr>
  </p:slideViewPr>
  <p:outlineViewPr>
    <p:cViewPr>
      <p:scale>
        <a:sx n="33" d="100"/>
        <a:sy n="33" d="100"/>
      </p:scale>
      <p:origin x="0" y="0"/>
    </p:cViewPr>
    <p:sldLst>
      <p:sld r:id="rId1" collapse="1"/>
      <p:sld r:id="rId2" collapse="1"/>
    </p:sldLst>
  </p:outlineViewPr>
  <p:notesTextViewPr>
    <p:cViewPr>
      <p:scale>
        <a:sx n="1" d="1"/>
        <a:sy n="1" d="1"/>
      </p:scale>
      <p:origin x="0" y="0"/>
    </p:cViewPr>
  </p:notesTextViewPr>
  <p:sorterViewPr>
    <p:cViewPr>
      <p:scale>
        <a:sx n="100" d="100"/>
        <a:sy n="100"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_rels/viewProps.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slide" Target="slides/slide26.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pieChart>
        <c:varyColors val="1"/>
        <c:ser>
          <c:idx val="0"/>
          <c:order val="0"/>
          <c:tx>
            <c:strRef>
              <c:f>Sheet1!$B$1</c:f>
              <c:strCache>
                <c:ptCount val="1"/>
                <c:pt idx="0">
                  <c:v>Cable data base</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1274-472A-882C-C4A557E8F13F}"/>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1274-472A-882C-C4A557E8F13F}"/>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1274-472A-882C-C4A557E8F13F}"/>
              </c:ext>
            </c:extLst>
          </c:dPt>
          <c:cat>
            <c:strRef>
              <c:f>Sheet1!$A$2:$A$4</c:f>
              <c:strCache>
                <c:ptCount val="3"/>
                <c:pt idx="0">
                  <c:v>Existing cables in the CDB</c:v>
                </c:pt>
                <c:pt idx="1">
                  <c:v>Added cables to the CDB since plan beginning </c:v>
                </c:pt>
                <c:pt idx="2">
                  <c:v>Changes to existing cables in the CDB since plan beginning</c:v>
                </c:pt>
              </c:strCache>
            </c:strRef>
          </c:cat>
          <c:val>
            <c:numRef>
              <c:f>Sheet1!$B$2:$B$4</c:f>
              <c:numCache>
                <c:formatCode>General</c:formatCode>
                <c:ptCount val="3"/>
                <c:pt idx="0">
                  <c:v>18000</c:v>
                </c:pt>
                <c:pt idx="1">
                  <c:v>6500</c:v>
                </c:pt>
                <c:pt idx="2">
                  <c:v>3700</c:v>
                </c:pt>
              </c:numCache>
            </c:numRef>
          </c:val>
          <c:extLst>
            <c:ext xmlns:c16="http://schemas.microsoft.com/office/drawing/2014/chart" uri="{C3380CC4-5D6E-409C-BE32-E72D297353CC}">
              <c16:uniqueId val="{00000000-9898-4447-9E2B-C2E79B9C696A}"/>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0.11339438001897122"/>
          <c:y val="0.59111377617994376"/>
          <c:w val="0.77321123996205754"/>
          <c:h val="0.40888622382005624"/>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v-SE"/>
        </a:p>
      </c:txPr>
    </c:legend>
    <c:plotVisOnly val="1"/>
    <c:dispBlanksAs val="gap"/>
    <c:showDLblsOverMax val="0"/>
  </c:chart>
  <c:spPr>
    <a:noFill/>
    <a:ln>
      <a:noFill/>
    </a:ln>
    <a:effectLst/>
  </c:spPr>
  <c:txPr>
    <a:bodyPr/>
    <a:lstStyle/>
    <a:p>
      <a:pPr>
        <a:defRPr/>
      </a:pPr>
      <a:endParaRPr lang="sv-SE"/>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283" cy="496570"/>
          </a:xfrm>
          <a:prstGeom prst="rect">
            <a:avLst/>
          </a:prstGeom>
        </p:spPr>
        <p:txBody>
          <a:bodyPr vert="horz" lIns="91440" tIns="45720" rIns="91440" bIns="45720" rtlCol="0"/>
          <a:lstStyle>
            <a:lvl1pPr algn="l">
              <a:defRPr sz="1200"/>
            </a:lvl1pPr>
          </a:lstStyle>
          <a:p>
            <a:endParaRPr lang="sv-SE"/>
          </a:p>
        </p:txBody>
      </p:sp>
      <p:sp>
        <p:nvSpPr>
          <p:cNvPr id="3" name="Date Placeholder 2"/>
          <p:cNvSpPr>
            <a:spLocks noGrp="1"/>
          </p:cNvSpPr>
          <p:nvPr>
            <p:ph type="dt" idx="1"/>
          </p:nvPr>
        </p:nvSpPr>
        <p:spPr>
          <a:xfrm>
            <a:off x="3848645" y="0"/>
            <a:ext cx="2944283" cy="496570"/>
          </a:xfrm>
          <a:prstGeom prst="rect">
            <a:avLst/>
          </a:prstGeom>
        </p:spPr>
        <p:txBody>
          <a:bodyPr vert="horz" lIns="91440" tIns="45720" rIns="91440" bIns="45720" rtlCol="0"/>
          <a:lstStyle>
            <a:lvl1pPr algn="r">
              <a:defRPr sz="1200"/>
            </a:lvl1pPr>
          </a:lstStyle>
          <a:p>
            <a:fld id="{E09F57FC-B3FF-4DF2-9417-962901C07B3B}" type="datetimeFigureOut">
              <a:rPr lang="sv-SE" smtClean="0"/>
              <a:t>2018-10-02</a:t>
            </a:fld>
            <a:endParaRPr lang="sv-SE"/>
          </a:p>
        </p:txBody>
      </p:sp>
      <p:sp>
        <p:nvSpPr>
          <p:cNvPr id="4" name="Slide Image Placeholder 3"/>
          <p:cNvSpPr>
            <a:spLocks noGrp="1" noRot="1" noChangeAspect="1"/>
          </p:cNvSpPr>
          <p:nvPr>
            <p:ph type="sldImg" idx="2"/>
          </p:nvPr>
        </p:nvSpPr>
        <p:spPr>
          <a:xfrm>
            <a:off x="914400" y="744538"/>
            <a:ext cx="4965700" cy="3724275"/>
          </a:xfrm>
          <a:prstGeom prst="rect">
            <a:avLst/>
          </a:prstGeom>
          <a:noFill/>
          <a:ln w="12700">
            <a:solidFill>
              <a:prstClr val="black"/>
            </a:solidFill>
          </a:ln>
        </p:spPr>
        <p:txBody>
          <a:bodyPr vert="horz" lIns="91440" tIns="45720" rIns="91440" bIns="45720" rtlCol="0" anchor="ctr"/>
          <a:lstStyle/>
          <a:p>
            <a:endParaRPr lang="sv-SE"/>
          </a:p>
        </p:txBody>
      </p:sp>
      <p:sp>
        <p:nvSpPr>
          <p:cNvPr id="5" name="Notes Placeholder 4"/>
          <p:cNvSpPr>
            <a:spLocks noGrp="1"/>
          </p:cNvSpPr>
          <p:nvPr>
            <p:ph type="body" sz="quarter" idx="3"/>
          </p:nvPr>
        </p:nvSpPr>
        <p:spPr>
          <a:xfrm>
            <a:off x="679450" y="4717415"/>
            <a:ext cx="5435600" cy="446913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6" name="Footer Placeholder 5"/>
          <p:cNvSpPr>
            <a:spLocks noGrp="1"/>
          </p:cNvSpPr>
          <p:nvPr>
            <p:ph type="ftr" sz="quarter" idx="4"/>
          </p:nvPr>
        </p:nvSpPr>
        <p:spPr>
          <a:xfrm>
            <a:off x="0" y="9433106"/>
            <a:ext cx="2944283" cy="496570"/>
          </a:xfrm>
          <a:prstGeom prst="rect">
            <a:avLst/>
          </a:prstGeom>
        </p:spPr>
        <p:txBody>
          <a:bodyPr vert="horz" lIns="91440" tIns="45720" rIns="91440" bIns="45720" rtlCol="0" anchor="b"/>
          <a:lstStyle>
            <a:lvl1pPr algn="l">
              <a:defRPr sz="1200"/>
            </a:lvl1pPr>
          </a:lstStyle>
          <a:p>
            <a:endParaRPr lang="sv-SE"/>
          </a:p>
        </p:txBody>
      </p:sp>
      <p:sp>
        <p:nvSpPr>
          <p:cNvPr id="7" name="Slide Number Placeholder 6"/>
          <p:cNvSpPr>
            <a:spLocks noGrp="1"/>
          </p:cNvSpPr>
          <p:nvPr>
            <p:ph type="sldNum" sz="quarter" idx="5"/>
          </p:nvPr>
        </p:nvSpPr>
        <p:spPr>
          <a:xfrm>
            <a:off x="3848645" y="9433106"/>
            <a:ext cx="2944283" cy="496570"/>
          </a:xfrm>
          <a:prstGeom prst="rect">
            <a:avLst/>
          </a:prstGeom>
        </p:spPr>
        <p:txBody>
          <a:bodyPr vert="horz" lIns="91440" tIns="45720" rIns="91440" bIns="45720" rtlCol="0" anchor="b"/>
          <a:lstStyle>
            <a:lvl1pPr algn="r">
              <a:defRPr sz="1200"/>
            </a:lvl1pPr>
          </a:lstStyle>
          <a:p>
            <a:fld id="{161A53A7-64CD-4D0E-AAE8-1AC9C79D7085}" type="slidenum">
              <a:rPr lang="sv-SE" smtClean="0"/>
              <a:t>‹#›</a:t>
            </a:fld>
            <a:endParaRPr lang="sv-SE"/>
          </a:p>
        </p:txBody>
      </p:sp>
    </p:spTree>
    <p:extLst>
      <p:ext uri="{BB962C8B-B14F-4D97-AF65-F5344CB8AC3E}">
        <p14:creationId xmlns:p14="http://schemas.microsoft.com/office/powerpoint/2010/main" val="12846559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rgbClr val="0094CA"/>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sv-SE" smtClean="0"/>
              <a:t>Click to edit Master title style</a:t>
            </a:r>
            <a:endParaRPr lang="sv-S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smtClean="0"/>
              <a:t>Click to edit Master subtitle style</a:t>
            </a:r>
            <a:endParaRPr lang="sv-SE"/>
          </a:p>
        </p:txBody>
      </p:sp>
      <p:sp>
        <p:nvSpPr>
          <p:cNvPr id="4" name="Date Placeholder 3"/>
          <p:cNvSpPr>
            <a:spLocks noGrp="1"/>
          </p:cNvSpPr>
          <p:nvPr>
            <p:ph type="dt" sz="half" idx="10"/>
          </p:nvPr>
        </p:nvSpPr>
        <p:spPr/>
        <p:txBody>
          <a:bodyPr/>
          <a:lstStyle/>
          <a:p>
            <a:fld id="{5ED7AC81-318B-4D49-A602-9E30227C87EC}" type="datetime1">
              <a:rPr lang="sv-SE" smtClean="0"/>
              <a:t>2018-10-02</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551115BC-487E-4422-894C-CB7CD3E79223}" type="slidenum">
              <a:rPr lang="sv-SE" smtClean="0"/>
              <a:t>‹#›</a:t>
            </a:fld>
            <a:endParaRPr lang="sv-SE"/>
          </a:p>
        </p:txBody>
      </p:sp>
      <p:pic>
        <p:nvPicPr>
          <p:cNvPr id="7" name="Bildobjekt 7" descr="ESS-vit-logga.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308304" y="260648"/>
            <a:ext cx="1656184" cy="886059"/>
          </a:xfrm>
          <a:prstGeom prst="rect">
            <a:avLst/>
          </a:prstGeom>
        </p:spPr>
      </p:pic>
    </p:spTree>
    <p:extLst>
      <p:ext uri="{BB962C8B-B14F-4D97-AF65-F5344CB8AC3E}">
        <p14:creationId xmlns:p14="http://schemas.microsoft.com/office/powerpoint/2010/main" val="24398844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ktangel 6"/>
          <p:cNvSpPr/>
          <p:nvPr userDrawn="1"/>
        </p:nvSpPr>
        <p:spPr>
          <a:xfrm>
            <a:off x="0" y="0"/>
            <a:ext cx="9144000" cy="1434354"/>
          </a:xfrm>
          <a:prstGeom prst="rect">
            <a:avLst/>
          </a:prstGeom>
          <a:solidFill>
            <a:srgbClr val="0094CA"/>
          </a:solidFill>
          <a:ln>
            <a:noFill/>
          </a:ln>
          <a:effectLst/>
          <a:scene3d>
            <a:camera prst="orthographicFront"/>
            <a:lightRig rig="threePt" dir="t"/>
          </a:scene3d>
          <a:sp3d>
            <a:bevelT w="0"/>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solidFill>
                <a:srgbClr val="0094CA"/>
              </a:solidFill>
            </a:endParaRPr>
          </a:p>
        </p:txBody>
      </p:sp>
      <p:sp>
        <p:nvSpPr>
          <p:cNvPr id="2" name="Title 1"/>
          <p:cNvSpPr>
            <a:spLocks noGrp="1"/>
          </p:cNvSpPr>
          <p:nvPr>
            <p:ph type="title"/>
          </p:nvPr>
        </p:nvSpPr>
        <p:spPr/>
        <p:txBody>
          <a:bodyPr/>
          <a:lstStyle/>
          <a:p>
            <a:r>
              <a:rPr lang="sv-SE" smtClean="0"/>
              <a:t>Click to edit Master title style</a:t>
            </a:r>
            <a:endParaRPr lang="sv-SE"/>
          </a:p>
        </p:txBody>
      </p:sp>
      <p:sp>
        <p:nvSpPr>
          <p:cNvPr id="3" name="Content Placeholder 2"/>
          <p:cNvSpPr>
            <a:spLocks noGrp="1"/>
          </p:cNvSpPr>
          <p:nvPr>
            <p:ph idx="1"/>
          </p:nvPr>
        </p:nvSpPr>
        <p:spPr/>
        <p:txBody>
          <a:bodyPr/>
          <a:lstStyle/>
          <a:p>
            <a:pPr lvl="0"/>
            <a:r>
              <a:rPr lang="sv-SE" smtClean="0"/>
              <a:t>Click to edit Master text styles</a:t>
            </a:r>
          </a:p>
          <a:p>
            <a:pPr lvl="1"/>
            <a:r>
              <a:rPr lang="sv-SE" smtClean="0"/>
              <a:t>Second level</a:t>
            </a:r>
          </a:p>
          <a:p>
            <a:pPr lvl="2"/>
            <a:r>
              <a:rPr lang="sv-SE" smtClean="0"/>
              <a:t>Third level</a:t>
            </a:r>
          </a:p>
          <a:p>
            <a:pPr lvl="3"/>
            <a:r>
              <a:rPr lang="sv-SE" smtClean="0"/>
              <a:t>Fourth level</a:t>
            </a:r>
          </a:p>
          <a:p>
            <a:pPr lvl="4"/>
            <a:r>
              <a:rPr lang="sv-SE" smtClean="0"/>
              <a:t>Fifth level</a:t>
            </a:r>
            <a:endParaRPr lang="sv-SE"/>
          </a:p>
        </p:txBody>
      </p:sp>
      <p:sp>
        <p:nvSpPr>
          <p:cNvPr id="4" name="Date Placeholder 3"/>
          <p:cNvSpPr>
            <a:spLocks noGrp="1"/>
          </p:cNvSpPr>
          <p:nvPr>
            <p:ph type="dt" sz="half" idx="10"/>
          </p:nvPr>
        </p:nvSpPr>
        <p:spPr/>
        <p:txBody>
          <a:bodyPr/>
          <a:lstStyle/>
          <a:p>
            <a:fld id="{6EB99CB0-346B-43FA-9EE6-F90C3F3BC0BA}" type="datetime1">
              <a:rPr lang="sv-SE" smtClean="0"/>
              <a:t>2018-10-02</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551115BC-487E-4422-894C-CB7CD3E79223}" type="slidenum">
              <a:rPr lang="sv-SE" smtClean="0"/>
              <a:t>‹#›</a:t>
            </a:fld>
            <a:endParaRPr lang="sv-SE"/>
          </a:p>
        </p:txBody>
      </p:sp>
      <p:pic>
        <p:nvPicPr>
          <p:cNvPr id="8" name="Bildobjekt 5" descr="ESS-vit-logga.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594008" y="319530"/>
            <a:ext cx="1370480" cy="733206"/>
          </a:xfrm>
          <a:prstGeom prst="rect">
            <a:avLst/>
          </a:prstGeom>
        </p:spPr>
      </p:pic>
    </p:spTree>
    <p:extLst>
      <p:ext uri="{BB962C8B-B14F-4D97-AF65-F5344CB8AC3E}">
        <p14:creationId xmlns:p14="http://schemas.microsoft.com/office/powerpoint/2010/main" val="13510992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ktangel 6"/>
          <p:cNvSpPr/>
          <p:nvPr userDrawn="1"/>
        </p:nvSpPr>
        <p:spPr>
          <a:xfrm>
            <a:off x="0" y="0"/>
            <a:ext cx="9144000" cy="1434354"/>
          </a:xfrm>
          <a:prstGeom prst="rect">
            <a:avLst/>
          </a:prstGeom>
          <a:solidFill>
            <a:srgbClr val="0094CA"/>
          </a:solidFill>
          <a:ln>
            <a:noFill/>
          </a:ln>
          <a:effectLst/>
          <a:scene3d>
            <a:camera prst="orthographicFront"/>
            <a:lightRig rig="threePt" dir="t"/>
          </a:scene3d>
          <a:sp3d>
            <a:bevelT w="0"/>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solidFill>
                <a:srgbClr val="0094CA"/>
              </a:solidFill>
            </a:endParaRPr>
          </a:p>
        </p:txBody>
      </p:sp>
      <p:sp>
        <p:nvSpPr>
          <p:cNvPr id="2" name="Title 1"/>
          <p:cNvSpPr>
            <a:spLocks noGrp="1"/>
          </p:cNvSpPr>
          <p:nvPr>
            <p:ph type="title"/>
          </p:nvPr>
        </p:nvSpPr>
        <p:spPr/>
        <p:txBody>
          <a:bodyPr/>
          <a:lstStyle/>
          <a:p>
            <a:r>
              <a:rPr lang="sv-SE" smtClean="0"/>
              <a:t>Click to edit Master title style</a:t>
            </a:r>
            <a:endParaRPr lang="sv-S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Click to edit Master text styles</a:t>
            </a:r>
          </a:p>
          <a:p>
            <a:pPr lvl="1"/>
            <a:r>
              <a:rPr lang="sv-SE" smtClean="0"/>
              <a:t>Second level</a:t>
            </a:r>
          </a:p>
          <a:p>
            <a:pPr lvl="2"/>
            <a:r>
              <a:rPr lang="sv-SE" smtClean="0"/>
              <a:t>Third level</a:t>
            </a:r>
          </a:p>
          <a:p>
            <a:pPr lvl="3"/>
            <a:r>
              <a:rPr lang="sv-SE" smtClean="0"/>
              <a:t>Fourth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Click to edit Master text styles</a:t>
            </a:r>
          </a:p>
          <a:p>
            <a:pPr lvl="1"/>
            <a:r>
              <a:rPr lang="sv-SE" smtClean="0"/>
              <a:t>Second level</a:t>
            </a:r>
          </a:p>
          <a:p>
            <a:pPr lvl="2"/>
            <a:r>
              <a:rPr lang="sv-SE" smtClean="0"/>
              <a:t>Third level</a:t>
            </a:r>
          </a:p>
          <a:p>
            <a:pPr lvl="3"/>
            <a:r>
              <a:rPr lang="sv-SE" smtClean="0"/>
              <a:t>Fourth level</a:t>
            </a:r>
          </a:p>
        </p:txBody>
      </p:sp>
      <p:sp>
        <p:nvSpPr>
          <p:cNvPr id="5" name="Date Placeholder 4"/>
          <p:cNvSpPr>
            <a:spLocks noGrp="1"/>
          </p:cNvSpPr>
          <p:nvPr>
            <p:ph type="dt" sz="half" idx="10"/>
          </p:nvPr>
        </p:nvSpPr>
        <p:spPr/>
        <p:txBody>
          <a:bodyPr/>
          <a:lstStyle/>
          <a:p>
            <a:fld id="{42E66B7F-8271-49DA-A25A-F4BB9F476347}" type="datetime1">
              <a:rPr lang="sv-SE" smtClean="0"/>
              <a:t>2018-10-02</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551115BC-487E-4422-894C-CB7CD3E79223}" type="slidenum">
              <a:rPr lang="sv-SE" smtClean="0"/>
              <a:t>‹#›</a:t>
            </a:fld>
            <a:endParaRPr lang="sv-SE"/>
          </a:p>
        </p:txBody>
      </p:sp>
      <p:pic>
        <p:nvPicPr>
          <p:cNvPr id="9" name="Bildobjekt 7" descr="ESS-vit-logga.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04662" y="260648"/>
            <a:ext cx="1359826" cy="727507"/>
          </a:xfrm>
          <a:prstGeom prst="rect">
            <a:avLst/>
          </a:prstGeom>
        </p:spPr>
      </p:pic>
    </p:spTree>
    <p:extLst>
      <p:ext uri="{BB962C8B-B14F-4D97-AF65-F5344CB8AC3E}">
        <p14:creationId xmlns:p14="http://schemas.microsoft.com/office/powerpoint/2010/main" val="136283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sv-SE" smtClean="0"/>
              <a:t>Click to edit Master title style</a:t>
            </a:r>
            <a:endParaRPr lang="sv-S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Click to edit Master text styles</a:t>
            </a:r>
          </a:p>
          <a:p>
            <a:pPr lvl="1"/>
            <a:r>
              <a:rPr lang="sv-SE" smtClean="0"/>
              <a:t>Second level</a:t>
            </a:r>
          </a:p>
          <a:p>
            <a:pPr lvl="2"/>
            <a:r>
              <a:rPr lang="sv-SE" smtClean="0"/>
              <a:t>Third level</a:t>
            </a:r>
          </a:p>
          <a:p>
            <a:pPr lvl="3"/>
            <a:r>
              <a:rPr lang="sv-SE" smtClean="0"/>
              <a:t>Fourth level</a:t>
            </a:r>
          </a:p>
          <a:p>
            <a:pPr lvl="4"/>
            <a:r>
              <a:rPr lang="sv-SE" smtClean="0"/>
              <a:t>Fifth level</a:t>
            </a:r>
            <a:endParaRPr lang="sv-S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Click to edit Master text styles</a:t>
            </a:r>
          </a:p>
          <a:p>
            <a:pPr lvl="1"/>
            <a:r>
              <a:rPr lang="sv-SE" smtClean="0"/>
              <a:t>Second level</a:t>
            </a:r>
          </a:p>
          <a:p>
            <a:pPr lvl="2"/>
            <a:r>
              <a:rPr lang="sv-SE" smtClean="0"/>
              <a:t>Third level</a:t>
            </a:r>
          </a:p>
          <a:p>
            <a:pPr lvl="3"/>
            <a:r>
              <a:rPr lang="sv-SE" smtClean="0"/>
              <a:t>Fourth level</a:t>
            </a:r>
          </a:p>
          <a:p>
            <a:pPr lvl="4"/>
            <a:r>
              <a:rPr lang="sv-SE" smtClean="0"/>
              <a:t>Fifth level</a:t>
            </a:r>
            <a:endParaRPr lang="sv-SE"/>
          </a:p>
        </p:txBody>
      </p:sp>
      <p:sp>
        <p:nvSpPr>
          <p:cNvPr id="7" name="Date Placeholder 6"/>
          <p:cNvSpPr>
            <a:spLocks noGrp="1"/>
          </p:cNvSpPr>
          <p:nvPr>
            <p:ph type="dt" sz="half" idx="10"/>
          </p:nvPr>
        </p:nvSpPr>
        <p:spPr/>
        <p:txBody>
          <a:bodyPr/>
          <a:lstStyle/>
          <a:p>
            <a:fld id="{3C7D23FA-05C4-4CC1-B281-2F815585BC1C}" type="datetime1">
              <a:rPr lang="sv-SE" smtClean="0"/>
              <a:t>2018-10-02</a:t>
            </a:fld>
            <a:endParaRPr lang="sv-SE"/>
          </a:p>
        </p:txBody>
      </p:sp>
      <p:sp>
        <p:nvSpPr>
          <p:cNvPr id="8" name="Footer Placeholder 7"/>
          <p:cNvSpPr>
            <a:spLocks noGrp="1"/>
          </p:cNvSpPr>
          <p:nvPr>
            <p:ph type="ftr" sz="quarter" idx="11"/>
          </p:nvPr>
        </p:nvSpPr>
        <p:spPr/>
        <p:txBody>
          <a:bodyPr/>
          <a:lstStyle/>
          <a:p>
            <a:endParaRPr lang="sv-SE"/>
          </a:p>
        </p:txBody>
      </p:sp>
      <p:sp>
        <p:nvSpPr>
          <p:cNvPr id="9" name="Slide Number Placeholder 8"/>
          <p:cNvSpPr>
            <a:spLocks noGrp="1"/>
          </p:cNvSpPr>
          <p:nvPr>
            <p:ph type="sldNum" sz="quarter" idx="12"/>
          </p:nvPr>
        </p:nvSpPr>
        <p:spPr/>
        <p:txBody>
          <a:bodyPr/>
          <a:lstStyle/>
          <a:p>
            <a:fld id="{551115BC-487E-4422-894C-CB7CD3E79223}" type="slidenum">
              <a:rPr lang="sv-SE" smtClean="0"/>
              <a:t>‹#›</a:t>
            </a:fld>
            <a:endParaRPr lang="sv-SE"/>
          </a:p>
        </p:txBody>
      </p:sp>
      <p:sp>
        <p:nvSpPr>
          <p:cNvPr id="10" name="Rektangel 6"/>
          <p:cNvSpPr/>
          <p:nvPr userDrawn="1"/>
        </p:nvSpPr>
        <p:spPr>
          <a:xfrm>
            <a:off x="0" y="0"/>
            <a:ext cx="9144000" cy="1434354"/>
          </a:xfrm>
          <a:prstGeom prst="rect">
            <a:avLst/>
          </a:prstGeom>
          <a:solidFill>
            <a:srgbClr val="0094CA"/>
          </a:solidFill>
          <a:ln>
            <a:noFill/>
          </a:ln>
          <a:effectLst/>
          <a:scene3d>
            <a:camera prst="orthographicFront"/>
            <a:lightRig rig="threePt" dir="t"/>
          </a:scene3d>
          <a:sp3d>
            <a:bevelT w="0"/>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solidFill>
                <a:srgbClr val="0094CA"/>
              </a:solidFill>
            </a:endParaRPr>
          </a:p>
        </p:txBody>
      </p:sp>
    </p:spTree>
    <p:extLst>
      <p:ext uri="{BB962C8B-B14F-4D97-AF65-F5344CB8AC3E}">
        <p14:creationId xmlns:p14="http://schemas.microsoft.com/office/powerpoint/2010/main" val="124974036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139136" cy="1143000"/>
          </a:xfrm>
          <a:prstGeom prst="rect">
            <a:avLst/>
          </a:prstGeom>
        </p:spPr>
        <p:txBody>
          <a:bodyPr vert="horz" lIns="91440" tIns="45720" rIns="91440" bIns="45720" rtlCol="0" anchor="ctr">
            <a:normAutofit/>
          </a:bodyPr>
          <a:lstStyle/>
          <a:p>
            <a:r>
              <a:rPr lang="sv-SE" smtClean="0"/>
              <a:t>Click to edit Master title style</a:t>
            </a:r>
            <a:endParaRPr lang="sv-SE"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03233B-D569-4A6E-878F-CDE152514C47}" type="datetime1">
              <a:rPr lang="sv-SE" smtClean="0"/>
              <a:t>2018-10-02</a:t>
            </a:fld>
            <a:endParaRPr lang="sv-SE"/>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1115BC-487E-4422-894C-CB7CD3E79223}" type="slidenum">
              <a:rPr lang="sv-SE" smtClean="0"/>
              <a:t>‹#›</a:t>
            </a:fld>
            <a:endParaRPr lang="sv-SE"/>
          </a:p>
        </p:txBody>
      </p:sp>
    </p:spTree>
    <p:extLst>
      <p:ext uri="{BB962C8B-B14F-4D97-AF65-F5344CB8AC3E}">
        <p14:creationId xmlns:p14="http://schemas.microsoft.com/office/powerpoint/2010/main" val="38064080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Lst>
  <p:hf hdr="0" ftr="0" dt="0"/>
  <p:txStyles>
    <p:titleStyle>
      <a:lvl1pPr algn="l" defTabSz="914400" rtl="0" eaLnBrk="1" latinLnBrk="0" hangingPunct="1">
        <a:spcBef>
          <a:spcPct val="0"/>
        </a:spcBef>
        <a:buNone/>
        <a:defRPr sz="3200" kern="1200" baseline="0">
          <a:solidFill>
            <a:schemeClr val="bg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2800" kern="1200" baseline="0">
          <a:solidFill>
            <a:schemeClr val="bg1">
              <a:lumMod val="50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baseline="0">
          <a:solidFill>
            <a:schemeClr val="bg1">
              <a:lumMod val="50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baseline="0">
          <a:solidFill>
            <a:schemeClr val="bg1">
              <a:lumMod val="50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baseline="0">
          <a:solidFill>
            <a:schemeClr val="bg1">
              <a:lumMod val="50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hyperlink" Target="https://confluence.esss.lu.se/category/essinst"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tif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hyperlink" Target="https://confluence.esss.lu.se/display/EWO/ESS+Installation+Binder+Library"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tif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jira.esss.lu.se/secure/Dashboard.jspa" TargetMode="External"/><Relationship Id="rId2" Type="http://schemas.openxmlformats.org/officeDocument/2006/relationships/hyperlink" Target="https://jira.esss.lu.se/servicedesk/customer/portal/11/create/129"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en-US" dirty="0" err="1" smtClean="0"/>
              <a:t>Acc</a:t>
            </a:r>
            <a:r>
              <a:rPr lang="en-US" dirty="0" smtClean="0"/>
              <a:t> Collaboration board Trieste</a:t>
            </a:r>
            <a:br>
              <a:rPr lang="en-US" dirty="0" smtClean="0"/>
            </a:br>
            <a:r>
              <a:rPr lang="en-US" dirty="0" smtClean="0"/>
              <a:t>181003</a:t>
            </a:r>
            <a:endParaRPr lang="en-US" dirty="0"/>
          </a:p>
        </p:txBody>
      </p:sp>
      <p:sp>
        <p:nvSpPr>
          <p:cNvPr id="3" name="Subtitle 2"/>
          <p:cNvSpPr>
            <a:spLocks noGrp="1"/>
          </p:cNvSpPr>
          <p:nvPr>
            <p:ph type="subTitle" idx="1"/>
          </p:nvPr>
        </p:nvSpPr>
        <p:spPr/>
        <p:txBody>
          <a:bodyPr/>
          <a:lstStyle/>
          <a:p>
            <a:r>
              <a:rPr lang="en-US" dirty="0">
                <a:solidFill>
                  <a:schemeClr val="bg1"/>
                </a:solidFill>
              </a:rPr>
              <a:t>Peo Gustavsson</a:t>
            </a:r>
            <a:endParaRPr lang="sv-SE" dirty="0">
              <a:solidFill>
                <a:schemeClr val="bg1"/>
              </a:solidFill>
            </a:endParaRPr>
          </a:p>
        </p:txBody>
      </p:sp>
    </p:spTree>
    <p:extLst>
      <p:ext uri="{BB962C8B-B14F-4D97-AF65-F5344CB8AC3E}">
        <p14:creationId xmlns:p14="http://schemas.microsoft.com/office/powerpoint/2010/main" val="27344464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smtClean="0"/>
              <a:t>Harmonized ways of working at ESS</a:t>
            </a:r>
            <a:endParaRPr lang="en-US" dirty="0"/>
          </a:p>
        </p:txBody>
      </p:sp>
      <p:sp>
        <p:nvSpPr>
          <p:cNvPr id="3" name="Subtitle 2"/>
          <p:cNvSpPr>
            <a:spLocks noGrp="1"/>
          </p:cNvSpPr>
          <p:nvPr>
            <p:ph type="subTitle" idx="1"/>
          </p:nvPr>
        </p:nvSpPr>
        <p:spPr/>
        <p:txBody>
          <a:bodyPr/>
          <a:lstStyle/>
          <a:p>
            <a:endParaRPr lang="sv-SE"/>
          </a:p>
        </p:txBody>
      </p:sp>
    </p:spTree>
    <p:extLst>
      <p:ext uri="{BB962C8B-B14F-4D97-AF65-F5344CB8AC3E}">
        <p14:creationId xmlns:p14="http://schemas.microsoft.com/office/powerpoint/2010/main" val="31137021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a:bodyPr>
          <a:lstStyle/>
          <a:p>
            <a:r>
              <a:rPr lang="en-US" dirty="0" smtClean="0"/>
              <a:t>ESS is implementing harmonized ”ways of working”</a:t>
            </a:r>
          </a:p>
          <a:p>
            <a:pPr lvl="1"/>
            <a:r>
              <a:rPr lang="sv-SE" dirty="0"/>
              <a:t>Installation </a:t>
            </a:r>
            <a:r>
              <a:rPr lang="sv-SE" dirty="0" err="1"/>
              <a:t>Readiness</a:t>
            </a:r>
            <a:r>
              <a:rPr lang="sv-SE" dirty="0"/>
              <a:t> Review (IRR)</a:t>
            </a:r>
            <a:endParaRPr lang="en-US" dirty="0" smtClean="0"/>
          </a:p>
          <a:p>
            <a:pPr lvl="1"/>
            <a:r>
              <a:rPr lang="en-US" dirty="0" smtClean="0"/>
              <a:t>Installation binder (IB)</a:t>
            </a:r>
          </a:p>
          <a:p>
            <a:pPr lvl="1"/>
            <a:r>
              <a:rPr lang="en-US" dirty="0"/>
              <a:t>The work order </a:t>
            </a:r>
            <a:r>
              <a:rPr lang="en-US" dirty="0" smtClean="0"/>
              <a:t>process (WO)</a:t>
            </a:r>
          </a:p>
          <a:p>
            <a:pPr marL="457200" lvl="1" indent="0">
              <a:buNone/>
            </a:pPr>
            <a:endParaRPr lang="en-US" dirty="0" smtClean="0"/>
          </a:p>
          <a:p>
            <a:r>
              <a:rPr lang="en-US" dirty="0" smtClean="0"/>
              <a:t>Services and support </a:t>
            </a:r>
            <a:endParaRPr lang="en-US" dirty="0"/>
          </a:p>
          <a:p>
            <a:pPr lvl="1"/>
            <a:r>
              <a:rPr lang="en-US" dirty="0" smtClean="0"/>
              <a:t>Information can be found at ESS Installation </a:t>
            </a:r>
            <a:r>
              <a:rPr lang="en-US" dirty="0"/>
              <a:t>web </a:t>
            </a:r>
            <a:r>
              <a:rPr lang="en-US" dirty="0" smtClean="0"/>
              <a:t>page</a:t>
            </a:r>
          </a:p>
          <a:p>
            <a:pPr marL="457200" lvl="1" indent="0">
              <a:buNone/>
            </a:pPr>
            <a:r>
              <a:rPr lang="en-US" dirty="0" smtClean="0"/>
              <a:t> </a:t>
            </a:r>
          </a:p>
          <a:p>
            <a:pPr marL="0" indent="0">
              <a:buNone/>
            </a:pPr>
            <a:r>
              <a:rPr lang="en-US" dirty="0" smtClean="0">
                <a:hlinkClick r:id="rId2"/>
              </a:rPr>
              <a:t>https</a:t>
            </a:r>
            <a:r>
              <a:rPr lang="en-US" dirty="0">
                <a:hlinkClick r:id="rId2"/>
              </a:rPr>
              <a:t>://</a:t>
            </a:r>
            <a:r>
              <a:rPr lang="en-US" dirty="0" smtClean="0">
                <a:hlinkClick r:id="rId2"/>
              </a:rPr>
              <a:t>confluence.esss.lu.se/category/essinst</a:t>
            </a:r>
            <a:endParaRPr lang="en-US" dirty="0" smtClean="0"/>
          </a:p>
          <a:p>
            <a:pPr marL="0" indent="0">
              <a:buNone/>
            </a:pPr>
            <a:endParaRPr lang="en-US" dirty="0" smtClean="0"/>
          </a:p>
          <a:p>
            <a:pPr marL="0" indent="0">
              <a:buNone/>
            </a:pPr>
            <a:endParaRPr lang="en-US" dirty="0" smtClean="0"/>
          </a:p>
        </p:txBody>
      </p:sp>
      <p:sp>
        <p:nvSpPr>
          <p:cNvPr id="4" name="Slide Number Placeholder 3"/>
          <p:cNvSpPr>
            <a:spLocks noGrp="1"/>
          </p:cNvSpPr>
          <p:nvPr>
            <p:ph type="sldNum" sz="quarter" idx="12"/>
          </p:nvPr>
        </p:nvSpPr>
        <p:spPr/>
        <p:txBody>
          <a:bodyPr/>
          <a:lstStyle/>
          <a:p>
            <a:fld id="{551115BC-487E-4422-894C-CB7CD3E79223}" type="slidenum">
              <a:rPr lang="sv-SE" smtClean="0"/>
              <a:t>11</a:t>
            </a:fld>
            <a:endParaRPr lang="sv-SE"/>
          </a:p>
        </p:txBody>
      </p:sp>
    </p:spTree>
    <p:extLst>
      <p:ext uri="{BB962C8B-B14F-4D97-AF65-F5344CB8AC3E}">
        <p14:creationId xmlns:p14="http://schemas.microsoft.com/office/powerpoint/2010/main" val="17234174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ESS Installation web page </a:t>
            </a:r>
            <a:endParaRPr lang="sv-SE" dirty="0"/>
          </a:p>
        </p:txBody>
      </p:sp>
      <p:sp>
        <p:nvSpPr>
          <p:cNvPr id="4" name="Slide Number Placeholder 3"/>
          <p:cNvSpPr>
            <a:spLocks noGrp="1"/>
          </p:cNvSpPr>
          <p:nvPr>
            <p:ph type="sldNum" sz="quarter" idx="12"/>
          </p:nvPr>
        </p:nvSpPr>
        <p:spPr/>
        <p:txBody>
          <a:bodyPr/>
          <a:lstStyle/>
          <a:p>
            <a:fld id="{551115BC-487E-4422-894C-CB7CD3E79223}" type="slidenum">
              <a:rPr lang="sv-SE" smtClean="0"/>
              <a:t>12</a:t>
            </a:fld>
            <a:endParaRPr lang="sv-SE"/>
          </a:p>
        </p:txBody>
      </p:sp>
      <p:pic>
        <p:nvPicPr>
          <p:cNvPr id="5" name="Picture 4"/>
          <p:cNvPicPr>
            <a:picLocks noChangeAspect="1"/>
          </p:cNvPicPr>
          <p:nvPr/>
        </p:nvPicPr>
        <p:blipFill>
          <a:blip r:embed="rId2"/>
          <a:stretch>
            <a:fillRect/>
          </a:stretch>
        </p:blipFill>
        <p:spPr>
          <a:xfrm>
            <a:off x="791580" y="1469122"/>
            <a:ext cx="7496772" cy="5092226"/>
          </a:xfrm>
          <a:prstGeom prst="rect">
            <a:avLst/>
          </a:prstGeom>
        </p:spPr>
      </p:pic>
    </p:spTree>
    <p:extLst>
      <p:ext uri="{BB962C8B-B14F-4D97-AF65-F5344CB8AC3E}">
        <p14:creationId xmlns:p14="http://schemas.microsoft.com/office/powerpoint/2010/main" val="29746183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151619" y="4617131"/>
            <a:ext cx="2537389" cy="1308341"/>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Title 1"/>
          <p:cNvSpPr>
            <a:spLocks noGrp="1"/>
          </p:cNvSpPr>
          <p:nvPr>
            <p:ph type="title"/>
          </p:nvPr>
        </p:nvSpPr>
        <p:spPr/>
        <p:txBody>
          <a:bodyPr/>
          <a:lstStyle/>
          <a:p>
            <a:r>
              <a:rPr lang="en-US" dirty="0" smtClean="0"/>
              <a:t>Interface – In Kind – ESS WP to </a:t>
            </a:r>
            <a:br>
              <a:rPr lang="en-US" dirty="0" smtClean="0"/>
            </a:br>
            <a:r>
              <a:rPr lang="en-US" dirty="0" smtClean="0"/>
              <a:t>– Installation Package lead</a:t>
            </a:r>
            <a:endParaRPr lang="en-US" dirty="0"/>
          </a:p>
        </p:txBody>
      </p:sp>
      <p:sp>
        <p:nvSpPr>
          <p:cNvPr id="4" name="Slide Number Placeholder 3"/>
          <p:cNvSpPr>
            <a:spLocks noGrp="1"/>
          </p:cNvSpPr>
          <p:nvPr>
            <p:ph type="sldNum" sz="quarter" idx="12"/>
          </p:nvPr>
        </p:nvSpPr>
        <p:spPr/>
        <p:txBody>
          <a:bodyPr/>
          <a:lstStyle/>
          <a:p>
            <a:fld id="{551115BC-487E-4422-894C-CB7CD3E79223}" type="slidenum">
              <a:rPr lang="sv-SE" smtClean="0"/>
              <a:t>13</a:t>
            </a:fld>
            <a:endParaRPr lang="sv-SE"/>
          </a:p>
        </p:txBody>
      </p:sp>
      <p:sp>
        <p:nvSpPr>
          <p:cNvPr id="6" name="TextBox 5"/>
          <p:cNvSpPr txBox="1"/>
          <p:nvPr/>
        </p:nvSpPr>
        <p:spPr>
          <a:xfrm>
            <a:off x="1115616" y="2132856"/>
            <a:ext cx="2698880" cy="646331"/>
          </a:xfrm>
          <a:prstGeom prst="rect">
            <a:avLst/>
          </a:prstGeom>
          <a:noFill/>
        </p:spPr>
        <p:txBody>
          <a:bodyPr wrap="none" rtlCol="0">
            <a:spAutoFit/>
          </a:bodyPr>
          <a:lstStyle/>
          <a:p>
            <a:r>
              <a:rPr lang="en-US" dirty="0" smtClean="0"/>
              <a:t>AD installation coordinator</a:t>
            </a:r>
          </a:p>
          <a:p>
            <a:endParaRPr lang="sv-SE" dirty="0"/>
          </a:p>
        </p:txBody>
      </p:sp>
      <p:sp>
        <p:nvSpPr>
          <p:cNvPr id="7" name="TextBox 6"/>
          <p:cNvSpPr txBox="1"/>
          <p:nvPr/>
        </p:nvSpPr>
        <p:spPr>
          <a:xfrm>
            <a:off x="1115616" y="3240662"/>
            <a:ext cx="2494016" cy="369332"/>
          </a:xfrm>
          <a:prstGeom prst="rect">
            <a:avLst/>
          </a:prstGeom>
          <a:solidFill>
            <a:srgbClr val="AEC5E0"/>
          </a:solidFill>
        </p:spPr>
        <p:txBody>
          <a:bodyPr wrap="none" rtlCol="0">
            <a:spAutoFit/>
          </a:bodyPr>
          <a:lstStyle/>
          <a:p>
            <a:r>
              <a:rPr lang="en-US" dirty="0" smtClean="0"/>
              <a:t>Installation package lead</a:t>
            </a:r>
          </a:p>
        </p:txBody>
      </p:sp>
      <p:sp>
        <p:nvSpPr>
          <p:cNvPr id="8" name="TextBox 7"/>
          <p:cNvSpPr txBox="1"/>
          <p:nvPr/>
        </p:nvSpPr>
        <p:spPr>
          <a:xfrm>
            <a:off x="5940152" y="3234737"/>
            <a:ext cx="2573590" cy="923330"/>
          </a:xfrm>
          <a:prstGeom prst="rect">
            <a:avLst/>
          </a:prstGeom>
          <a:noFill/>
        </p:spPr>
        <p:txBody>
          <a:bodyPr wrap="none" rtlCol="0">
            <a:spAutoFit/>
          </a:bodyPr>
          <a:lstStyle/>
          <a:p>
            <a:pPr marL="285750" indent="-285750">
              <a:buFont typeface="Arial" panose="020B0604020202020204" pitchFamily="34" charset="0"/>
              <a:buChar char="•"/>
            </a:pPr>
            <a:r>
              <a:rPr lang="en-US" dirty="0" smtClean="0"/>
              <a:t>AD Work package lead</a:t>
            </a:r>
          </a:p>
          <a:p>
            <a:pPr marL="285750" indent="-285750">
              <a:buFont typeface="Arial" panose="020B0604020202020204" pitchFamily="34" charset="0"/>
              <a:buChar char="•"/>
            </a:pPr>
            <a:r>
              <a:rPr lang="en-US" dirty="0" smtClean="0"/>
              <a:t>AD Liaison Officers</a:t>
            </a:r>
          </a:p>
          <a:p>
            <a:endParaRPr lang="sv-SE" dirty="0"/>
          </a:p>
        </p:txBody>
      </p:sp>
      <p:sp>
        <p:nvSpPr>
          <p:cNvPr id="9" name="TextBox 8"/>
          <p:cNvSpPr txBox="1"/>
          <p:nvPr/>
        </p:nvSpPr>
        <p:spPr>
          <a:xfrm>
            <a:off x="6401905" y="2132855"/>
            <a:ext cx="1122423" cy="646331"/>
          </a:xfrm>
          <a:prstGeom prst="rect">
            <a:avLst/>
          </a:prstGeom>
          <a:noFill/>
        </p:spPr>
        <p:txBody>
          <a:bodyPr wrap="none" rtlCol="0">
            <a:spAutoFit/>
          </a:bodyPr>
          <a:lstStyle/>
          <a:p>
            <a:r>
              <a:rPr lang="en-US" dirty="0" smtClean="0"/>
              <a:t>IK partner</a:t>
            </a:r>
          </a:p>
          <a:p>
            <a:endParaRPr lang="sv-SE" dirty="0"/>
          </a:p>
        </p:txBody>
      </p:sp>
      <p:sp>
        <p:nvSpPr>
          <p:cNvPr id="10" name="TextBox 9"/>
          <p:cNvSpPr txBox="1"/>
          <p:nvPr/>
        </p:nvSpPr>
        <p:spPr>
          <a:xfrm>
            <a:off x="1226988" y="4725144"/>
            <a:ext cx="2179315" cy="1200329"/>
          </a:xfrm>
          <a:prstGeom prst="rect">
            <a:avLst/>
          </a:prstGeom>
          <a:noFill/>
        </p:spPr>
        <p:txBody>
          <a:bodyPr wrap="none" rtlCol="0">
            <a:spAutoFit/>
          </a:bodyPr>
          <a:lstStyle/>
          <a:p>
            <a:r>
              <a:rPr lang="en-US" dirty="0" smtClean="0"/>
              <a:t>Responsible for; </a:t>
            </a:r>
          </a:p>
          <a:p>
            <a:pPr marL="285750" indent="-285750">
              <a:buFont typeface="Arial" panose="020B0604020202020204" pitchFamily="34" charset="0"/>
              <a:buChar char="•"/>
            </a:pPr>
            <a:r>
              <a:rPr lang="en-US" dirty="0" smtClean="0"/>
              <a:t>Installation binder</a:t>
            </a:r>
          </a:p>
          <a:p>
            <a:pPr marL="285750" indent="-285750">
              <a:buFont typeface="Arial" panose="020B0604020202020204" pitchFamily="34" charset="0"/>
              <a:buChar char="•"/>
            </a:pPr>
            <a:r>
              <a:rPr lang="en-US" dirty="0" smtClean="0"/>
              <a:t>IRR</a:t>
            </a:r>
          </a:p>
          <a:p>
            <a:pPr marL="285750" indent="-285750">
              <a:buFont typeface="Arial" panose="020B0604020202020204" pitchFamily="34" charset="0"/>
              <a:buChar char="•"/>
            </a:pPr>
            <a:r>
              <a:rPr lang="en-US" dirty="0" smtClean="0"/>
              <a:t>Work order</a:t>
            </a:r>
            <a:endParaRPr lang="sv-SE" dirty="0"/>
          </a:p>
        </p:txBody>
      </p:sp>
      <p:cxnSp>
        <p:nvCxnSpPr>
          <p:cNvPr id="14" name="Straight Arrow Connector 13"/>
          <p:cNvCxnSpPr/>
          <p:nvPr/>
        </p:nvCxnSpPr>
        <p:spPr>
          <a:xfrm flipH="1">
            <a:off x="3887924" y="3429000"/>
            <a:ext cx="183620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2303748" y="2744924"/>
            <a:ext cx="0" cy="45555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2303748" y="4005064"/>
            <a:ext cx="0" cy="45555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6958806" y="2672916"/>
            <a:ext cx="0" cy="45555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flipH="1">
            <a:off x="3887925" y="2672916"/>
            <a:ext cx="3070881" cy="61206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901924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sv-SE" dirty="0" smtClean="0"/>
              <a:t>The Installation </a:t>
            </a:r>
            <a:r>
              <a:rPr lang="sv-SE" dirty="0" err="1" smtClean="0"/>
              <a:t>Readiness</a:t>
            </a:r>
            <a:r>
              <a:rPr lang="sv-SE" dirty="0" smtClean="0"/>
              <a:t> Review (IRR)</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0363363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Installation Process &amp; IRR</a:t>
            </a:r>
            <a:endParaRPr lang="en-US" dirty="0"/>
          </a:p>
        </p:txBody>
      </p:sp>
      <p:sp>
        <p:nvSpPr>
          <p:cNvPr id="4" name="Slide Number Placeholder 3"/>
          <p:cNvSpPr>
            <a:spLocks noGrp="1"/>
          </p:cNvSpPr>
          <p:nvPr>
            <p:ph type="sldNum" sz="quarter" idx="12"/>
          </p:nvPr>
        </p:nvSpPr>
        <p:spPr/>
        <p:txBody>
          <a:bodyPr/>
          <a:lstStyle/>
          <a:p>
            <a:fld id="{551115BC-487E-4422-894C-CB7CD3E79223}" type="slidenum">
              <a:rPr lang="sv-SE" smtClean="0"/>
              <a:t>15</a:t>
            </a:fld>
            <a:endParaRPr lang="sv-SE"/>
          </a:p>
        </p:txBody>
      </p:sp>
      <p:pic>
        <p:nvPicPr>
          <p:cNvPr id="5" name="Picture 4">
            <a:extLst>
              <a:ext uri="{FF2B5EF4-FFF2-40B4-BE49-F238E27FC236}">
                <a16:creationId xmlns:a16="http://schemas.microsoft.com/office/drawing/2014/main" id="{EA96CD25-148A-8348-8762-1A468C87C05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1731010"/>
            <a:ext cx="9144000" cy="3930238"/>
          </a:xfrm>
          <a:prstGeom prst="rect">
            <a:avLst/>
          </a:prstGeom>
        </p:spPr>
      </p:pic>
      <p:sp>
        <p:nvSpPr>
          <p:cNvPr id="3" name="Oval 2"/>
          <p:cNvSpPr/>
          <p:nvPr/>
        </p:nvSpPr>
        <p:spPr>
          <a:xfrm>
            <a:off x="4824028" y="2960948"/>
            <a:ext cx="756084" cy="756084"/>
          </a:xfrm>
          <a:prstGeom prst="ellipse">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Isosceles Triangle 6"/>
          <p:cNvSpPr/>
          <p:nvPr/>
        </p:nvSpPr>
        <p:spPr>
          <a:xfrm>
            <a:off x="5040052" y="4113076"/>
            <a:ext cx="324036" cy="279341"/>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8" name="TextBox 7"/>
          <p:cNvSpPr txBox="1"/>
          <p:nvPr/>
        </p:nvSpPr>
        <p:spPr>
          <a:xfrm>
            <a:off x="4175956" y="4365104"/>
            <a:ext cx="2126416" cy="369332"/>
          </a:xfrm>
          <a:prstGeom prst="rect">
            <a:avLst/>
          </a:prstGeom>
          <a:noFill/>
        </p:spPr>
        <p:txBody>
          <a:bodyPr wrap="none" rtlCol="0">
            <a:spAutoFit/>
          </a:bodyPr>
          <a:lstStyle/>
          <a:p>
            <a:r>
              <a:rPr lang="sv-SE" dirty="0" smtClean="0"/>
              <a:t>Installation binder IB</a:t>
            </a:r>
            <a:endParaRPr lang="sv-SE" dirty="0"/>
          </a:p>
        </p:txBody>
      </p:sp>
    </p:spTree>
    <p:extLst>
      <p:ext uri="{BB962C8B-B14F-4D97-AF65-F5344CB8AC3E}">
        <p14:creationId xmlns:p14="http://schemas.microsoft.com/office/powerpoint/2010/main" val="897267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Purpose IRR</a:t>
            </a:r>
            <a:endParaRPr lang="en-GB" dirty="0"/>
          </a:p>
        </p:txBody>
      </p:sp>
      <p:sp>
        <p:nvSpPr>
          <p:cNvPr id="3" name="Content Placeholder 2"/>
          <p:cNvSpPr>
            <a:spLocks noGrp="1"/>
          </p:cNvSpPr>
          <p:nvPr>
            <p:ph idx="1"/>
          </p:nvPr>
        </p:nvSpPr>
        <p:spPr/>
        <p:txBody>
          <a:bodyPr>
            <a:normAutofit/>
          </a:bodyPr>
          <a:lstStyle/>
          <a:p>
            <a:pPr marL="0" indent="0">
              <a:buNone/>
            </a:pPr>
            <a:endParaRPr lang="en-GB" sz="1300" b="1" dirty="0"/>
          </a:p>
          <a:p>
            <a:pPr marL="0" indent="0">
              <a:buNone/>
            </a:pPr>
            <a:r>
              <a:rPr lang="en-GB" dirty="0" smtClean="0"/>
              <a:t>The </a:t>
            </a:r>
            <a:r>
              <a:rPr lang="en-GB" dirty="0"/>
              <a:t>purpose with </a:t>
            </a:r>
            <a:r>
              <a:rPr lang="en-GB" i="1" dirty="0" smtClean="0">
                <a:solidFill>
                  <a:srgbClr val="0070C0"/>
                </a:solidFill>
              </a:rPr>
              <a:t>Installation Readiness Review </a:t>
            </a:r>
            <a:r>
              <a:rPr lang="en-GB" dirty="0" smtClean="0"/>
              <a:t>is;</a:t>
            </a:r>
          </a:p>
          <a:p>
            <a:pPr lvl="1"/>
            <a:r>
              <a:rPr lang="en-GB" dirty="0" smtClean="0"/>
              <a:t>to </a:t>
            </a:r>
            <a:r>
              <a:rPr lang="en-US" dirty="0" smtClean="0"/>
              <a:t>review if the</a:t>
            </a:r>
            <a:r>
              <a:rPr lang="sv-SE" dirty="0" smtClean="0"/>
              <a:t> </a:t>
            </a:r>
            <a:r>
              <a:rPr lang="en-US" dirty="0" smtClean="0"/>
              <a:t>necessary preparations have been performed and </a:t>
            </a:r>
          </a:p>
          <a:p>
            <a:pPr lvl="1"/>
            <a:r>
              <a:rPr lang="en-US" dirty="0" smtClean="0"/>
              <a:t>the supporting documentation are in place for the upcoming installation package. </a:t>
            </a:r>
          </a:p>
          <a:p>
            <a:pPr marL="0" indent="0">
              <a:buNone/>
            </a:pPr>
            <a:endParaRPr lang="en-US" dirty="0"/>
          </a:p>
          <a:p>
            <a:pPr marL="0" indent="0">
              <a:buNone/>
            </a:pPr>
            <a:r>
              <a:rPr lang="en-US" dirty="0" smtClean="0"/>
              <a:t>An </a:t>
            </a:r>
            <a:r>
              <a:rPr lang="en-US" i="1" dirty="0">
                <a:solidFill>
                  <a:srgbClr val="0070C0"/>
                </a:solidFill>
              </a:rPr>
              <a:t>installation package </a:t>
            </a:r>
            <a:r>
              <a:rPr lang="en-US" dirty="0" smtClean="0"/>
              <a:t>is manageable discreet piece of the complete installation </a:t>
            </a:r>
          </a:p>
          <a:p>
            <a:pPr marL="0" indent="0">
              <a:buNone/>
            </a:pPr>
            <a:r>
              <a:rPr lang="en-US" dirty="0"/>
              <a:t>	</a:t>
            </a:r>
            <a:r>
              <a:rPr lang="en-US" sz="2400" dirty="0" smtClean="0"/>
              <a:t>(size of package depending on many factors).</a:t>
            </a:r>
            <a:endParaRPr lang="en-US" dirty="0" smtClean="0"/>
          </a:p>
          <a:p>
            <a:pPr marL="0" indent="0">
              <a:buNone/>
            </a:pPr>
            <a:endParaRPr lang="en-GB" dirty="0"/>
          </a:p>
          <a:p>
            <a:pPr marL="0" indent="0">
              <a:buNone/>
            </a:pPr>
            <a:endParaRPr lang="en-GB" sz="1300" b="1" dirty="0"/>
          </a:p>
        </p:txBody>
      </p:sp>
      <p:sp>
        <p:nvSpPr>
          <p:cNvPr id="4" name="Slide Number Placeholder 3"/>
          <p:cNvSpPr>
            <a:spLocks noGrp="1"/>
          </p:cNvSpPr>
          <p:nvPr>
            <p:ph type="sldNum" sz="quarter" idx="12"/>
          </p:nvPr>
        </p:nvSpPr>
        <p:spPr/>
        <p:txBody>
          <a:bodyPr/>
          <a:lstStyle/>
          <a:p>
            <a:fld id="{551115BC-487E-4422-894C-CB7CD3E79223}" type="slidenum">
              <a:rPr lang="sv-SE" smtClean="0"/>
              <a:t>16</a:t>
            </a:fld>
            <a:endParaRPr lang="sv-SE"/>
          </a:p>
        </p:txBody>
      </p:sp>
      <p:sp>
        <p:nvSpPr>
          <p:cNvPr id="5" name="Rektangel 7"/>
          <p:cNvSpPr/>
          <p:nvPr/>
        </p:nvSpPr>
        <p:spPr>
          <a:xfrm rot="2639320">
            <a:off x="7494267" y="5675997"/>
            <a:ext cx="576064" cy="58307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ruta 23"/>
          <p:cNvSpPr txBox="1"/>
          <p:nvPr/>
        </p:nvSpPr>
        <p:spPr>
          <a:xfrm>
            <a:off x="5140939" y="6290156"/>
            <a:ext cx="5371721" cy="523220"/>
          </a:xfrm>
          <a:prstGeom prst="rect">
            <a:avLst/>
          </a:prstGeom>
          <a:noFill/>
        </p:spPr>
        <p:txBody>
          <a:bodyPr wrap="square" rtlCol="0">
            <a:spAutoFit/>
          </a:bodyPr>
          <a:lstStyle/>
          <a:p>
            <a:pPr algn="ctr"/>
            <a:r>
              <a:rPr lang="sv-SE" sz="2800" dirty="0" smtClean="0"/>
              <a:t>IRR</a:t>
            </a:r>
            <a:endParaRPr lang="sv-SE" sz="2800" dirty="0"/>
          </a:p>
        </p:txBody>
      </p:sp>
    </p:spTree>
    <p:extLst>
      <p:ext uri="{BB962C8B-B14F-4D97-AF65-F5344CB8AC3E}">
        <p14:creationId xmlns:p14="http://schemas.microsoft.com/office/powerpoint/2010/main" val="33674361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IRR </a:t>
            </a:r>
            <a:r>
              <a:rPr lang="en-US" dirty="0"/>
              <a:t>D</a:t>
            </a:r>
            <a:r>
              <a:rPr lang="en-US" dirty="0" smtClean="0"/>
              <a:t>ocumentation</a:t>
            </a:r>
            <a:endParaRPr lang="en-US" dirty="0"/>
          </a:p>
        </p:txBody>
      </p:sp>
      <p:sp>
        <p:nvSpPr>
          <p:cNvPr id="3" name="Content Placeholder 2"/>
          <p:cNvSpPr>
            <a:spLocks noGrp="1"/>
          </p:cNvSpPr>
          <p:nvPr>
            <p:ph idx="1"/>
          </p:nvPr>
        </p:nvSpPr>
        <p:spPr>
          <a:xfrm>
            <a:off x="457200" y="1600200"/>
            <a:ext cx="6347048" cy="5717232"/>
          </a:xfrm>
        </p:spPr>
        <p:txBody>
          <a:bodyPr>
            <a:normAutofit fontScale="70000" lnSpcReduction="20000"/>
          </a:bodyPr>
          <a:lstStyle/>
          <a:p>
            <a:r>
              <a:rPr lang="en-US" sz="2300" dirty="0" smtClean="0"/>
              <a:t>All relevant documentation for the upcoming installation package and IRR is collected in an </a:t>
            </a:r>
            <a:r>
              <a:rPr lang="en-US" sz="2300" i="1" dirty="0" smtClean="0">
                <a:solidFill>
                  <a:srgbClr val="0070C0"/>
                </a:solidFill>
              </a:rPr>
              <a:t>installation binder. </a:t>
            </a:r>
          </a:p>
          <a:p>
            <a:pPr marL="0" indent="0">
              <a:buNone/>
            </a:pPr>
            <a:endParaRPr lang="en-US" sz="2300" i="1" dirty="0" smtClean="0">
              <a:solidFill>
                <a:srgbClr val="0070C0"/>
              </a:solidFill>
            </a:endParaRPr>
          </a:p>
          <a:p>
            <a:r>
              <a:rPr lang="en-US" sz="2300" dirty="0"/>
              <a:t>The scope of an installation package might vary a lot, from small minor works to months of complex, large team installation. </a:t>
            </a:r>
            <a:endParaRPr lang="en-US" sz="2300" dirty="0" smtClean="0"/>
          </a:p>
          <a:p>
            <a:pPr marL="0" indent="0">
              <a:buNone/>
            </a:pPr>
            <a:endParaRPr lang="en-US" sz="2300" dirty="0"/>
          </a:p>
          <a:p>
            <a:pPr marL="0" indent="0">
              <a:lnSpc>
                <a:spcPct val="150000"/>
              </a:lnSpc>
              <a:buNone/>
            </a:pPr>
            <a:r>
              <a:rPr lang="en-US" sz="2300" b="1" dirty="0" smtClean="0"/>
              <a:t>General responsibilities</a:t>
            </a:r>
            <a:endParaRPr lang="en-US" sz="2300" b="1" dirty="0"/>
          </a:p>
          <a:p>
            <a:r>
              <a:rPr lang="en-US" sz="2600" dirty="0"/>
              <a:t>Installation Package Lead: That an IRR are performed</a:t>
            </a:r>
          </a:p>
          <a:p>
            <a:r>
              <a:rPr lang="en-US" sz="2600" dirty="0" smtClean="0"/>
              <a:t>IRR chair/Installation Coordinator</a:t>
            </a:r>
            <a:r>
              <a:rPr lang="en-US" sz="2600" dirty="0"/>
              <a:t>-</a:t>
            </a:r>
            <a:r>
              <a:rPr lang="en-US" sz="2600" dirty="0" smtClean="0"/>
              <a:t>Go/</a:t>
            </a:r>
            <a:r>
              <a:rPr lang="en-US" sz="2600" dirty="0" err="1" smtClean="0"/>
              <a:t>NoGo</a:t>
            </a:r>
            <a:r>
              <a:rPr lang="en-US" sz="2600" dirty="0" smtClean="0"/>
              <a:t> </a:t>
            </a:r>
            <a:r>
              <a:rPr lang="en-US" sz="2600" dirty="0"/>
              <a:t>for installation</a:t>
            </a:r>
          </a:p>
          <a:p>
            <a:r>
              <a:rPr lang="en-US" sz="2600" dirty="0"/>
              <a:t>Project QA: </a:t>
            </a:r>
            <a:r>
              <a:rPr lang="en-US" sz="2600" dirty="0" smtClean="0"/>
              <a:t>Approve </a:t>
            </a:r>
            <a:r>
              <a:rPr lang="en-US" sz="2600" dirty="0"/>
              <a:t>the quality </a:t>
            </a:r>
            <a:r>
              <a:rPr lang="en-US" sz="2600" dirty="0" smtClean="0"/>
              <a:t>plan</a:t>
            </a:r>
          </a:p>
          <a:p>
            <a:pPr marL="0" indent="0">
              <a:buNone/>
            </a:pPr>
            <a:endParaRPr lang="en-US" sz="2600" dirty="0" smtClean="0"/>
          </a:p>
          <a:p>
            <a:pPr>
              <a:lnSpc>
                <a:spcPct val="200000"/>
              </a:lnSpc>
            </a:pPr>
            <a:r>
              <a:rPr lang="en-US" sz="2300" b="1" dirty="0"/>
              <a:t>Good shape </a:t>
            </a:r>
            <a:r>
              <a:rPr lang="en-US" sz="2300" dirty="0"/>
              <a:t>– </a:t>
            </a:r>
            <a:r>
              <a:rPr lang="en-US" sz="2300" dirty="0" smtClean="0"/>
              <a:t>Proceed</a:t>
            </a:r>
          </a:p>
          <a:p>
            <a:pPr>
              <a:lnSpc>
                <a:spcPct val="200000"/>
              </a:lnSpc>
            </a:pPr>
            <a:r>
              <a:rPr lang="en-US" sz="2300" b="1" dirty="0" smtClean="0"/>
              <a:t>Minor </a:t>
            </a:r>
            <a:r>
              <a:rPr lang="en-US" sz="2300" b="1" dirty="0"/>
              <a:t>things </a:t>
            </a:r>
            <a:r>
              <a:rPr lang="en-US" sz="2300" dirty="0"/>
              <a:t>to fix before start – Keep start date</a:t>
            </a:r>
          </a:p>
          <a:p>
            <a:pPr>
              <a:lnSpc>
                <a:spcPct val="200000"/>
              </a:lnSpc>
            </a:pPr>
            <a:r>
              <a:rPr lang="en-US" sz="2300" b="1" dirty="0"/>
              <a:t>Major things </a:t>
            </a:r>
            <a:r>
              <a:rPr lang="en-US" sz="2300" dirty="0"/>
              <a:t>to fix before start – Reschedule installation</a:t>
            </a:r>
          </a:p>
          <a:p>
            <a:pPr>
              <a:lnSpc>
                <a:spcPct val="200000"/>
              </a:lnSpc>
            </a:pPr>
            <a:r>
              <a:rPr lang="en-US" sz="2300" b="1" dirty="0"/>
              <a:t>Part</a:t>
            </a:r>
            <a:r>
              <a:rPr lang="en-US" sz="2300" dirty="0"/>
              <a:t> of package </a:t>
            </a:r>
            <a:r>
              <a:rPr lang="en-US" sz="2300" b="1" dirty="0"/>
              <a:t>not </a:t>
            </a:r>
            <a:r>
              <a:rPr lang="en-US" sz="2300" b="1" dirty="0" smtClean="0"/>
              <a:t>ready </a:t>
            </a:r>
            <a:r>
              <a:rPr lang="en-US" sz="2300" dirty="0" smtClean="0"/>
              <a:t>– </a:t>
            </a:r>
            <a:r>
              <a:rPr lang="en-US" sz="2300" dirty="0"/>
              <a:t>Split package</a:t>
            </a:r>
          </a:p>
          <a:p>
            <a:pPr marL="0" indent="0">
              <a:buNone/>
            </a:pPr>
            <a:endParaRPr lang="en-US" sz="2100" dirty="0"/>
          </a:p>
          <a:p>
            <a:pPr marL="0" indent="0">
              <a:buNone/>
            </a:pPr>
            <a:endParaRPr lang="en-US" i="1" dirty="0">
              <a:solidFill>
                <a:srgbClr val="0070C0"/>
              </a:solidFill>
            </a:endParaRPr>
          </a:p>
        </p:txBody>
      </p:sp>
      <p:sp>
        <p:nvSpPr>
          <p:cNvPr id="4" name="Slide Number Placeholder 3"/>
          <p:cNvSpPr>
            <a:spLocks noGrp="1"/>
          </p:cNvSpPr>
          <p:nvPr>
            <p:ph type="sldNum" sz="quarter" idx="12"/>
          </p:nvPr>
        </p:nvSpPr>
        <p:spPr/>
        <p:txBody>
          <a:bodyPr/>
          <a:lstStyle/>
          <a:p>
            <a:fld id="{551115BC-487E-4422-894C-CB7CD3E79223}" type="slidenum">
              <a:rPr lang="sv-SE" smtClean="0"/>
              <a:t>17</a:t>
            </a:fld>
            <a:endParaRPr lang="sv-SE"/>
          </a:p>
        </p:txBody>
      </p:sp>
      <p:pic>
        <p:nvPicPr>
          <p:cNvPr id="5" name="Picture 4">
            <a:extLst>
              <a:ext uri="{FF2B5EF4-FFF2-40B4-BE49-F238E27FC236}">
                <a16:creationId xmlns:a16="http://schemas.microsoft.com/office/drawing/2014/main" id="{F8277D4C-FC55-4948-84D1-142AB837AD21}"/>
              </a:ext>
            </a:extLst>
          </p:cNvPr>
          <p:cNvPicPr>
            <a:picLocks noChangeAspect="1"/>
          </p:cNvPicPr>
          <p:nvPr/>
        </p:nvPicPr>
        <p:blipFill>
          <a:blip r:embed="rId2"/>
          <a:stretch>
            <a:fillRect/>
          </a:stretch>
        </p:blipFill>
        <p:spPr>
          <a:xfrm>
            <a:off x="6408204" y="2800802"/>
            <a:ext cx="3456384" cy="3920673"/>
          </a:xfrm>
          <a:prstGeom prst="rect">
            <a:avLst/>
          </a:prstGeom>
        </p:spPr>
      </p:pic>
    </p:spTree>
    <p:extLst>
      <p:ext uri="{BB962C8B-B14F-4D97-AF65-F5344CB8AC3E}">
        <p14:creationId xmlns:p14="http://schemas.microsoft.com/office/powerpoint/2010/main" val="33251311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sv-SE" dirty="0" smtClean="0"/>
              <a:t>The Installation Binder</a:t>
            </a:r>
            <a:br>
              <a:rPr lang="sv-SE" dirty="0" smtClean="0"/>
            </a:br>
            <a:r>
              <a:rPr lang="sv-SE" dirty="0" smtClean="0"/>
              <a:t>Practical </a:t>
            </a:r>
            <a:r>
              <a:rPr lang="sv-SE" dirty="0" err="1" smtClean="0"/>
              <a:t>Use</a:t>
            </a:r>
            <a:endParaRPr lang="en-US" dirty="0"/>
          </a:p>
        </p:txBody>
      </p:sp>
    </p:spTree>
    <p:extLst>
      <p:ext uri="{BB962C8B-B14F-4D97-AF65-F5344CB8AC3E}">
        <p14:creationId xmlns:p14="http://schemas.microsoft.com/office/powerpoint/2010/main" val="71841554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Installation Binder</a:t>
            </a:r>
            <a:endParaRPr lang="en-US" dirty="0"/>
          </a:p>
        </p:txBody>
      </p:sp>
      <p:sp>
        <p:nvSpPr>
          <p:cNvPr id="3" name="Content Placeholder 2"/>
          <p:cNvSpPr>
            <a:spLocks noGrp="1"/>
          </p:cNvSpPr>
          <p:nvPr>
            <p:ph idx="1"/>
          </p:nvPr>
        </p:nvSpPr>
        <p:spPr/>
        <p:txBody>
          <a:bodyPr>
            <a:normAutofit/>
          </a:bodyPr>
          <a:lstStyle/>
          <a:p>
            <a:r>
              <a:rPr lang="en-US" sz="2000" dirty="0" smtClean="0">
                <a:solidFill>
                  <a:schemeClr val="tx1"/>
                </a:solidFill>
              </a:rPr>
              <a:t>The binder Is a tool for organizing all documents related to a specific installation work (Installation Package).</a:t>
            </a:r>
            <a:br>
              <a:rPr lang="en-US" sz="2000" dirty="0" smtClean="0">
                <a:solidFill>
                  <a:schemeClr val="tx1"/>
                </a:solidFill>
              </a:rPr>
            </a:br>
            <a:endParaRPr lang="en-US" sz="2000" dirty="0" smtClean="0">
              <a:solidFill>
                <a:schemeClr val="tx1"/>
              </a:solidFill>
            </a:endParaRPr>
          </a:p>
          <a:p>
            <a:pPr lvl="1"/>
            <a:r>
              <a:rPr lang="en-US" sz="1800" dirty="0" smtClean="0">
                <a:solidFill>
                  <a:schemeClr val="tx1"/>
                </a:solidFill>
              </a:rPr>
              <a:t>Some of the documents </a:t>
            </a:r>
            <a:r>
              <a:rPr lang="en-US" sz="1800" b="1" i="1" dirty="0" smtClean="0">
                <a:solidFill>
                  <a:schemeClr val="tx1"/>
                </a:solidFill>
              </a:rPr>
              <a:t>are created during the design phase</a:t>
            </a:r>
            <a:r>
              <a:rPr lang="en-US" sz="1800" dirty="0" smtClean="0">
                <a:solidFill>
                  <a:schemeClr val="tx1"/>
                </a:solidFill>
              </a:rPr>
              <a:t>, e.g. drawings, list of components, quality plans etc.</a:t>
            </a:r>
            <a:br>
              <a:rPr lang="en-US" sz="1800" dirty="0" smtClean="0">
                <a:solidFill>
                  <a:schemeClr val="tx1"/>
                </a:solidFill>
              </a:rPr>
            </a:br>
            <a:endParaRPr lang="en-US" sz="1800" dirty="0" smtClean="0">
              <a:solidFill>
                <a:schemeClr val="tx1"/>
              </a:solidFill>
            </a:endParaRPr>
          </a:p>
          <a:p>
            <a:pPr lvl="1"/>
            <a:r>
              <a:rPr lang="en-US" sz="1800" dirty="0" smtClean="0">
                <a:solidFill>
                  <a:schemeClr val="tx1"/>
                </a:solidFill>
              </a:rPr>
              <a:t>Some of the documents </a:t>
            </a:r>
            <a:r>
              <a:rPr lang="en-US" sz="1800" b="1" i="1" dirty="0" smtClean="0">
                <a:solidFill>
                  <a:schemeClr val="tx1"/>
                </a:solidFill>
              </a:rPr>
              <a:t>are created during preparation of this specific installation work</a:t>
            </a:r>
            <a:r>
              <a:rPr lang="en-US" sz="1800" dirty="0" smtClean="0">
                <a:solidFill>
                  <a:schemeClr val="tx1"/>
                </a:solidFill>
              </a:rPr>
              <a:t>, e.g. schedules, temporary services, RAMS etc.</a:t>
            </a:r>
            <a:br>
              <a:rPr lang="en-US" sz="1800" dirty="0" smtClean="0">
                <a:solidFill>
                  <a:schemeClr val="tx1"/>
                </a:solidFill>
              </a:rPr>
            </a:br>
            <a:endParaRPr lang="en-US" sz="1800" dirty="0" smtClean="0">
              <a:solidFill>
                <a:schemeClr val="tx1"/>
              </a:solidFill>
            </a:endParaRPr>
          </a:p>
          <a:p>
            <a:pPr lvl="1"/>
            <a:r>
              <a:rPr lang="en-US" sz="1800" dirty="0" smtClean="0">
                <a:solidFill>
                  <a:schemeClr val="tx1"/>
                </a:solidFill>
              </a:rPr>
              <a:t>Some of the documents are </a:t>
            </a:r>
            <a:r>
              <a:rPr lang="en-US" sz="1800" b="1" i="1" dirty="0" smtClean="0">
                <a:solidFill>
                  <a:schemeClr val="tx1"/>
                </a:solidFill>
              </a:rPr>
              <a:t>created during the actual installation</a:t>
            </a:r>
            <a:r>
              <a:rPr lang="en-US" sz="1800" dirty="0" smtClean="0">
                <a:solidFill>
                  <a:schemeClr val="tx1"/>
                </a:solidFill>
              </a:rPr>
              <a:t>, e.g. diary, NCRs, Inspection documentation of finalized installation etc.</a:t>
            </a:r>
          </a:p>
          <a:p>
            <a:pPr marL="457200" lvl="1" indent="0">
              <a:buNone/>
            </a:pPr>
            <a:endParaRPr lang="en-US" sz="1800" dirty="0" smtClean="0">
              <a:solidFill>
                <a:schemeClr val="tx1"/>
              </a:solidFill>
            </a:endParaRPr>
          </a:p>
          <a:p>
            <a:pPr lvl="1"/>
            <a:endParaRPr lang="sv-SE" sz="1600" dirty="0">
              <a:solidFill>
                <a:schemeClr val="tx1"/>
              </a:solidFill>
            </a:endParaRPr>
          </a:p>
          <a:p>
            <a:pPr marL="57150" indent="0">
              <a:buNone/>
            </a:pPr>
            <a:r>
              <a:rPr lang="en-US" sz="2000" dirty="0" smtClean="0">
                <a:hlinkClick r:id="rId2"/>
              </a:rPr>
              <a:t>ESS Installation Binder Library</a:t>
            </a:r>
            <a:endParaRPr lang="en-US" sz="2000" dirty="0" smtClean="0"/>
          </a:p>
        </p:txBody>
      </p:sp>
      <p:sp>
        <p:nvSpPr>
          <p:cNvPr id="4" name="Slide Number Placeholder 3"/>
          <p:cNvSpPr>
            <a:spLocks noGrp="1"/>
          </p:cNvSpPr>
          <p:nvPr>
            <p:ph type="sldNum" sz="quarter" idx="12"/>
          </p:nvPr>
        </p:nvSpPr>
        <p:spPr/>
        <p:txBody>
          <a:bodyPr/>
          <a:lstStyle/>
          <a:p>
            <a:fld id="{551115BC-487E-4422-894C-CB7CD3E79223}" type="slidenum">
              <a:rPr lang="en-US" smtClean="0"/>
              <a:t>19</a:t>
            </a:fld>
            <a:endParaRPr lang="en-US" dirty="0"/>
          </a:p>
        </p:txBody>
      </p:sp>
    </p:spTree>
    <p:extLst>
      <p:ext uri="{BB962C8B-B14F-4D97-AF65-F5344CB8AC3E}">
        <p14:creationId xmlns:p14="http://schemas.microsoft.com/office/powerpoint/2010/main" val="14645493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err="1" smtClean="0"/>
              <a:t>Outline</a:t>
            </a:r>
            <a:endParaRPr lang="sv-SE" dirty="0"/>
          </a:p>
        </p:txBody>
      </p:sp>
      <p:sp>
        <p:nvSpPr>
          <p:cNvPr id="3" name="Content Placeholder 2"/>
          <p:cNvSpPr>
            <a:spLocks noGrp="1"/>
          </p:cNvSpPr>
          <p:nvPr>
            <p:ph idx="1"/>
          </p:nvPr>
        </p:nvSpPr>
        <p:spPr/>
        <p:txBody>
          <a:bodyPr>
            <a:normAutofit/>
          </a:bodyPr>
          <a:lstStyle/>
          <a:p>
            <a:r>
              <a:rPr lang="en-US" dirty="0" smtClean="0"/>
              <a:t>Infra </a:t>
            </a:r>
            <a:r>
              <a:rPr lang="en-US" dirty="0"/>
              <a:t>structure </a:t>
            </a:r>
            <a:r>
              <a:rPr lang="en-US" dirty="0" smtClean="0"/>
              <a:t>Project</a:t>
            </a:r>
          </a:p>
          <a:p>
            <a:r>
              <a:rPr lang="en-US" dirty="0" smtClean="0"/>
              <a:t>Harmonized </a:t>
            </a:r>
            <a:r>
              <a:rPr lang="en-US" dirty="0"/>
              <a:t>ways of working at </a:t>
            </a:r>
            <a:r>
              <a:rPr lang="en-US" dirty="0" smtClean="0"/>
              <a:t>ESS</a:t>
            </a:r>
          </a:p>
          <a:p>
            <a:pPr lvl="1"/>
            <a:r>
              <a:rPr lang="en-US" dirty="0" smtClean="0"/>
              <a:t>Important roles</a:t>
            </a:r>
          </a:p>
          <a:p>
            <a:pPr lvl="1"/>
            <a:r>
              <a:rPr lang="sv-SE" dirty="0"/>
              <a:t>The Installation </a:t>
            </a:r>
            <a:r>
              <a:rPr lang="sv-SE" dirty="0" err="1"/>
              <a:t>Readiness</a:t>
            </a:r>
            <a:r>
              <a:rPr lang="sv-SE" dirty="0"/>
              <a:t> Review (IRR</a:t>
            </a:r>
            <a:r>
              <a:rPr lang="sv-SE" dirty="0" smtClean="0"/>
              <a:t>)</a:t>
            </a:r>
          </a:p>
          <a:p>
            <a:pPr lvl="1"/>
            <a:r>
              <a:rPr lang="sv-SE" dirty="0"/>
              <a:t>The Installation </a:t>
            </a:r>
            <a:r>
              <a:rPr lang="sv-SE" dirty="0" smtClean="0"/>
              <a:t>Binder ”Practical </a:t>
            </a:r>
            <a:r>
              <a:rPr lang="sv-SE" dirty="0" err="1" smtClean="0"/>
              <a:t>Use</a:t>
            </a:r>
            <a:r>
              <a:rPr lang="sv-SE" dirty="0" smtClean="0"/>
              <a:t>”</a:t>
            </a:r>
          </a:p>
          <a:p>
            <a:pPr lvl="1"/>
            <a:r>
              <a:rPr lang="sv-SE" dirty="0"/>
              <a:t>The WSCP vs RAMS </a:t>
            </a:r>
            <a:r>
              <a:rPr lang="sv-SE" dirty="0" smtClean="0"/>
              <a:t>Practical </a:t>
            </a:r>
            <a:r>
              <a:rPr lang="sv-SE" dirty="0" err="1" smtClean="0"/>
              <a:t>Use</a:t>
            </a:r>
            <a:endParaRPr lang="sv-SE" dirty="0" smtClean="0"/>
          </a:p>
          <a:p>
            <a:pPr lvl="1"/>
            <a:r>
              <a:rPr lang="sv-SE" dirty="0"/>
              <a:t>ESS </a:t>
            </a:r>
            <a:r>
              <a:rPr lang="sv-SE" dirty="0" err="1"/>
              <a:t>Work</a:t>
            </a:r>
            <a:r>
              <a:rPr lang="sv-SE" dirty="0"/>
              <a:t> Orders ”</a:t>
            </a:r>
            <a:r>
              <a:rPr lang="en-US" dirty="0"/>
              <a:t>Mandatory</a:t>
            </a:r>
            <a:r>
              <a:rPr lang="sv-SE" dirty="0"/>
              <a:t> for all installation </a:t>
            </a:r>
            <a:r>
              <a:rPr lang="en-US" dirty="0"/>
              <a:t>work</a:t>
            </a:r>
            <a:r>
              <a:rPr lang="en-US" dirty="0" smtClean="0"/>
              <a:t>”</a:t>
            </a:r>
          </a:p>
          <a:p>
            <a:pPr marL="457200" lvl="1" indent="0">
              <a:buNone/>
            </a:pPr>
            <a:endParaRPr lang="en-US" dirty="0" smtClean="0"/>
          </a:p>
          <a:p>
            <a:r>
              <a:rPr lang="sv-SE" dirty="0"/>
              <a:t>CDB and </a:t>
            </a:r>
            <a:r>
              <a:rPr lang="sv-SE" dirty="0" err="1"/>
              <a:t>stubs</a:t>
            </a:r>
            <a:r>
              <a:rPr lang="sv-SE" dirty="0"/>
              <a:t> installation road </a:t>
            </a:r>
            <a:r>
              <a:rPr lang="sv-SE" dirty="0" err="1" smtClean="0"/>
              <a:t>map</a:t>
            </a:r>
            <a:endParaRPr lang="en-US" dirty="0"/>
          </a:p>
        </p:txBody>
      </p:sp>
      <p:sp>
        <p:nvSpPr>
          <p:cNvPr id="4" name="Slide Number Placeholder 3"/>
          <p:cNvSpPr>
            <a:spLocks noGrp="1"/>
          </p:cNvSpPr>
          <p:nvPr>
            <p:ph type="sldNum" sz="quarter" idx="12"/>
          </p:nvPr>
        </p:nvSpPr>
        <p:spPr/>
        <p:txBody>
          <a:bodyPr/>
          <a:lstStyle/>
          <a:p>
            <a:fld id="{551115BC-487E-4422-894C-CB7CD3E79223}" type="slidenum">
              <a:rPr lang="en-GB" noProof="0" smtClean="0"/>
              <a:t>2</a:t>
            </a:fld>
            <a:endParaRPr lang="en-GB" noProof="0"/>
          </a:p>
        </p:txBody>
      </p:sp>
    </p:spTree>
    <p:extLst>
      <p:ext uri="{BB962C8B-B14F-4D97-AF65-F5344CB8AC3E}">
        <p14:creationId xmlns:p14="http://schemas.microsoft.com/office/powerpoint/2010/main" val="45610696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Formal vs non-Formal</a:t>
            </a:r>
            <a:endParaRPr lang="en-US" dirty="0"/>
          </a:p>
        </p:txBody>
      </p:sp>
      <p:sp>
        <p:nvSpPr>
          <p:cNvPr id="4" name="Slide Number Placeholder 3"/>
          <p:cNvSpPr>
            <a:spLocks noGrp="1"/>
          </p:cNvSpPr>
          <p:nvPr>
            <p:ph type="sldNum" sz="quarter" idx="12"/>
          </p:nvPr>
        </p:nvSpPr>
        <p:spPr/>
        <p:txBody>
          <a:bodyPr/>
          <a:lstStyle/>
          <a:p>
            <a:fld id="{551115BC-487E-4422-894C-CB7CD3E79223}" type="slidenum">
              <a:rPr lang="en-US" smtClean="0"/>
              <a:t>20</a:t>
            </a:fld>
            <a:endParaRPr lang="en-US" dirty="0"/>
          </a:p>
        </p:txBody>
      </p:sp>
      <p:sp>
        <p:nvSpPr>
          <p:cNvPr id="6" name="TextBox 5"/>
          <p:cNvSpPr txBox="1"/>
          <p:nvPr/>
        </p:nvSpPr>
        <p:spPr>
          <a:xfrm>
            <a:off x="457200" y="1628800"/>
            <a:ext cx="7162217" cy="5632311"/>
          </a:xfrm>
          <a:prstGeom prst="rect">
            <a:avLst/>
          </a:prstGeom>
          <a:noFill/>
        </p:spPr>
        <p:txBody>
          <a:bodyPr wrap="none" rtlCol="0">
            <a:spAutoFit/>
          </a:bodyPr>
          <a:lstStyle/>
          <a:p>
            <a:r>
              <a:rPr lang="en-US" dirty="0" smtClean="0"/>
              <a:t>Some documents in the binder are ”</a:t>
            </a:r>
            <a:r>
              <a:rPr lang="en-US" b="1" dirty="0" smtClean="0"/>
              <a:t>formal</a:t>
            </a:r>
            <a:r>
              <a:rPr lang="en-US" dirty="0" smtClean="0"/>
              <a:t>”, </a:t>
            </a:r>
          </a:p>
          <a:p>
            <a:r>
              <a:rPr lang="en-US" dirty="0"/>
              <a:t>	</a:t>
            </a:r>
            <a:r>
              <a:rPr lang="en-US" dirty="0" err="1" smtClean="0"/>
              <a:t>ie</a:t>
            </a:r>
            <a:r>
              <a:rPr lang="en-US" dirty="0" smtClean="0"/>
              <a:t> they typically are important and have a long-term importance </a:t>
            </a:r>
          </a:p>
          <a:p>
            <a:r>
              <a:rPr lang="en-US" dirty="0"/>
              <a:t>	</a:t>
            </a:r>
            <a:r>
              <a:rPr lang="en-US" dirty="0" smtClean="0"/>
              <a:t>for maintenance, operations and licensing</a:t>
            </a:r>
          </a:p>
          <a:p>
            <a:endParaRPr lang="en-US" dirty="0" smtClean="0"/>
          </a:p>
          <a:p>
            <a:pPr>
              <a:buFontTx/>
              <a:buChar char="-"/>
            </a:pPr>
            <a:r>
              <a:rPr lang="en-US" b="1" i="1" dirty="0" smtClean="0"/>
              <a:t>Examples</a:t>
            </a:r>
            <a:r>
              <a:rPr lang="en-US" dirty="0" smtClean="0"/>
              <a:t>: Drawings, quality plans, NCRs, BOM lists, Inspection reports, </a:t>
            </a:r>
            <a:br>
              <a:rPr lang="en-US" dirty="0" smtClean="0"/>
            </a:br>
            <a:r>
              <a:rPr lang="en-US" dirty="0" smtClean="0"/>
              <a:t>	   Certificate of compliance </a:t>
            </a:r>
            <a:r>
              <a:rPr lang="en-US" dirty="0" err="1" smtClean="0"/>
              <a:t>etc</a:t>
            </a:r>
            <a:endParaRPr lang="en-US" dirty="0" smtClean="0"/>
          </a:p>
          <a:p>
            <a:pPr>
              <a:buFontTx/>
              <a:buChar char="-"/>
            </a:pPr>
            <a:endParaRPr lang="en-US" dirty="0" smtClean="0"/>
          </a:p>
          <a:p>
            <a:endParaRPr lang="en-US" dirty="0" smtClean="0"/>
          </a:p>
          <a:p>
            <a:endParaRPr lang="en-US" dirty="0"/>
          </a:p>
          <a:p>
            <a:r>
              <a:rPr lang="en-US" dirty="0" smtClean="0"/>
              <a:t>Some documents in the binder are </a:t>
            </a:r>
            <a:r>
              <a:rPr lang="en-US" b="1" dirty="0" smtClean="0"/>
              <a:t>”non-formal”, </a:t>
            </a:r>
          </a:p>
          <a:p>
            <a:r>
              <a:rPr lang="en-US" b="1" dirty="0"/>
              <a:t>	</a:t>
            </a:r>
            <a:r>
              <a:rPr lang="en-US" dirty="0" err="1" smtClean="0"/>
              <a:t>ie</a:t>
            </a:r>
            <a:r>
              <a:rPr lang="en-US" dirty="0" smtClean="0"/>
              <a:t> they are important during the installation, </a:t>
            </a:r>
          </a:p>
          <a:p>
            <a:r>
              <a:rPr lang="en-US" dirty="0"/>
              <a:t>	</a:t>
            </a:r>
            <a:r>
              <a:rPr lang="en-US" dirty="0" smtClean="0"/>
              <a:t>but once installation complete, they are less relevant.</a:t>
            </a:r>
          </a:p>
          <a:p>
            <a:endParaRPr lang="en-US" dirty="0" smtClean="0"/>
          </a:p>
          <a:p>
            <a:pPr>
              <a:buFontTx/>
              <a:buChar char="-"/>
            </a:pPr>
            <a:r>
              <a:rPr lang="en-US" b="1" i="1" dirty="0" smtClean="0"/>
              <a:t>Examples</a:t>
            </a:r>
            <a:r>
              <a:rPr lang="en-US" dirty="0" smtClean="0"/>
              <a:t>: Installation schedules, team setup, temporary services, </a:t>
            </a:r>
            <a:br>
              <a:rPr lang="en-US" dirty="0" smtClean="0"/>
            </a:br>
            <a:r>
              <a:rPr lang="en-US" dirty="0" smtClean="0"/>
              <a:t>	   discussion, action lists </a:t>
            </a:r>
            <a:r>
              <a:rPr lang="en-US" dirty="0" err="1" smtClean="0"/>
              <a:t>etc</a:t>
            </a:r>
            <a:endParaRPr lang="en-US" dirty="0" smtClean="0"/>
          </a:p>
          <a:p>
            <a:pPr>
              <a:buFontTx/>
              <a:buChar char="-"/>
            </a:pPr>
            <a:endParaRPr lang="en-US" dirty="0" smtClean="0"/>
          </a:p>
          <a:p>
            <a:pPr>
              <a:buFontTx/>
              <a:buChar char="-"/>
            </a:pPr>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86840651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The Installation binder (IB)</a:t>
            </a:r>
            <a:endParaRPr lang="sv-SE" dirty="0"/>
          </a:p>
        </p:txBody>
      </p:sp>
      <p:sp>
        <p:nvSpPr>
          <p:cNvPr id="4" name="Slide Number Placeholder 3"/>
          <p:cNvSpPr>
            <a:spLocks noGrp="1"/>
          </p:cNvSpPr>
          <p:nvPr>
            <p:ph type="sldNum" sz="quarter" idx="12"/>
          </p:nvPr>
        </p:nvSpPr>
        <p:spPr/>
        <p:txBody>
          <a:bodyPr/>
          <a:lstStyle/>
          <a:p>
            <a:fld id="{551115BC-487E-4422-894C-CB7CD3E79223}" type="slidenum">
              <a:rPr lang="sv-SE" smtClean="0"/>
              <a:t>21</a:t>
            </a:fld>
            <a:endParaRPr lang="sv-SE"/>
          </a:p>
        </p:txBody>
      </p:sp>
      <p:pic>
        <p:nvPicPr>
          <p:cNvPr id="5" name="Picture 4">
            <a:extLst>
              <a:ext uri="{FF2B5EF4-FFF2-40B4-BE49-F238E27FC236}">
                <a16:creationId xmlns:a16="http://schemas.microsoft.com/office/drawing/2014/main" id="{F8277D4C-FC55-4948-84D1-142AB837AD21}"/>
              </a:ext>
            </a:extLst>
          </p:cNvPr>
          <p:cNvPicPr>
            <a:picLocks noChangeAspect="1"/>
          </p:cNvPicPr>
          <p:nvPr/>
        </p:nvPicPr>
        <p:blipFill>
          <a:blip r:embed="rId2"/>
          <a:stretch>
            <a:fillRect/>
          </a:stretch>
        </p:blipFill>
        <p:spPr>
          <a:xfrm>
            <a:off x="4354" y="1417638"/>
            <a:ext cx="4725030" cy="5359734"/>
          </a:xfrm>
          <a:prstGeom prst="rect">
            <a:avLst/>
          </a:prstGeom>
        </p:spPr>
      </p:pic>
    </p:spTree>
    <p:extLst>
      <p:ext uri="{BB962C8B-B14F-4D97-AF65-F5344CB8AC3E}">
        <p14:creationId xmlns:p14="http://schemas.microsoft.com/office/powerpoint/2010/main" val="23354587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sv-SE" dirty="0" smtClean="0"/>
              <a:t>The WSCP vs RAMS </a:t>
            </a:r>
            <a:br>
              <a:rPr lang="sv-SE" dirty="0" smtClean="0"/>
            </a:br>
            <a:r>
              <a:rPr lang="sv-SE" dirty="0" smtClean="0"/>
              <a:t>Practical </a:t>
            </a:r>
            <a:r>
              <a:rPr lang="sv-SE" dirty="0" err="1" smtClean="0"/>
              <a:t>Use</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50451071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The RAMS</a:t>
            </a:r>
            <a:endParaRPr lang="en-US" sz="2400" dirty="0"/>
          </a:p>
        </p:txBody>
      </p:sp>
      <p:sp>
        <p:nvSpPr>
          <p:cNvPr id="4" name="Slide Number Placeholder 3"/>
          <p:cNvSpPr>
            <a:spLocks noGrp="1"/>
          </p:cNvSpPr>
          <p:nvPr>
            <p:ph type="sldNum" sz="quarter" idx="12"/>
          </p:nvPr>
        </p:nvSpPr>
        <p:spPr/>
        <p:txBody>
          <a:bodyPr/>
          <a:lstStyle/>
          <a:p>
            <a:fld id="{551115BC-487E-4422-894C-CB7CD3E79223}" type="slidenum">
              <a:rPr lang="en-US" smtClean="0"/>
              <a:t>23</a:t>
            </a:fld>
            <a:endParaRPr lang="en-US" dirty="0"/>
          </a:p>
        </p:txBody>
      </p:sp>
      <p:sp>
        <p:nvSpPr>
          <p:cNvPr id="5" name="Content Placeholder 4"/>
          <p:cNvSpPr>
            <a:spLocks noGrp="1"/>
          </p:cNvSpPr>
          <p:nvPr>
            <p:ph idx="1"/>
          </p:nvPr>
        </p:nvSpPr>
        <p:spPr>
          <a:xfrm>
            <a:off x="457200" y="1600200"/>
            <a:ext cx="8229600" cy="4889140"/>
          </a:xfrm>
        </p:spPr>
        <p:txBody>
          <a:bodyPr>
            <a:normAutofit fontScale="92500" lnSpcReduction="20000"/>
          </a:bodyPr>
          <a:lstStyle/>
          <a:p>
            <a:pPr marL="0" indent="0">
              <a:buNone/>
            </a:pPr>
            <a:r>
              <a:rPr lang="en-US" sz="2000" b="1" dirty="0" smtClean="0"/>
              <a:t>What does RAMS stand for?</a:t>
            </a:r>
          </a:p>
          <a:p>
            <a:pPr>
              <a:buFontTx/>
              <a:buChar char="-"/>
            </a:pPr>
            <a:r>
              <a:rPr lang="en-US" sz="2000" dirty="0" smtClean="0"/>
              <a:t>Risk Assessment Method Statement</a:t>
            </a:r>
            <a:br>
              <a:rPr lang="en-US" sz="2000" dirty="0" smtClean="0"/>
            </a:br>
            <a:endParaRPr lang="en-US" sz="2000" dirty="0" smtClean="0"/>
          </a:p>
          <a:p>
            <a:pPr marL="0" indent="0">
              <a:buNone/>
            </a:pPr>
            <a:r>
              <a:rPr lang="en-US" sz="2000" b="1" dirty="0" smtClean="0"/>
              <a:t>What’s the purpose with a RAMS?</a:t>
            </a:r>
            <a:endParaRPr lang="en-US" sz="2000" dirty="0" smtClean="0"/>
          </a:p>
          <a:p>
            <a:pPr>
              <a:buFontTx/>
              <a:buChar char="-"/>
            </a:pPr>
            <a:r>
              <a:rPr lang="en-US" sz="2100" dirty="0" smtClean="0"/>
              <a:t>Identify hazards and associated risks for an activity and determine if sufficient controls are in place (to reduce </a:t>
            </a:r>
            <a:r>
              <a:rPr lang="en-US" sz="2100" dirty="0"/>
              <a:t>the risks to an acceptable level)</a:t>
            </a:r>
          </a:p>
          <a:p>
            <a:pPr marL="0" indent="0">
              <a:buNone/>
            </a:pPr>
            <a:endParaRPr lang="en-US" sz="2000" dirty="0" smtClean="0"/>
          </a:p>
          <a:p>
            <a:pPr marL="0" indent="0">
              <a:buNone/>
            </a:pPr>
            <a:r>
              <a:rPr lang="en-US" sz="2000" b="1" dirty="0" smtClean="0"/>
              <a:t>Who is responsible for preparing the RAMS?</a:t>
            </a:r>
          </a:p>
          <a:p>
            <a:pPr>
              <a:buFontTx/>
              <a:buChar char="-"/>
            </a:pPr>
            <a:r>
              <a:rPr lang="en-US" sz="2000" dirty="0" smtClean="0"/>
              <a:t>Installation Package Lead for making sure it’s prepared.</a:t>
            </a:r>
          </a:p>
          <a:p>
            <a:pPr marL="0" indent="0">
              <a:buNone/>
            </a:pPr>
            <a:endParaRPr lang="en-US" sz="2000" dirty="0" smtClean="0"/>
          </a:p>
          <a:p>
            <a:pPr marL="0" indent="0">
              <a:buNone/>
            </a:pPr>
            <a:r>
              <a:rPr lang="en-US" sz="2000" b="1" dirty="0" smtClean="0"/>
              <a:t>What does a RAMS consist of?</a:t>
            </a:r>
          </a:p>
          <a:p>
            <a:pPr marL="0" indent="0">
              <a:buNone/>
            </a:pPr>
            <a:r>
              <a:rPr lang="en-US" sz="2000" dirty="0" smtClean="0"/>
              <a:t>The RAMS consists of two parts:</a:t>
            </a:r>
          </a:p>
          <a:p>
            <a:pPr>
              <a:buFontTx/>
              <a:buChar char="-"/>
            </a:pPr>
            <a:r>
              <a:rPr lang="en-US" sz="2100" dirty="0"/>
              <a:t>A method statement, i.e. a detailed break down/description of the work to be carried out and material to be used to perform this task</a:t>
            </a:r>
          </a:p>
          <a:p>
            <a:pPr>
              <a:buFontTx/>
              <a:buChar char="-"/>
            </a:pPr>
            <a:r>
              <a:rPr lang="en-US" sz="2100" dirty="0"/>
              <a:t>A risk assessment, i.e. identify the risks associated to the work steps detailed in the method statement.</a:t>
            </a:r>
          </a:p>
          <a:p>
            <a:pPr marL="0" indent="0">
              <a:buNone/>
            </a:pPr>
            <a:endParaRPr lang="en-US" sz="2000" dirty="0" smtClean="0"/>
          </a:p>
          <a:p>
            <a:pPr marL="0" indent="0">
              <a:buNone/>
            </a:pPr>
            <a:endParaRPr lang="en-US" sz="2000" dirty="0"/>
          </a:p>
        </p:txBody>
      </p:sp>
    </p:spTree>
    <p:extLst>
      <p:ext uri="{BB962C8B-B14F-4D97-AF65-F5344CB8AC3E}">
        <p14:creationId xmlns:p14="http://schemas.microsoft.com/office/powerpoint/2010/main" val="2176202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RAMS - Installation Binder &amp; IRR</a:t>
            </a:r>
            <a:endParaRPr lang="en-US" dirty="0"/>
          </a:p>
        </p:txBody>
      </p:sp>
      <p:sp>
        <p:nvSpPr>
          <p:cNvPr id="3" name="Content Placeholder 2"/>
          <p:cNvSpPr>
            <a:spLocks noGrp="1"/>
          </p:cNvSpPr>
          <p:nvPr>
            <p:ph idx="1"/>
          </p:nvPr>
        </p:nvSpPr>
        <p:spPr>
          <a:xfrm>
            <a:off x="457200" y="1420180"/>
            <a:ext cx="8229600" cy="4925144"/>
          </a:xfrm>
        </p:spPr>
        <p:txBody>
          <a:bodyPr>
            <a:normAutofit fontScale="85000" lnSpcReduction="20000"/>
          </a:bodyPr>
          <a:lstStyle/>
          <a:p>
            <a:pPr>
              <a:lnSpc>
                <a:spcPct val="120000"/>
              </a:lnSpc>
            </a:pPr>
            <a:r>
              <a:rPr lang="en-US" sz="2000" dirty="0" smtClean="0"/>
              <a:t>The RAMS is part of the Installation Binder</a:t>
            </a:r>
            <a:br>
              <a:rPr lang="en-US" sz="2000" dirty="0" smtClean="0"/>
            </a:br>
            <a:endParaRPr lang="en-US" sz="2000" dirty="0" smtClean="0"/>
          </a:p>
          <a:p>
            <a:pPr>
              <a:lnSpc>
                <a:spcPct val="120000"/>
              </a:lnSpc>
            </a:pPr>
            <a:r>
              <a:rPr lang="en-US" sz="2000" dirty="0" smtClean="0"/>
              <a:t>There is a template for the RAMS and it should be used when you prepare the Binder</a:t>
            </a:r>
            <a:br>
              <a:rPr lang="en-US" sz="2000" dirty="0" smtClean="0"/>
            </a:br>
            <a:endParaRPr lang="en-US" sz="2000" dirty="0" smtClean="0"/>
          </a:p>
          <a:p>
            <a:pPr>
              <a:lnSpc>
                <a:spcPct val="120000"/>
              </a:lnSpc>
            </a:pPr>
            <a:r>
              <a:rPr lang="en-US" sz="2000" dirty="0" smtClean="0"/>
              <a:t>You might have to prepare several RAMS for a binder, depending of the scope of work for that specific installation</a:t>
            </a:r>
            <a:br>
              <a:rPr lang="en-US" sz="2000" dirty="0" smtClean="0"/>
            </a:br>
            <a:endParaRPr lang="en-US" sz="2000" dirty="0"/>
          </a:p>
          <a:p>
            <a:pPr>
              <a:lnSpc>
                <a:spcPct val="120000"/>
              </a:lnSpc>
            </a:pPr>
            <a:r>
              <a:rPr lang="en-US" sz="2000" dirty="0"/>
              <a:t>When the IRR is performed, review of the RAMS is one of the key activities to determine if method of installation has significant risks associated with it and whether the ‘best / safest’ way has been chosen</a:t>
            </a:r>
          </a:p>
          <a:p>
            <a:pPr marL="0" indent="0">
              <a:lnSpc>
                <a:spcPct val="120000"/>
              </a:lnSpc>
              <a:buNone/>
            </a:pPr>
            <a:endParaRPr lang="en-US" sz="2000" dirty="0" smtClean="0"/>
          </a:p>
          <a:p>
            <a:pPr>
              <a:lnSpc>
                <a:spcPct val="120000"/>
              </a:lnSpc>
            </a:pPr>
            <a:r>
              <a:rPr lang="en-US" sz="2000" dirty="0" smtClean="0"/>
              <a:t>If, for some reason, the way of doing the installation is changed, the RAMS needs to be updated (revised)</a:t>
            </a:r>
            <a:br>
              <a:rPr lang="en-US" sz="2000" dirty="0" smtClean="0"/>
            </a:br>
            <a:endParaRPr lang="en-US" sz="2000" dirty="0" smtClean="0"/>
          </a:p>
          <a:p>
            <a:pPr>
              <a:lnSpc>
                <a:spcPct val="120000"/>
              </a:lnSpc>
            </a:pPr>
            <a:r>
              <a:rPr lang="en-US" sz="2000" dirty="0" smtClean="0"/>
              <a:t>During the pre-job briefing, all in the installation team should be aware of the RAMS.</a:t>
            </a:r>
            <a:br>
              <a:rPr lang="en-US" sz="2000" dirty="0" smtClean="0"/>
            </a:br>
            <a:endParaRPr lang="en-US" sz="2000" dirty="0" smtClean="0"/>
          </a:p>
          <a:p>
            <a:pPr>
              <a:lnSpc>
                <a:spcPct val="120000"/>
              </a:lnSpc>
            </a:pPr>
            <a:r>
              <a:rPr lang="en-US" sz="2000" dirty="0" smtClean="0"/>
              <a:t>The RAMS (in combination with the Installation Binder replaces the WSCP)</a:t>
            </a:r>
          </a:p>
          <a:p>
            <a:pPr>
              <a:lnSpc>
                <a:spcPct val="120000"/>
              </a:lnSpc>
            </a:pPr>
            <a:endParaRPr lang="en-US" sz="2000" dirty="0" smtClean="0"/>
          </a:p>
          <a:p>
            <a:pPr>
              <a:lnSpc>
                <a:spcPct val="120000"/>
              </a:lnSpc>
            </a:pPr>
            <a:endParaRPr lang="en-US" sz="2000" dirty="0" smtClean="0"/>
          </a:p>
          <a:p>
            <a:pPr marL="0" indent="0">
              <a:lnSpc>
                <a:spcPct val="120000"/>
              </a:lnSpc>
              <a:buNone/>
            </a:pPr>
            <a:endParaRPr lang="en-US" sz="2000" dirty="0" smtClean="0"/>
          </a:p>
          <a:p>
            <a:pPr>
              <a:lnSpc>
                <a:spcPct val="120000"/>
              </a:lnSpc>
            </a:pPr>
            <a:endParaRPr lang="en-US" sz="2000" dirty="0" smtClean="0"/>
          </a:p>
          <a:p>
            <a:pPr>
              <a:lnSpc>
                <a:spcPct val="120000"/>
              </a:lnSpc>
            </a:pPr>
            <a:endParaRPr lang="en-US" sz="2000" dirty="0"/>
          </a:p>
        </p:txBody>
      </p:sp>
      <p:sp>
        <p:nvSpPr>
          <p:cNvPr id="4" name="Slide Number Placeholder 3"/>
          <p:cNvSpPr>
            <a:spLocks noGrp="1"/>
          </p:cNvSpPr>
          <p:nvPr>
            <p:ph type="sldNum" sz="quarter" idx="12"/>
          </p:nvPr>
        </p:nvSpPr>
        <p:spPr/>
        <p:txBody>
          <a:bodyPr/>
          <a:lstStyle/>
          <a:p>
            <a:fld id="{551115BC-487E-4422-894C-CB7CD3E79223}" type="slidenum">
              <a:rPr lang="sv-SE" smtClean="0"/>
              <a:t>24</a:t>
            </a:fld>
            <a:endParaRPr lang="sv-SE"/>
          </a:p>
        </p:txBody>
      </p:sp>
    </p:spTree>
    <p:extLst>
      <p:ext uri="{BB962C8B-B14F-4D97-AF65-F5344CB8AC3E}">
        <p14:creationId xmlns:p14="http://schemas.microsoft.com/office/powerpoint/2010/main" val="30411550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(Minor) installation work </a:t>
            </a:r>
            <a:br>
              <a:rPr lang="en-US" sz="2800" dirty="0" smtClean="0"/>
            </a:br>
            <a:r>
              <a:rPr lang="en-US" sz="2800" b="1" dirty="0" smtClean="0"/>
              <a:t>Without</a:t>
            </a:r>
            <a:r>
              <a:rPr lang="en-US" sz="2800" dirty="0" smtClean="0"/>
              <a:t> Binder &amp; IRR</a:t>
            </a:r>
            <a:endParaRPr lang="en-US" sz="2800" dirty="0"/>
          </a:p>
        </p:txBody>
      </p:sp>
      <p:sp>
        <p:nvSpPr>
          <p:cNvPr id="3" name="Content Placeholder 2"/>
          <p:cNvSpPr>
            <a:spLocks noGrp="1"/>
          </p:cNvSpPr>
          <p:nvPr>
            <p:ph idx="1"/>
          </p:nvPr>
        </p:nvSpPr>
        <p:spPr/>
        <p:txBody>
          <a:bodyPr>
            <a:normAutofit/>
          </a:bodyPr>
          <a:lstStyle/>
          <a:p>
            <a:r>
              <a:rPr lang="en-US" sz="2000" dirty="0" smtClean="0"/>
              <a:t>Even if a Binder and an IRR are not used, a RAMS should be created and reviewed.</a:t>
            </a:r>
          </a:p>
          <a:p>
            <a:pPr marL="0" indent="0">
              <a:buNone/>
            </a:pPr>
            <a:endParaRPr lang="en-US" sz="2000" dirty="0"/>
          </a:p>
          <a:p>
            <a:r>
              <a:rPr lang="en-US" sz="2000" dirty="0" smtClean="0"/>
              <a:t>The RAMS should be attached to the Work Order</a:t>
            </a:r>
            <a:br>
              <a:rPr lang="en-US" sz="2000" dirty="0" smtClean="0"/>
            </a:br>
            <a:endParaRPr lang="en-US" sz="2000" dirty="0" smtClean="0"/>
          </a:p>
          <a:p>
            <a:r>
              <a:rPr lang="en-US" sz="2000" dirty="0" smtClean="0"/>
              <a:t>Review of RAMS should (minimum) involve Project ES&amp;H and Area Coordinator </a:t>
            </a:r>
            <a:br>
              <a:rPr lang="en-US" sz="2000" dirty="0" smtClean="0"/>
            </a:br>
            <a:endParaRPr lang="en-US" sz="2000" dirty="0" smtClean="0"/>
          </a:p>
          <a:p>
            <a:r>
              <a:rPr lang="en-US" sz="2000" dirty="0" smtClean="0"/>
              <a:t>Same principle here, all involved in the installation work should be aware of the  RAMS.</a:t>
            </a:r>
            <a:endParaRPr lang="en-US" sz="2000" dirty="0"/>
          </a:p>
        </p:txBody>
      </p:sp>
      <p:sp>
        <p:nvSpPr>
          <p:cNvPr id="4" name="Slide Number Placeholder 3"/>
          <p:cNvSpPr>
            <a:spLocks noGrp="1"/>
          </p:cNvSpPr>
          <p:nvPr>
            <p:ph type="sldNum" sz="quarter" idx="12"/>
          </p:nvPr>
        </p:nvSpPr>
        <p:spPr/>
        <p:txBody>
          <a:bodyPr/>
          <a:lstStyle/>
          <a:p>
            <a:fld id="{551115BC-487E-4422-894C-CB7CD3E79223}" type="slidenum">
              <a:rPr lang="en-US" smtClean="0"/>
              <a:t>25</a:t>
            </a:fld>
            <a:endParaRPr lang="en-US" dirty="0"/>
          </a:p>
        </p:txBody>
      </p:sp>
    </p:spTree>
    <p:extLst>
      <p:ext uri="{BB962C8B-B14F-4D97-AF65-F5344CB8AC3E}">
        <p14:creationId xmlns:p14="http://schemas.microsoft.com/office/powerpoint/2010/main" val="8675536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sv-SE" sz="4000" dirty="0" smtClean="0"/>
              <a:t>ESS </a:t>
            </a:r>
            <a:r>
              <a:rPr lang="sv-SE" sz="4000" dirty="0" err="1" smtClean="0"/>
              <a:t>Work</a:t>
            </a:r>
            <a:r>
              <a:rPr lang="sv-SE" sz="4000" dirty="0" smtClean="0"/>
              <a:t> Orders</a:t>
            </a:r>
            <a:r>
              <a:rPr lang="sv-SE" sz="4000" dirty="0"/>
              <a:t/>
            </a:r>
            <a:br>
              <a:rPr lang="sv-SE" sz="4000" dirty="0"/>
            </a:br>
            <a:r>
              <a:rPr lang="en-US" sz="3600" i="1" dirty="0" smtClean="0"/>
              <a:t>Mandatory</a:t>
            </a:r>
            <a:r>
              <a:rPr lang="sv-SE" sz="3600" i="1" dirty="0" smtClean="0"/>
              <a:t> for all installation </a:t>
            </a:r>
            <a:r>
              <a:rPr lang="en-US" sz="3600" i="1" dirty="0" smtClean="0"/>
              <a:t>work</a:t>
            </a:r>
            <a:endParaRPr lang="en-US" sz="4000" i="1" dirty="0"/>
          </a:p>
        </p:txBody>
      </p:sp>
      <p:sp>
        <p:nvSpPr>
          <p:cNvPr id="4" name="Rectangle 3"/>
          <p:cNvSpPr/>
          <p:nvPr/>
        </p:nvSpPr>
        <p:spPr>
          <a:xfrm>
            <a:off x="2286000" y="5949280"/>
            <a:ext cx="4572000" cy="603242"/>
          </a:xfrm>
          <a:prstGeom prst="rect">
            <a:avLst/>
          </a:prstGeom>
        </p:spPr>
        <p:txBody>
          <a:bodyPr>
            <a:spAutoFit/>
          </a:bodyPr>
          <a:lstStyle/>
          <a:p>
            <a:pPr algn="ctr">
              <a:lnSpc>
                <a:spcPct val="120000"/>
              </a:lnSpc>
            </a:pPr>
            <a:r>
              <a:rPr lang="en-GB" sz="1600" dirty="0" smtClean="0">
                <a:solidFill>
                  <a:srgbClr val="FFFFFF"/>
                </a:solidFill>
              </a:rPr>
              <a:t>www.europeanspallationsource.se</a:t>
            </a:r>
          </a:p>
          <a:p>
            <a:pPr algn="ctr"/>
            <a:r>
              <a:rPr lang="en-GB" sz="1400" dirty="0" smtClean="0">
                <a:solidFill>
                  <a:srgbClr val="FFFFFF"/>
                </a:solidFill>
              </a:rPr>
              <a:t>June  05, 2018</a:t>
            </a:r>
          </a:p>
        </p:txBody>
      </p:sp>
    </p:spTree>
    <p:extLst>
      <p:ext uri="{BB962C8B-B14F-4D97-AF65-F5344CB8AC3E}">
        <p14:creationId xmlns:p14="http://schemas.microsoft.com/office/powerpoint/2010/main" val="234711171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err="1" smtClean="0"/>
              <a:t>Introduction</a:t>
            </a:r>
            <a:r>
              <a:rPr lang="sv-SE" dirty="0" smtClean="0"/>
              <a:t>		</a:t>
            </a:r>
            <a:endParaRPr lang="sv-SE" dirty="0"/>
          </a:p>
        </p:txBody>
      </p:sp>
      <p:sp>
        <p:nvSpPr>
          <p:cNvPr id="3" name="Content Placeholder 2"/>
          <p:cNvSpPr>
            <a:spLocks noGrp="1"/>
          </p:cNvSpPr>
          <p:nvPr>
            <p:ph idx="1"/>
          </p:nvPr>
        </p:nvSpPr>
        <p:spPr>
          <a:xfrm>
            <a:off x="457200" y="1664804"/>
            <a:ext cx="8229600" cy="4525963"/>
          </a:xfrm>
        </p:spPr>
        <p:txBody>
          <a:bodyPr>
            <a:normAutofit/>
          </a:bodyPr>
          <a:lstStyle/>
          <a:p>
            <a:r>
              <a:rPr lang="en-US" dirty="0" smtClean="0"/>
              <a:t>Why do we need Work order (WO) ?</a:t>
            </a:r>
          </a:p>
          <a:p>
            <a:pPr lvl="1"/>
            <a:r>
              <a:rPr lang="en-US" dirty="0" smtClean="0"/>
              <a:t>to control the work and work/</a:t>
            </a:r>
            <a:r>
              <a:rPr lang="en-US" dirty="0" err="1" smtClean="0"/>
              <a:t>er</a:t>
            </a:r>
            <a:r>
              <a:rPr lang="en-US" dirty="0" smtClean="0"/>
              <a:t> safety </a:t>
            </a:r>
          </a:p>
          <a:p>
            <a:pPr marL="457200" lvl="1" indent="0">
              <a:buNone/>
            </a:pPr>
            <a:endParaRPr lang="en-US" dirty="0"/>
          </a:p>
          <a:p>
            <a:pPr lvl="1"/>
            <a:r>
              <a:rPr lang="en-US" dirty="0" smtClean="0"/>
              <a:t>some aspects are ;</a:t>
            </a:r>
          </a:p>
          <a:p>
            <a:pPr lvl="2"/>
            <a:r>
              <a:rPr lang="en-US" dirty="0" smtClean="0"/>
              <a:t>No work shall be executed unless it is planed and organized to avoid misses/ near misses etc. “worker safety=your safety”</a:t>
            </a:r>
          </a:p>
          <a:p>
            <a:pPr lvl="2"/>
            <a:r>
              <a:rPr lang="en-US" dirty="0" smtClean="0"/>
              <a:t>Synchronize the work with other parallel work (same area)</a:t>
            </a:r>
          </a:p>
          <a:p>
            <a:pPr lvl="2"/>
            <a:r>
              <a:rPr lang="en-US" dirty="0" smtClean="0"/>
              <a:t>To control plant conditions and equipment</a:t>
            </a:r>
          </a:p>
          <a:p>
            <a:pPr lvl="2"/>
            <a:r>
              <a:rPr lang="en-US" dirty="0"/>
              <a:t>To plan for delimitations and tag outs. “becomes more and more important when entering in to the test and commissioning phase</a:t>
            </a:r>
            <a:r>
              <a:rPr lang="en-US" dirty="0" smtClean="0"/>
              <a:t>!”</a:t>
            </a:r>
          </a:p>
        </p:txBody>
      </p:sp>
      <p:sp>
        <p:nvSpPr>
          <p:cNvPr id="4" name="Slide Number Placeholder 3"/>
          <p:cNvSpPr>
            <a:spLocks noGrp="1"/>
          </p:cNvSpPr>
          <p:nvPr>
            <p:ph type="sldNum" sz="quarter" idx="12"/>
          </p:nvPr>
        </p:nvSpPr>
        <p:spPr/>
        <p:txBody>
          <a:bodyPr/>
          <a:lstStyle/>
          <a:p>
            <a:fld id="{551115BC-487E-4422-894C-CB7CD3E79223}" type="slidenum">
              <a:rPr lang="sv-SE" smtClean="0"/>
              <a:t>27</a:t>
            </a:fld>
            <a:endParaRPr lang="sv-SE" dirty="0"/>
          </a:p>
        </p:txBody>
      </p:sp>
    </p:spTree>
    <p:extLst>
      <p:ext uri="{BB962C8B-B14F-4D97-AF65-F5344CB8AC3E}">
        <p14:creationId xmlns:p14="http://schemas.microsoft.com/office/powerpoint/2010/main" val="165608049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551115BC-487E-4422-894C-CB7CD3E79223}" type="slidenum">
              <a:rPr lang="sv-SE" smtClean="0"/>
              <a:t>28</a:t>
            </a:fld>
            <a:endParaRPr lang="sv-SE"/>
          </a:p>
        </p:txBody>
      </p:sp>
      <p:sp>
        <p:nvSpPr>
          <p:cNvPr id="6" name="Title 1"/>
          <p:cNvSpPr>
            <a:spLocks noGrp="1"/>
          </p:cNvSpPr>
          <p:nvPr>
            <p:ph type="title"/>
          </p:nvPr>
        </p:nvSpPr>
        <p:spPr>
          <a:xfrm>
            <a:off x="251520" y="116632"/>
            <a:ext cx="7139136" cy="1143000"/>
          </a:xfrm>
        </p:spPr>
        <p:txBody>
          <a:bodyPr/>
          <a:lstStyle/>
          <a:p>
            <a:r>
              <a:rPr lang="en-US" dirty="0" smtClean="0"/>
              <a:t>What is a work order?</a:t>
            </a:r>
            <a:endParaRPr lang="en-US" dirty="0"/>
          </a:p>
        </p:txBody>
      </p:sp>
      <p:sp>
        <p:nvSpPr>
          <p:cNvPr id="2" name="Rectangle 1"/>
          <p:cNvSpPr/>
          <p:nvPr/>
        </p:nvSpPr>
        <p:spPr>
          <a:xfrm>
            <a:off x="0" y="1482688"/>
            <a:ext cx="9144000" cy="4524315"/>
          </a:xfrm>
          <a:prstGeom prst="rect">
            <a:avLst/>
          </a:prstGeom>
        </p:spPr>
        <p:txBody>
          <a:bodyPr wrap="square">
            <a:spAutoFit/>
          </a:bodyPr>
          <a:lstStyle/>
          <a:p>
            <a:r>
              <a:rPr lang="en-GB" dirty="0">
                <a:solidFill>
                  <a:srgbClr val="222222"/>
                </a:solidFill>
                <a:latin typeface="Arial" panose="020B0604020202020204" pitchFamily="34" charset="0"/>
              </a:rPr>
              <a:t>A </a:t>
            </a:r>
            <a:r>
              <a:rPr lang="en-GB" dirty="0" smtClean="0">
                <a:solidFill>
                  <a:srgbClr val="222222"/>
                </a:solidFill>
                <a:latin typeface="Arial" panose="020B0604020202020204" pitchFamily="34" charset="0"/>
              </a:rPr>
              <a:t>work </a:t>
            </a:r>
            <a:r>
              <a:rPr lang="en-GB" dirty="0">
                <a:solidFill>
                  <a:srgbClr val="222222"/>
                </a:solidFill>
                <a:latin typeface="Arial" panose="020B0604020202020204" pitchFamily="34" charset="0"/>
              </a:rPr>
              <a:t>order is an </a:t>
            </a:r>
            <a:r>
              <a:rPr lang="en-GB" dirty="0" smtClean="0">
                <a:solidFill>
                  <a:srgbClr val="222222"/>
                </a:solidFill>
                <a:latin typeface="Arial" panose="020B0604020202020204" pitchFamily="34" charset="0"/>
              </a:rPr>
              <a:t>ESS internal document. </a:t>
            </a:r>
          </a:p>
          <a:p>
            <a:endParaRPr lang="en-GB" dirty="0">
              <a:solidFill>
                <a:srgbClr val="222222"/>
              </a:solidFill>
              <a:latin typeface="Arial" panose="020B0604020202020204" pitchFamily="34" charset="0"/>
            </a:endParaRPr>
          </a:p>
          <a:p>
            <a:r>
              <a:rPr lang="en-GB" dirty="0" smtClean="0">
                <a:solidFill>
                  <a:srgbClr val="222222"/>
                </a:solidFill>
                <a:latin typeface="Arial" panose="020B0604020202020204" pitchFamily="34" charset="0"/>
              </a:rPr>
              <a:t>A Work order will be </a:t>
            </a:r>
            <a:r>
              <a:rPr lang="en-GB" dirty="0">
                <a:solidFill>
                  <a:srgbClr val="222222"/>
                </a:solidFill>
                <a:latin typeface="Arial" panose="020B0604020202020204" pitchFamily="34" charset="0"/>
              </a:rPr>
              <a:t>used to signal the start of </a:t>
            </a:r>
            <a:r>
              <a:rPr lang="en-GB" dirty="0" smtClean="0">
                <a:solidFill>
                  <a:srgbClr val="222222"/>
                </a:solidFill>
                <a:latin typeface="Arial" panose="020B0604020202020204" pitchFamily="34" charset="0"/>
              </a:rPr>
              <a:t>an installation process,</a:t>
            </a:r>
          </a:p>
          <a:p>
            <a:pPr marL="742950" lvl="1" indent="-285750">
              <a:buFont typeface="Arial" panose="020B0604020202020204" pitchFamily="34" charset="0"/>
              <a:buChar char="•"/>
            </a:pPr>
            <a:r>
              <a:rPr lang="en-GB" dirty="0" smtClean="0">
                <a:solidFill>
                  <a:srgbClr val="222222"/>
                </a:solidFill>
                <a:latin typeface="Arial" panose="020B0604020202020204" pitchFamily="34" charset="0"/>
              </a:rPr>
              <a:t>Will be </a:t>
            </a:r>
            <a:r>
              <a:rPr lang="en-GB" dirty="0">
                <a:solidFill>
                  <a:srgbClr val="222222"/>
                </a:solidFill>
                <a:latin typeface="Arial" panose="020B0604020202020204" pitchFamily="34" charset="0"/>
              </a:rPr>
              <a:t>linked to a </a:t>
            </a:r>
            <a:r>
              <a:rPr lang="en-GB" dirty="0" smtClean="0">
                <a:solidFill>
                  <a:srgbClr val="222222"/>
                </a:solidFill>
                <a:latin typeface="Arial" panose="020B0604020202020204" pitchFamily="34" charset="0"/>
              </a:rPr>
              <a:t>method statement (RAMS) </a:t>
            </a:r>
          </a:p>
          <a:p>
            <a:pPr marL="742950" lvl="1" indent="-285750">
              <a:buFont typeface="Arial" panose="020B0604020202020204" pitchFamily="34" charset="0"/>
              <a:buChar char="•"/>
            </a:pPr>
            <a:r>
              <a:rPr lang="en-GB" dirty="0" smtClean="0">
                <a:solidFill>
                  <a:srgbClr val="222222"/>
                </a:solidFill>
                <a:latin typeface="Arial" panose="020B0604020202020204" pitchFamily="34" charset="0"/>
              </a:rPr>
              <a:t>Or an installation binder. </a:t>
            </a:r>
          </a:p>
          <a:p>
            <a:endParaRPr lang="en-GB" dirty="0">
              <a:solidFill>
                <a:srgbClr val="222222"/>
              </a:solidFill>
              <a:latin typeface="Arial" panose="020B0604020202020204" pitchFamily="34" charset="0"/>
            </a:endParaRPr>
          </a:p>
          <a:p>
            <a:r>
              <a:rPr lang="en-GB" dirty="0" smtClean="0">
                <a:solidFill>
                  <a:srgbClr val="222222"/>
                </a:solidFill>
                <a:latin typeface="Arial" panose="020B0604020202020204" pitchFamily="34" charset="0"/>
              </a:rPr>
              <a:t>The work </a:t>
            </a:r>
            <a:r>
              <a:rPr lang="en-GB" dirty="0">
                <a:solidFill>
                  <a:srgbClr val="222222"/>
                </a:solidFill>
                <a:latin typeface="Arial" panose="020B0604020202020204" pitchFamily="34" charset="0"/>
              </a:rPr>
              <a:t>order </a:t>
            </a:r>
            <a:r>
              <a:rPr lang="en-GB" dirty="0" smtClean="0">
                <a:solidFill>
                  <a:srgbClr val="222222"/>
                </a:solidFill>
                <a:latin typeface="Arial" panose="020B0604020202020204" pitchFamily="34" charset="0"/>
              </a:rPr>
              <a:t>will mainly state:</a:t>
            </a:r>
            <a:br>
              <a:rPr lang="en-GB" dirty="0" smtClean="0">
                <a:solidFill>
                  <a:srgbClr val="222222"/>
                </a:solidFill>
                <a:latin typeface="Arial" panose="020B0604020202020204" pitchFamily="34" charset="0"/>
              </a:rPr>
            </a:br>
            <a:endParaRPr lang="en-GB" dirty="0" smtClean="0">
              <a:solidFill>
                <a:srgbClr val="222222"/>
              </a:solidFill>
              <a:latin typeface="Arial" panose="020B0604020202020204" pitchFamily="34" charset="0"/>
            </a:endParaRPr>
          </a:p>
          <a:p>
            <a:pPr>
              <a:buFont typeface="+mj-lt"/>
              <a:buAutoNum type="arabicPeriod"/>
            </a:pPr>
            <a:r>
              <a:rPr lang="en-GB" dirty="0" smtClean="0">
                <a:solidFill>
                  <a:srgbClr val="222222"/>
                </a:solidFill>
                <a:latin typeface="Arial" panose="020B0604020202020204" pitchFamily="34" charset="0"/>
              </a:rPr>
              <a:t> Installation activity start and end time.</a:t>
            </a:r>
            <a:r>
              <a:rPr lang="en-GB" dirty="0">
                <a:solidFill>
                  <a:srgbClr val="222222"/>
                </a:solidFill>
                <a:latin typeface="Arial" panose="020B0604020202020204" pitchFamily="34" charset="0"/>
              </a:rPr>
              <a:t/>
            </a:r>
            <a:br>
              <a:rPr lang="en-GB" dirty="0">
                <a:solidFill>
                  <a:srgbClr val="222222"/>
                </a:solidFill>
                <a:latin typeface="Arial" panose="020B0604020202020204" pitchFamily="34" charset="0"/>
              </a:rPr>
            </a:br>
            <a:endParaRPr lang="en-GB" dirty="0">
              <a:solidFill>
                <a:srgbClr val="222222"/>
              </a:solidFill>
              <a:latin typeface="Arial" panose="020B0604020202020204" pitchFamily="34" charset="0"/>
            </a:endParaRPr>
          </a:p>
          <a:p>
            <a:pPr>
              <a:buFont typeface="+mj-lt"/>
              <a:buAutoNum type="arabicPeriod"/>
            </a:pPr>
            <a:r>
              <a:rPr lang="en-GB" dirty="0" smtClean="0">
                <a:solidFill>
                  <a:srgbClr val="222222"/>
                </a:solidFill>
                <a:latin typeface="Arial" panose="020B0604020202020204" pitchFamily="34" charset="0"/>
              </a:rPr>
              <a:t> Summary of the activity.</a:t>
            </a:r>
            <a:r>
              <a:rPr lang="en-GB" dirty="0">
                <a:solidFill>
                  <a:srgbClr val="222222"/>
                </a:solidFill>
                <a:latin typeface="Arial" panose="020B0604020202020204" pitchFamily="34" charset="0"/>
              </a:rPr>
              <a:t/>
            </a:r>
            <a:br>
              <a:rPr lang="en-GB" dirty="0">
                <a:solidFill>
                  <a:srgbClr val="222222"/>
                </a:solidFill>
                <a:latin typeface="Arial" panose="020B0604020202020204" pitchFamily="34" charset="0"/>
              </a:rPr>
            </a:br>
            <a:endParaRPr lang="en-GB" dirty="0">
              <a:solidFill>
                <a:srgbClr val="222222"/>
              </a:solidFill>
              <a:latin typeface="Arial" panose="020B0604020202020204" pitchFamily="34" charset="0"/>
            </a:endParaRPr>
          </a:p>
          <a:p>
            <a:pPr>
              <a:buFont typeface="+mj-lt"/>
              <a:buAutoNum type="arabicPeriod"/>
            </a:pPr>
            <a:r>
              <a:rPr lang="en-GB" dirty="0">
                <a:solidFill>
                  <a:srgbClr val="222222"/>
                </a:solidFill>
                <a:latin typeface="Arial" panose="020B0604020202020204" pitchFamily="34" charset="0"/>
              </a:rPr>
              <a:t> </a:t>
            </a:r>
            <a:r>
              <a:rPr lang="en-GB" dirty="0" smtClean="0">
                <a:solidFill>
                  <a:srgbClr val="222222"/>
                </a:solidFill>
                <a:latin typeface="Arial" panose="020B0604020202020204" pitchFamily="34" charset="0"/>
              </a:rPr>
              <a:t>Documents related to this activity.</a:t>
            </a:r>
          </a:p>
          <a:p>
            <a:pPr>
              <a:buFont typeface="+mj-lt"/>
              <a:buAutoNum type="arabicPeriod"/>
            </a:pPr>
            <a:endParaRPr lang="en-GB" dirty="0">
              <a:solidFill>
                <a:srgbClr val="222222"/>
              </a:solidFill>
              <a:latin typeface="Arial" panose="020B0604020202020204" pitchFamily="34" charset="0"/>
            </a:endParaRPr>
          </a:p>
          <a:p>
            <a:pPr>
              <a:buFont typeface="+mj-lt"/>
              <a:buAutoNum type="arabicPeriod"/>
            </a:pPr>
            <a:r>
              <a:rPr lang="en-GB" dirty="0">
                <a:solidFill>
                  <a:srgbClr val="222222"/>
                </a:solidFill>
                <a:latin typeface="Arial" panose="020B0604020202020204" pitchFamily="34" charset="0"/>
              </a:rPr>
              <a:t> </a:t>
            </a:r>
            <a:r>
              <a:rPr lang="en-GB" dirty="0" smtClean="0">
                <a:solidFill>
                  <a:srgbClr val="222222"/>
                </a:solidFill>
                <a:latin typeface="Arial" panose="020B0604020202020204" pitchFamily="34" charset="0"/>
              </a:rPr>
              <a:t>Any need for delimitations/tag outs</a:t>
            </a:r>
          </a:p>
          <a:p>
            <a:endParaRPr lang="en-GB" dirty="0">
              <a:solidFill>
                <a:srgbClr val="222222"/>
              </a:solidFill>
              <a:latin typeface="Arial" panose="020B0604020202020204" pitchFamily="34" charset="0"/>
            </a:endParaRP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44208" y="3129508"/>
            <a:ext cx="2105025" cy="2171700"/>
          </a:xfrm>
          <a:prstGeom prst="rect">
            <a:avLst/>
          </a:prstGeom>
        </p:spPr>
      </p:pic>
    </p:spTree>
    <p:extLst>
      <p:ext uri="{BB962C8B-B14F-4D97-AF65-F5344CB8AC3E}">
        <p14:creationId xmlns:p14="http://schemas.microsoft.com/office/powerpoint/2010/main" val="230772641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551115BC-487E-4422-894C-CB7CD3E79223}" type="slidenum">
              <a:rPr lang="sv-SE" smtClean="0"/>
              <a:t>29</a:t>
            </a:fld>
            <a:endParaRPr lang="sv-SE"/>
          </a:p>
        </p:txBody>
      </p:sp>
      <p:sp>
        <p:nvSpPr>
          <p:cNvPr id="6" name="Title 1"/>
          <p:cNvSpPr>
            <a:spLocks noGrp="1"/>
          </p:cNvSpPr>
          <p:nvPr>
            <p:ph type="title"/>
          </p:nvPr>
        </p:nvSpPr>
        <p:spPr>
          <a:xfrm>
            <a:off x="251520" y="116632"/>
            <a:ext cx="7139136" cy="1143000"/>
          </a:xfrm>
        </p:spPr>
        <p:txBody>
          <a:bodyPr>
            <a:normAutofit/>
          </a:bodyPr>
          <a:lstStyle/>
          <a:p>
            <a:r>
              <a:rPr lang="en-US" sz="2800" dirty="0" smtClean="0"/>
              <a:t>Why do a work order need to be approved?</a:t>
            </a:r>
            <a:endParaRPr lang="en-US" sz="2800" dirty="0"/>
          </a:p>
        </p:txBody>
      </p:sp>
      <p:sp>
        <p:nvSpPr>
          <p:cNvPr id="2" name="Rectangle 1"/>
          <p:cNvSpPr/>
          <p:nvPr/>
        </p:nvSpPr>
        <p:spPr>
          <a:xfrm>
            <a:off x="0" y="1482688"/>
            <a:ext cx="9144000" cy="2862322"/>
          </a:xfrm>
          <a:prstGeom prst="rect">
            <a:avLst/>
          </a:prstGeom>
        </p:spPr>
        <p:txBody>
          <a:bodyPr wrap="square">
            <a:spAutoFit/>
          </a:bodyPr>
          <a:lstStyle/>
          <a:p>
            <a:r>
              <a:rPr lang="en-GB" dirty="0" smtClean="0">
                <a:solidFill>
                  <a:srgbClr val="222222"/>
                </a:solidFill>
                <a:latin typeface="Arial" panose="020B0604020202020204" pitchFamily="34" charset="0"/>
              </a:rPr>
              <a:t>An approver of a work order need to verify the following before approval:</a:t>
            </a:r>
          </a:p>
          <a:p>
            <a:endParaRPr lang="en-GB" dirty="0" smtClean="0">
              <a:solidFill>
                <a:srgbClr val="222222"/>
              </a:solidFill>
              <a:latin typeface="Arial" panose="020B0604020202020204" pitchFamily="34" charset="0"/>
            </a:endParaRPr>
          </a:p>
          <a:p>
            <a:pPr marL="342900" indent="-342900">
              <a:buFont typeface="+mj-lt"/>
              <a:buAutoNum type="arabicPeriod"/>
            </a:pPr>
            <a:r>
              <a:rPr lang="en-GB" dirty="0" smtClean="0">
                <a:solidFill>
                  <a:srgbClr val="222222"/>
                </a:solidFill>
                <a:latin typeface="Arial" panose="020B0604020202020204" pitchFamily="34" charset="0"/>
              </a:rPr>
              <a:t>Installation/safety supporting documents are in place and up to date (RAMS).</a:t>
            </a:r>
          </a:p>
          <a:p>
            <a:pPr marL="342900" indent="-342900">
              <a:buFont typeface="+mj-lt"/>
              <a:buAutoNum type="arabicPeriod"/>
            </a:pPr>
            <a:r>
              <a:rPr lang="en-GB" dirty="0" smtClean="0">
                <a:solidFill>
                  <a:srgbClr val="222222"/>
                </a:solidFill>
                <a:latin typeface="Arial" panose="020B0604020202020204" pitchFamily="34" charset="0"/>
              </a:rPr>
              <a:t>Permits are in place and up to date and standards. (Hot work, RAD work)</a:t>
            </a:r>
          </a:p>
          <a:p>
            <a:pPr marL="342900" indent="-342900">
              <a:buFont typeface="+mj-lt"/>
              <a:buAutoNum type="arabicPeriod"/>
            </a:pPr>
            <a:r>
              <a:rPr lang="en-GB" dirty="0" smtClean="0">
                <a:solidFill>
                  <a:srgbClr val="222222"/>
                </a:solidFill>
                <a:latin typeface="Arial" panose="020B0604020202020204" pitchFamily="34" charset="0"/>
              </a:rPr>
              <a:t>Time and parallel work does not pose any risks.</a:t>
            </a:r>
          </a:p>
          <a:p>
            <a:endParaRPr lang="en-GB" dirty="0" smtClean="0">
              <a:solidFill>
                <a:srgbClr val="222222"/>
              </a:solidFill>
              <a:latin typeface="Arial" panose="020B0604020202020204" pitchFamily="34" charset="0"/>
            </a:endParaRPr>
          </a:p>
          <a:p>
            <a:pPr marL="342900" indent="-342900">
              <a:buFont typeface="+mj-lt"/>
              <a:buAutoNum type="arabicPeriod" startAt="4"/>
            </a:pPr>
            <a:r>
              <a:rPr lang="en-GB" dirty="0" smtClean="0">
                <a:solidFill>
                  <a:schemeClr val="bg1">
                    <a:lumMod val="75000"/>
                  </a:schemeClr>
                </a:solidFill>
                <a:latin typeface="Arial" panose="020B0604020202020204" pitchFamily="34" charset="0"/>
              </a:rPr>
              <a:t>Physical Spatial integration requirement are </a:t>
            </a:r>
            <a:r>
              <a:rPr lang="en-GB" dirty="0" err="1" smtClean="0">
                <a:solidFill>
                  <a:schemeClr val="bg1">
                    <a:lumMod val="75000"/>
                  </a:schemeClr>
                </a:solidFill>
                <a:latin typeface="Arial" panose="020B0604020202020204" pitchFamily="34" charset="0"/>
              </a:rPr>
              <a:t>fullfiled</a:t>
            </a:r>
            <a:r>
              <a:rPr lang="en-GB" dirty="0" smtClean="0">
                <a:solidFill>
                  <a:schemeClr val="bg1">
                    <a:lumMod val="75000"/>
                  </a:schemeClr>
                </a:solidFill>
                <a:latin typeface="Arial" panose="020B0604020202020204" pitchFamily="34" charset="0"/>
              </a:rPr>
              <a:t>.</a:t>
            </a:r>
          </a:p>
          <a:p>
            <a:pPr marL="342900" indent="-342900">
              <a:buFont typeface="+mj-lt"/>
              <a:buAutoNum type="arabicPeriod" startAt="4"/>
            </a:pPr>
            <a:r>
              <a:rPr lang="en-GB" dirty="0" smtClean="0">
                <a:solidFill>
                  <a:schemeClr val="bg1">
                    <a:lumMod val="75000"/>
                  </a:schemeClr>
                </a:solidFill>
                <a:latin typeface="Arial" panose="020B0604020202020204" pitchFamily="34" charset="0"/>
              </a:rPr>
              <a:t>Other departments and areas coordinators are in Sync with the work order. </a:t>
            </a:r>
          </a:p>
          <a:p>
            <a:pPr marL="342900" indent="-342900">
              <a:buFont typeface="+mj-lt"/>
              <a:buAutoNum type="arabicPeriod" startAt="4"/>
            </a:pPr>
            <a:r>
              <a:rPr lang="en-GB" dirty="0" smtClean="0">
                <a:solidFill>
                  <a:schemeClr val="bg1">
                    <a:lumMod val="75000"/>
                  </a:schemeClr>
                </a:solidFill>
                <a:latin typeface="Arial" panose="020B0604020202020204" pitchFamily="34" charset="0"/>
              </a:rPr>
              <a:t>On site resources are available </a:t>
            </a:r>
          </a:p>
          <a:p>
            <a:pPr marL="342900" indent="-342900">
              <a:buFont typeface="+mj-lt"/>
              <a:buAutoNum type="arabicPeriod" startAt="4"/>
            </a:pPr>
            <a:endParaRPr lang="en-GB" dirty="0">
              <a:solidFill>
                <a:srgbClr val="222222"/>
              </a:solidFill>
              <a:latin typeface="Arial" panose="020B0604020202020204" pitchFamily="34" charset="0"/>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59" y="4653136"/>
            <a:ext cx="9144000" cy="2328203"/>
          </a:xfrm>
          <a:prstGeom prst="rect">
            <a:avLst/>
          </a:prstGeom>
        </p:spPr>
      </p:pic>
    </p:spTree>
    <p:extLst>
      <p:ext uri="{BB962C8B-B14F-4D97-AF65-F5344CB8AC3E}">
        <p14:creationId xmlns:p14="http://schemas.microsoft.com/office/powerpoint/2010/main" val="14349038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smtClean="0"/>
              <a:t>Infra structure Project</a:t>
            </a:r>
            <a:endParaRPr lang="en-US" dirty="0"/>
          </a:p>
        </p:txBody>
      </p:sp>
      <p:sp>
        <p:nvSpPr>
          <p:cNvPr id="3" name="Subtitle 2"/>
          <p:cNvSpPr>
            <a:spLocks noGrp="1"/>
          </p:cNvSpPr>
          <p:nvPr>
            <p:ph type="subTitle" idx="1"/>
          </p:nvPr>
        </p:nvSpPr>
        <p:spPr/>
        <p:txBody>
          <a:bodyPr/>
          <a:lstStyle/>
          <a:p>
            <a:endParaRPr lang="sv-SE" dirty="0"/>
          </a:p>
        </p:txBody>
      </p:sp>
    </p:spTree>
    <p:extLst>
      <p:ext uri="{BB962C8B-B14F-4D97-AF65-F5344CB8AC3E}">
        <p14:creationId xmlns:p14="http://schemas.microsoft.com/office/powerpoint/2010/main" val="61831974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 Orders – process</a:t>
            </a:r>
            <a:endParaRPr lang="en-US" dirty="0"/>
          </a:p>
        </p:txBody>
      </p:sp>
      <p:sp>
        <p:nvSpPr>
          <p:cNvPr id="4" name="Slide Number Placeholder 3"/>
          <p:cNvSpPr>
            <a:spLocks noGrp="1"/>
          </p:cNvSpPr>
          <p:nvPr>
            <p:ph type="sldNum" sz="quarter" idx="12"/>
          </p:nvPr>
        </p:nvSpPr>
        <p:spPr/>
        <p:txBody>
          <a:bodyPr/>
          <a:lstStyle/>
          <a:p>
            <a:fld id="{551115BC-487E-4422-894C-CB7CD3E79223}" type="slidenum">
              <a:rPr lang="en-US" smtClean="0"/>
              <a:t>30</a:t>
            </a:fld>
            <a:endParaRPr lang="en-US" dirty="0"/>
          </a:p>
        </p:txBody>
      </p:sp>
      <p:sp>
        <p:nvSpPr>
          <p:cNvPr id="6" name="Rectangle 5"/>
          <p:cNvSpPr/>
          <p:nvPr/>
        </p:nvSpPr>
        <p:spPr>
          <a:xfrm>
            <a:off x="539552" y="1952836"/>
            <a:ext cx="7463172" cy="648072"/>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a:xfrm>
            <a:off x="2051720" y="1952836"/>
            <a:ext cx="1836204" cy="648072"/>
          </a:xfrm>
          <a:prstGeom prst="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3887924" y="1952836"/>
            <a:ext cx="1296144" cy="648072"/>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5184068" y="1952836"/>
            <a:ext cx="2818656" cy="648072"/>
          </a:xfrm>
          <a:prstGeom prst="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extBox 9"/>
          <p:cNvSpPr txBox="1"/>
          <p:nvPr/>
        </p:nvSpPr>
        <p:spPr>
          <a:xfrm>
            <a:off x="755576" y="2092206"/>
            <a:ext cx="1256819" cy="369332"/>
          </a:xfrm>
          <a:prstGeom prst="rect">
            <a:avLst/>
          </a:prstGeom>
          <a:noFill/>
        </p:spPr>
        <p:txBody>
          <a:bodyPr wrap="none" rtlCol="0">
            <a:spAutoFit/>
          </a:bodyPr>
          <a:lstStyle/>
          <a:p>
            <a:r>
              <a:rPr lang="en-US" dirty="0" smtClean="0"/>
              <a:t>Preliminary</a:t>
            </a:r>
            <a:endParaRPr lang="en-US" dirty="0"/>
          </a:p>
        </p:txBody>
      </p:sp>
      <p:sp>
        <p:nvSpPr>
          <p:cNvPr id="11" name="TextBox 10"/>
          <p:cNvSpPr txBox="1"/>
          <p:nvPr/>
        </p:nvSpPr>
        <p:spPr>
          <a:xfrm>
            <a:off x="2381001" y="1965437"/>
            <a:ext cx="1254895" cy="646331"/>
          </a:xfrm>
          <a:prstGeom prst="rect">
            <a:avLst/>
          </a:prstGeom>
          <a:noFill/>
        </p:spPr>
        <p:txBody>
          <a:bodyPr wrap="none" rtlCol="0">
            <a:spAutoFit/>
          </a:bodyPr>
          <a:lstStyle/>
          <a:p>
            <a:r>
              <a:rPr lang="en-US" dirty="0" smtClean="0"/>
              <a:t>Approved&amp;</a:t>
            </a:r>
            <a:br>
              <a:rPr lang="en-US" dirty="0" smtClean="0"/>
            </a:br>
            <a:r>
              <a:rPr lang="en-US" dirty="0" smtClean="0"/>
              <a:t>Scheduled</a:t>
            </a:r>
            <a:endParaRPr lang="en-US" dirty="0"/>
          </a:p>
        </p:txBody>
      </p:sp>
      <p:sp>
        <p:nvSpPr>
          <p:cNvPr id="12" name="TextBox 11"/>
          <p:cNvSpPr txBox="1"/>
          <p:nvPr/>
        </p:nvSpPr>
        <p:spPr>
          <a:xfrm>
            <a:off x="4032307" y="2087560"/>
            <a:ext cx="971741" cy="369332"/>
          </a:xfrm>
          <a:prstGeom prst="rect">
            <a:avLst/>
          </a:prstGeom>
          <a:noFill/>
        </p:spPr>
        <p:txBody>
          <a:bodyPr wrap="none" rtlCol="0">
            <a:spAutoFit/>
          </a:bodyPr>
          <a:lstStyle/>
          <a:p>
            <a:r>
              <a:rPr lang="en-US" dirty="0" smtClean="0"/>
              <a:t>Ongoing</a:t>
            </a:r>
            <a:endParaRPr lang="en-US" dirty="0"/>
          </a:p>
        </p:txBody>
      </p:sp>
      <p:sp>
        <p:nvSpPr>
          <p:cNvPr id="13" name="TextBox 12"/>
          <p:cNvSpPr txBox="1"/>
          <p:nvPr/>
        </p:nvSpPr>
        <p:spPr>
          <a:xfrm>
            <a:off x="5994341" y="2103936"/>
            <a:ext cx="809837" cy="369332"/>
          </a:xfrm>
          <a:prstGeom prst="rect">
            <a:avLst/>
          </a:prstGeom>
          <a:noFill/>
        </p:spPr>
        <p:txBody>
          <a:bodyPr wrap="none" rtlCol="0">
            <a:spAutoFit/>
          </a:bodyPr>
          <a:lstStyle/>
          <a:p>
            <a:r>
              <a:rPr lang="en-US" dirty="0" smtClean="0"/>
              <a:t>Closed</a:t>
            </a:r>
            <a:endParaRPr lang="en-US" dirty="0"/>
          </a:p>
        </p:txBody>
      </p:sp>
      <p:sp>
        <p:nvSpPr>
          <p:cNvPr id="17" name="Up Arrow 16"/>
          <p:cNvSpPr/>
          <p:nvPr/>
        </p:nvSpPr>
        <p:spPr>
          <a:xfrm>
            <a:off x="457200" y="2924944"/>
            <a:ext cx="216024" cy="468052"/>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Up Arrow 17"/>
          <p:cNvSpPr/>
          <p:nvPr/>
        </p:nvSpPr>
        <p:spPr>
          <a:xfrm>
            <a:off x="2087724" y="4041068"/>
            <a:ext cx="216024" cy="633554"/>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p:cNvSpPr txBox="1"/>
          <p:nvPr/>
        </p:nvSpPr>
        <p:spPr>
          <a:xfrm>
            <a:off x="332585" y="3392996"/>
            <a:ext cx="2700300" cy="523220"/>
          </a:xfrm>
          <a:prstGeom prst="rect">
            <a:avLst/>
          </a:prstGeom>
          <a:noFill/>
        </p:spPr>
        <p:txBody>
          <a:bodyPr wrap="square" rtlCol="0">
            <a:spAutoFit/>
          </a:bodyPr>
          <a:lstStyle/>
          <a:p>
            <a:r>
              <a:rPr lang="en-US" sz="1400" b="1" i="1" dirty="0" smtClean="0"/>
              <a:t>Registering the work</a:t>
            </a:r>
          </a:p>
          <a:p>
            <a:r>
              <a:rPr lang="en-US" sz="1400" i="1" dirty="0" smtClean="0"/>
              <a:t>Installation package lead</a:t>
            </a:r>
          </a:p>
        </p:txBody>
      </p:sp>
      <p:sp>
        <p:nvSpPr>
          <p:cNvPr id="20" name="TextBox 19"/>
          <p:cNvSpPr txBox="1"/>
          <p:nvPr/>
        </p:nvSpPr>
        <p:spPr>
          <a:xfrm>
            <a:off x="2051720" y="4672297"/>
            <a:ext cx="2700300" cy="1600438"/>
          </a:xfrm>
          <a:prstGeom prst="rect">
            <a:avLst/>
          </a:prstGeom>
          <a:noFill/>
        </p:spPr>
        <p:txBody>
          <a:bodyPr wrap="square" rtlCol="0">
            <a:spAutoFit/>
          </a:bodyPr>
          <a:lstStyle/>
          <a:p>
            <a:r>
              <a:rPr lang="en-US" sz="1400" b="1" i="1" dirty="0" smtClean="0"/>
              <a:t>Approving the work</a:t>
            </a:r>
          </a:p>
          <a:p>
            <a:r>
              <a:rPr lang="en-US" sz="1400" i="1" dirty="0" smtClean="0"/>
              <a:t>Installation Coordinator (ONLY)</a:t>
            </a:r>
          </a:p>
          <a:p>
            <a:endParaRPr lang="en-US" sz="1400" i="1" dirty="0" smtClean="0"/>
          </a:p>
          <a:p>
            <a:r>
              <a:rPr lang="en-US" sz="1400" i="1" dirty="0" smtClean="0"/>
              <a:t>Based on schedule coordination &amp; maturity (documentation status, availability of material </a:t>
            </a:r>
            <a:r>
              <a:rPr lang="en-US" sz="1400" i="1" dirty="0" err="1" smtClean="0"/>
              <a:t>etc</a:t>
            </a:r>
            <a:r>
              <a:rPr lang="en-US" sz="1400" i="1" dirty="0" smtClean="0"/>
              <a:t>)</a:t>
            </a:r>
          </a:p>
          <a:p>
            <a:endParaRPr lang="en-US" sz="1400" i="1" dirty="0"/>
          </a:p>
        </p:txBody>
      </p:sp>
      <p:sp>
        <p:nvSpPr>
          <p:cNvPr id="21" name="Up Arrow 20"/>
          <p:cNvSpPr/>
          <p:nvPr/>
        </p:nvSpPr>
        <p:spPr>
          <a:xfrm>
            <a:off x="3779912" y="2863679"/>
            <a:ext cx="216024" cy="633554"/>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extBox 21"/>
          <p:cNvSpPr txBox="1"/>
          <p:nvPr/>
        </p:nvSpPr>
        <p:spPr>
          <a:xfrm>
            <a:off x="3716960" y="3465004"/>
            <a:ext cx="5031504" cy="738664"/>
          </a:xfrm>
          <a:prstGeom prst="rect">
            <a:avLst/>
          </a:prstGeom>
          <a:noFill/>
        </p:spPr>
        <p:txBody>
          <a:bodyPr wrap="square" rtlCol="0">
            <a:spAutoFit/>
          </a:bodyPr>
          <a:lstStyle/>
          <a:p>
            <a:r>
              <a:rPr lang="en-US" sz="1400" b="1" i="1" dirty="0" smtClean="0"/>
              <a:t>Starting the work</a:t>
            </a:r>
          </a:p>
          <a:p>
            <a:r>
              <a:rPr lang="en-US" sz="1400" i="1" dirty="0" smtClean="0"/>
              <a:t>Installation Coordinator after coordinating with Area coordinator</a:t>
            </a:r>
          </a:p>
          <a:p>
            <a:r>
              <a:rPr lang="en-US" sz="1400" i="1" dirty="0" smtClean="0"/>
              <a:t>Based on coordination</a:t>
            </a:r>
            <a:endParaRPr lang="en-US" sz="1400" i="1" dirty="0"/>
          </a:p>
        </p:txBody>
      </p:sp>
      <p:sp>
        <p:nvSpPr>
          <p:cNvPr id="23" name="Up Arrow 22"/>
          <p:cNvSpPr/>
          <p:nvPr/>
        </p:nvSpPr>
        <p:spPr>
          <a:xfrm>
            <a:off x="5112060" y="5059923"/>
            <a:ext cx="216024" cy="633554"/>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extBox 23"/>
          <p:cNvSpPr txBox="1"/>
          <p:nvPr/>
        </p:nvSpPr>
        <p:spPr>
          <a:xfrm>
            <a:off x="5049109" y="5682734"/>
            <a:ext cx="2700300" cy="954107"/>
          </a:xfrm>
          <a:prstGeom prst="rect">
            <a:avLst/>
          </a:prstGeom>
          <a:noFill/>
        </p:spPr>
        <p:txBody>
          <a:bodyPr wrap="square" rtlCol="0">
            <a:spAutoFit/>
          </a:bodyPr>
          <a:lstStyle/>
          <a:p>
            <a:r>
              <a:rPr lang="en-US" sz="1400" b="1" i="1" dirty="0" smtClean="0"/>
              <a:t>Closing the work</a:t>
            </a:r>
          </a:p>
          <a:p>
            <a:r>
              <a:rPr lang="en-US" sz="1400" i="1" dirty="0" smtClean="0"/>
              <a:t>Installation Coordinator based on input from the Installation package lead</a:t>
            </a:r>
            <a:endParaRPr lang="en-US" sz="1400" i="1" dirty="0"/>
          </a:p>
        </p:txBody>
      </p:sp>
      <p:sp>
        <p:nvSpPr>
          <p:cNvPr id="3" name="TextBox 2"/>
          <p:cNvSpPr txBox="1"/>
          <p:nvPr/>
        </p:nvSpPr>
        <p:spPr>
          <a:xfrm>
            <a:off x="294201" y="1628800"/>
            <a:ext cx="569387" cy="369332"/>
          </a:xfrm>
          <a:prstGeom prst="rect">
            <a:avLst/>
          </a:prstGeom>
          <a:noFill/>
        </p:spPr>
        <p:txBody>
          <a:bodyPr wrap="none" rtlCol="0">
            <a:spAutoFit/>
          </a:bodyPr>
          <a:lstStyle/>
          <a:p>
            <a:r>
              <a:rPr lang="en-US" dirty="0" smtClean="0"/>
              <a:t>-3M</a:t>
            </a:r>
            <a:endParaRPr lang="en-US" dirty="0"/>
          </a:p>
        </p:txBody>
      </p:sp>
      <p:sp>
        <p:nvSpPr>
          <p:cNvPr id="25" name="TextBox 24"/>
          <p:cNvSpPr txBox="1"/>
          <p:nvPr/>
        </p:nvSpPr>
        <p:spPr>
          <a:xfrm>
            <a:off x="3610246" y="1623586"/>
            <a:ext cx="494046" cy="369332"/>
          </a:xfrm>
          <a:prstGeom prst="rect">
            <a:avLst/>
          </a:prstGeom>
          <a:noFill/>
        </p:spPr>
        <p:txBody>
          <a:bodyPr wrap="none" rtlCol="0">
            <a:spAutoFit/>
          </a:bodyPr>
          <a:lstStyle/>
          <a:p>
            <a:r>
              <a:rPr lang="en-US" dirty="0" smtClean="0"/>
              <a:t>-1d</a:t>
            </a:r>
            <a:endParaRPr lang="en-US" dirty="0"/>
          </a:p>
        </p:txBody>
      </p:sp>
    </p:spTree>
    <p:extLst>
      <p:ext uri="{BB962C8B-B14F-4D97-AF65-F5344CB8AC3E}">
        <p14:creationId xmlns:p14="http://schemas.microsoft.com/office/powerpoint/2010/main" val="83714861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handle Work Orders</a:t>
            </a:r>
            <a:endParaRPr lang="en-US" dirty="0"/>
          </a:p>
        </p:txBody>
      </p:sp>
      <p:sp>
        <p:nvSpPr>
          <p:cNvPr id="4" name="Slide Number Placeholder 3"/>
          <p:cNvSpPr>
            <a:spLocks noGrp="1"/>
          </p:cNvSpPr>
          <p:nvPr>
            <p:ph type="sldNum" sz="quarter" idx="12"/>
          </p:nvPr>
        </p:nvSpPr>
        <p:spPr/>
        <p:txBody>
          <a:bodyPr/>
          <a:lstStyle/>
          <a:p>
            <a:fld id="{551115BC-487E-4422-894C-CB7CD3E79223}" type="slidenum">
              <a:rPr lang="sv-SE" smtClean="0"/>
              <a:t>31</a:t>
            </a:fld>
            <a:endParaRPr lang="sv-SE"/>
          </a:p>
        </p:txBody>
      </p:sp>
      <p:sp>
        <p:nvSpPr>
          <p:cNvPr id="6" name="TextBox 5"/>
          <p:cNvSpPr txBox="1"/>
          <p:nvPr/>
        </p:nvSpPr>
        <p:spPr>
          <a:xfrm>
            <a:off x="467544" y="1772816"/>
            <a:ext cx="7715200" cy="4524315"/>
          </a:xfrm>
          <a:prstGeom prst="rect">
            <a:avLst/>
          </a:prstGeom>
          <a:noFill/>
        </p:spPr>
        <p:txBody>
          <a:bodyPr wrap="square" rtlCol="0">
            <a:spAutoFit/>
          </a:bodyPr>
          <a:lstStyle/>
          <a:p>
            <a:r>
              <a:rPr lang="en-US" dirty="0" smtClean="0">
                <a:latin typeface="+mj-lt"/>
              </a:rPr>
              <a:t>1. </a:t>
            </a:r>
            <a:r>
              <a:rPr lang="en-US" b="1" dirty="0" smtClean="0">
                <a:latin typeface="+mj-lt"/>
              </a:rPr>
              <a:t>Submit</a:t>
            </a:r>
            <a:r>
              <a:rPr lang="en-US" dirty="0" smtClean="0">
                <a:latin typeface="+mj-lt"/>
              </a:rPr>
              <a:t> your work order</a:t>
            </a:r>
          </a:p>
          <a:p>
            <a:r>
              <a:rPr lang="en-GB" dirty="0">
                <a:solidFill>
                  <a:srgbClr val="222222"/>
                </a:solidFill>
                <a:latin typeface="+mj-lt"/>
                <a:hlinkClick r:id="rId2"/>
              </a:rPr>
              <a:t>https://</a:t>
            </a:r>
            <a:r>
              <a:rPr lang="en-GB" dirty="0" smtClean="0">
                <a:solidFill>
                  <a:srgbClr val="222222"/>
                </a:solidFill>
                <a:latin typeface="+mj-lt"/>
                <a:hlinkClick r:id="rId2"/>
              </a:rPr>
              <a:t>jira.esss.lu.se/servicedesk/customer/portal/11/create/129</a:t>
            </a:r>
            <a:endParaRPr lang="en-GB" dirty="0" smtClean="0">
              <a:solidFill>
                <a:srgbClr val="222222"/>
              </a:solidFill>
              <a:latin typeface="+mj-lt"/>
            </a:endParaRPr>
          </a:p>
          <a:p>
            <a:endParaRPr lang="en-GB" dirty="0">
              <a:solidFill>
                <a:srgbClr val="222222"/>
              </a:solidFill>
              <a:latin typeface="+mj-lt"/>
            </a:endParaRPr>
          </a:p>
          <a:p>
            <a:r>
              <a:rPr lang="en-GB" dirty="0" smtClean="0">
                <a:solidFill>
                  <a:srgbClr val="222222"/>
                </a:solidFill>
                <a:latin typeface="+mj-lt"/>
              </a:rPr>
              <a:t>2. </a:t>
            </a:r>
            <a:r>
              <a:rPr lang="en-GB" b="1" dirty="0" smtClean="0">
                <a:solidFill>
                  <a:srgbClr val="222222"/>
                </a:solidFill>
                <a:latin typeface="+mj-lt"/>
              </a:rPr>
              <a:t>Check status </a:t>
            </a:r>
            <a:r>
              <a:rPr lang="en-GB" dirty="0" smtClean="0">
                <a:solidFill>
                  <a:srgbClr val="222222"/>
                </a:solidFill>
                <a:latin typeface="+mj-lt"/>
              </a:rPr>
              <a:t>for your WO or what else is ongoing</a:t>
            </a:r>
          </a:p>
          <a:p>
            <a:r>
              <a:rPr lang="en-GB" dirty="0">
                <a:solidFill>
                  <a:srgbClr val="222222"/>
                </a:solidFill>
                <a:latin typeface="Arial" panose="020B0604020202020204" pitchFamily="34" charset="0"/>
                <a:hlinkClick r:id="rId3"/>
              </a:rPr>
              <a:t>https://jira.esss.lu.se/secure/Dashboard.jspa#</a:t>
            </a:r>
            <a:endParaRPr lang="en-GB" dirty="0">
              <a:solidFill>
                <a:srgbClr val="222222"/>
              </a:solidFill>
              <a:latin typeface="Arial" panose="020B0604020202020204" pitchFamily="34" charset="0"/>
            </a:endParaRPr>
          </a:p>
          <a:p>
            <a:endParaRPr lang="en-GB" dirty="0" smtClean="0">
              <a:solidFill>
                <a:srgbClr val="222222"/>
              </a:solidFill>
              <a:latin typeface="+mj-lt"/>
            </a:endParaRPr>
          </a:p>
          <a:p>
            <a:endParaRPr lang="en-GB" dirty="0">
              <a:solidFill>
                <a:srgbClr val="222222"/>
              </a:solidFill>
              <a:latin typeface="+mj-lt"/>
            </a:endParaRPr>
          </a:p>
          <a:p>
            <a:r>
              <a:rPr lang="en-GB" dirty="0" smtClean="0">
                <a:solidFill>
                  <a:srgbClr val="222222"/>
                </a:solidFill>
                <a:latin typeface="+mj-lt"/>
              </a:rPr>
              <a:t>3. </a:t>
            </a:r>
            <a:r>
              <a:rPr lang="en-GB" b="1" dirty="0" smtClean="0">
                <a:solidFill>
                  <a:srgbClr val="222222"/>
                </a:solidFill>
                <a:latin typeface="+mj-lt"/>
              </a:rPr>
              <a:t>Print out the approval and bring with you</a:t>
            </a:r>
            <a:br>
              <a:rPr lang="en-GB" b="1" dirty="0" smtClean="0">
                <a:solidFill>
                  <a:srgbClr val="222222"/>
                </a:solidFill>
                <a:latin typeface="+mj-lt"/>
              </a:rPr>
            </a:br>
            <a:r>
              <a:rPr lang="en-GB" dirty="0" smtClean="0">
                <a:solidFill>
                  <a:srgbClr val="222222"/>
                </a:solidFill>
                <a:latin typeface="+mj-lt"/>
              </a:rPr>
              <a:t>Mailed to you once the WO is approved. </a:t>
            </a:r>
          </a:p>
          <a:p>
            <a:endParaRPr lang="en-GB" dirty="0" smtClean="0">
              <a:solidFill>
                <a:srgbClr val="222222"/>
              </a:solidFill>
              <a:latin typeface="+mj-lt"/>
            </a:endParaRPr>
          </a:p>
          <a:p>
            <a:endParaRPr lang="en-GB" dirty="0">
              <a:solidFill>
                <a:srgbClr val="222222"/>
              </a:solidFill>
              <a:latin typeface="+mj-lt"/>
            </a:endParaRPr>
          </a:p>
          <a:p>
            <a:r>
              <a:rPr lang="en-GB" dirty="0" smtClean="0">
                <a:solidFill>
                  <a:schemeClr val="bg1">
                    <a:lumMod val="65000"/>
                  </a:schemeClr>
                </a:solidFill>
                <a:latin typeface="+mj-lt"/>
              </a:rPr>
              <a:t>4. Close the work order (will be done by installation coordinator)</a:t>
            </a:r>
          </a:p>
          <a:p>
            <a:endParaRPr lang="en-GB" dirty="0">
              <a:solidFill>
                <a:schemeClr val="bg1">
                  <a:lumMod val="65000"/>
                </a:schemeClr>
              </a:solidFill>
              <a:latin typeface="+mj-lt"/>
            </a:endParaRPr>
          </a:p>
          <a:p>
            <a:endParaRPr lang="en-GB" dirty="0" smtClean="0">
              <a:solidFill>
                <a:schemeClr val="bg1">
                  <a:lumMod val="65000"/>
                </a:schemeClr>
              </a:solidFill>
              <a:latin typeface="+mj-lt"/>
            </a:endParaRPr>
          </a:p>
          <a:p>
            <a:r>
              <a:rPr lang="en-GB" b="1" i="1" dirty="0" smtClean="0">
                <a:latin typeface="+mj-lt"/>
              </a:rPr>
              <a:t>Guidelines</a:t>
            </a:r>
          </a:p>
          <a:p>
            <a:pPr marL="285750" indent="-285750">
              <a:buFontTx/>
              <a:buChar char="-"/>
            </a:pPr>
            <a:r>
              <a:rPr lang="en-GB" i="1" dirty="0" smtClean="0">
                <a:latin typeface="+mj-lt"/>
              </a:rPr>
              <a:t>Only submit Work Orders for work coming up in </a:t>
            </a:r>
            <a:r>
              <a:rPr lang="en-GB" b="1" i="1" dirty="0" smtClean="0">
                <a:latin typeface="+mj-lt"/>
              </a:rPr>
              <a:t>3 months (up to six months)</a:t>
            </a:r>
          </a:p>
        </p:txBody>
      </p:sp>
    </p:spTree>
    <p:extLst>
      <p:ext uri="{BB962C8B-B14F-4D97-AF65-F5344CB8AC3E}">
        <p14:creationId xmlns:p14="http://schemas.microsoft.com/office/powerpoint/2010/main" val="42134914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Registering WOs</a:t>
            </a:r>
            <a:endParaRPr lang="en-US" dirty="0"/>
          </a:p>
        </p:txBody>
      </p:sp>
      <p:sp>
        <p:nvSpPr>
          <p:cNvPr id="4" name="Slide Number Placeholder 3"/>
          <p:cNvSpPr>
            <a:spLocks noGrp="1"/>
          </p:cNvSpPr>
          <p:nvPr>
            <p:ph type="sldNum" sz="quarter" idx="12"/>
          </p:nvPr>
        </p:nvSpPr>
        <p:spPr/>
        <p:txBody>
          <a:bodyPr/>
          <a:lstStyle/>
          <a:p>
            <a:fld id="{551115BC-487E-4422-894C-CB7CD3E79223}" type="slidenum">
              <a:rPr lang="sv-SE" smtClean="0"/>
              <a:t>32</a:t>
            </a:fld>
            <a:endParaRPr lang="sv-SE" dirty="0"/>
          </a:p>
        </p:txBody>
      </p:sp>
      <p:pic>
        <p:nvPicPr>
          <p:cNvPr id="6" name="Picture 5"/>
          <p:cNvPicPr>
            <a:picLocks noChangeAspect="1"/>
          </p:cNvPicPr>
          <p:nvPr/>
        </p:nvPicPr>
        <p:blipFill>
          <a:blip r:embed="rId2"/>
          <a:stretch>
            <a:fillRect/>
          </a:stretch>
        </p:blipFill>
        <p:spPr>
          <a:xfrm>
            <a:off x="463704" y="1609611"/>
            <a:ext cx="3038124" cy="5111864"/>
          </a:xfrm>
          <a:prstGeom prst="rect">
            <a:avLst/>
          </a:prstGeom>
        </p:spPr>
      </p:pic>
      <p:pic>
        <p:nvPicPr>
          <p:cNvPr id="7" name="Picture 6"/>
          <p:cNvPicPr>
            <a:picLocks noChangeAspect="1"/>
          </p:cNvPicPr>
          <p:nvPr/>
        </p:nvPicPr>
        <p:blipFill>
          <a:blip r:embed="rId3"/>
          <a:stretch>
            <a:fillRect/>
          </a:stretch>
        </p:blipFill>
        <p:spPr>
          <a:xfrm>
            <a:off x="3635896" y="1609611"/>
            <a:ext cx="3145334" cy="5111864"/>
          </a:xfrm>
          <a:prstGeom prst="rect">
            <a:avLst/>
          </a:prstGeom>
        </p:spPr>
      </p:pic>
      <p:sp>
        <p:nvSpPr>
          <p:cNvPr id="8" name="TextBox 7"/>
          <p:cNvSpPr txBox="1"/>
          <p:nvPr/>
        </p:nvSpPr>
        <p:spPr>
          <a:xfrm>
            <a:off x="6940653" y="1609611"/>
            <a:ext cx="1889172" cy="2031325"/>
          </a:xfrm>
          <a:prstGeom prst="rect">
            <a:avLst/>
          </a:prstGeom>
          <a:noFill/>
        </p:spPr>
        <p:txBody>
          <a:bodyPr wrap="none" rtlCol="0">
            <a:spAutoFit/>
          </a:bodyPr>
          <a:lstStyle/>
          <a:p>
            <a:r>
              <a:rPr lang="en-US" b="1" dirty="0" smtClean="0"/>
              <a:t>Minor work</a:t>
            </a:r>
          </a:p>
          <a:p>
            <a:r>
              <a:rPr lang="en-US" dirty="0" smtClean="0"/>
              <a:t>6 fields + RAMS </a:t>
            </a:r>
            <a:br>
              <a:rPr lang="en-US" dirty="0" smtClean="0"/>
            </a:br>
            <a:r>
              <a:rPr lang="en-US" dirty="0" smtClean="0"/>
              <a:t>(attached)</a:t>
            </a:r>
            <a:endParaRPr lang="en-US" dirty="0"/>
          </a:p>
          <a:p>
            <a:endParaRPr lang="en-US" dirty="0" smtClean="0"/>
          </a:p>
          <a:p>
            <a:r>
              <a:rPr lang="en-US" b="1" dirty="0" smtClean="0"/>
              <a:t>Normal work</a:t>
            </a:r>
          </a:p>
          <a:p>
            <a:r>
              <a:rPr lang="en-US" dirty="0" smtClean="0"/>
              <a:t>6 fields + link to </a:t>
            </a:r>
            <a:br>
              <a:rPr lang="en-US" dirty="0" smtClean="0"/>
            </a:br>
            <a:r>
              <a:rPr lang="en-US" dirty="0" smtClean="0"/>
              <a:t>installation Binder</a:t>
            </a:r>
            <a:endParaRPr lang="en-US" dirty="0"/>
          </a:p>
        </p:txBody>
      </p:sp>
    </p:spTree>
    <p:extLst>
      <p:ext uri="{BB962C8B-B14F-4D97-AF65-F5344CB8AC3E}">
        <p14:creationId xmlns:p14="http://schemas.microsoft.com/office/powerpoint/2010/main" val="235607521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sv-SE" sz="4000" dirty="0" smtClean="0"/>
              <a:t>CDB and </a:t>
            </a:r>
            <a:r>
              <a:rPr lang="sv-SE" sz="4000" dirty="0" err="1" smtClean="0"/>
              <a:t>stubs</a:t>
            </a:r>
            <a:r>
              <a:rPr lang="sv-SE" sz="4000" dirty="0" smtClean="0"/>
              <a:t> installation road </a:t>
            </a:r>
            <a:r>
              <a:rPr lang="sv-SE" sz="4000" dirty="0" err="1" smtClean="0"/>
              <a:t>map</a:t>
            </a:r>
            <a:endParaRPr lang="sv-SE" sz="4000" dirty="0"/>
          </a:p>
        </p:txBody>
      </p:sp>
      <p:sp>
        <p:nvSpPr>
          <p:cNvPr id="4" name="Rectangle 3"/>
          <p:cNvSpPr/>
          <p:nvPr/>
        </p:nvSpPr>
        <p:spPr>
          <a:xfrm>
            <a:off x="2286000" y="5949280"/>
            <a:ext cx="4572000" cy="603242"/>
          </a:xfrm>
          <a:prstGeom prst="rect">
            <a:avLst/>
          </a:prstGeom>
        </p:spPr>
        <p:txBody>
          <a:bodyPr>
            <a:spAutoFit/>
          </a:bodyPr>
          <a:lstStyle/>
          <a:p>
            <a:pPr algn="ctr">
              <a:lnSpc>
                <a:spcPct val="120000"/>
              </a:lnSpc>
            </a:pPr>
            <a:r>
              <a:rPr lang="en-GB" sz="1600" dirty="0" smtClean="0">
                <a:solidFill>
                  <a:srgbClr val="FFFFFF"/>
                </a:solidFill>
              </a:rPr>
              <a:t>www.europeanspallationsource.se</a:t>
            </a:r>
          </a:p>
          <a:p>
            <a:pPr algn="ctr"/>
            <a:r>
              <a:rPr lang="en-GB" sz="1400" dirty="0" smtClean="0">
                <a:solidFill>
                  <a:srgbClr val="FFFFFF"/>
                </a:solidFill>
              </a:rPr>
              <a:t>September  06, 2018</a:t>
            </a:r>
          </a:p>
        </p:txBody>
      </p:sp>
      <p:sp>
        <p:nvSpPr>
          <p:cNvPr id="3" name="TextBox 2"/>
          <p:cNvSpPr txBox="1"/>
          <p:nvPr/>
        </p:nvSpPr>
        <p:spPr>
          <a:xfrm>
            <a:off x="3829809" y="5373216"/>
            <a:ext cx="1484381" cy="461665"/>
          </a:xfrm>
          <a:prstGeom prst="rect">
            <a:avLst/>
          </a:prstGeom>
          <a:noFill/>
        </p:spPr>
        <p:txBody>
          <a:bodyPr wrap="none" rtlCol="0">
            <a:spAutoFit/>
          </a:bodyPr>
          <a:lstStyle/>
          <a:p>
            <a:r>
              <a:rPr lang="en-GB" sz="2400" dirty="0" err="1">
                <a:solidFill>
                  <a:schemeClr val="bg1"/>
                </a:solidFill>
                <a:latin typeface="+mj-lt"/>
                <a:ea typeface="+mj-ea"/>
                <a:cs typeface="+mj-cs"/>
              </a:rPr>
              <a:t>Nour</a:t>
            </a:r>
            <a:r>
              <a:rPr lang="en-GB" sz="2400" dirty="0">
                <a:solidFill>
                  <a:schemeClr val="bg1"/>
                </a:solidFill>
                <a:latin typeface="+mj-lt"/>
                <a:ea typeface="+mj-ea"/>
                <a:cs typeface="+mj-cs"/>
              </a:rPr>
              <a:t> </a:t>
            </a:r>
            <a:r>
              <a:rPr lang="en-GB" sz="2400" dirty="0" err="1">
                <a:solidFill>
                  <a:schemeClr val="bg1"/>
                </a:solidFill>
                <a:latin typeface="+mj-lt"/>
                <a:ea typeface="+mj-ea"/>
                <a:cs typeface="+mj-cs"/>
              </a:rPr>
              <a:t>Akel</a:t>
            </a:r>
            <a:r>
              <a:rPr lang="en-GB" sz="2400" dirty="0">
                <a:solidFill>
                  <a:schemeClr val="bg1"/>
                </a:solidFill>
                <a:latin typeface="+mj-lt"/>
                <a:ea typeface="+mj-ea"/>
                <a:cs typeface="+mj-cs"/>
              </a:rPr>
              <a:t> </a:t>
            </a:r>
            <a:endParaRPr lang="en-US" sz="2400" dirty="0">
              <a:solidFill>
                <a:schemeClr val="bg1"/>
              </a:solidFill>
              <a:latin typeface="+mj-lt"/>
              <a:ea typeface="+mj-ea"/>
              <a:cs typeface="+mj-cs"/>
            </a:endParaRPr>
          </a:p>
        </p:txBody>
      </p:sp>
    </p:spTree>
    <p:extLst>
      <p:ext uri="{BB962C8B-B14F-4D97-AF65-F5344CB8AC3E}">
        <p14:creationId xmlns:p14="http://schemas.microsoft.com/office/powerpoint/2010/main" val="94122593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Changes since the beginning of the plan till the 6 of September</a:t>
            </a:r>
            <a:endParaRPr lang="en-US" dirty="0"/>
          </a:p>
        </p:txBody>
      </p:sp>
      <p:sp>
        <p:nvSpPr>
          <p:cNvPr id="4" name="Slide Number Placeholder 3"/>
          <p:cNvSpPr>
            <a:spLocks noGrp="1"/>
          </p:cNvSpPr>
          <p:nvPr>
            <p:ph type="sldNum" sz="quarter" idx="12"/>
          </p:nvPr>
        </p:nvSpPr>
        <p:spPr>
          <a:xfrm>
            <a:off x="9394813" y="2988407"/>
            <a:ext cx="2133600" cy="365125"/>
          </a:xfrm>
        </p:spPr>
        <p:txBody>
          <a:bodyPr/>
          <a:lstStyle/>
          <a:p>
            <a:fld id="{551115BC-487E-4422-894C-CB7CD3E79223}" type="slidenum">
              <a:rPr lang="sv-SE" smtClean="0"/>
              <a:t>34</a:t>
            </a:fld>
            <a:endParaRPr lang="sv-SE"/>
          </a:p>
        </p:txBody>
      </p:sp>
      <p:graphicFrame>
        <p:nvGraphicFramePr>
          <p:cNvPr id="39" name="Chart 38"/>
          <p:cNvGraphicFramePr/>
          <p:nvPr>
            <p:extLst>
              <p:ext uri="{D42A27DB-BD31-4B8C-83A1-F6EECF244321}">
                <p14:modId xmlns:p14="http://schemas.microsoft.com/office/powerpoint/2010/main" val="411009573"/>
              </p:ext>
            </p:extLst>
          </p:nvPr>
        </p:nvGraphicFramePr>
        <p:xfrm>
          <a:off x="5763420" y="1417638"/>
          <a:ext cx="3887199" cy="3161122"/>
        </p:xfrm>
        <a:graphic>
          <a:graphicData uri="http://schemas.openxmlformats.org/drawingml/2006/chart">
            <c:chart xmlns:c="http://schemas.openxmlformats.org/drawingml/2006/chart" xmlns:r="http://schemas.openxmlformats.org/officeDocument/2006/relationships" r:id="rId2"/>
          </a:graphicData>
        </a:graphic>
      </p:graphicFrame>
      <p:sp>
        <p:nvSpPr>
          <p:cNvPr id="61" name="Rectangle 60"/>
          <p:cNvSpPr/>
          <p:nvPr/>
        </p:nvSpPr>
        <p:spPr>
          <a:xfrm>
            <a:off x="428564" y="1612756"/>
            <a:ext cx="1296144" cy="182922"/>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Rectangle 61"/>
          <p:cNvSpPr/>
          <p:nvPr/>
        </p:nvSpPr>
        <p:spPr>
          <a:xfrm>
            <a:off x="1724708" y="1612756"/>
            <a:ext cx="1836204" cy="182922"/>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Rectangle 62"/>
          <p:cNvSpPr/>
          <p:nvPr/>
        </p:nvSpPr>
        <p:spPr>
          <a:xfrm>
            <a:off x="3560912" y="1612756"/>
            <a:ext cx="1296144" cy="182922"/>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Rectangle 63"/>
          <p:cNvSpPr/>
          <p:nvPr/>
        </p:nvSpPr>
        <p:spPr>
          <a:xfrm>
            <a:off x="6382834" y="1612756"/>
            <a:ext cx="2411760" cy="182922"/>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Up Arrow 68"/>
          <p:cNvSpPr/>
          <p:nvPr/>
        </p:nvSpPr>
        <p:spPr>
          <a:xfrm>
            <a:off x="1240231" y="1865731"/>
            <a:ext cx="230253" cy="2175338"/>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TextBox 70"/>
          <p:cNvSpPr txBox="1"/>
          <p:nvPr/>
        </p:nvSpPr>
        <p:spPr>
          <a:xfrm>
            <a:off x="1470484" y="2974464"/>
            <a:ext cx="3893604" cy="954107"/>
          </a:xfrm>
          <a:prstGeom prst="rect">
            <a:avLst/>
          </a:prstGeom>
          <a:noFill/>
        </p:spPr>
        <p:txBody>
          <a:bodyPr wrap="square" rtlCol="0">
            <a:spAutoFit/>
          </a:bodyPr>
          <a:lstStyle/>
          <a:p>
            <a:r>
              <a:rPr lang="en-US" sz="1400" b="1" dirty="0" smtClean="0"/>
              <a:t>10,000</a:t>
            </a:r>
            <a:r>
              <a:rPr lang="en-GB" sz="1400" b="1" dirty="0"/>
              <a:t>+ changes to the cable data base including:</a:t>
            </a:r>
          </a:p>
          <a:p>
            <a:pPr marL="285750" indent="-285750">
              <a:buFont typeface="Arial" panose="020B0604020202020204" pitchFamily="34" charset="0"/>
              <a:buChar char="•"/>
            </a:pPr>
            <a:r>
              <a:rPr lang="en-GB" sz="1400" b="1" dirty="0"/>
              <a:t>6000+ added cables</a:t>
            </a:r>
          </a:p>
          <a:p>
            <a:pPr marL="285750" indent="-285750">
              <a:buFont typeface="Arial" panose="020B0604020202020204" pitchFamily="34" charset="0"/>
              <a:buChar char="•"/>
            </a:pPr>
            <a:r>
              <a:rPr lang="en-GB" sz="1400" b="1" dirty="0"/>
              <a:t>3000+ existing cables updates and removal</a:t>
            </a:r>
          </a:p>
          <a:p>
            <a:pPr marL="285750" indent="-285750">
              <a:buFont typeface="Arial" panose="020B0604020202020204" pitchFamily="34" charset="0"/>
              <a:buChar char="•"/>
            </a:pPr>
            <a:r>
              <a:rPr lang="en-GB" sz="1400" b="1" dirty="0"/>
              <a:t>New cable types and connectors added</a:t>
            </a:r>
            <a:endParaRPr lang="en-US" sz="1400" b="1" i="1" dirty="0" smtClean="0"/>
          </a:p>
        </p:txBody>
      </p:sp>
      <p:sp>
        <p:nvSpPr>
          <p:cNvPr id="79" name="Rectangle 78"/>
          <p:cNvSpPr/>
          <p:nvPr/>
        </p:nvSpPr>
        <p:spPr>
          <a:xfrm>
            <a:off x="4857055" y="1612756"/>
            <a:ext cx="1525779" cy="182922"/>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1" name="TextBox 80"/>
          <p:cNvSpPr txBox="1"/>
          <p:nvPr/>
        </p:nvSpPr>
        <p:spPr>
          <a:xfrm>
            <a:off x="332585" y="1396907"/>
            <a:ext cx="716863" cy="246221"/>
          </a:xfrm>
          <a:prstGeom prst="rect">
            <a:avLst/>
          </a:prstGeom>
          <a:noFill/>
        </p:spPr>
        <p:txBody>
          <a:bodyPr wrap="none" rtlCol="0">
            <a:spAutoFit/>
          </a:bodyPr>
          <a:lstStyle/>
          <a:p>
            <a:r>
              <a:rPr lang="en-GB" sz="1000" b="1" dirty="0" smtClean="0"/>
              <a:t>20 August</a:t>
            </a:r>
            <a:endParaRPr lang="en-US" sz="1000" b="1" dirty="0"/>
          </a:p>
        </p:txBody>
      </p:sp>
      <p:sp>
        <p:nvSpPr>
          <p:cNvPr id="82" name="TextBox 81"/>
          <p:cNvSpPr txBox="1"/>
          <p:nvPr/>
        </p:nvSpPr>
        <p:spPr>
          <a:xfrm>
            <a:off x="1660435" y="1396630"/>
            <a:ext cx="930063" cy="246221"/>
          </a:xfrm>
          <a:prstGeom prst="rect">
            <a:avLst/>
          </a:prstGeom>
          <a:noFill/>
        </p:spPr>
        <p:txBody>
          <a:bodyPr wrap="none" rtlCol="0">
            <a:spAutoFit/>
          </a:bodyPr>
          <a:lstStyle/>
          <a:p>
            <a:r>
              <a:rPr lang="en-GB" sz="1000" b="1" dirty="0" smtClean="0"/>
              <a:t>14 September</a:t>
            </a:r>
            <a:endParaRPr lang="en-US" sz="1000" b="1" dirty="0"/>
          </a:p>
        </p:txBody>
      </p:sp>
      <p:sp>
        <p:nvSpPr>
          <p:cNvPr id="83" name="TextBox 82"/>
          <p:cNvSpPr txBox="1"/>
          <p:nvPr/>
        </p:nvSpPr>
        <p:spPr>
          <a:xfrm>
            <a:off x="3488142" y="1405731"/>
            <a:ext cx="930063" cy="246221"/>
          </a:xfrm>
          <a:prstGeom prst="rect">
            <a:avLst/>
          </a:prstGeom>
          <a:noFill/>
        </p:spPr>
        <p:txBody>
          <a:bodyPr wrap="none" rtlCol="0">
            <a:spAutoFit/>
          </a:bodyPr>
          <a:lstStyle/>
          <a:p>
            <a:r>
              <a:rPr lang="en-GB" sz="1000" b="1" u="sng" dirty="0" smtClean="0"/>
              <a:t>17 September</a:t>
            </a:r>
            <a:endParaRPr lang="en-US" sz="1000" b="1" u="sng" dirty="0"/>
          </a:p>
        </p:txBody>
      </p:sp>
      <p:sp>
        <p:nvSpPr>
          <p:cNvPr id="84" name="TextBox 83"/>
          <p:cNvSpPr txBox="1"/>
          <p:nvPr/>
        </p:nvSpPr>
        <p:spPr>
          <a:xfrm>
            <a:off x="6315592" y="1392087"/>
            <a:ext cx="755335" cy="246221"/>
          </a:xfrm>
          <a:prstGeom prst="rect">
            <a:avLst/>
          </a:prstGeom>
          <a:noFill/>
        </p:spPr>
        <p:txBody>
          <a:bodyPr wrap="none" rtlCol="0">
            <a:spAutoFit/>
          </a:bodyPr>
          <a:lstStyle/>
          <a:p>
            <a:r>
              <a:rPr lang="en-GB" sz="1000" b="1" dirty="0" smtClean="0"/>
              <a:t>18 January</a:t>
            </a:r>
            <a:endParaRPr lang="en-US" sz="1000" b="1" dirty="0"/>
          </a:p>
        </p:txBody>
      </p:sp>
      <p:sp>
        <p:nvSpPr>
          <p:cNvPr id="85" name="TextBox 84"/>
          <p:cNvSpPr txBox="1"/>
          <p:nvPr/>
        </p:nvSpPr>
        <p:spPr>
          <a:xfrm>
            <a:off x="4793006" y="1396630"/>
            <a:ext cx="776175" cy="246221"/>
          </a:xfrm>
          <a:prstGeom prst="rect">
            <a:avLst/>
          </a:prstGeom>
          <a:noFill/>
        </p:spPr>
        <p:txBody>
          <a:bodyPr wrap="none" rtlCol="0">
            <a:spAutoFit/>
          </a:bodyPr>
          <a:lstStyle/>
          <a:p>
            <a:r>
              <a:rPr lang="en-GB" sz="1000" b="1" dirty="0" smtClean="0"/>
              <a:t>08 October</a:t>
            </a:r>
            <a:endParaRPr lang="en-US" sz="1000" b="1" dirty="0"/>
          </a:p>
        </p:txBody>
      </p:sp>
      <p:sp>
        <p:nvSpPr>
          <p:cNvPr id="86" name="TextBox 85"/>
          <p:cNvSpPr txBox="1"/>
          <p:nvPr/>
        </p:nvSpPr>
        <p:spPr>
          <a:xfrm>
            <a:off x="1403648" y="1873217"/>
            <a:ext cx="930063" cy="246221"/>
          </a:xfrm>
          <a:prstGeom prst="rect">
            <a:avLst/>
          </a:prstGeom>
          <a:noFill/>
        </p:spPr>
        <p:txBody>
          <a:bodyPr wrap="none" rtlCol="0">
            <a:spAutoFit/>
          </a:bodyPr>
          <a:lstStyle/>
          <a:p>
            <a:r>
              <a:rPr lang="en-GB" sz="1000" b="1" dirty="0" smtClean="0"/>
              <a:t>06 September</a:t>
            </a:r>
            <a:endParaRPr lang="en-US" sz="1000" b="1" dirty="0"/>
          </a:p>
        </p:txBody>
      </p:sp>
      <p:sp>
        <p:nvSpPr>
          <p:cNvPr id="3" name="Rectangle 2"/>
          <p:cNvSpPr/>
          <p:nvPr/>
        </p:nvSpPr>
        <p:spPr>
          <a:xfrm>
            <a:off x="457200" y="4204192"/>
            <a:ext cx="5925634" cy="3139321"/>
          </a:xfrm>
          <a:prstGeom prst="rect">
            <a:avLst/>
          </a:prstGeom>
        </p:spPr>
        <p:txBody>
          <a:bodyPr wrap="square">
            <a:spAutoFit/>
          </a:bodyPr>
          <a:lstStyle/>
          <a:p>
            <a:pPr marL="285750" indent="-285750">
              <a:buFont typeface="Arial" panose="020B0604020202020204" pitchFamily="34" charset="0"/>
              <a:buChar char="•"/>
            </a:pPr>
            <a:r>
              <a:rPr lang="en-GB" b="1" u="sng" dirty="0">
                <a:solidFill>
                  <a:srgbClr val="FF0000"/>
                </a:solidFill>
              </a:rPr>
              <a:t>Setting CDB freezing date and introducing change order </a:t>
            </a:r>
            <a:r>
              <a:rPr lang="en-GB" b="1" u="sng" dirty="0" smtClean="0">
                <a:solidFill>
                  <a:srgbClr val="FF0000"/>
                </a:solidFill>
              </a:rPr>
              <a:t>system one of the most important objective </a:t>
            </a:r>
          </a:p>
          <a:p>
            <a:pPr marL="285750" indent="-285750">
              <a:buFont typeface="Arial" panose="020B0604020202020204" pitchFamily="34" charset="0"/>
              <a:buChar char="•"/>
            </a:pPr>
            <a:r>
              <a:rPr lang="en-GB" b="1" u="sng" dirty="0">
                <a:solidFill>
                  <a:schemeClr val="tx2">
                    <a:lumMod val="60000"/>
                    <a:lumOff val="40000"/>
                  </a:schemeClr>
                </a:solidFill>
              </a:rPr>
              <a:t>Change order system is in place, costs and time </a:t>
            </a:r>
            <a:r>
              <a:rPr lang="en-GB" b="1" u="sng" dirty="0" smtClean="0">
                <a:solidFill>
                  <a:schemeClr val="tx2">
                    <a:lumMod val="60000"/>
                    <a:lumOff val="40000"/>
                  </a:schemeClr>
                </a:solidFill>
              </a:rPr>
              <a:t>impact </a:t>
            </a:r>
            <a:r>
              <a:rPr lang="en-GB" b="1" u="sng" dirty="0">
                <a:solidFill>
                  <a:schemeClr val="tx2">
                    <a:lumMod val="60000"/>
                    <a:lumOff val="40000"/>
                  </a:schemeClr>
                </a:solidFill>
              </a:rPr>
              <a:t>related </a:t>
            </a:r>
            <a:r>
              <a:rPr lang="en-GB" b="1" u="sng" dirty="0" smtClean="0">
                <a:solidFill>
                  <a:schemeClr val="tx2">
                    <a:lumMod val="60000"/>
                    <a:lumOff val="40000"/>
                  </a:schemeClr>
                </a:solidFill>
              </a:rPr>
              <a:t>shall be well </a:t>
            </a:r>
            <a:r>
              <a:rPr lang="en-GB" b="1" u="sng" dirty="0">
                <a:solidFill>
                  <a:schemeClr val="tx2">
                    <a:lumMod val="60000"/>
                    <a:lumOff val="40000"/>
                  </a:schemeClr>
                </a:solidFill>
              </a:rPr>
              <a:t>understood  </a:t>
            </a:r>
            <a:endParaRPr lang="en-GB" b="1" u="sng" dirty="0" smtClean="0">
              <a:solidFill>
                <a:schemeClr val="tx2">
                  <a:lumMod val="60000"/>
                  <a:lumOff val="40000"/>
                </a:schemeClr>
              </a:solidFill>
            </a:endParaRPr>
          </a:p>
          <a:p>
            <a:endParaRPr lang="en-GB" b="1" u="sng" dirty="0" smtClean="0">
              <a:solidFill>
                <a:schemeClr val="tx2">
                  <a:lumMod val="60000"/>
                  <a:lumOff val="40000"/>
                </a:schemeClr>
              </a:solidFill>
            </a:endParaRPr>
          </a:p>
          <a:p>
            <a:r>
              <a:rPr lang="en-GB" b="1" dirty="0">
                <a:solidFill>
                  <a:schemeClr val="tx2">
                    <a:lumMod val="60000"/>
                    <a:lumOff val="40000"/>
                  </a:schemeClr>
                </a:solidFill>
              </a:rPr>
              <a:t>Expected output</a:t>
            </a:r>
            <a:r>
              <a:rPr lang="en-GB" b="1" dirty="0" smtClean="0">
                <a:solidFill>
                  <a:schemeClr val="tx2">
                    <a:lumMod val="60000"/>
                    <a:lumOff val="40000"/>
                  </a:schemeClr>
                </a:solidFill>
              </a:rPr>
              <a:t>:</a:t>
            </a:r>
            <a:endParaRPr lang="en-GB" b="1" dirty="0">
              <a:solidFill>
                <a:schemeClr val="tx2">
                  <a:lumMod val="60000"/>
                  <a:lumOff val="40000"/>
                </a:schemeClr>
              </a:solidFill>
            </a:endParaRPr>
          </a:p>
          <a:p>
            <a:pPr marL="285750" indent="-285750">
              <a:buFont typeface="Arial" panose="020B0604020202020204" pitchFamily="34" charset="0"/>
              <a:buChar char="•"/>
            </a:pPr>
            <a:r>
              <a:rPr lang="en-GB" b="1" dirty="0">
                <a:solidFill>
                  <a:schemeClr val="tx2">
                    <a:lumMod val="60000"/>
                    <a:lumOff val="40000"/>
                  </a:schemeClr>
                </a:solidFill>
              </a:rPr>
              <a:t>Homogeneous  cable types lists with supporting </a:t>
            </a:r>
            <a:r>
              <a:rPr lang="en-GB" b="1" dirty="0" smtClean="0">
                <a:solidFill>
                  <a:schemeClr val="tx2">
                    <a:lumMod val="60000"/>
                    <a:lumOff val="40000"/>
                  </a:schemeClr>
                </a:solidFill>
              </a:rPr>
              <a:t>datasheets, </a:t>
            </a:r>
            <a:r>
              <a:rPr lang="en-GB" b="1" dirty="0">
                <a:solidFill>
                  <a:schemeClr val="tx2">
                    <a:lumMod val="60000"/>
                    <a:lumOff val="40000"/>
                  </a:schemeClr>
                </a:solidFill>
              </a:rPr>
              <a:t>supplier can check availability </a:t>
            </a:r>
          </a:p>
          <a:p>
            <a:pPr marL="285750" indent="-285750">
              <a:buFont typeface="Arial" panose="020B0604020202020204" pitchFamily="34" charset="0"/>
              <a:buChar char="•"/>
            </a:pPr>
            <a:r>
              <a:rPr lang="en-GB" b="1" dirty="0">
                <a:solidFill>
                  <a:schemeClr val="tx2">
                    <a:lumMod val="60000"/>
                    <a:lumOff val="40000"/>
                  </a:schemeClr>
                </a:solidFill>
              </a:rPr>
              <a:t>Cable lengths determined, procurement can proceed </a:t>
            </a:r>
          </a:p>
          <a:p>
            <a:pPr marL="285750" indent="-285750">
              <a:buFont typeface="Arial" panose="020B0604020202020204" pitchFamily="34" charset="0"/>
              <a:buChar char="•"/>
            </a:pPr>
            <a:endParaRPr lang="en-GB" b="1" u="sng" dirty="0">
              <a:solidFill>
                <a:schemeClr val="tx2">
                  <a:lumMod val="60000"/>
                  <a:lumOff val="40000"/>
                </a:schemeClr>
              </a:solidFill>
            </a:endParaRPr>
          </a:p>
          <a:p>
            <a:endParaRPr lang="sv-SE" dirty="0"/>
          </a:p>
        </p:txBody>
      </p:sp>
    </p:spTree>
    <p:extLst>
      <p:ext uri="{BB962C8B-B14F-4D97-AF65-F5344CB8AC3E}">
        <p14:creationId xmlns:p14="http://schemas.microsoft.com/office/powerpoint/2010/main" val="8161446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sv-SE"/>
          </a:p>
        </p:txBody>
      </p:sp>
      <p:sp>
        <p:nvSpPr>
          <p:cNvPr id="3" name="Subtitle 2"/>
          <p:cNvSpPr>
            <a:spLocks noGrp="1"/>
          </p:cNvSpPr>
          <p:nvPr>
            <p:ph type="subTitle" idx="1"/>
          </p:nvPr>
        </p:nvSpPr>
        <p:spPr/>
        <p:txBody>
          <a:bodyPr/>
          <a:lstStyle/>
          <a:p>
            <a:endParaRPr lang="sv-SE"/>
          </a:p>
        </p:txBody>
      </p:sp>
    </p:spTree>
    <p:extLst>
      <p:ext uri="{BB962C8B-B14F-4D97-AF65-F5344CB8AC3E}">
        <p14:creationId xmlns:p14="http://schemas.microsoft.com/office/powerpoint/2010/main" val="42097387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Take home message</a:t>
            </a:r>
            <a:endParaRPr lang="en-US" dirty="0"/>
          </a:p>
        </p:txBody>
      </p:sp>
      <p:sp>
        <p:nvSpPr>
          <p:cNvPr id="3" name="Content Placeholder 2"/>
          <p:cNvSpPr>
            <a:spLocks noGrp="1"/>
          </p:cNvSpPr>
          <p:nvPr>
            <p:ph idx="1"/>
          </p:nvPr>
        </p:nvSpPr>
        <p:spPr>
          <a:xfrm>
            <a:off x="457200" y="1556792"/>
            <a:ext cx="8458200" cy="5177172"/>
          </a:xfrm>
        </p:spPr>
        <p:txBody>
          <a:bodyPr>
            <a:normAutofit fontScale="92500" lnSpcReduction="10000"/>
          </a:bodyPr>
          <a:lstStyle/>
          <a:p>
            <a:r>
              <a:rPr lang="en-US" sz="2400" dirty="0" smtClean="0"/>
              <a:t>The strategy for infrastructure installation is; </a:t>
            </a:r>
          </a:p>
          <a:p>
            <a:pPr lvl="1"/>
            <a:r>
              <a:rPr lang="en-US" sz="1800" dirty="0" smtClean="0"/>
              <a:t>Use </a:t>
            </a:r>
            <a:r>
              <a:rPr lang="en-US" sz="1800" dirty="0" err="1" smtClean="0"/>
              <a:t>Skanskas</a:t>
            </a:r>
            <a:r>
              <a:rPr lang="en-US" sz="1800" dirty="0" smtClean="0"/>
              <a:t> org for installation of Mech. Infra structure (Cables comes next)</a:t>
            </a:r>
          </a:p>
          <a:p>
            <a:pPr lvl="1"/>
            <a:r>
              <a:rPr lang="en-US" sz="1800" dirty="0" smtClean="0"/>
              <a:t>Detail design trough </a:t>
            </a:r>
            <a:r>
              <a:rPr lang="en-US" sz="1800" dirty="0" err="1" smtClean="0"/>
              <a:t>ext</a:t>
            </a:r>
            <a:r>
              <a:rPr lang="en-US" sz="1800" dirty="0" smtClean="0"/>
              <a:t> contractor - for Peiping and raceways, </a:t>
            </a:r>
            <a:r>
              <a:rPr lang="en-US" sz="1800" dirty="0" smtClean="0">
                <a:solidFill>
                  <a:srgbClr val="FF0000"/>
                </a:solidFill>
              </a:rPr>
              <a:t>started</a:t>
            </a:r>
            <a:endParaRPr lang="en-US" sz="1800" dirty="0">
              <a:solidFill>
                <a:srgbClr val="FF0000"/>
              </a:solidFill>
            </a:endParaRPr>
          </a:p>
          <a:p>
            <a:pPr lvl="1"/>
            <a:r>
              <a:rPr lang="en-US" sz="1800" dirty="0" smtClean="0"/>
              <a:t>Project Baseline design-hand over to </a:t>
            </a:r>
            <a:r>
              <a:rPr lang="en-US" sz="1800" dirty="0"/>
              <a:t>Detail </a:t>
            </a:r>
            <a:r>
              <a:rPr lang="en-US" sz="1800" dirty="0" smtClean="0"/>
              <a:t>design </a:t>
            </a:r>
            <a:r>
              <a:rPr lang="en-US" sz="1800" dirty="0"/>
              <a:t>NCF/ </a:t>
            </a:r>
            <a:r>
              <a:rPr lang="en-US" sz="1800" dirty="0" smtClean="0"/>
              <a:t>SPOKE, </a:t>
            </a:r>
            <a:r>
              <a:rPr lang="en-US" sz="1800" dirty="0" smtClean="0">
                <a:solidFill>
                  <a:srgbClr val="FF0000"/>
                </a:solidFill>
              </a:rPr>
              <a:t>completed</a:t>
            </a:r>
            <a:r>
              <a:rPr lang="en-US" sz="1800" dirty="0" smtClean="0"/>
              <a:t> </a:t>
            </a:r>
            <a:endParaRPr lang="en-US" sz="2200" dirty="0" smtClean="0"/>
          </a:p>
          <a:p>
            <a:pPr lvl="1"/>
            <a:r>
              <a:rPr lang="en-US" sz="1800" dirty="0" smtClean="0"/>
              <a:t>The work is done in a phased approach to support AD component installation</a:t>
            </a:r>
          </a:p>
          <a:p>
            <a:pPr lvl="1"/>
            <a:r>
              <a:rPr lang="en-US" sz="1800" dirty="0" smtClean="0"/>
              <a:t>The installation will be done in bigger packages, </a:t>
            </a:r>
            <a:r>
              <a:rPr lang="en-US" sz="1800" dirty="0" err="1" smtClean="0"/>
              <a:t>eg</a:t>
            </a:r>
            <a:r>
              <a:rPr lang="en-US" sz="1800" dirty="0" smtClean="0"/>
              <a:t>. NCF/ SPOKE</a:t>
            </a:r>
          </a:p>
          <a:p>
            <a:r>
              <a:rPr lang="en-US" sz="2400" dirty="0"/>
              <a:t>Current </a:t>
            </a:r>
            <a:r>
              <a:rPr lang="en-US" sz="2400" dirty="0" smtClean="0"/>
              <a:t>status;</a:t>
            </a:r>
            <a:endParaRPr lang="en-US" sz="2400" dirty="0"/>
          </a:p>
          <a:p>
            <a:pPr lvl="1"/>
            <a:r>
              <a:rPr lang="en-US" sz="1800" dirty="0"/>
              <a:t>Hand over of Data and document </a:t>
            </a:r>
            <a:r>
              <a:rPr lang="en-US" sz="1800" dirty="0" err="1"/>
              <a:t>inc.</a:t>
            </a:r>
            <a:r>
              <a:rPr lang="en-US" sz="1800" dirty="0"/>
              <a:t> 3D </a:t>
            </a:r>
            <a:r>
              <a:rPr lang="en-US" sz="1800" dirty="0" smtClean="0"/>
              <a:t>DB for Detail design</a:t>
            </a:r>
            <a:endParaRPr lang="en-US" sz="1800" dirty="0"/>
          </a:p>
          <a:p>
            <a:pPr lvl="1"/>
            <a:r>
              <a:rPr lang="en-US" sz="1800" dirty="0" smtClean="0"/>
              <a:t>Time </a:t>
            </a:r>
            <a:r>
              <a:rPr lang="en-US" sz="1800" dirty="0"/>
              <a:t>schedule for Detail design </a:t>
            </a:r>
            <a:r>
              <a:rPr lang="en-US" sz="1800" dirty="0" smtClean="0"/>
              <a:t>and installation under development</a:t>
            </a:r>
          </a:p>
          <a:p>
            <a:pPr lvl="1"/>
            <a:r>
              <a:rPr lang="en-US" sz="1800" dirty="0" smtClean="0"/>
              <a:t>Workshop to </a:t>
            </a:r>
            <a:r>
              <a:rPr lang="en-US" sz="1800" dirty="0"/>
              <a:t>plan and agree target schedule;</a:t>
            </a:r>
          </a:p>
          <a:p>
            <a:pPr lvl="2"/>
            <a:r>
              <a:rPr lang="en-US" sz="1800" dirty="0" smtClean="0"/>
              <a:t>DD </a:t>
            </a:r>
            <a:r>
              <a:rPr lang="en-US" sz="1800" dirty="0"/>
              <a:t>design</a:t>
            </a:r>
          </a:p>
          <a:p>
            <a:pPr lvl="2"/>
            <a:r>
              <a:rPr lang="en-US" sz="1800" dirty="0"/>
              <a:t>Installation </a:t>
            </a:r>
            <a:endParaRPr lang="en-US" sz="1800" dirty="0" smtClean="0"/>
          </a:p>
          <a:p>
            <a:pPr lvl="1"/>
            <a:r>
              <a:rPr lang="en-US" sz="2200" dirty="0" smtClean="0"/>
              <a:t>STUB </a:t>
            </a:r>
            <a:r>
              <a:rPr lang="en-US" sz="2200" dirty="0"/>
              <a:t>pipe material and Tooling order placed-</a:t>
            </a:r>
            <a:r>
              <a:rPr lang="en-US" sz="2200" dirty="0" err="1"/>
              <a:t>Inst</a:t>
            </a:r>
            <a:r>
              <a:rPr lang="en-US" sz="2200" dirty="0"/>
              <a:t> start week </a:t>
            </a:r>
            <a:r>
              <a:rPr lang="en-US" sz="2200" dirty="0" smtClean="0"/>
              <a:t>40/41</a:t>
            </a:r>
            <a:endParaRPr lang="en-US" sz="2200" dirty="0"/>
          </a:p>
          <a:p>
            <a:pPr lvl="1"/>
            <a:r>
              <a:rPr lang="en-US" sz="1800" dirty="0" smtClean="0"/>
              <a:t>Next steeps</a:t>
            </a:r>
            <a:endParaRPr lang="en-US" sz="1800" dirty="0"/>
          </a:p>
          <a:p>
            <a:pPr lvl="2"/>
            <a:r>
              <a:rPr lang="en-US" sz="1800" dirty="0"/>
              <a:t>Cabling pulling &amp; termination </a:t>
            </a:r>
            <a:r>
              <a:rPr lang="en-US" sz="1800" dirty="0" smtClean="0"/>
              <a:t>design RFQ/MEBT/DTL</a:t>
            </a:r>
            <a:endParaRPr lang="en-US" sz="1800" dirty="0"/>
          </a:p>
          <a:p>
            <a:pPr lvl="2"/>
            <a:r>
              <a:rPr lang="en-US" sz="1800" dirty="0" smtClean="0"/>
              <a:t>Baseline </a:t>
            </a:r>
            <a:r>
              <a:rPr lang="en-US" sz="1800" dirty="0"/>
              <a:t>M-beta and </a:t>
            </a:r>
            <a:r>
              <a:rPr lang="en-US" sz="1800" dirty="0" smtClean="0"/>
              <a:t>H-beta </a:t>
            </a:r>
            <a:r>
              <a:rPr lang="en-US" sz="1800" dirty="0"/>
              <a:t>Peiping and </a:t>
            </a:r>
            <a:r>
              <a:rPr lang="en-US" sz="1800" dirty="0" smtClean="0"/>
              <a:t>raceways </a:t>
            </a:r>
            <a:endParaRPr lang="en-US" dirty="0"/>
          </a:p>
        </p:txBody>
      </p:sp>
      <p:sp>
        <p:nvSpPr>
          <p:cNvPr id="4" name="Slide Number Placeholder 3"/>
          <p:cNvSpPr>
            <a:spLocks noGrp="1"/>
          </p:cNvSpPr>
          <p:nvPr>
            <p:ph type="sldNum" sz="quarter" idx="12"/>
          </p:nvPr>
        </p:nvSpPr>
        <p:spPr/>
        <p:txBody>
          <a:bodyPr/>
          <a:lstStyle/>
          <a:p>
            <a:fld id="{551115BC-487E-4422-894C-CB7CD3E79223}" type="slidenum">
              <a:rPr lang="en-GB" noProof="0" smtClean="0"/>
              <a:t>4</a:t>
            </a:fld>
            <a:endParaRPr lang="en-GB" noProof="0"/>
          </a:p>
        </p:txBody>
      </p:sp>
    </p:spTree>
    <p:extLst>
      <p:ext uri="{BB962C8B-B14F-4D97-AF65-F5344CB8AC3E}">
        <p14:creationId xmlns:p14="http://schemas.microsoft.com/office/powerpoint/2010/main" val="32841869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FEB (Front End Building) phase 1 and 2</a:t>
            </a:r>
            <a:endParaRPr lang="en-US" dirty="0"/>
          </a:p>
        </p:txBody>
      </p:sp>
      <p:sp>
        <p:nvSpPr>
          <p:cNvPr id="3" name="Content Placeholder 2"/>
          <p:cNvSpPr>
            <a:spLocks noGrp="1"/>
          </p:cNvSpPr>
          <p:nvPr>
            <p:ph idx="1"/>
          </p:nvPr>
        </p:nvSpPr>
        <p:spPr/>
        <p:txBody>
          <a:bodyPr>
            <a:noAutofit/>
          </a:bodyPr>
          <a:lstStyle/>
          <a:p>
            <a:r>
              <a:rPr lang="en-US" sz="2000" dirty="0" smtClean="0"/>
              <a:t>Phase 1</a:t>
            </a:r>
          </a:p>
          <a:p>
            <a:pPr lvl="1"/>
            <a:r>
              <a:rPr lang="en-US" sz="1800" dirty="0" smtClean="0"/>
              <a:t>Cabinets and cooling pipes</a:t>
            </a:r>
          </a:p>
          <a:p>
            <a:r>
              <a:rPr lang="en-US" sz="2000" dirty="0" smtClean="0"/>
              <a:t>Phase 2</a:t>
            </a:r>
            <a:endParaRPr lang="en-US" sz="1800" dirty="0" smtClean="0"/>
          </a:p>
          <a:p>
            <a:pPr lvl="1"/>
            <a:r>
              <a:rPr lang="en-US" sz="1800" dirty="0" smtClean="0"/>
              <a:t>Remaining pipe work</a:t>
            </a:r>
          </a:p>
          <a:p>
            <a:pPr lvl="1"/>
            <a:r>
              <a:rPr lang="en-US" sz="1800" dirty="0" smtClean="0"/>
              <a:t>Installation Cooling skids</a:t>
            </a:r>
          </a:p>
          <a:p>
            <a:pPr lvl="1"/>
            <a:r>
              <a:rPr lang="en-US" sz="1800" dirty="0" smtClean="0"/>
              <a:t>Cables and connectors </a:t>
            </a:r>
          </a:p>
          <a:p>
            <a:pPr lvl="1"/>
            <a:r>
              <a:rPr lang="en-US" sz="1800" dirty="0" smtClean="0"/>
              <a:t>PDUs (power distribution units)</a:t>
            </a:r>
            <a:endParaRPr lang="en-US" sz="2000" dirty="0" smtClean="0"/>
          </a:p>
          <a:p>
            <a:r>
              <a:rPr lang="en-US" sz="2000" dirty="0" smtClean="0"/>
              <a:t>Pipe-work went according to plan</a:t>
            </a:r>
            <a:endParaRPr lang="en-US" altLang="sv-SE" sz="2400" dirty="0" smtClean="0"/>
          </a:p>
          <a:p>
            <a:r>
              <a:rPr lang="en-US" altLang="sv-SE" sz="2400" dirty="0" smtClean="0"/>
              <a:t>challenges</a:t>
            </a:r>
            <a:r>
              <a:rPr lang="en-US" sz="2400" dirty="0" smtClean="0"/>
              <a:t> </a:t>
            </a:r>
            <a:endParaRPr lang="en-US" sz="2400" dirty="0"/>
          </a:p>
          <a:p>
            <a:pPr lvl="1"/>
            <a:r>
              <a:rPr lang="en-US" sz="1800" dirty="0"/>
              <a:t>Availability of specified </a:t>
            </a:r>
            <a:r>
              <a:rPr lang="en-US" sz="1800" dirty="0" smtClean="0"/>
              <a:t>cables, Changes to cables and connectors </a:t>
            </a:r>
          </a:p>
          <a:p>
            <a:pPr lvl="1"/>
            <a:r>
              <a:rPr lang="en-US" sz="1800" dirty="0" smtClean="0"/>
              <a:t>Design not fully finalized, reviews of documents not formalized, late changes to design</a:t>
            </a:r>
          </a:p>
          <a:p>
            <a:pPr lvl="1"/>
            <a:r>
              <a:rPr lang="en-US" sz="1800" dirty="0" smtClean="0"/>
              <a:t>Late delivery of PDUs</a:t>
            </a:r>
            <a:endParaRPr lang="sv-SE" sz="2000" dirty="0" smtClean="0"/>
          </a:p>
          <a:p>
            <a:r>
              <a:rPr lang="en-US" sz="2000" dirty="0" smtClean="0"/>
              <a:t>The inspection documentation handed of 1 week before the SRR (Safety Readiness Review)</a:t>
            </a:r>
          </a:p>
        </p:txBody>
      </p:sp>
      <p:sp>
        <p:nvSpPr>
          <p:cNvPr id="4" name="Slide Number Placeholder 3"/>
          <p:cNvSpPr>
            <a:spLocks noGrp="1"/>
          </p:cNvSpPr>
          <p:nvPr>
            <p:ph type="sldNum" sz="quarter" idx="12"/>
          </p:nvPr>
        </p:nvSpPr>
        <p:spPr/>
        <p:txBody>
          <a:bodyPr/>
          <a:lstStyle/>
          <a:p>
            <a:fld id="{551115BC-487E-4422-894C-CB7CD3E79223}" type="slidenum">
              <a:rPr lang="sv-SE" smtClean="0"/>
              <a:t>5</a:t>
            </a:fld>
            <a:endParaRPr lang="sv-SE" dirty="0"/>
          </a:p>
        </p:txBody>
      </p:sp>
      <p:sp>
        <p:nvSpPr>
          <p:cNvPr id="6" name="Rectangle 2"/>
          <p:cNvSpPr>
            <a:spLocks noChangeArrowheads="1"/>
          </p:cNvSpPr>
          <p:nvPr/>
        </p:nvSpPr>
        <p:spPr bwMode="auto">
          <a:xfrm>
            <a:off x="152400" y="288667"/>
            <a:ext cx="202299"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sv-SE" altLang="sv-SE" sz="600" b="0" i="0" u="none" strike="noStrike" cap="none" normalizeH="0" baseline="0" dirty="0" smtClean="0">
                <a:ln>
                  <a:noFill/>
                </a:ln>
                <a:solidFill>
                  <a:schemeClr val="tx1"/>
                </a:solidFill>
                <a:effectLst/>
              </a:rPr>
              <a:t> </a:t>
            </a:r>
            <a:endParaRPr kumimoji="0" lang="sv-SE" altLang="sv-SE"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9776582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”FEB and Tunnel” </a:t>
            </a:r>
            <a:r>
              <a:rPr lang="en-US" dirty="0" smtClean="0"/>
              <a:t/>
            </a:r>
            <a:br>
              <a:rPr lang="en-US" dirty="0" smtClean="0"/>
            </a:br>
            <a:r>
              <a:rPr lang="en-US" dirty="0" smtClean="0"/>
              <a:t>installations completed </a:t>
            </a:r>
            <a:r>
              <a:rPr lang="en-US" dirty="0"/>
              <a:t>today</a:t>
            </a:r>
          </a:p>
        </p:txBody>
      </p:sp>
      <p:sp>
        <p:nvSpPr>
          <p:cNvPr id="3" name="Content Placeholder 2"/>
          <p:cNvSpPr>
            <a:spLocks noGrp="1"/>
          </p:cNvSpPr>
          <p:nvPr>
            <p:ph sz="half" idx="1"/>
          </p:nvPr>
        </p:nvSpPr>
        <p:spPr/>
        <p:txBody>
          <a:bodyPr>
            <a:normAutofit fontScale="92500" lnSpcReduction="10000"/>
          </a:bodyPr>
          <a:lstStyle/>
          <a:p>
            <a:r>
              <a:rPr lang="en-US" dirty="0"/>
              <a:t>Process</a:t>
            </a:r>
          </a:p>
          <a:p>
            <a:pPr lvl="1"/>
            <a:r>
              <a:rPr lang="en-US" dirty="0"/>
              <a:t>All pipes installed </a:t>
            </a:r>
          </a:p>
          <a:p>
            <a:pPr lvl="2"/>
            <a:r>
              <a:rPr lang="en-US" dirty="0"/>
              <a:t>2000 m</a:t>
            </a:r>
          </a:p>
          <a:p>
            <a:pPr lvl="2"/>
            <a:r>
              <a:rPr lang="en-US" dirty="0"/>
              <a:t>473 welds</a:t>
            </a:r>
          </a:p>
          <a:p>
            <a:pPr lvl="2"/>
            <a:r>
              <a:rPr lang="en-US" dirty="0"/>
              <a:t>47 valves</a:t>
            </a:r>
          </a:p>
          <a:p>
            <a:pPr lvl="1"/>
            <a:r>
              <a:rPr lang="en-US" dirty="0"/>
              <a:t>2 Cooling skid under construction </a:t>
            </a:r>
            <a:r>
              <a:rPr lang="en-US" sz="1800" dirty="0"/>
              <a:t>(RFQ &amp; Ion Source)</a:t>
            </a:r>
          </a:p>
          <a:p>
            <a:pPr lvl="2"/>
            <a:r>
              <a:rPr lang="en-US" dirty="0"/>
              <a:t>To be installed</a:t>
            </a:r>
          </a:p>
          <a:p>
            <a:pPr lvl="1"/>
            <a:r>
              <a:rPr lang="en-US" dirty="0"/>
              <a:t>Instrument air in the tunnel installed and tested</a:t>
            </a:r>
          </a:p>
          <a:p>
            <a:pPr lvl="1"/>
            <a:r>
              <a:rPr lang="en-US" dirty="0" smtClean="0"/>
              <a:t>28/28 </a:t>
            </a:r>
            <a:r>
              <a:rPr lang="en-US" dirty="0"/>
              <a:t>pressure tests completed</a:t>
            </a:r>
          </a:p>
        </p:txBody>
      </p:sp>
      <p:sp>
        <p:nvSpPr>
          <p:cNvPr id="4" name="Content Placeholder 3"/>
          <p:cNvSpPr>
            <a:spLocks noGrp="1"/>
          </p:cNvSpPr>
          <p:nvPr>
            <p:ph sz="half" idx="2"/>
          </p:nvPr>
        </p:nvSpPr>
        <p:spPr>
          <a:xfrm>
            <a:off x="4648200" y="1600200"/>
            <a:ext cx="4100264" cy="4061047"/>
          </a:xfrm>
        </p:spPr>
        <p:txBody>
          <a:bodyPr>
            <a:normAutofit fontScale="92500" lnSpcReduction="10000"/>
          </a:bodyPr>
          <a:lstStyle/>
          <a:p>
            <a:r>
              <a:rPr lang="en-US" dirty="0"/>
              <a:t>Electrical</a:t>
            </a:r>
          </a:p>
          <a:p>
            <a:pPr lvl="1"/>
            <a:r>
              <a:rPr lang="en-US" dirty="0"/>
              <a:t>3000 m cable trays</a:t>
            </a:r>
          </a:p>
          <a:p>
            <a:pPr lvl="1"/>
            <a:r>
              <a:rPr lang="en-US" dirty="0"/>
              <a:t>5000 m cables pulled</a:t>
            </a:r>
          </a:p>
          <a:p>
            <a:pPr lvl="1"/>
            <a:r>
              <a:rPr lang="en-US" dirty="0"/>
              <a:t>300 cables (42 types)</a:t>
            </a:r>
          </a:p>
          <a:p>
            <a:pPr lvl="1"/>
            <a:r>
              <a:rPr lang="en-US" dirty="0"/>
              <a:t>600 cable terminations/ connectors</a:t>
            </a:r>
          </a:p>
        </p:txBody>
      </p:sp>
    </p:spTree>
    <p:extLst>
      <p:ext uri="{BB962C8B-B14F-4D97-AF65-F5344CB8AC3E}">
        <p14:creationId xmlns:p14="http://schemas.microsoft.com/office/powerpoint/2010/main" val="17717320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Infrastructure project fact and figures ”look ahead”</a:t>
            </a:r>
          </a:p>
        </p:txBody>
      </p:sp>
      <p:sp>
        <p:nvSpPr>
          <p:cNvPr id="3" name="Content Placeholder 2"/>
          <p:cNvSpPr>
            <a:spLocks noGrp="1"/>
          </p:cNvSpPr>
          <p:nvPr>
            <p:ph sz="half" idx="1"/>
          </p:nvPr>
        </p:nvSpPr>
        <p:spPr/>
        <p:txBody>
          <a:bodyPr>
            <a:normAutofit fontScale="85000" lnSpcReduction="20000"/>
          </a:bodyPr>
          <a:lstStyle/>
          <a:p>
            <a:r>
              <a:rPr lang="sv-SE" dirty="0"/>
              <a:t>Process</a:t>
            </a:r>
          </a:p>
          <a:p>
            <a:pPr lvl="1"/>
            <a:r>
              <a:rPr lang="en-US" sz="2800" dirty="0"/>
              <a:t>10 496 meters of pipes</a:t>
            </a:r>
          </a:p>
          <a:p>
            <a:pPr lvl="1"/>
            <a:r>
              <a:rPr lang="en-US" sz="2800" dirty="0"/>
              <a:t>App. 6</a:t>
            </a:r>
            <a:r>
              <a:rPr lang="en-US" sz="2800" dirty="0" smtClean="0"/>
              <a:t>000 welds</a:t>
            </a:r>
          </a:p>
          <a:p>
            <a:pPr lvl="1"/>
            <a:r>
              <a:rPr lang="en-US" sz="2800" dirty="0" smtClean="0"/>
              <a:t>App. 5000 valves</a:t>
            </a:r>
            <a:endParaRPr lang="en-US" sz="2800" dirty="0"/>
          </a:p>
          <a:p>
            <a:pPr lvl="1"/>
            <a:r>
              <a:rPr lang="en-US" sz="2800" dirty="0"/>
              <a:t>App. 300 large supports </a:t>
            </a:r>
          </a:p>
          <a:p>
            <a:pPr lvl="1"/>
            <a:r>
              <a:rPr lang="en-US" sz="2800" dirty="0"/>
              <a:t>App. </a:t>
            </a:r>
            <a:r>
              <a:rPr lang="en-US" sz="2800" dirty="0" smtClean="0"/>
              <a:t>1000 </a:t>
            </a:r>
            <a:r>
              <a:rPr lang="en-US" sz="2800" dirty="0"/>
              <a:t>small supports</a:t>
            </a:r>
          </a:p>
          <a:p>
            <a:pPr marL="457200" lvl="1" indent="0">
              <a:buNone/>
            </a:pPr>
            <a:endParaRPr lang="en-US" dirty="0"/>
          </a:p>
        </p:txBody>
      </p:sp>
      <p:sp>
        <p:nvSpPr>
          <p:cNvPr id="4" name="Content Placeholder 3"/>
          <p:cNvSpPr>
            <a:spLocks noGrp="1"/>
          </p:cNvSpPr>
          <p:nvPr>
            <p:ph sz="half" idx="2"/>
          </p:nvPr>
        </p:nvSpPr>
        <p:spPr>
          <a:xfrm>
            <a:off x="4648200" y="1600200"/>
            <a:ext cx="4388296" cy="4925144"/>
          </a:xfrm>
        </p:spPr>
        <p:txBody>
          <a:bodyPr>
            <a:normAutofit fontScale="85000" lnSpcReduction="20000"/>
          </a:bodyPr>
          <a:lstStyle/>
          <a:p>
            <a:r>
              <a:rPr lang="en-US" dirty="0"/>
              <a:t>Electrical</a:t>
            </a:r>
          </a:p>
          <a:p>
            <a:pPr lvl="1"/>
            <a:r>
              <a:rPr lang="en-GB" sz="2600" dirty="0" smtClean="0"/>
              <a:t>&gt; 10000 </a:t>
            </a:r>
            <a:r>
              <a:rPr lang="en-GB" sz="2600" dirty="0"/>
              <a:t>m cable trays</a:t>
            </a:r>
          </a:p>
          <a:p>
            <a:pPr lvl="1"/>
            <a:r>
              <a:rPr lang="en-GB" sz="2600" dirty="0"/>
              <a:t>&gt; </a:t>
            </a:r>
            <a:r>
              <a:rPr lang="en-GB" sz="2600" dirty="0" smtClean="0"/>
              <a:t>900 </a:t>
            </a:r>
            <a:r>
              <a:rPr lang="en-GB" sz="2600" dirty="0"/>
              <a:t>000 metre cable</a:t>
            </a:r>
          </a:p>
          <a:p>
            <a:pPr lvl="1"/>
            <a:r>
              <a:rPr lang="en-GB" sz="2600" dirty="0" smtClean="0"/>
              <a:t>24 </a:t>
            </a:r>
            <a:r>
              <a:rPr lang="en-GB" sz="2600" dirty="0"/>
              <a:t>902 cable in the DB</a:t>
            </a:r>
          </a:p>
          <a:p>
            <a:pPr lvl="1"/>
            <a:r>
              <a:rPr lang="en-GB" sz="2600" dirty="0" smtClean="0"/>
              <a:t>49 </a:t>
            </a:r>
            <a:r>
              <a:rPr lang="en-GB" sz="2600" dirty="0"/>
              <a:t>804 cable term ends</a:t>
            </a:r>
          </a:p>
          <a:p>
            <a:pPr lvl="1"/>
            <a:r>
              <a:rPr lang="en-GB" sz="2600" dirty="0" smtClean="0"/>
              <a:t>&gt; 200 </a:t>
            </a:r>
            <a:r>
              <a:rPr lang="en-GB" sz="2600" dirty="0"/>
              <a:t>JB</a:t>
            </a:r>
          </a:p>
          <a:p>
            <a:pPr lvl="1"/>
            <a:r>
              <a:rPr lang="en-GB" sz="2600" dirty="0" smtClean="0"/>
              <a:t>204 </a:t>
            </a:r>
            <a:r>
              <a:rPr lang="en-GB" sz="2600" dirty="0"/>
              <a:t>cable </a:t>
            </a:r>
            <a:r>
              <a:rPr lang="en-GB" sz="2600" dirty="0" smtClean="0"/>
              <a:t>types</a:t>
            </a:r>
          </a:p>
          <a:p>
            <a:pPr lvl="1"/>
            <a:r>
              <a:rPr lang="en-GB" sz="2600" dirty="0"/>
              <a:t>40 power distribution </a:t>
            </a:r>
            <a:r>
              <a:rPr lang="en-GB" sz="2600" dirty="0" err="1" smtClean="0"/>
              <a:t>busbars</a:t>
            </a:r>
            <a:endParaRPr lang="en-GB" sz="2600" dirty="0" smtClean="0"/>
          </a:p>
          <a:p>
            <a:pPr lvl="1"/>
            <a:r>
              <a:rPr lang="en-GB" sz="2600" dirty="0" smtClean="0"/>
              <a:t>6 UPS-units </a:t>
            </a:r>
            <a:r>
              <a:rPr lang="en-GB" sz="2600" dirty="0"/>
              <a:t>with associated </a:t>
            </a:r>
            <a:r>
              <a:rPr lang="en-GB" sz="2600" dirty="0" smtClean="0"/>
              <a:t>sub-distribution</a:t>
            </a:r>
          </a:p>
          <a:p>
            <a:pPr lvl="1"/>
            <a:r>
              <a:rPr lang="en-GB" sz="2600" dirty="0"/>
              <a:t>800 control racks and 100-120 cooling units to be </a:t>
            </a:r>
            <a:r>
              <a:rPr lang="en-GB" sz="2600" dirty="0" smtClean="0"/>
              <a:t>installed</a:t>
            </a:r>
          </a:p>
          <a:p>
            <a:pPr lvl="1"/>
            <a:r>
              <a:rPr lang="en-GB" sz="2600" dirty="0"/>
              <a:t>120 grounding </a:t>
            </a:r>
            <a:r>
              <a:rPr lang="en-GB" sz="2600" dirty="0" err="1"/>
              <a:t>busbars</a:t>
            </a:r>
            <a:r>
              <a:rPr lang="en-GB" sz="2600" dirty="0"/>
              <a:t>, 3000m of grounding cables</a:t>
            </a:r>
            <a:endParaRPr lang="en-GB" sz="2600" dirty="0" smtClean="0"/>
          </a:p>
        </p:txBody>
      </p:sp>
    </p:spTree>
    <p:extLst>
      <p:ext uri="{BB962C8B-B14F-4D97-AF65-F5344CB8AC3E}">
        <p14:creationId xmlns:p14="http://schemas.microsoft.com/office/powerpoint/2010/main" val="20776359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 planning set up what to do 2019 </a:t>
            </a:r>
            <a:br>
              <a:rPr lang="en-US" dirty="0" smtClean="0"/>
            </a:br>
            <a:r>
              <a:rPr lang="en-US" dirty="0" smtClean="0"/>
              <a:t>“installation strategy”</a:t>
            </a:r>
            <a:endParaRPr lang="en-US" dirty="0"/>
          </a:p>
        </p:txBody>
      </p:sp>
      <p:sp>
        <p:nvSpPr>
          <p:cNvPr id="3" name="Content Placeholder 2"/>
          <p:cNvSpPr>
            <a:spLocks noGrp="1"/>
          </p:cNvSpPr>
          <p:nvPr>
            <p:ph idx="1"/>
          </p:nvPr>
        </p:nvSpPr>
        <p:spPr>
          <a:xfrm>
            <a:off x="449744" y="1567333"/>
            <a:ext cx="8442735" cy="4958011"/>
          </a:xfrm>
        </p:spPr>
        <p:txBody>
          <a:bodyPr>
            <a:normAutofit lnSpcReduction="10000"/>
          </a:bodyPr>
          <a:lstStyle/>
          <a:p>
            <a:r>
              <a:rPr lang="en-US" u="sng" dirty="0"/>
              <a:t>Design </a:t>
            </a:r>
            <a:r>
              <a:rPr lang="en-US" dirty="0" smtClean="0"/>
              <a:t>for G02; </a:t>
            </a:r>
          </a:p>
          <a:p>
            <a:pPr lvl="1"/>
            <a:r>
              <a:rPr lang="en-US" sz="2800" dirty="0" smtClean="0"/>
              <a:t>Cable trays and pipes</a:t>
            </a:r>
          </a:p>
          <a:p>
            <a:pPr lvl="1"/>
            <a:r>
              <a:rPr lang="en-US" sz="2800" dirty="0" smtClean="0"/>
              <a:t>Cable routing and termination</a:t>
            </a:r>
          </a:p>
          <a:p>
            <a:pPr lvl="1"/>
            <a:r>
              <a:rPr lang="en-US" sz="2800" dirty="0" smtClean="0"/>
              <a:t>All grounding design (not components)</a:t>
            </a:r>
            <a:endParaRPr lang="sv-SE" sz="2800" dirty="0" smtClean="0"/>
          </a:p>
          <a:p>
            <a:pPr lvl="1"/>
            <a:r>
              <a:rPr lang="sv-SE" sz="2800" dirty="0" smtClean="0"/>
              <a:t>Power distribution</a:t>
            </a:r>
          </a:p>
          <a:p>
            <a:pPr marL="457200" lvl="1" indent="0">
              <a:buNone/>
            </a:pPr>
            <a:endParaRPr lang="en-US" sz="2800" dirty="0"/>
          </a:p>
          <a:p>
            <a:r>
              <a:rPr lang="en-US" dirty="0" smtClean="0"/>
              <a:t>Install all cable trays and pipes in G02</a:t>
            </a:r>
          </a:p>
          <a:p>
            <a:r>
              <a:rPr lang="en-US" dirty="0" smtClean="0"/>
              <a:t>Cable pulling and termination NCL and SPOK</a:t>
            </a:r>
          </a:p>
          <a:p>
            <a:pPr lvl="1"/>
            <a:r>
              <a:rPr lang="en-US" dirty="0" smtClean="0"/>
              <a:t>RFQ/MEBT/DTL</a:t>
            </a:r>
          </a:p>
          <a:p>
            <a:pPr lvl="1"/>
            <a:r>
              <a:rPr lang="en-US" dirty="0" smtClean="0"/>
              <a:t>SPOK</a:t>
            </a:r>
          </a:p>
          <a:p>
            <a:pPr lvl="1"/>
            <a:endParaRPr lang="sv-SE"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551115BC-487E-4422-894C-CB7CD3E79223}" type="slidenum">
              <a:rPr lang="sv-SE" smtClean="0"/>
              <a:t>8</a:t>
            </a:fld>
            <a:endParaRPr lang="sv-SE" dirty="0"/>
          </a:p>
        </p:txBody>
      </p:sp>
    </p:spTree>
    <p:extLst>
      <p:ext uri="{BB962C8B-B14F-4D97-AF65-F5344CB8AC3E}">
        <p14:creationId xmlns:p14="http://schemas.microsoft.com/office/powerpoint/2010/main" val="42738630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nvPr>
        </p:nvGraphicFramePr>
        <p:xfrm>
          <a:off x="189498" y="2365871"/>
          <a:ext cx="8622131" cy="834390"/>
        </p:xfrm>
        <a:graphic>
          <a:graphicData uri="http://schemas.openxmlformats.org/drawingml/2006/table">
            <a:tbl>
              <a:tblPr firstRow="1" bandRow="1">
                <a:tableStyleId>{5C22544A-7EE6-4342-B048-85BDC9FD1C3A}</a:tableStyleId>
              </a:tblPr>
              <a:tblGrid>
                <a:gridCol w="847502">
                  <a:extLst>
                    <a:ext uri="{9D8B030D-6E8A-4147-A177-3AD203B41FA5}">
                      <a16:colId xmlns:a16="http://schemas.microsoft.com/office/drawing/2014/main" val="20000"/>
                    </a:ext>
                  </a:extLst>
                </a:gridCol>
                <a:gridCol w="568009">
                  <a:extLst>
                    <a:ext uri="{9D8B030D-6E8A-4147-A177-3AD203B41FA5}">
                      <a16:colId xmlns:a16="http://schemas.microsoft.com/office/drawing/2014/main" val="20001"/>
                    </a:ext>
                  </a:extLst>
                </a:gridCol>
                <a:gridCol w="485986">
                  <a:extLst>
                    <a:ext uri="{9D8B030D-6E8A-4147-A177-3AD203B41FA5}">
                      <a16:colId xmlns:a16="http://schemas.microsoft.com/office/drawing/2014/main" val="20002"/>
                    </a:ext>
                  </a:extLst>
                </a:gridCol>
                <a:gridCol w="607739">
                  <a:extLst>
                    <a:ext uri="{9D8B030D-6E8A-4147-A177-3AD203B41FA5}">
                      <a16:colId xmlns:a16="http://schemas.microsoft.com/office/drawing/2014/main" val="20003"/>
                    </a:ext>
                  </a:extLst>
                </a:gridCol>
                <a:gridCol w="1045998">
                  <a:extLst>
                    <a:ext uri="{9D8B030D-6E8A-4147-A177-3AD203B41FA5}">
                      <a16:colId xmlns:a16="http://schemas.microsoft.com/office/drawing/2014/main" val="20004"/>
                    </a:ext>
                  </a:extLst>
                </a:gridCol>
                <a:gridCol w="1421327">
                  <a:extLst>
                    <a:ext uri="{9D8B030D-6E8A-4147-A177-3AD203B41FA5}">
                      <a16:colId xmlns:a16="http://schemas.microsoft.com/office/drawing/2014/main" val="20005"/>
                    </a:ext>
                  </a:extLst>
                </a:gridCol>
                <a:gridCol w="1750595">
                  <a:extLst>
                    <a:ext uri="{9D8B030D-6E8A-4147-A177-3AD203B41FA5}">
                      <a16:colId xmlns:a16="http://schemas.microsoft.com/office/drawing/2014/main" val="20006"/>
                    </a:ext>
                  </a:extLst>
                </a:gridCol>
                <a:gridCol w="1894975">
                  <a:extLst>
                    <a:ext uri="{9D8B030D-6E8A-4147-A177-3AD203B41FA5}">
                      <a16:colId xmlns:a16="http://schemas.microsoft.com/office/drawing/2014/main" val="20007"/>
                    </a:ext>
                  </a:extLst>
                </a:gridCol>
              </a:tblGrid>
              <a:tr h="278130">
                <a:tc gridSpan="5">
                  <a:txBody>
                    <a:bodyPr/>
                    <a:lstStyle/>
                    <a:p>
                      <a:pPr algn="ctr"/>
                      <a:r>
                        <a:rPr lang="en-US" sz="1100" b="1" dirty="0" smtClean="0">
                          <a:solidFill>
                            <a:schemeClr val="tx1"/>
                          </a:solidFill>
                          <a:latin typeface="Times" charset="0"/>
                          <a:ea typeface="Times" charset="0"/>
                          <a:cs typeface="Times" charset="0"/>
                          <a:sym typeface="Wingdings"/>
                        </a:rPr>
                        <a:t> </a:t>
                      </a:r>
                      <a:r>
                        <a:rPr lang="en-US" sz="1100" b="1" dirty="0" smtClean="0">
                          <a:solidFill>
                            <a:schemeClr val="tx1"/>
                          </a:solidFill>
                          <a:latin typeface="Times" charset="0"/>
                          <a:ea typeface="Times" charset="0"/>
                          <a:cs typeface="Times" charset="0"/>
                        </a:rPr>
                        <a:t>100 m</a:t>
                      </a:r>
                      <a:r>
                        <a:rPr lang="en-US" sz="1100" b="1" baseline="0" dirty="0" smtClean="0">
                          <a:solidFill>
                            <a:schemeClr val="tx1"/>
                          </a:solidFill>
                          <a:latin typeface="Times" charset="0"/>
                          <a:ea typeface="Times" charset="0"/>
                          <a:cs typeface="Times" charset="0"/>
                          <a:sym typeface="Wingdings"/>
                        </a:rPr>
                        <a:t> </a:t>
                      </a:r>
                      <a:endParaRPr lang="en-US" sz="1100" b="1" dirty="0">
                        <a:solidFill>
                          <a:schemeClr val="tx1"/>
                        </a:solidFill>
                        <a:latin typeface="Times" charset="0"/>
                        <a:ea typeface="Times" charset="0"/>
                        <a:cs typeface="Times" charset="0"/>
                      </a:endParaRPr>
                    </a:p>
                  </a:txBody>
                  <a:tcPr marL="68580" marR="68580" marT="34290" marB="34290">
                    <a:solidFill>
                      <a:srgbClr val="DB766E"/>
                    </a:solidFill>
                  </a:tcPr>
                </a:tc>
                <a:tc hMerge="1">
                  <a:txBody>
                    <a:bodyPr/>
                    <a:lstStyle/>
                    <a:p>
                      <a:pPr algn="ctr"/>
                      <a:endParaRPr lang="en-US" sz="1400" b="1" dirty="0">
                        <a:solidFill>
                          <a:schemeClr val="tx1"/>
                        </a:solidFill>
                        <a:latin typeface="Times" charset="0"/>
                        <a:ea typeface="Times" charset="0"/>
                        <a:cs typeface="Times" charset="0"/>
                      </a:endParaRPr>
                    </a:p>
                  </a:txBody>
                  <a:tcPr>
                    <a:solidFill>
                      <a:schemeClr val="bg1">
                        <a:lumMod val="85000"/>
                      </a:schemeClr>
                    </a:solidFill>
                  </a:tcPr>
                </a:tc>
                <a:tc hMerge="1">
                  <a:txBody>
                    <a:bodyPr/>
                    <a:lstStyle/>
                    <a:p>
                      <a:pPr algn="ctr"/>
                      <a:endParaRPr lang="en-US" sz="1400" b="1" dirty="0">
                        <a:solidFill>
                          <a:schemeClr val="tx1"/>
                        </a:solidFill>
                        <a:latin typeface="Times" charset="0"/>
                        <a:ea typeface="Times" charset="0"/>
                        <a:cs typeface="Times" charset="0"/>
                      </a:endParaRPr>
                    </a:p>
                  </a:txBody>
                  <a:tcPr>
                    <a:solidFill>
                      <a:schemeClr val="bg1">
                        <a:lumMod val="85000"/>
                      </a:schemeClr>
                    </a:solidFill>
                  </a:tcPr>
                </a:tc>
                <a:tc hMerge="1">
                  <a:txBody>
                    <a:bodyPr/>
                    <a:lstStyle/>
                    <a:p>
                      <a:pPr algn="ctr"/>
                      <a:endParaRPr lang="en-US" sz="1400" b="1" dirty="0">
                        <a:solidFill>
                          <a:schemeClr val="tx1"/>
                        </a:solidFill>
                        <a:latin typeface="Times" charset="0"/>
                        <a:ea typeface="Times" charset="0"/>
                        <a:cs typeface="Times" charset="0"/>
                      </a:endParaRPr>
                    </a:p>
                  </a:txBody>
                  <a:tcPr>
                    <a:solidFill>
                      <a:schemeClr val="bg1">
                        <a:lumMod val="85000"/>
                      </a:schemeClr>
                    </a:solidFill>
                  </a:tcPr>
                </a:tc>
                <a:tc hMerge="1">
                  <a:txBody>
                    <a:bodyPr/>
                    <a:lstStyle/>
                    <a:p>
                      <a:pPr algn="ctr"/>
                      <a:endParaRPr lang="en-US" sz="1400" b="1" dirty="0">
                        <a:solidFill>
                          <a:schemeClr val="tx1"/>
                        </a:solidFill>
                        <a:latin typeface="Times" charset="0"/>
                        <a:ea typeface="Times" charset="0"/>
                        <a:cs typeface="Times" charset="0"/>
                      </a:endParaRPr>
                    </a:p>
                  </a:txBody>
                  <a:tcPr>
                    <a:solidFill>
                      <a:schemeClr val="bg1">
                        <a:lumMod val="85000"/>
                      </a:schemeClr>
                    </a:solidFill>
                  </a:tcPr>
                </a:tc>
                <a:tc gridSpan="3">
                  <a:txBody>
                    <a:bodyPr/>
                    <a:lstStyle/>
                    <a:p>
                      <a:pPr algn="ctr"/>
                      <a:r>
                        <a:rPr lang="en-US" sz="1100" b="1" dirty="0" smtClean="0">
                          <a:solidFill>
                            <a:schemeClr val="tx1"/>
                          </a:solidFill>
                          <a:latin typeface="Times" charset="0"/>
                          <a:ea typeface="Times" charset="0"/>
                          <a:cs typeface="Times" charset="0"/>
                        </a:rPr>
                        <a:t> 500 m</a:t>
                      </a:r>
                      <a:endParaRPr lang="en-US" sz="1100" b="1" dirty="0">
                        <a:solidFill>
                          <a:schemeClr val="tx1"/>
                        </a:solidFill>
                        <a:latin typeface="Times" charset="0"/>
                        <a:ea typeface="Times" charset="0"/>
                        <a:cs typeface="Times" charset="0"/>
                      </a:endParaRPr>
                    </a:p>
                  </a:txBody>
                  <a:tcPr marL="68580" marR="68580" marT="34290" marB="34290">
                    <a:solidFill>
                      <a:schemeClr val="accent1">
                        <a:lumMod val="60000"/>
                        <a:lumOff val="40000"/>
                      </a:schemeClr>
                    </a:solidFill>
                  </a:tcPr>
                </a:tc>
                <a:tc hMerge="1">
                  <a:txBody>
                    <a:bodyPr/>
                    <a:lstStyle/>
                    <a:p>
                      <a:pPr algn="ctr"/>
                      <a:endParaRPr lang="en-US" sz="1400" b="1" dirty="0">
                        <a:solidFill>
                          <a:schemeClr val="tx1"/>
                        </a:solidFill>
                        <a:latin typeface="Times" charset="0"/>
                        <a:ea typeface="Times" charset="0"/>
                        <a:cs typeface="Times" charset="0"/>
                      </a:endParaRPr>
                    </a:p>
                  </a:txBody>
                  <a:tcPr>
                    <a:solidFill>
                      <a:schemeClr val="bg1">
                        <a:lumMod val="85000"/>
                      </a:schemeClr>
                    </a:solidFill>
                  </a:tcPr>
                </a:tc>
                <a:tc hMerge="1">
                  <a:txBody>
                    <a:bodyPr/>
                    <a:lstStyle/>
                    <a:p>
                      <a:pPr algn="ctr"/>
                      <a:endParaRPr lang="en-US" sz="1400" b="1" dirty="0">
                        <a:solidFill>
                          <a:schemeClr val="tx1"/>
                        </a:solidFill>
                        <a:latin typeface="Times" charset="0"/>
                        <a:ea typeface="Times" charset="0"/>
                        <a:cs typeface="Times" charset="0"/>
                      </a:endParaRPr>
                    </a:p>
                  </a:txBody>
                  <a:tcPr>
                    <a:solidFill>
                      <a:schemeClr val="bg1">
                        <a:lumMod val="85000"/>
                      </a:schemeClr>
                    </a:solidFill>
                  </a:tcPr>
                </a:tc>
                <a:extLst>
                  <a:ext uri="{0D108BD9-81ED-4DB2-BD59-A6C34878D82A}">
                    <a16:rowId xmlns:a16="http://schemas.microsoft.com/office/drawing/2014/main" val="10000"/>
                  </a:ext>
                </a:extLst>
              </a:tr>
              <a:tr h="278130">
                <a:tc>
                  <a:txBody>
                    <a:bodyPr/>
                    <a:lstStyle/>
                    <a:p>
                      <a:pPr algn="ctr"/>
                      <a:r>
                        <a:rPr lang="en-US" sz="1100" b="1" dirty="0" smtClean="0">
                          <a:solidFill>
                            <a:schemeClr val="tx1"/>
                          </a:solidFill>
                          <a:latin typeface="Times" charset="0"/>
                          <a:ea typeface="Times" charset="0"/>
                          <a:cs typeface="Times" charset="0"/>
                        </a:rPr>
                        <a:t>Ion Source</a:t>
                      </a:r>
                      <a:endParaRPr lang="en-US" sz="1100" b="1" dirty="0">
                        <a:solidFill>
                          <a:schemeClr val="tx1"/>
                        </a:solidFill>
                        <a:latin typeface="Times" charset="0"/>
                        <a:ea typeface="Times" charset="0"/>
                        <a:cs typeface="Times" charset="0"/>
                      </a:endParaRPr>
                    </a:p>
                  </a:txBody>
                  <a:tcPr marL="68580" marR="68580" marT="34290" marB="34290">
                    <a:solidFill>
                      <a:schemeClr val="bg1">
                        <a:lumMod val="85000"/>
                      </a:schemeClr>
                    </a:solidFill>
                  </a:tcPr>
                </a:tc>
                <a:tc>
                  <a:txBody>
                    <a:bodyPr/>
                    <a:lstStyle/>
                    <a:p>
                      <a:pPr algn="ctr"/>
                      <a:r>
                        <a:rPr lang="en-US" sz="1100" b="1" dirty="0" smtClean="0">
                          <a:solidFill>
                            <a:schemeClr val="tx1"/>
                          </a:solidFill>
                          <a:latin typeface="Times" charset="0"/>
                          <a:ea typeface="Times" charset="0"/>
                          <a:cs typeface="Times" charset="0"/>
                        </a:rPr>
                        <a:t>LEBT</a:t>
                      </a:r>
                      <a:endParaRPr lang="en-US" sz="1100" b="1" dirty="0">
                        <a:solidFill>
                          <a:schemeClr val="tx1"/>
                        </a:solidFill>
                        <a:latin typeface="Times" charset="0"/>
                        <a:ea typeface="Times" charset="0"/>
                        <a:cs typeface="Times" charset="0"/>
                      </a:endParaRPr>
                    </a:p>
                  </a:txBody>
                  <a:tcPr marL="68580" marR="68580" marT="34290" marB="34290">
                    <a:solidFill>
                      <a:schemeClr val="bg1">
                        <a:lumMod val="85000"/>
                      </a:schemeClr>
                    </a:solidFill>
                  </a:tcPr>
                </a:tc>
                <a:tc>
                  <a:txBody>
                    <a:bodyPr/>
                    <a:lstStyle/>
                    <a:p>
                      <a:pPr algn="ctr"/>
                      <a:r>
                        <a:rPr lang="en-US" sz="1100" b="1" dirty="0" smtClean="0">
                          <a:solidFill>
                            <a:schemeClr val="tx1"/>
                          </a:solidFill>
                          <a:latin typeface="Times" charset="0"/>
                          <a:ea typeface="Times" charset="0"/>
                          <a:cs typeface="Times" charset="0"/>
                        </a:rPr>
                        <a:t>RFQ</a:t>
                      </a:r>
                      <a:endParaRPr lang="en-US" sz="1100" b="1" dirty="0">
                        <a:solidFill>
                          <a:schemeClr val="tx1"/>
                        </a:solidFill>
                        <a:latin typeface="Times" charset="0"/>
                        <a:ea typeface="Times" charset="0"/>
                        <a:cs typeface="Times" charset="0"/>
                      </a:endParaRPr>
                    </a:p>
                  </a:txBody>
                  <a:tcPr marL="68580" marR="68580" marT="34290" marB="34290">
                    <a:solidFill>
                      <a:schemeClr val="bg1">
                        <a:lumMod val="85000"/>
                      </a:schemeClr>
                    </a:solidFill>
                  </a:tcPr>
                </a:tc>
                <a:tc>
                  <a:txBody>
                    <a:bodyPr/>
                    <a:lstStyle/>
                    <a:p>
                      <a:pPr algn="ctr"/>
                      <a:r>
                        <a:rPr lang="en-US" sz="1100" b="1" dirty="0" smtClean="0">
                          <a:solidFill>
                            <a:schemeClr val="tx1"/>
                          </a:solidFill>
                          <a:latin typeface="Times" charset="0"/>
                          <a:ea typeface="Times" charset="0"/>
                          <a:cs typeface="Times" charset="0"/>
                        </a:rPr>
                        <a:t>MEBT</a:t>
                      </a:r>
                      <a:endParaRPr lang="en-US" sz="1100" b="1" dirty="0">
                        <a:solidFill>
                          <a:schemeClr val="tx1"/>
                        </a:solidFill>
                        <a:latin typeface="Times" charset="0"/>
                        <a:ea typeface="Times" charset="0"/>
                        <a:cs typeface="Times" charset="0"/>
                      </a:endParaRPr>
                    </a:p>
                  </a:txBody>
                  <a:tcPr marL="68580" marR="68580" marT="34290" marB="34290">
                    <a:solidFill>
                      <a:schemeClr val="bg1">
                        <a:lumMod val="85000"/>
                      </a:schemeClr>
                    </a:solidFill>
                  </a:tcPr>
                </a:tc>
                <a:tc>
                  <a:txBody>
                    <a:bodyPr/>
                    <a:lstStyle/>
                    <a:p>
                      <a:pPr algn="ctr"/>
                      <a:r>
                        <a:rPr lang="en-US" sz="1100" b="1" dirty="0" smtClean="0">
                          <a:solidFill>
                            <a:schemeClr val="tx1"/>
                          </a:solidFill>
                          <a:latin typeface="Times" charset="0"/>
                          <a:ea typeface="Times" charset="0"/>
                          <a:cs typeface="Times" charset="0"/>
                        </a:rPr>
                        <a:t>DTL 1 2 3 4 5 </a:t>
                      </a:r>
                      <a:endParaRPr lang="en-US" sz="1100" b="1" dirty="0">
                        <a:solidFill>
                          <a:schemeClr val="tx1"/>
                        </a:solidFill>
                        <a:latin typeface="Times" charset="0"/>
                        <a:ea typeface="Times" charset="0"/>
                        <a:cs typeface="Times" charset="0"/>
                      </a:endParaRPr>
                    </a:p>
                  </a:txBody>
                  <a:tcPr marL="68580" marR="68580" marT="34290" marB="34290">
                    <a:solidFill>
                      <a:schemeClr val="bg1">
                        <a:lumMod val="85000"/>
                      </a:schemeClr>
                    </a:solidFill>
                  </a:tcPr>
                </a:tc>
                <a:tc>
                  <a:txBody>
                    <a:bodyPr/>
                    <a:lstStyle/>
                    <a:p>
                      <a:pPr algn="ctr"/>
                      <a:r>
                        <a:rPr lang="en-US" sz="1100" b="1" dirty="0" smtClean="0">
                          <a:solidFill>
                            <a:schemeClr val="tx1"/>
                          </a:solidFill>
                          <a:latin typeface="Times" charset="0"/>
                          <a:ea typeface="Times" charset="0"/>
                          <a:cs typeface="Times" charset="0"/>
                        </a:rPr>
                        <a:t>9 modules</a:t>
                      </a:r>
                      <a:endParaRPr lang="en-US" sz="1100" b="1" dirty="0">
                        <a:solidFill>
                          <a:schemeClr val="tx1"/>
                        </a:solidFill>
                        <a:latin typeface="Times" charset="0"/>
                        <a:ea typeface="Times" charset="0"/>
                        <a:cs typeface="Times" charset="0"/>
                      </a:endParaRPr>
                    </a:p>
                  </a:txBody>
                  <a:tcPr marL="68580" marR="68580" marT="34290" marB="34290">
                    <a:solidFill>
                      <a:schemeClr val="bg1">
                        <a:lumMod val="85000"/>
                      </a:schemeClr>
                    </a:solidFill>
                  </a:tcPr>
                </a:tc>
                <a:tc>
                  <a:txBody>
                    <a:bodyPr/>
                    <a:lstStyle/>
                    <a:p>
                      <a:pPr algn="ctr"/>
                      <a:r>
                        <a:rPr lang="en-US" sz="1100" b="1" dirty="0" smtClean="0">
                          <a:solidFill>
                            <a:schemeClr val="tx1"/>
                          </a:solidFill>
                          <a:latin typeface="Times" charset="0"/>
                          <a:ea typeface="Times" charset="0"/>
                          <a:cs typeface="Times" charset="0"/>
                        </a:rPr>
                        <a:t>10 modules</a:t>
                      </a:r>
                      <a:endParaRPr lang="en-US" sz="1100" b="1" dirty="0">
                        <a:solidFill>
                          <a:schemeClr val="tx1"/>
                        </a:solidFill>
                        <a:latin typeface="Times" charset="0"/>
                        <a:ea typeface="Times" charset="0"/>
                        <a:cs typeface="Times" charset="0"/>
                      </a:endParaRPr>
                    </a:p>
                  </a:txBody>
                  <a:tcPr marL="68580" marR="68580" marT="34290" marB="34290">
                    <a:solidFill>
                      <a:schemeClr val="bg1">
                        <a:lumMod val="85000"/>
                      </a:schemeClr>
                    </a:solidFill>
                  </a:tcPr>
                </a:tc>
                <a:tc>
                  <a:txBody>
                    <a:bodyPr/>
                    <a:lstStyle/>
                    <a:p>
                      <a:pPr algn="ctr"/>
                      <a:r>
                        <a:rPr lang="en-US" sz="1100" b="1" dirty="0" smtClean="0">
                          <a:solidFill>
                            <a:schemeClr val="tx1"/>
                          </a:solidFill>
                          <a:latin typeface="Times" charset="0"/>
                          <a:ea typeface="Times" charset="0"/>
                          <a:cs typeface="Times" charset="0"/>
                        </a:rPr>
                        <a:t>11 modules (21)</a:t>
                      </a:r>
                      <a:endParaRPr lang="en-US" sz="1100" b="1" dirty="0">
                        <a:solidFill>
                          <a:schemeClr val="tx1"/>
                        </a:solidFill>
                        <a:latin typeface="Times" charset="0"/>
                        <a:ea typeface="Times" charset="0"/>
                        <a:cs typeface="Times" charset="0"/>
                      </a:endParaRPr>
                    </a:p>
                  </a:txBody>
                  <a:tcPr marL="68580" marR="68580" marT="34290" marB="34290">
                    <a:solidFill>
                      <a:schemeClr val="bg1">
                        <a:lumMod val="85000"/>
                      </a:schemeClr>
                    </a:solidFill>
                  </a:tcPr>
                </a:tc>
                <a:extLst>
                  <a:ext uri="{0D108BD9-81ED-4DB2-BD59-A6C34878D82A}">
                    <a16:rowId xmlns:a16="http://schemas.microsoft.com/office/drawing/2014/main" val="10001"/>
                  </a:ext>
                </a:extLst>
              </a:tr>
              <a:tr h="278130">
                <a:tc gridSpan="5">
                  <a:txBody>
                    <a:bodyPr/>
                    <a:lstStyle/>
                    <a:p>
                      <a:pPr algn="ctr"/>
                      <a:r>
                        <a:rPr lang="en-US" sz="1100" b="1" dirty="0" smtClean="0">
                          <a:solidFill>
                            <a:schemeClr val="tx1"/>
                          </a:solidFill>
                          <a:latin typeface="Times" charset="0"/>
                          <a:ea typeface="Times" charset="0"/>
                          <a:cs typeface="Times" charset="0"/>
                        </a:rPr>
                        <a:t>NCF</a:t>
                      </a:r>
                    </a:p>
                  </a:txBody>
                  <a:tcPr marL="68580" marR="68580" marT="34290" marB="34290">
                    <a:solidFill>
                      <a:schemeClr val="bg1">
                        <a:lumMod val="85000"/>
                      </a:schemeClr>
                    </a:solidFill>
                  </a:tcPr>
                </a:tc>
                <a:tc hMerge="1">
                  <a:txBody>
                    <a:bodyPr/>
                    <a:lstStyle/>
                    <a:p>
                      <a:pPr algn="ctr"/>
                      <a:endParaRPr lang="en-US" sz="1400" b="1" dirty="0">
                        <a:solidFill>
                          <a:schemeClr val="tx1"/>
                        </a:solidFill>
                        <a:latin typeface="Times" charset="0"/>
                        <a:ea typeface="Times" charset="0"/>
                        <a:cs typeface="Times" charset="0"/>
                      </a:endParaRPr>
                    </a:p>
                  </a:txBody>
                  <a:tcPr/>
                </a:tc>
                <a:tc hMerge="1">
                  <a:txBody>
                    <a:bodyPr/>
                    <a:lstStyle/>
                    <a:p>
                      <a:pPr algn="ctr"/>
                      <a:endParaRPr lang="en-US" sz="1400" b="1" dirty="0">
                        <a:solidFill>
                          <a:schemeClr val="tx1"/>
                        </a:solidFill>
                        <a:latin typeface="Times" charset="0"/>
                        <a:ea typeface="Times" charset="0"/>
                        <a:cs typeface="Times" charset="0"/>
                      </a:endParaRPr>
                    </a:p>
                  </a:txBody>
                  <a:tcPr/>
                </a:tc>
                <a:tc hMerge="1">
                  <a:txBody>
                    <a:bodyPr/>
                    <a:lstStyle/>
                    <a:p>
                      <a:pPr algn="ctr"/>
                      <a:endParaRPr lang="en-US" sz="1400" b="1" dirty="0">
                        <a:solidFill>
                          <a:schemeClr val="tx1"/>
                        </a:solidFill>
                        <a:latin typeface="Times" charset="0"/>
                        <a:ea typeface="Times" charset="0"/>
                        <a:cs typeface="Times" charset="0"/>
                      </a:endParaRPr>
                    </a:p>
                  </a:txBody>
                  <a:tcPr/>
                </a:tc>
                <a:tc hMerge="1">
                  <a:txBody>
                    <a:bodyPr/>
                    <a:lstStyle/>
                    <a:p>
                      <a:pPr algn="ctr"/>
                      <a:endParaRPr lang="en-US" sz="1400" b="1" dirty="0">
                        <a:solidFill>
                          <a:schemeClr val="tx1"/>
                        </a:solidFill>
                        <a:latin typeface="Times" charset="0"/>
                        <a:ea typeface="Times" charset="0"/>
                        <a:cs typeface="Times" charset="0"/>
                      </a:endParaRPr>
                    </a:p>
                  </a:txBody>
                  <a:tcPr/>
                </a:tc>
                <a:tc>
                  <a:txBody>
                    <a:bodyPr/>
                    <a:lstStyle/>
                    <a:p>
                      <a:pPr algn="ctr"/>
                      <a:r>
                        <a:rPr lang="en-US" sz="1100" b="1" dirty="0" smtClean="0">
                          <a:solidFill>
                            <a:schemeClr val="tx1"/>
                          </a:solidFill>
                          <a:latin typeface="Times" charset="0"/>
                          <a:ea typeface="Times" charset="0"/>
                          <a:cs typeface="Times" charset="0"/>
                        </a:rPr>
                        <a:t>SPOKE</a:t>
                      </a:r>
                      <a:endParaRPr lang="en-US" sz="1100" b="1" dirty="0">
                        <a:solidFill>
                          <a:schemeClr val="tx1"/>
                        </a:solidFill>
                        <a:latin typeface="Times" charset="0"/>
                        <a:ea typeface="Times" charset="0"/>
                        <a:cs typeface="Times" charset="0"/>
                      </a:endParaRPr>
                    </a:p>
                  </a:txBody>
                  <a:tcPr marL="68580" marR="68580" marT="34290" marB="34290">
                    <a:solidFill>
                      <a:schemeClr val="bg1">
                        <a:lumMod val="85000"/>
                      </a:schemeClr>
                    </a:solidFill>
                  </a:tcPr>
                </a:tc>
                <a:tc>
                  <a:txBody>
                    <a:bodyPr/>
                    <a:lstStyle/>
                    <a:p>
                      <a:pPr algn="ctr"/>
                      <a:r>
                        <a:rPr lang="en-US" sz="1100" b="1" dirty="0" smtClean="0">
                          <a:solidFill>
                            <a:schemeClr val="tx1"/>
                          </a:solidFill>
                          <a:latin typeface="Times" charset="0"/>
                          <a:ea typeface="Times" charset="0"/>
                          <a:cs typeface="Times" charset="0"/>
                        </a:rPr>
                        <a:t>MB</a:t>
                      </a:r>
                      <a:endParaRPr lang="en-US" sz="1100" b="1" dirty="0">
                        <a:solidFill>
                          <a:schemeClr val="tx1"/>
                        </a:solidFill>
                        <a:latin typeface="Times" charset="0"/>
                        <a:ea typeface="Times" charset="0"/>
                        <a:cs typeface="Times" charset="0"/>
                      </a:endParaRPr>
                    </a:p>
                  </a:txBody>
                  <a:tcPr marL="68580" marR="68580" marT="34290" marB="34290">
                    <a:solidFill>
                      <a:schemeClr val="bg1">
                        <a:lumMod val="85000"/>
                      </a:schemeClr>
                    </a:solidFill>
                  </a:tcPr>
                </a:tc>
                <a:tc>
                  <a:txBody>
                    <a:bodyPr/>
                    <a:lstStyle/>
                    <a:p>
                      <a:pPr algn="ctr"/>
                      <a:r>
                        <a:rPr lang="en-US" sz="1100" b="1" dirty="0" smtClean="0">
                          <a:solidFill>
                            <a:schemeClr val="tx1"/>
                          </a:solidFill>
                          <a:latin typeface="Times" charset="0"/>
                          <a:ea typeface="Times" charset="0"/>
                          <a:cs typeface="Times" charset="0"/>
                        </a:rPr>
                        <a:t>HB</a:t>
                      </a:r>
                      <a:endParaRPr lang="en-US" sz="1100" b="1" dirty="0">
                        <a:solidFill>
                          <a:schemeClr val="tx1"/>
                        </a:solidFill>
                        <a:latin typeface="Times" charset="0"/>
                        <a:ea typeface="Times" charset="0"/>
                        <a:cs typeface="Times" charset="0"/>
                      </a:endParaRPr>
                    </a:p>
                  </a:txBody>
                  <a:tcPr marL="68580" marR="68580" marT="34290" marB="34290">
                    <a:solidFill>
                      <a:schemeClr val="bg1">
                        <a:lumMod val="85000"/>
                      </a:schemeClr>
                    </a:solidFill>
                  </a:tcPr>
                </a:tc>
                <a:extLst>
                  <a:ext uri="{0D108BD9-81ED-4DB2-BD59-A6C34878D82A}">
                    <a16:rowId xmlns:a16="http://schemas.microsoft.com/office/drawing/2014/main" val="10002"/>
                  </a:ext>
                </a:extLst>
              </a:tr>
            </a:tbl>
          </a:graphicData>
        </a:graphic>
      </p:graphicFrame>
      <p:cxnSp>
        <p:nvCxnSpPr>
          <p:cNvPr id="9" name="Straight Arrow Connector 8"/>
          <p:cNvCxnSpPr/>
          <p:nvPr/>
        </p:nvCxnSpPr>
        <p:spPr>
          <a:xfrm>
            <a:off x="2282992" y="2507409"/>
            <a:ext cx="2898608"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H="1">
            <a:off x="224593" y="2507409"/>
            <a:ext cx="1422230" cy="1"/>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6551195" y="2507409"/>
            <a:ext cx="2219827"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flipH="1">
            <a:off x="5181600" y="2507409"/>
            <a:ext cx="787568"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18565" y="1862019"/>
            <a:ext cx="1125629" cy="392415"/>
          </a:xfrm>
          <a:prstGeom prst="rect">
            <a:avLst/>
          </a:prstGeom>
          <a:noFill/>
        </p:spPr>
        <p:txBody>
          <a:bodyPr wrap="none" rtlCol="0">
            <a:spAutoFit/>
          </a:bodyPr>
          <a:lstStyle/>
          <a:p>
            <a:pPr algn="ctr"/>
            <a:r>
              <a:rPr lang="en-US" sz="1050" b="1" dirty="0">
                <a:latin typeface="Times" charset="0"/>
                <a:ea typeface="Times" charset="0"/>
                <a:cs typeface="Times" charset="0"/>
              </a:rPr>
              <a:t>STUBS </a:t>
            </a:r>
            <a:r>
              <a:rPr lang="en-US" sz="1050" b="1" dirty="0" err="1" smtClean="0">
                <a:latin typeface="Times" charset="0"/>
                <a:ea typeface="Times" charset="0"/>
                <a:cs typeface="Times" charset="0"/>
              </a:rPr>
              <a:t>inst</a:t>
            </a:r>
            <a:r>
              <a:rPr lang="en-US" sz="1050" b="1" dirty="0" smtClean="0">
                <a:latin typeface="Times" charset="0"/>
                <a:ea typeface="Times" charset="0"/>
                <a:cs typeface="Times" charset="0"/>
              </a:rPr>
              <a:t> x </a:t>
            </a:r>
            <a:r>
              <a:rPr lang="en-US" sz="1050" b="1" dirty="0">
                <a:latin typeface="Times" charset="0"/>
                <a:ea typeface="Times" charset="0"/>
                <a:cs typeface="Times" charset="0"/>
              </a:rPr>
              <a:t>27</a:t>
            </a:r>
          </a:p>
          <a:p>
            <a:pPr algn="ctr"/>
            <a:r>
              <a:rPr lang="en-US" sz="900" b="1" dirty="0">
                <a:latin typeface="Times" charset="0"/>
                <a:ea typeface="Times" charset="0"/>
                <a:cs typeface="Times" charset="0"/>
              </a:rPr>
              <a:t>(Start 1 Sept)</a:t>
            </a:r>
          </a:p>
        </p:txBody>
      </p:sp>
      <p:sp>
        <p:nvSpPr>
          <p:cNvPr id="34" name="TextBox 33"/>
          <p:cNvSpPr txBox="1"/>
          <p:nvPr/>
        </p:nvSpPr>
        <p:spPr>
          <a:xfrm>
            <a:off x="132617" y="4074326"/>
            <a:ext cx="2000983" cy="392415"/>
          </a:xfrm>
          <a:prstGeom prst="rect">
            <a:avLst/>
          </a:prstGeom>
          <a:noFill/>
        </p:spPr>
        <p:txBody>
          <a:bodyPr wrap="square" rtlCol="0">
            <a:spAutoFit/>
          </a:bodyPr>
          <a:lstStyle/>
          <a:p>
            <a:pPr algn="ctr"/>
            <a:r>
              <a:rPr lang="en-US" sz="1050" b="1" dirty="0" smtClean="0">
                <a:latin typeface="Times" charset="0"/>
                <a:ea typeface="Times" charset="0"/>
                <a:cs typeface="Times" charset="0"/>
              </a:rPr>
              <a:t>BL design - DD - MEC </a:t>
            </a:r>
            <a:r>
              <a:rPr lang="en-US" sz="1050" b="1" dirty="0">
                <a:latin typeface="Times" charset="0"/>
                <a:ea typeface="Times" charset="0"/>
                <a:cs typeface="Times" charset="0"/>
              </a:rPr>
              <a:t>INST</a:t>
            </a:r>
          </a:p>
          <a:p>
            <a:pPr algn="ctr"/>
            <a:r>
              <a:rPr lang="en-US" sz="900" b="1" dirty="0" smtClean="0">
                <a:latin typeface="Times" charset="0"/>
                <a:ea typeface="Times" charset="0"/>
                <a:cs typeface="Times" charset="0"/>
              </a:rPr>
              <a:t>	     (</a:t>
            </a:r>
            <a:r>
              <a:rPr lang="en-US" sz="900" b="1" dirty="0">
                <a:latin typeface="Times" charset="0"/>
                <a:ea typeface="Times" charset="0"/>
                <a:cs typeface="Times" charset="0"/>
              </a:rPr>
              <a:t>Start Oct/Nov)</a:t>
            </a:r>
          </a:p>
        </p:txBody>
      </p:sp>
      <p:sp>
        <p:nvSpPr>
          <p:cNvPr id="35" name="TextBox 34"/>
          <p:cNvSpPr txBox="1"/>
          <p:nvPr/>
        </p:nvSpPr>
        <p:spPr>
          <a:xfrm>
            <a:off x="494202" y="4430394"/>
            <a:ext cx="468398" cy="253916"/>
          </a:xfrm>
          <a:prstGeom prst="rect">
            <a:avLst/>
          </a:prstGeom>
          <a:noFill/>
        </p:spPr>
        <p:txBody>
          <a:bodyPr wrap="none" rtlCol="0">
            <a:spAutoFit/>
          </a:bodyPr>
          <a:lstStyle/>
          <a:p>
            <a:pPr algn="ctr"/>
            <a:r>
              <a:rPr lang="en-US" sz="1050" b="1" dirty="0" smtClean="0">
                <a:latin typeface="Times" charset="0"/>
                <a:ea typeface="Times" charset="0"/>
                <a:cs typeface="Times" charset="0"/>
              </a:rPr>
              <a:t>Tray</a:t>
            </a:r>
            <a:endParaRPr lang="en-US" sz="900" b="1" dirty="0">
              <a:latin typeface="Times" charset="0"/>
              <a:ea typeface="Times" charset="0"/>
              <a:cs typeface="Times" charset="0"/>
            </a:endParaRPr>
          </a:p>
        </p:txBody>
      </p:sp>
      <p:sp>
        <p:nvSpPr>
          <p:cNvPr id="36" name="TextBox 35"/>
          <p:cNvSpPr txBox="1"/>
          <p:nvPr/>
        </p:nvSpPr>
        <p:spPr>
          <a:xfrm>
            <a:off x="509430" y="4673904"/>
            <a:ext cx="437941" cy="253916"/>
          </a:xfrm>
          <a:prstGeom prst="rect">
            <a:avLst/>
          </a:prstGeom>
          <a:noFill/>
        </p:spPr>
        <p:txBody>
          <a:bodyPr wrap="none" rtlCol="0">
            <a:spAutoFit/>
          </a:bodyPr>
          <a:lstStyle/>
          <a:p>
            <a:pPr algn="ctr"/>
            <a:r>
              <a:rPr lang="en-US" sz="1050" b="1" dirty="0">
                <a:latin typeface="Times" charset="0"/>
                <a:ea typeface="Times" charset="0"/>
                <a:cs typeface="Times" charset="0"/>
              </a:rPr>
              <a:t>Pipe</a:t>
            </a:r>
            <a:endParaRPr lang="en-US" sz="900" b="1" dirty="0">
              <a:latin typeface="Times" charset="0"/>
              <a:ea typeface="Times" charset="0"/>
              <a:cs typeface="Times" charset="0"/>
            </a:endParaRPr>
          </a:p>
        </p:txBody>
      </p:sp>
      <p:cxnSp>
        <p:nvCxnSpPr>
          <p:cNvPr id="37" name="Straight Arrow Connector 36"/>
          <p:cNvCxnSpPr/>
          <p:nvPr/>
        </p:nvCxnSpPr>
        <p:spPr>
          <a:xfrm flipV="1">
            <a:off x="935707" y="4533226"/>
            <a:ext cx="2777540" cy="10193"/>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p:nvPr/>
        </p:nvCxnSpPr>
        <p:spPr>
          <a:xfrm flipV="1">
            <a:off x="935707" y="4784223"/>
            <a:ext cx="2777540" cy="10193"/>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p:nvPr/>
        </p:nvCxnSpPr>
        <p:spPr>
          <a:xfrm>
            <a:off x="3851861" y="4782558"/>
            <a:ext cx="1329739" cy="3205"/>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p:nvPr/>
        </p:nvCxnSpPr>
        <p:spPr>
          <a:xfrm>
            <a:off x="3851861" y="5050261"/>
            <a:ext cx="1329739" cy="3205"/>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graphicFrame>
        <p:nvGraphicFramePr>
          <p:cNvPr id="47" name="Table 46"/>
          <p:cNvGraphicFramePr>
            <a:graphicFrameLocks noGrp="1"/>
          </p:cNvGraphicFramePr>
          <p:nvPr>
            <p:extLst/>
          </p:nvPr>
        </p:nvGraphicFramePr>
        <p:xfrm>
          <a:off x="1600200" y="5669280"/>
          <a:ext cx="3581400" cy="960120"/>
        </p:xfrm>
        <a:graphic>
          <a:graphicData uri="http://schemas.openxmlformats.org/drawingml/2006/table">
            <a:tbl>
              <a:tblPr firstRow="1" bandRow="1">
                <a:tableStyleId>{5C22544A-7EE6-4342-B048-85BDC9FD1C3A}</a:tableStyleId>
              </a:tblPr>
              <a:tblGrid>
                <a:gridCol w="533400">
                  <a:extLst>
                    <a:ext uri="{9D8B030D-6E8A-4147-A177-3AD203B41FA5}">
                      <a16:colId xmlns:a16="http://schemas.microsoft.com/office/drawing/2014/main" val="20000"/>
                    </a:ext>
                  </a:extLst>
                </a:gridCol>
                <a:gridCol w="609600">
                  <a:extLst>
                    <a:ext uri="{9D8B030D-6E8A-4147-A177-3AD203B41FA5}">
                      <a16:colId xmlns:a16="http://schemas.microsoft.com/office/drawing/2014/main" val="20001"/>
                    </a:ext>
                  </a:extLst>
                </a:gridCol>
                <a:gridCol w="990600">
                  <a:extLst>
                    <a:ext uri="{9D8B030D-6E8A-4147-A177-3AD203B41FA5}">
                      <a16:colId xmlns:a16="http://schemas.microsoft.com/office/drawing/2014/main" val="20002"/>
                    </a:ext>
                  </a:extLst>
                </a:gridCol>
                <a:gridCol w="1447800">
                  <a:extLst>
                    <a:ext uri="{9D8B030D-6E8A-4147-A177-3AD203B41FA5}">
                      <a16:colId xmlns:a16="http://schemas.microsoft.com/office/drawing/2014/main" val="20003"/>
                    </a:ext>
                  </a:extLst>
                </a:gridCol>
              </a:tblGrid>
              <a:tr h="355936">
                <a:tc>
                  <a:txBody>
                    <a:bodyPr/>
                    <a:lstStyle/>
                    <a:p>
                      <a:pPr algn="ctr"/>
                      <a:r>
                        <a:rPr lang="en-US" sz="900" b="1" dirty="0" smtClean="0">
                          <a:solidFill>
                            <a:schemeClr val="tx1"/>
                          </a:solidFill>
                          <a:latin typeface="Times" charset="0"/>
                          <a:ea typeface="Times" charset="0"/>
                          <a:cs typeface="Times" charset="0"/>
                        </a:rPr>
                        <a:t>Cable</a:t>
                      </a:r>
                      <a:r>
                        <a:rPr lang="en-US" sz="900" b="1" baseline="0" dirty="0" smtClean="0">
                          <a:solidFill>
                            <a:schemeClr val="tx1"/>
                          </a:solidFill>
                          <a:latin typeface="Times" charset="0"/>
                          <a:ea typeface="Times" charset="0"/>
                          <a:cs typeface="Times" charset="0"/>
                        </a:rPr>
                        <a:t> Pull 1</a:t>
                      </a:r>
                      <a:endParaRPr lang="en-US" sz="900" b="1" dirty="0">
                        <a:solidFill>
                          <a:schemeClr val="tx1"/>
                        </a:solidFill>
                        <a:latin typeface="Times" charset="0"/>
                        <a:ea typeface="Times" charset="0"/>
                        <a:cs typeface="Times" charset="0"/>
                      </a:endParaRPr>
                    </a:p>
                  </a:txBody>
                  <a:tcPr marL="68580" marR="68580" marT="34290" marB="34290">
                    <a:solidFill>
                      <a:schemeClr val="accent6">
                        <a:lumMod val="7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900" b="1" dirty="0" smtClean="0">
                          <a:solidFill>
                            <a:schemeClr val="tx1"/>
                          </a:solidFill>
                          <a:latin typeface="Times" charset="0"/>
                          <a:ea typeface="Times" charset="0"/>
                          <a:cs typeface="Times" charset="0"/>
                        </a:rPr>
                        <a:t>Cable</a:t>
                      </a:r>
                      <a:r>
                        <a:rPr lang="en-US" sz="900" b="1" baseline="0" dirty="0" smtClean="0">
                          <a:solidFill>
                            <a:schemeClr val="tx1"/>
                          </a:solidFill>
                          <a:latin typeface="Times" charset="0"/>
                          <a:ea typeface="Times" charset="0"/>
                          <a:cs typeface="Times" charset="0"/>
                        </a:rPr>
                        <a:t> Pull 2</a:t>
                      </a:r>
                      <a:endParaRPr lang="en-US" sz="900" b="1" dirty="0" smtClean="0">
                        <a:solidFill>
                          <a:schemeClr val="tx1"/>
                        </a:solidFill>
                        <a:latin typeface="Times" charset="0"/>
                        <a:ea typeface="Times" charset="0"/>
                        <a:cs typeface="Times" charset="0"/>
                      </a:endParaRPr>
                    </a:p>
                    <a:p>
                      <a:endParaRPr lang="en-US" sz="900" dirty="0">
                        <a:latin typeface="Times" charset="0"/>
                        <a:ea typeface="Times" charset="0"/>
                        <a:cs typeface="Times" charset="0"/>
                      </a:endParaRPr>
                    </a:p>
                  </a:txBody>
                  <a:tcPr marL="68580" marR="68580" marT="34290" marB="34290">
                    <a:solidFill>
                      <a:schemeClr val="accent6">
                        <a:lumMod val="7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900" b="1" dirty="0" smtClean="0">
                          <a:solidFill>
                            <a:schemeClr val="tx1"/>
                          </a:solidFill>
                          <a:latin typeface="Times" charset="0"/>
                          <a:ea typeface="Times" charset="0"/>
                          <a:cs typeface="Times" charset="0"/>
                        </a:rPr>
                        <a:t>Cable</a:t>
                      </a:r>
                      <a:r>
                        <a:rPr lang="en-US" sz="900" b="1" baseline="0" dirty="0" smtClean="0">
                          <a:solidFill>
                            <a:schemeClr val="tx1"/>
                          </a:solidFill>
                          <a:latin typeface="Times" charset="0"/>
                          <a:ea typeface="Times" charset="0"/>
                          <a:cs typeface="Times" charset="0"/>
                        </a:rPr>
                        <a:t> Pull 3</a:t>
                      </a:r>
                      <a:endParaRPr lang="en-US" sz="900" b="1" dirty="0" smtClean="0">
                        <a:solidFill>
                          <a:schemeClr val="tx1"/>
                        </a:solidFill>
                        <a:latin typeface="Times" charset="0"/>
                        <a:ea typeface="Times" charset="0"/>
                        <a:cs typeface="Times" charset="0"/>
                      </a:endParaRPr>
                    </a:p>
                    <a:p>
                      <a:endParaRPr lang="en-US" sz="900" dirty="0">
                        <a:latin typeface="Times" charset="0"/>
                        <a:ea typeface="Times" charset="0"/>
                        <a:cs typeface="Times" charset="0"/>
                      </a:endParaRPr>
                    </a:p>
                  </a:txBody>
                  <a:tcPr marL="68580" marR="68580" marT="34290" marB="34290">
                    <a:solidFill>
                      <a:schemeClr val="accent6">
                        <a:lumMod val="75000"/>
                      </a:schemeClr>
                    </a:solidFill>
                  </a:tcPr>
                </a:tc>
                <a:tc>
                  <a:txBody>
                    <a:bodyPr/>
                    <a:lstStyle/>
                    <a:p>
                      <a:r>
                        <a:rPr lang="en-US" sz="900" dirty="0" smtClean="0">
                          <a:solidFill>
                            <a:schemeClr val="tx1"/>
                          </a:solidFill>
                          <a:latin typeface="Times" charset="0"/>
                          <a:ea typeface="Times" charset="0"/>
                          <a:cs typeface="Times" charset="0"/>
                        </a:rPr>
                        <a:t>CABLE PULL</a:t>
                      </a:r>
                      <a:endParaRPr lang="en-US" sz="900" dirty="0">
                        <a:solidFill>
                          <a:schemeClr val="tx1"/>
                        </a:solidFill>
                        <a:latin typeface="Times" charset="0"/>
                        <a:ea typeface="Times" charset="0"/>
                        <a:cs typeface="Times" charset="0"/>
                      </a:endParaRPr>
                    </a:p>
                  </a:txBody>
                  <a:tcPr marL="68580" marR="68580" marT="34290" marB="34290">
                    <a:solidFill>
                      <a:schemeClr val="accent6">
                        <a:lumMod val="75000"/>
                      </a:schemeClr>
                    </a:solidFill>
                  </a:tcPr>
                </a:tc>
                <a:extLst>
                  <a:ext uri="{0D108BD9-81ED-4DB2-BD59-A6C34878D82A}">
                    <a16:rowId xmlns:a16="http://schemas.microsoft.com/office/drawing/2014/main" val="10000"/>
                  </a:ext>
                </a:extLst>
              </a:tr>
              <a:tr h="355936">
                <a:tc>
                  <a:txBody>
                    <a:bodyPr/>
                    <a:lstStyle/>
                    <a:p>
                      <a:r>
                        <a:rPr lang="en-US" sz="900" dirty="0" err="1" smtClean="0">
                          <a:latin typeface="Times" charset="0"/>
                          <a:ea typeface="Times" charset="0"/>
                          <a:cs typeface="Times" charset="0"/>
                        </a:rPr>
                        <a:t>Termi</a:t>
                      </a:r>
                      <a:r>
                        <a:rPr lang="en-US" sz="900" dirty="0" smtClean="0">
                          <a:latin typeface="Times" charset="0"/>
                          <a:ea typeface="Times" charset="0"/>
                          <a:cs typeface="Times" charset="0"/>
                        </a:rPr>
                        <a:t> 1</a:t>
                      </a:r>
                    </a:p>
                    <a:p>
                      <a:r>
                        <a:rPr lang="en-US" sz="900" dirty="0" smtClean="0">
                          <a:latin typeface="Times" charset="0"/>
                          <a:ea typeface="Times" charset="0"/>
                          <a:cs typeface="Times" charset="0"/>
                        </a:rPr>
                        <a:t>(app 500)</a:t>
                      </a:r>
                      <a:endParaRPr lang="en-US" sz="900" dirty="0">
                        <a:latin typeface="Times" charset="0"/>
                        <a:ea typeface="Times" charset="0"/>
                        <a:cs typeface="Times" charset="0"/>
                      </a:endParaRPr>
                    </a:p>
                  </a:txBody>
                  <a:tcPr marL="68580" marR="68580" marT="34290" marB="34290">
                    <a:solidFill>
                      <a:schemeClr val="accent6">
                        <a:lumMod val="60000"/>
                        <a:lumOff val="40000"/>
                      </a:schemeClr>
                    </a:solidFill>
                  </a:tcPr>
                </a:tc>
                <a:tc>
                  <a:txBody>
                    <a:bodyPr/>
                    <a:lstStyle/>
                    <a:p>
                      <a:r>
                        <a:rPr lang="en-US" sz="900" dirty="0" err="1" smtClean="0">
                          <a:latin typeface="Times" charset="0"/>
                          <a:ea typeface="Times" charset="0"/>
                          <a:cs typeface="Times" charset="0"/>
                        </a:rPr>
                        <a:t>Termi</a:t>
                      </a:r>
                      <a:r>
                        <a:rPr lang="en-US" sz="900" dirty="0" smtClean="0">
                          <a:latin typeface="Times" charset="0"/>
                          <a:ea typeface="Times" charset="0"/>
                          <a:cs typeface="Times" charset="0"/>
                        </a:rPr>
                        <a:t> 2</a:t>
                      </a:r>
                    </a:p>
                    <a:p>
                      <a:r>
                        <a:rPr lang="en-US" sz="900" dirty="0" smtClean="0">
                          <a:latin typeface="Times" charset="0"/>
                          <a:ea typeface="Times" charset="0"/>
                          <a:cs typeface="Times" charset="0"/>
                        </a:rPr>
                        <a:t>(app 500)</a:t>
                      </a:r>
                      <a:endParaRPr lang="en-US" sz="900" dirty="0">
                        <a:latin typeface="Times" charset="0"/>
                        <a:ea typeface="Times" charset="0"/>
                        <a:cs typeface="Times" charset="0"/>
                      </a:endParaRPr>
                    </a:p>
                  </a:txBody>
                  <a:tcPr marL="68580" marR="68580" marT="34290" marB="34290">
                    <a:solidFill>
                      <a:schemeClr val="accent6">
                        <a:lumMod val="60000"/>
                        <a:lumOff val="40000"/>
                      </a:schemeClr>
                    </a:solidFill>
                  </a:tcPr>
                </a:tc>
                <a:tc>
                  <a:txBody>
                    <a:bodyPr/>
                    <a:lstStyle/>
                    <a:p>
                      <a:r>
                        <a:rPr lang="en-US" sz="900" dirty="0" err="1" smtClean="0">
                          <a:latin typeface="Times" charset="0"/>
                          <a:ea typeface="Times" charset="0"/>
                          <a:cs typeface="Times" charset="0"/>
                        </a:rPr>
                        <a:t>Termi</a:t>
                      </a:r>
                      <a:r>
                        <a:rPr lang="en-US" sz="900" dirty="0" smtClean="0">
                          <a:latin typeface="Times" charset="0"/>
                          <a:ea typeface="Times" charset="0"/>
                          <a:cs typeface="Times" charset="0"/>
                        </a:rPr>
                        <a:t> 3</a:t>
                      </a:r>
                    </a:p>
                    <a:p>
                      <a:r>
                        <a:rPr lang="en-US" sz="900" dirty="0" smtClean="0">
                          <a:latin typeface="Times" charset="0"/>
                          <a:ea typeface="Times" charset="0"/>
                          <a:cs typeface="Times" charset="0"/>
                        </a:rPr>
                        <a:t>(app 1500)</a:t>
                      </a:r>
                      <a:endParaRPr lang="en-US" sz="900" dirty="0">
                        <a:latin typeface="Times" charset="0"/>
                        <a:ea typeface="Times" charset="0"/>
                        <a:cs typeface="Times" charset="0"/>
                      </a:endParaRPr>
                    </a:p>
                  </a:txBody>
                  <a:tcPr marL="68580" marR="68580" marT="34290" marB="34290">
                    <a:solidFill>
                      <a:schemeClr val="accent6">
                        <a:lumMod val="60000"/>
                        <a:lumOff val="40000"/>
                      </a:schemeClr>
                    </a:solidFill>
                  </a:tcPr>
                </a:tc>
                <a:tc>
                  <a:txBody>
                    <a:bodyPr/>
                    <a:lstStyle/>
                    <a:p>
                      <a:r>
                        <a:rPr lang="en-US" sz="900" dirty="0" err="1" smtClean="0">
                          <a:latin typeface="Times" charset="0"/>
                          <a:ea typeface="Times" charset="0"/>
                          <a:cs typeface="Times" charset="0"/>
                        </a:rPr>
                        <a:t>Termi</a:t>
                      </a:r>
                      <a:endParaRPr lang="en-US" sz="900" dirty="0">
                        <a:latin typeface="Times" charset="0"/>
                        <a:ea typeface="Times" charset="0"/>
                        <a:cs typeface="Times" charset="0"/>
                      </a:endParaRPr>
                    </a:p>
                  </a:txBody>
                  <a:tcPr marL="68580" marR="68580" marT="34290" marB="34290">
                    <a:solidFill>
                      <a:schemeClr val="accent6">
                        <a:lumMod val="60000"/>
                        <a:lumOff val="40000"/>
                      </a:schemeClr>
                    </a:solidFill>
                  </a:tcPr>
                </a:tc>
                <a:extLst>
                  <a:ext uri="{0D108BD9-81ED-4DB2-BD59-A6C34878D82A}">
                    <a16:rowId xmlns:a16="http://schemas.microsoft.com/office/drawing/2014/main" val="10001"/>
                  </a:ext>
                </a:extLst>
              </a:tr>
            </a:tbl>
          </a:graphicData>
        </a:graphic>
      </p:graphicFrame>
      <p:sp>
        <p:nvSpPr>
          <p:cNvPr id="20" name="TextBox 19"/>
          <p:cNvSpPr txBox="1"/>
          <p:nvPr/>
        </p:nvSpPr>
        <p:spPr>
          <a:xfrm>
            <a:off x="124431" y="3274194"/>
            <a:ext cx="2694969" cy="669414"/>
          </a:xfrm>
          <a:prstGeom prst="rect">
            <a:avLst/>
          </a:prstGeom>
          <a:noFill/>
        </p:spPr>
        <p:txBody>
          <a:bodyPr wrap="none" rtlCol="0">
            <a:spAutoFit/>
          </a:bodyPr>
          <a:lstStyle/>
          <a:p>
            <a:r>
              <a:rPr lang="en-US" sz="1050" b="1" dirty="0" smtClean="0">
                <a:latin typeface="Times" charset="0"/>
                <a:ea typeface="Times" charset="0"/>
                <a:cs typeface="Times" charset="0"/>
              </a:rPr>
              <a:t>Comp inst. 	 </a:t>
            </a:r>
            <a:r>
              <a:rPr lang="en-US" sz="900" b="1" dirty="0">
                <a:latin typeface="Times" charset="0"/>
                <a:ea typeface="Times" charset="0"/>
                <a:cs typeface="Times" charset="0"/>
              </a:rPr>
              <a:t>4 </a:t>
            </a:r>
            <a:r>
              <a:rPr lang="en-US" sz="900" b="1" dirty="0" smtClean="0">
                <a:latin typeface="Times" charset="0"/>
                <a:ea typeface="Times" charset="0"/>
                <a:cs typeface="Times" charset="0"/>
              </a:rPr>
              <a:t>DEC - 18 RFQ</a:t>
            </a:r>
          </a:p>
          <a:p>
            <a:r>
              <a:rPr lang="en-US" sz="900" b="1" dirty="0" smtClean="0">
                <a:latin typeface="Times" charset="0"/>
                <a:ea typeface="Times" charset="0"/>
                <a:cs typeface="Times" charset="0"/>
              </a:rPr>
              <a:t>	12 DEC - 18 </a:t>
            </a:r>
            <a:r>
              <a:rPr lang="en-US" sz="900" b="1" dirty="0" err="1" smtClean="0">
                <a:latin typeface="Times" charset="0"/>
                <a:ea typeface="Times" charset="0"/>
                <a:cs typeface="Times" charset="0"/>
              </a:rPr>
              <a:t>Cryo</a:t>
            </a:r>
            <a:r>
              <a:rPr lang="en-US" sz="900" b="1" dirty="0" smtClean="0">
                <a:latin typeface="Times" charset="0"/>
                <a:ea typeface="Times" charset="0"/>
                <a:cs typeface="Times" charset="0"/>
              </a:rPr>
              <a:t> line</a:t>
            </a:r>
            <a:endParaRPr lang="en-US" sz="900" b="1" dirty="0">
              <a:latin typeface="Times" charset="0"/>
              <a:ea typeface="Times" charset="0"/>
              <a:cs typeface="Times" charset="0"/>
            </a:endParaRPr>
          </a:p>
          <a:p>
            <a:r>
              <a:rPr lang="en-US" sz="900" b="1" dirty="0" smtClean="0">
                <a:latin typeface="Times" charset="0"/>
                <a:ea typeface="Times" charset="0"/>
                <a:cs typeface="Times" charset="0"/>
              </a:rPr>
              <a:t>	15 April - 19 MEBT</a:t>
            </a:r>
          </a:p>
          <a:p>
            <a:r>
              <a:rPr lang="en-US" sz="900" b="1" dirty="0" smtClean="0">
                <a:latin typeface="Times" charset="0"/>
                <a:ea typeface="Times" charset="0"/>
                <a:cs typeface="Times" charset="0"/>
              </a:rPr>
              <a:t>	1 June-19 to 1 June- 20 DTL 1-5</a:t>
            </a:r>
            <a:endParaRPr lang="en-US" sz="900" b="1" dirty="0">
              <a:latin typeface="Times" charset="0"/>
              <a:ea typeface="Times" charset="0"/>
              <a:cs typeface="Times" charset="0"/>
            </a:endParaRPr>
          </a:p>
        </p:txBody>
      </p:sp>
      <p:sp>
        <p:nvSpPr>
          <p:cNvPr id="2" name="Title 1"/>
          <p:cNvSpPr>
            <a:spLocks noGrp="1"/>
          </p:cNvSpPr>
          <p:nvPr>
            <p:ph type="title"/>
          </p:nvPr>
        </p:nvSpPr>
        <p:spPr/>
        <p:txBody>
          <a:bodyPr/>
          <a:lstStyle/>
          <a:p>
            <a:r>
              <a:rPr lang="en-US" dirty="0" smtClean="0"/>
              <a:t>Implementation strategy </a:t>
            </a:r>
            <a:r>
              <a:rPr lang="en-US" sz="1800" dirty="0" smtClean="0"/>
              <a:t>(principle schedule layout)</a:t>
            </a:r>
            <a:endParaRPr lang="en-US" dirty="0"/>
          </a:p>
        </p:txBody>
      </p:sp>
      <p:sp>
        <p:nvSpPr>
          <p:cNvPr id="23" name="TextBox 22"/>
          <p:cNvSpPr txBox="1"/>
          <p:nvPr/>
        </p:nvSpPr>
        <p:spPr>
          <a:xfrm>
            <a:off x="-11221" y="1509352"/>
            <a:ext cx="736100" cy="253916"/>
          </a:xfrm>
          <a:prstGeom prst="rect">
            <a:avLst/>
          </a:prstGeom>
          <a:noFill/>
        </p:spPr>
        <p:txBody>
          <a:bodyPr wrap="none" rtlCol="0">
            <a:spAutoFit/>
          </a:bodyPr>
          <a:lstStyle/>
          <a:p>
            <a:pPr algn="ctr"/>
            <a:r>
              <a:rPr lang="en-US" sz="1050" b="1" dirty="0" smtClean="0">
                <a:latin typeface="Times" charset="0"/>
                <a:ea typeface="Times" charset="0"/>
                <a:cs typeface="Times" charset="0"/>
              </a:rPr>
              <a:t>SRR 1 - 5</a:t>
            </a:r>
            <a:endParaRPr lang="en-US" sz="900" b="1" dirty="0">
              <a:latin typeface="Times" charset="0"/>
              <a:ea typeface="Times" charset="0"/>
              <a:cs typeface="Times" charset="0"/>
            </a:endParaRPr>
          </a:p>
        </p:txBody>
      </p:sp>
      <p:cxnSp>
        <p:nvCxnSpPr>
          <p:cNvPr id="24" name="Straight Arrow Connector 23"/>
          <p:cNvCxnSpPr/>
          <p:nvPr/>
        </p:nvCxnSpPr>
        <p:spPr>
          <a:xfrm>
            <a:off x="947371" y="1584500"/>
            <a:ext cx="7809471" cy="18048"/>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flipH="1">
            <a:off x="580825" y="5401577"/>
            <a:ext cx="8176017" cy="23067"/>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121051" y="5672748"/>
            <a:ext cx="1402949" cy="253916"/>
          </a:xfrm>
          <a:prstGeom prst="rect">
            <a:avLst/>
          </a:prstGeom>
          <a:noFill/>
        </p:spPr>
        <p:txBody>
          <a:bodyPr wrap="none" rtlCol="0">
            <a:spAutoFit/>
          </a:bodyPr>
          <a:lstStyle/>
          <a:p>
            <a:pPr algn="ctr"/>
            <a:r>
              <a:rPr lang="en-US" sz="1050" b="1" dirty="0" smtClean="0">
                <a:latin typeface="Times" charset="0"/>
                <a:ea typeface="Times" charset="0"/>
                <a:cs typeface="Times" charset="0"/>
              </a:rPr>
              <a:t>Outline coming work</a:t>
            </a:r>
            <a:endParaRPr lang="en-US" sz="900" b="1" dirty="0">
              <a:latin typeface="Times" charset="0"/>
              <a:ea typeface="Times" charset="0"/>
              <a:cs typeface="Times" charset="0"/>
            </a:endParaRPr>
          </a:p>
        </p:txBody>
      </p:sp>
      <p:cxnSp>
        <p:nvCxnSpPr>
          <p:cNvPr id="28" name="Straight Arrow Connector 27"/>
          <p:cNvCxnSpPr/>
          <p:nvPr/>
        </p:nvCxnSpPr>
        <p:spPr>
          <a:xfrm>
            <a:off x="961550" y="2046684"/>
            <a:ext cx="7809471" cy="18048"/>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5181600" y="1862019"/>
            <a:ext cx="0" cy="3993177"/>
          </a:xfrm>
          <a:prstGeom prst="line">
            <a:avLst/>
          </a:prstGeom>
          <a:ln w="5080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flipV="1">
            <a:off x="5236254" y="5153473"/>
            <a:ext cx="3520588" cy="10322"/>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flipV="1">
            <a:off x="5242412" y="5305873"/>
            <a:ext cx="3520588" cy="10322"/>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35297957"/>
      </p:ext>
    </p:extLst>
  </p:cSld>
  <p:clrMapOvr>
    <a:masterClrMapping/>
  </p:clrMapOvr>
  <p:timing>
    <p:tnLst>
      <p:par>
        <p:cTn id="1" dur="indefinite" restart="never" nodeType="tmRoot"/>
      </p:par>
    </p:tnLst>
  </p:timing>
</p:sld>
</file>

<file path=ppt/theme/theme1.xml><?xml version="1.0" encoding="utf-8"?>
<a:theme xmlns:a="http://schemas.openxmlformats.org/drawingml/2006/main" name="ESS Core Powerpoin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ESS Core Powerpoint.pptx</Template>
  <TotalTime>16246</TotalTime>
  <Words>1409</Words>
  <Application>Microsoft Office PowerPoint</Application>
  <PresentationFormat>On-screen Show (4:3)</PresentationFormat>
  <Paragraphs>354</Paragraphs>
  <Slides>35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35</vt:i4>
      </vt:variant>
    </vt:vector>
  </HeadingPairs>
  <TitlesOfParts>
    <vt:vector size="41" baseType="lpstr">
      <vt:lpstr>Arial</vt:lpstr>
      <vt:lpstr>Calibri</vt:lpstr>
      <vt:lpstr>Times</vt:lpstr>
      <vt:lpstr>Times New Roman</vt:lpstr>
      <vt:lpstr>Wingdings</vt:lpstr>
      <vt:lpstr>ESS Core Powerpoint</vt:lpstr>
      <vt:lpstr>Acc Collaboration board Trieste 181003</vt:lpstr>
      <vt:lpstr>Outline</vt:lpstr>
      <vt:lpstr>Infra structure Project</vt:lpstr>
      <vt:lpstr>Take home message</vt:lpstr>
      <vt:lpstr>FEB (Front End Building) phase 1 and 2</vt:lpstr>
      <vt:lpstr>”FEB and Tunnel”  installations completed today</vt:lpstr>
      <vt:lpstr>Infrastructure project fact and figures ”look ahead”</vt:lpstr>
      <vt:lpstr>Project planning set up what to do 2019  “installation strategy”</vt:lpstr>
      <vt:lpstr>Implementation strategy (principle schedule layout)</vt:lpstr>
      <vt:lpstr>Harmonized ways of working at ESS</vt:lpstr>
      <vt:lpstr>Introduction</vt:lpstr>
      <vt:lpstr>ESS Installation web page </vt:lpstr>
      <vt:lpstr>Interface – In Kind – ESS WP to  – Installation Package lead</vt:lpstr>
      <vt:lpstr>The Installation Readiness Review (IRR)</vt:lpstr>
      <vt:lpstr>Installation Process &amp; IRR</vt:lpstr>
      <vt:lpstr>Purpose IRR</vt:lpstr>
      <vt:lpstr>IRR Documentation</vt:lpstr>
      <vt:lpstr>The Installation Binder Practical Use</vt:lpstr>
      <vt:lpstr>The Installation Binder</vt:lpstr>
      <vt:lpstr>Formal vs non-Formal</vt:lpstr>
      <vt:lpstr>The Installation binder (IB)</vt:lpstr>
      <vt:lpstr>The WSCP vs RAMS  Practical Use</vt:lpstr>
      <vt:lpstr>The RAMS</vt:lpstr>
      <vt:lpstr>RAMS - Installation Binder &amp; IRR</vt:lpstr>
      <vt:lpstr>(Minor) installation work  Without Binder &amp; IRR</vt:lpstr>
      <vt:lpstr>ESS Work Orders Mandatory for all installation work</vt:lpstr>
      <vt:lpstr>Introduction  </vt:lpstr>
      <vt:lpstr>What is a work order?</vt:lpstr>
      <vt:lpstr>Why do a work order need to be approved?</vt:lpstr>
      <vt:lpstr>Work Orders – process</vt:lpstr>
      <vt:lpstr>How to handle Work Orders</vt:lpstr>
      <vt:lpstr>Registering WOs</vt:lpstr>
      <vt:lpstr>CDB and stubs installation road map</vt:lpstr>
      <vt:lpstr>Changes since the beginning of the plan till the 6 of September</vt:lpstr>
      <vt:lpstr>PowerPoint Presentation</vt:lpstr>
    </vt:vector>
  </TitlesOfParts>
  <Company>ESS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Heléne Björkman</dc:creator>
  <cp:lastModifiedBy>Caroline Prabert</cp:lastModifiedBy>
  <cp:revision>303</cp:revision>
  <cp:lastPrinted>2016-03-09T06:23:29Z</cp:lastPrinted>
  <dcterms:created xsi:type="dcterms:W3CDTF">2013-10-29T16:05:10Z</dcterms:created>
  <dcterms:modified xsi:type="dcterms:W3CDTF">2018-10-02T21:35:58Z</dcterms:modified>
</cp:coreProperties>
</file>