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6" r:id="rId3"/>
    <p:sldId id="267" r:id="rId4"/>
    <p:sldId id="273" r:id="rId5"/>
    <p:sldId id="269" r:id="rId6"/>
    <p:sldId id="274" r:id="rId7"/>
    <p:sldId id="275" r:id="rId8"/>
    <p:sldId id="276" r:id="rId9"/>
    <p:sldId id="277" r:id="rId10"/>
    <p:sldId id="278" r:id="rId11"/>
    <p:sldId id="270" r:id="rId12"/>
    <p:sldId id="279" r:id="rId13"/>
    <p:sldId id="271" r:id="rId14"/>
    <p:sldId id="259" r:id="rId15"/>
    <p:sldId id="260" r:id="rId16"/>
  </p:sldIdLst>
  <p:sldSz cx="10080625" cy="7559675"/>
  <p:notesSz cx="10691813" cy="7559675"/>
  <p:defaultTextStyle>
    <a:defPPr>
      <a:defRPr lang="en-US"/>
    </a:defPPr>
    <a:lvl1pPr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99" autoAdjust="0"/>
    <p:restoredTop sz="94580" autoAdjust="0"/>
  </p:normalViewPr>
  <p:slideViewPr>
    <p:cSldViewPr>
      <p:cViewPr varScale="1">
        <p:scale>
          <a:sx n="80" d="100"/>
          <a:sy n="80" d="100"/>
        </p:scale>
        <p:origin x="59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3" d="100"/>
          <a:sy n="103" d="100"/>
        </p:scale>
        <p:origin x="227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E02FCEA-8F78-FE43-AB4C-E158FD6682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4921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0D3082-E0A0-C040-841A-E467310304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4725" y="0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ACFFE3A4-79EB-A540-9BB2-4E52F72EF0BC}" type="datetimeFigureOut">
              <a:rPr lang="it-IT" altLang="it-IT"/>
              <a:pPr>
                <a:defRPr/>
              </a:pPr>
              <a:t>03/10/2018</a:t>
            </a:fld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429F85-8E8D-B042-85E3-9DE99AD114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4725" y="7180263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22554B41-6810-B740-884B-0D4FB45327A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53F069-07BA-8A4A-9803-5229619509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180263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>
            <a:extLst>
              <a:ext uri="{FF2B5EF4-FFF2-40B4-BE49-F238E27FC236}">
                <a16:creationId xmlns:a16="http://schemas.microsoft.com/office/drawing/2014/main" id="{8CB71FB6-DF4C-F246-AC8B-C4367F772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91813" cy="7559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069A75E-498D-7244-AD21-52015395B35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454400" y="574675"/>
            <a:ext cx="37766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F30DF71-FDE2-F341-AB9A-61EB87CE33A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68388" y="3590925"/>
            <a:ext cx="85502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801ECB91-00C9-D247-8430-138403694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6" name="Text Box 5">
            <a:extLst>
              <a:ext uri="{FF2B5EF4-FFF2-40B4-BE49-F238E27FC236}">
                <a16:creationId xmlns:a16="http://schemas.microsoft.com/office/drawing/2014/main" id="{5ED86EB0-C282-4C4C-BD31-AD58CAADF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7" name="Text Box 6">
            <a:extLst>
              <a:ext uri="{FF2B5EF4-FFF2-40B4-BE49-F238E27FC236}">
                <a16:creationId xmlns:a16="http://schemas.microsoft.com/office/drawing/2014/main" id="{A9EC62CB-4AF7-CD44-B68A-B3F2A53DC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81850"/>
            <a:ext cx="46386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9770424-6188-D543-A4AB-1B7294D42C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051550" y="7181850"/>
            <a:ext cx="463550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0F6AA57-0698-CA48-BB46-EF83F73BF68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8B56B0E-19B1-AC45-996C-F48FEACED9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8B6D7BF-9C3B-9743-BB2A-7141F2E70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>
                <a:latin typeface="Times New Roman" panose="02020603050405020304" pitchFamily="18" charset="0"/>
              </a:rPr>
              <a:t>Slide 1: Company Logo Full Page</a:t>
            </a:r>
          </a:p>
          <a:p>
            <a:endParaRPr lang="en-US" altLang="it-IT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</a:rPr>
              <a:t>Before you start</a:t>
            </a:r>
            <a:r>
              <a:rPr lang="en-GB" altLang="it-IT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>
                <a:latin typeface="Times New Roman" panose="02020603050405020304" pitchFamily="18" charset="0"/>
              </a:rPr>
              <a:t>Master Slide view</a:t>
            </a:r>
            <a:r>
              <a:rPr lang="en-GB" altLang="it-IT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>
                <a:latin typeface="Times New Roman" panose="02020603050405020304" pitchFamily="18" charset="0"/>
              </a:rPr>
              <a:t>View</a:t>
            </a:r>
            <a:r>
              <a:rPr lang="en-US" altLang="it-IT">
                <a:latin typeface="Times New Roman" panose="02020603050405020304" pitchFamily="18" charset="0"/>
              </a:rPr>
              <a:t> &gt; </a:t>
            </a:r>
            <a:r>
              <a:rPr lang="en-US" altLang="it-IT" i="1">
                <a:latin typeface="Times New Roman" panose="02020603050405020304" pitchFamily="18" charset="0"/>
              </a:rPr>
              <a:t>Slide Master;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>
                <a:latin typeface="Times New Roman" panose="02020603050405020304" pitchFamily="18" charset="0"/>
              </a:rPr>
              <a:t>Macintosh – </a:t>
            </a:r>
            <a:r>
              <a:rPr lang="en-US" altLang="it-IT" i="1">
                <a:latin typeface="Times New Roman" panose="02020603050405020304" pitchFamily="18" charset="0"/>
              </a:rPr>
              <a:t>View &gt; Master &gt; Slide Master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Edit the following items: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>
                <a:latin typeface="Times New Roman" panose="02020603050405020304" pitchFamily="18" charset="0"/>
                <a:sym typeface="Wingdings" pitchFamily="2" charset="2"/>
              </a:rPr>
              <a:t>O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n the Slide Master (first master slide) – lower area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a) On the left Delete the text and write the title of the event/Conference, Location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b) On the right delete the text and write the name and surname of the speaker and the date (day, month , year)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Close Master 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>
              <a:latin typeface="Times New Roman" panose="02020603050405020304" pitchFamily="18" charset="0"/>
              <a:sym typeface="Wingdings" pitchFamily="2" charset="2"/>
            </a:endParaRPr>
          </a:p>
          <a:p>
            <a:endParaRPr lang="en-US" altLang="it-IT">
              <a:latin typeface="Times New Roman" panose="02020603050405020304" pitchFamily="18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CE71F4FD-F85D-8F4E-A361-195D1137E9C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75F640-E75E-D840-9EC1-D0E8343147DA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511262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2695469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222250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296839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7A42A77-A6CB-1B43-8CFA-9EBC85C98A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69CBAA8-418C-A740-AC53-36F9D6324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>
                <a:latin typeface="Times New Roman" panose="02020603050405020304" pitchFamily="18" charset="0"/>
              </a:rPr>
              <a:t>Last Slide 1: Thanks to the audience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761ECF66-4E2F-484A-99CF-F568B2EA9D42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AFC858-678A-4141-846B-C3A77438B1D1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DAC6837A-821A-3E48-9FC2-1FD8F89835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E391B57E-ED4D-7846-9DB3-107C8E17B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>
                <a:latin typeface="Times New Roman" panose="02020603050405020304" pitchFamily="18" charset="0"/>
              </a:rPr>
              <a:t>Last Slide 2: Aerial Photo of Elettra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88A878D-42A4-1246-89EC-46EC47E6794A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02374B-112D-734F-8346-F5816C649B9F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DF6A1BFD-C02D-7D48-9F7A-63B20B6610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B06413E-3554-4B43-8E6A-61859F3C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</a:rPr>
              <a:t>Slide 2: Title of the Presentation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>
              <a:latin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</a:rPr>
              <a:t>Before you start</a:t>
            </a:r>
            <a:r>
              <a:rPr lang="en-GB" altLang="it-IT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>
                <a:latin typeface="Times New Roman" panose="02020603050405020304" pitchFamily="18" charset="0"/>
              </a:rPr>
              <a:t>Master Slide view</a:t>
            </a:r>
            <a:r>
              <a:rPr lang="en-GB" altLang="it-IT">
                <a:latin typeface="Times New Roman" panose="02020603050405020304" pitchFamily="18" charset="0"/>
              </a:rPr>
              <a:t>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>
                <a:latin typeface="Times New Roman" panose="02020603050405020304" pitchFamily="18" charset="0"/>
              </a:rPr>
              <a:t>View</a:t>
            </a:r>
            <a:r>
              <a:rPr lang="en-US" altLang="it-IT">
                <a:latin typeface="Times New Roman" panose="02020603050405020304" pitchFamily="18" charset="0"/>
              </a:rPr>
              <a:t> &gt; </a:t>
            </a:r>
            <a:r>
              <a:rPr lang="en-US" altLang="it-IT" i="1">
                <a:latin typeface="Times New Roman" panose="02020603050405020304" pitchFamily="18" charset="0"/>
              </a:rPr>
              <a:t>Slide Master;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>
                <a:latin typeface="Times New Roman" panose="02020603050405020304" pitchFamily="18" charset="0"/>
              </a:rPr>
              <a:t>Macintosh – </a:t>
            </a:r>
            <a:r>
              <a:rPr lang="en-US" altLang="it-IT" i="1">
                <a:latin typeface="Times New Roman" panose="02020603050405020304" pitchFamily="18" charset="0"/>
              </a:rPr>
              <a:t>View &gt; Master &gt; Slide Master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Edit the following items: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>
                <a:latin typeface="Times New Roman" panose="02020603050405020304" pitchFamily="18" charset="0"/>
                <a:sym typeface="Wingdings" pitchFamily="2" charset="2"/>
              </a:rPr>
              <a:t>O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n the Slide Master (first master slide) – lower area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a) On the left Delete the text and write the title of the event/Conference, Location 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b) On the right delete the text and write the name and surname of the speaker and the date (day, month , year)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>
              <a:latin typeface="Times New Roman" panose="02020603050405020304" pitchFamily="18" charset="0"/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Close Master View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>
              <a:latin typeface="Times New Roman" panose="02020603050405020304" pitchFamily="18" charset="0"/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To start adding slides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insert a new slide and 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select a Layout: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  <a:endParaRPr lang="en-GB" altLang="it-IT">
              <a:latin typeface="Times New Roman" panose="02020603050405020304" pitchFamily="18" charset="0"/>
            </a:endParaRP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altLang="it-IT" b="1">
              <a:latin typeface="Calibri" panose="020F050202020403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B284F4EB-C286-5B42-8EDF-821792ED8CA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1131E6-6FB7-E447-874E-880B7ACC2C53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it-IT" altLang="it-IT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8336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 dirty="0">
              <a:latin typeface="Times New Roman" panose="02020603050405020304" pitchFamily="18" charset="0"/>
            </a:endParaRPr>
          </a:p>
          <a:p>
            <a:r>
              <a:rPr lang="en-GB" altLang="it-IT" sz="11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 dirty="0">
                <a:latin typeface="Times New Roman" panose="02020603050405020304" pitchFamily="18" charset="0"/>
              </a:rPr>
              <a:t>“</a:t>
            </a:r>
            <a:r>
              <a:rPr lang="en-GB" altLang="it-IT" sz="1100" dirty="0">
                <a:latin typeface="Times New Roman" panose="02020603050405020304" pitchFamily="18" charset="0"/>
              </a:rPr>
              <a:t>New Slide</a:t>
            </a:r>
            <a:r>
              <a:rPr lang="en-GB" altLang="en-US" sz="1100" dirty="0">
                <a:latin typeface="Times New Roman" panose="02020603050405020304" pitchFamily="18" charset="0"/>
              </a:rPr>
              <a:t>”</a:t>
            </a:r>
            <a:r>
              <a:rPr lang="en-GB" altLang="it-IT" sz="11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 dirty="0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 dirty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>
                <a:latin typeface="Times New Roman" panose="02020603050405020304" pitchFamily="18" charset="0"/>
              </a:rPr>
              <a:t> </a:t>
            </a:r>
            <a:br>
              <a:rPr lang="de-DE" altLang="it-IT" dirty="0">
                <a:latin typeface="Times New Roman" panose="02020603050405020304" pitchFamily="18" charset="0"/>
              </a:rPr>
            </a:br>
            <a:r>
              <a:rPr lang="de-DE" altLang="it-IT" dirty="0">
                <a:latin typeface="Times New Roman" panose="02020603050405020304" pitchFamily="18" charset="0"/>
              </a:rPr>
              <a:t>3. </a:t>
            </a:r>
            <a:r>
              <a:rPr lang="en-GB" altLang="it-IT" dirty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dirty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>
                <a:latin typeface="Times New Roman" panose="02020603050405020304" pitchFamily="18" charset="0"/>
              </a:rPr>
            </a:br>
            <a:r>
              <a:rPr lang="en-GB" altLang="it-IT" dirty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 dirty="0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756290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537557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413378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657510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9243A17-D8DB-0940-8C72-0DD24ABD2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97EDB16-1AF6-FD45-9A5F-BAF0A4B1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100" b="1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100">
              <a:latin typeface="Times New Roman" panose="02020603050405020304" pitchFamily="18" charset="0"/>
            </a:endParaRPr>
          </a:p>
          <a:p>
            <a:r>
              <a:rPr lang="en-GB" altLang="it-IT" sz="110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100">
                <a:latin typeface="Times New Roman" panose="02020603050405020304" pitchFamily="18" charset="0"/>
              </a:rPr>
              <a:t>“</a:t>
            </a:r>
            <a:r>
              <a:rPr lang="en-GB" altLang="it-IT" sz="1100">
                <a:latin typeface="Times New Roman" panose="02020603050405020304" pitchFamily="18" charset="0"/>
              </a:rPr>
              <a:t>New Slide</a:t>
            </a:r>
            <a:r>
              <a:rPr lang="en-GB" altLang="en-US" sz="1100">
                <a:latin typeface="Times New Roman" panose="02020603050405020304" pitchFamily="18" charset="0"/>
              </a:rPr>
              <a:t>”</a:t>
            </a:r>
            <a:r>
              <a:rPr lang="en-GB" altLang="it-IT" sz="1100">
                <a:latin typeface="Times New Roman" panose="02020603050405020304" pitchFamily="18" charset="0"/>
              </a:rPr>
              <a:t> and choose a</a:t>
            </a:r>
            <a:r>
              <a:rPr lang="en-GB" altLang="it-IT" sz="1100" b="1">
                <a:latin typeface="Times New Roman" panose="02020603050405020304" pitchFamily="18" charset="0"/>
              </a:rPr>
              <a:t> </a:t>
            </a: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slide</a:t>
            </a:r>
            <a:r>
              <a:rPr lang="en-GB" altLang="it-IT" b="1">
                <a:latin typeface="Times New Roman" panose="02020603050405020304" pitchFamily="18" charset="0"/>
                <a:sym typeface="Wingdings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>
                <a:latin typeface="Times New Roman" panose="02020603050405020304" pitchFamily="18" charset="0"/>
                <a:sym typeface="Wingdings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>
              <a:latin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 b="1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>
                <a:latin typeface="Times New Roman" panose="02020603050405020304" pitchFamily="18" charset="0"/>
              </a:rPr>
              <a:t> </a:t>
            </a:r>
            <a:br>
              <a:rPr lang="de-DE" altLang="it-IT">
                <a:latin typeface="Times New Roman" panose="02020603050405020304" pitchFamily="18" charset="0"/>
              </a:rPr>
            </a:br>
            <a:r>
              <a:rPr lang="de-DE" altLang="it-IT">
                <a:latin typeface="Times New Roman" panose="02020603050405020304" pitchFamily="18" charset="0"/>
              </a:rPr>
              <a:t>3. </a:t>
            </a:r>
            <a:r>
              <a:rPr lang="en-GB" altLang="it-IT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altLang="it-IT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>
                <a:latin typeface="Times New Roman" panose="02020603050405020304" pitchFamily="18" charset="0"/>
              </a:rPr>
            </a:br>
            <a:r>
              <a:rPr lang="en-GB" altLang="it-IT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altLang="it-IT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A69F7CC0-6EC7-204F-ADFC-B3BD52C405C9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DB0B68-E72D-0944-BBCB-5D11537D96C9}" type="slidenum">
              <a:rPr lang="it-IT" altLang="it-IT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76489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>
            <a:extLst>
              <a:ext uri="{FF2B5EF4-FFF2-40B4-BE49-F238E27FC236}">
                <a16:creationId xmlns:a16="http://schemas.microsoft.com/office/drawing/2014/main" id="{A3A70BCE-91B7-2749-BD1C-51B40F2D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74031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73B37118-DFA3-5D4D-970E-3BA67DC641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9720263" y="7019925"/>
            <a:ext cx="214312" cy="230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3A2AF-DB50-6548-8B81-60AFAE5AB30B}" type="slidenum">
              <a:rPr lang="it-IT" altLang="it-IT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75D560-CC99-9E42-A6E7-1A9686FC5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214313" y="2124075"/>
            <a:ext cx="9848850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000090"/>
                </a:solidFill>
                <a:latin typeface="Arial" charset="0"/>
              </a:rPr>
              <a:t>REPORT FROM </a:t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b="1" dirty="0">
                <a:solidFill>
                  <a:srgbClr val="000090"/>
                </a:solidFill>
                <a:latin typeface="Arial" charset="0"/>
              </a:rPr>
              <a:t>ELETTRA SINCROTRONE TRIESTE</a:t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b="1" dirty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charset="0"/>
              </a:rPr>
            </a:b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ESS ACCELERATOR COLLABORATION BOARD MEETING</a:t>
            </a:r>
            <a:br>
              <a:rPr lang="en-US" sz="2400" i="1" dirty="0">
                <a:solidFill>
                  <a:schemeClr val="tx1"/>
                </a:solidFill>
                <a:latin typeface="Arial" charset="0"/>
              </a:rPr>
            </a:b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400" i="1" dirty="0">
                <a:solidFill>
                  <a:schemeClr val="tx1"/>
                </a:solidFill>
                <a:latin typeface="Arial" charset="0"/>
              </a:rPr>
            </a:b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Elettra Sincrotrone Trieste,  October 3, 2018</a:t>
            </a:r>
            <a:endParaRPr lang="en-GB" sz="20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6BFC7CF7-96CA-B745-9677-3F3818BE96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1800" y="6099175"/>
            <a:ext cx="9155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000" dirty="0">
                <a:solidFill>
                  <a:srgbClr val="000000"/>
                </a:solidFill>
              </a:rPr>
              <a:t>Alessandro Fabris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Elettra Sincrotrone Trieste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9251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9190D33-D5B1-8B4E-9782-C692FECF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400" b="0"/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2000" i="1" baseline="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1F3CEE9D-D2F3-0145-8A70-59D2DDF42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48825" y="7019925"/>
            <a:ext cx="288925" cy="230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A199B-C418-6D41-BA16-51326088278C}" type="slidenum">
              <a:rPr lang="it-IT" altLang="it-IT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5446671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F3D70FB-DA8E-5248-BAA1-1E86C018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5BCAFA05-6EE3-EE48-8719-29139D94661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08E84-F768-7E44-A32E-C84BFE03C09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633198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34D0EDE-9343-6747-A6E6-63AF2C26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C8E5707E-1C18-6445-A560-CDA1584C57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02AC3-3741-6945-A8C3-46651909CAE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917151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A18343-D0B9-F843-8DC2-DD6A9806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1508" y="179437"/>
            <a:ext cx="6697316" cy="1021779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6" name="Segnaposto numero diapositiva 6">
            <a:extLst>
              <a:ext uri="{FF2B5EF4-FFF2-40B4-BE49-F238E27FC236}">
                <a16:creationId xmlns:a16="http://schemas.microsoft.com/office/drawing/2014/main" id="{3366A06F-4E98-D849-8458-36F3EBBBF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1E351-588A-F94F-A4B4-6BECA88383F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174807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C44356E8-4408-F747-891B-7A3B6A9A0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5013"/>
            <a:ext cx="100806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9991" tIns="76672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16" eaLnBrk="1">
              <a:lnSpc>
                <a:spcPct val="93000"/>
              </a:lnSpc>
              <a:buSzPct val="100000"/>
              <a:defRPr/>
            </a:pPr>
            <a:r>
              <a:rPr lang="it-IT" sz="3300" dirty="0" err="1"/>
              <a:t>Thank</a:t>
            </a:r>
            <a:r>
              <a:rPr lang="it-IT" sz="3300" dirty="0"/>
              <a:t> </a:t>
            </a:r>
            <a:r>
              <a:rPr lang="it-IT" sz="3300" dirty="0" err="1"/>
              <a:t>you</a:t>
            </a:r>
            <a:r>
              <a:rPr lang="it-IT" sz="3300" dirty="0"/>
              <a:t>!</a:t>
            </a:r>
          </a:p>
          <a:p>
            <a:pPr algn="ctr" defTabSz="449216" eaLnBrk="1">
              <a:lnSpc>
                <a:spcPct val="93000"/>
              </a:lnSpc>
              <a:buSzPct val="100000"/>
              <a:defRPr/>
            </a:pPr>
            <a:endParaRPr lang="it-IT" sz="33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E83DAC0-9AAF-E942-8BC1-C5EFE4B1F2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0063E-37BB-2343-B556-AA4192A3C9B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22990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>
            <a:extLst>
              <a:ext uri="{FF2B5EF4-FFF2-40B4-BE49-F238E27FC236}">
                <a16:creationId xmlns:a16="http://schemas.microsoft.com/office/drawing/2014/main" id="{453CE481-8D9B-2247-9B6F-D6FBD1B8A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70038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>
            <a:extLst>
              <a:ext uri="{FF2B5EF4-FFF2-40B4-BE49-F238E27FC236}">
                <a16:creationId xmlns:a16="http://schemas.microsoft.com/office/drawing/2014/main" id="{95552AD9-D7FC-DD49-ABB7-D4A19EAD5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080625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1" descr="PPT_EST logo.png">
            <a:extLst>
              <a:ext uri="{FF2B5EF4-FFF2-40B4-BE49-F238E27FC236}">
                <a16:creationId xmlns:a16="http://schemas.microsoft.com/office/drawing/2014/main" id="{1DA98FBB-0B39-7E4B-95FB-EADB7EA2E3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3838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>
            <a:extLst>
              <a:ext uri="{FF2B5EF4-FFF2-40B4-BE49-F238E27FC236}">
                <a16:creationId xmlns:a16="http://schemas.microsoft.com/office/drawing/2014/main" id="{8E8FAFE0-CF8C-5141-BB56-F3746555A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38" y="6981825"/>
            <a:ext cx="3313112" cy="3143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buSzPct val="100000"/>
              <a:defRPr/>
            </a:pPr>
            <a:r>
              <a:rPr lang="en-GB" altLang="it-IT" sz="1100" dirty="0">
                <a:solidFill>
                  <a:srgbClr val="000000"/>
                </a:solidFill>
              </a:rPr>
              <a:t>Alessandro Fabris, 3</a:t>
            </a:r>
            <a:r>
              <a:rPr lang="en-GB" altLang="it-IT" sz="1100" baseline="30000" dirty="0">
                <a:solidFill>
                  <a:srgbClr val="000000"/>
                </a:solidFill>
              </a:rPr>
              <a:t>rd</a:t>
            </a:r>
            <a:r>
              <a:rPr lang="en-GB" altLang="it-IT" sz="1100" dirty="0">
                <a:solidFill>
                  <a:srgbClr val="000000"/>
                </a:solidFill>
              </a:rPr>
              <a:t> October, 2018</a:t>
            </a:r>
            <a:endParaRPr lang="it-IT" altLang="it-IT" sz="1100" dirty="0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B2C95D2-3311-C948-8376-06591B234F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720263" y="7038975"/>
            <a:ext cx="21272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2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F409B1-4EFC-4640-966A-530B7E7CA3F9}" type="slidenum">
              <a:rPr lang="it-IT" altLang="it-IT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EF62F3A-E31D-E84B-8595-30D319200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6973888"/>
            <a:ext cx="4895850" cy="3571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it-IT" sz="1100" dirty="0">
                <a:solidFill>
                  <a:srgbClr val="000000"/>
                </a:solidFill>
              </a:rPr>
              <a:t>ESS Accelerator Collaboration Board Meeting</a:t>
            </a:r>
            <a:endParaRPr lang="en-GB" sz="1100" dirty="0">
              <a:solidFill>
                <a:srgbClr val="000000"/>
              </a:solidFill>
            </a:endParaRP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5E0CF879-192F-EC4D-8BCC-F225EA08AC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888163"/>
            <a:ext cx="8270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</p:sldLayoutIdLst>
  <p:transition spd="med">
    <p:fade/>
  </p:transition>
  <p:hf hdr="0" ftr="0" dt="0"/>
  <p:txStyles>
    <p:titleStyle>
      <a:lvl1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514340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492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645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797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47675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defTabSz="44767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340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tif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tiff"/><Relationship Id="rId5" Type="http://schemas.openxmlformats.org/officeDocument/2006/relationships/image" Target="../media/image16.emf"/><Relationship Id="rId4" Type="http://schemas.openxmlformats.org/officeDocument/2006/relationships/package" Target="../embeddings/Microsoft_Word_Document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b="1" dirty="0"/>
              <a:t>AIK 17.7- SPOKE CAVITIES RF POWER STATIONS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10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7" name="Text Box 83">
            <a:extLst>
              <a:ext uri="{FF2B5EF4-FFF2-40B4-BE49-F238E27FC236}">
                <a16:creationId xmlns:a16="http://schemas.microsoft.com/office/drawing/2014/main" id="{9EC2232F-CD16-714D-9671-E415216CC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830997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Tx/>
            </a:pPr>
            <a:r>
              <a:rPr lang="en-GB" b="1" dirty="0"/>
              <a:t>SCOPE:</a:t>
            </a:r>
            <a:r>
              <a:rPr lang="en-GB" altLang="it-IT" b="1" dirty="0"/>
              <a:t> build twenty-six pulsed 400 kW@352 MHz RF power stations</a:t>
            </a:r>
            <a:endParaRPr lang="en-GB" b="1" dirty="0"/>
          </a:p>
        </p:txBody>
      </p:sp>
      <p:sp>
        <p:nvSpPr>
          <p:cNvPr id="72" name="Text Box 83">
            <a:extLst>
              <a:ext uri="{FF2B5EF4-FFF2-40B4-BE49-F238E27FC236}">
                <a16:creationId xmlns:a16="http://schemas.microsoft.com/office/drawing/2014/main" id="{AC31B725-D795-8D46-B17F-A85AAAE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695"/>
            <a:ext cx="10080625" cy="23391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Two purchase procedures: RF Power Stations (RFPS ) and tetrodes (sole supplier).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Tender for RFPS issued by INFN according to Elettra technical specifications as well </a:t>
            </a:r>
            <a:r>
              <a:rPr lang="en-US" sz="1800" dirty="0" err="1">
                <a:solidFill>
                  <a:schemeClr val="tx1"/>
                </a:solidFill>
              </a:rPr>
              <a:t>RfQ</a:t>
            </a:r>
            <a:r>
              <a:rPr lang="en-US" sz="1800" dirty="0">
                <a:solidFill>
                  <a:schemeClr val="tx1"/>
                </a:solidFill>
              </a:rPr>
              <a:t> for the tetrodes (sole suppliers) and procedure results approved by INFN GE. 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Appeal of the second bidder for the RFPS to the Court prevented </a:t>
            </a:r>
            <a:r>
              <a:rPr lang="en-US" sz="1800">
                <a:solidFill>
                  <a:schemeClr val="tx1"/>
                </a:solidFill>
              </a:rPr>
              <a:t>the signature </a:t>
            </a:r>
            <a:r>
              <a:rPr lang="en-US" sz="1800" dirty="0">
                <a:solidFill>
                  <a:schemeClr val="tx1"/>
                </a:solidFill>
              </a:rPr>
              <a:t>of the contract according to the scheduled plan.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Appeal has been rejected by TAR Lazio following the hearing on September 12, 2018.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This will allow the signature process.</a:t>
            </a:r>
          </a:p>
        </p:txBody>
      </p:sp>
      <p:pic>
        <p:nvPicPr>
          <p:cNvPr id="71" name="Picture 3">
            <a:extLst>
              <a:ext uri="{FF2B5EF4-FFF2-40B4-BE49-F238E27FC236}">
                <a16:creationId xmlns:a16="http://schemas.microsoft.com/office/drawing/2014/main" id="{97E9C3BC-59CB-4440-AFD1-F76A915FA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55" y="2080691"/>
            <a:ext cx="7009233" cy="292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49527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9056A3EB-B12A-8647-B1E0-E1F0653F6C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94428" y="2825985"/>
            <a:ext cx="1109514" cy="2008184"/>
            <a:chOff x="287784" y="2484221"/>
            <a:chExt cx="2016224" cy="3459162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19906482-B9F8-A346-9985-5BAF3D7D6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4" y="2484221"/>
              <a:ext cx="2016125" cy="345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AF7772-EA03-9749-B790-F77B9ADE12C9}"/>
                </a:ext>
              </a:extLst>
            </p:cNvPr>
            <p:cNvSpPr/>
            <p:nvPr/>
          </p:nvSpPr>
          <p:spPr bwMode="auto">
            <a:xfrm>
              <a:off x="2016197" y="4570574"/>
              <a:ext cx="287811" cy="2907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>
                <a:defRPr/>
              </a:pPr>
              <a:endParaRPr lang="en-US" dirty="0"/>
            </a:p>
          </p:txBody>
        </p:sp>
      </p:grpSp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b="1" dirty="0"/>
              <a:t>RF  POWER STATIONS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11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graphicFrame>
        <p:nvGraphicFramePr>
          <p:cNvPr id="7" name="Object 34">
            <a:extLst>
              <a:ext uri="{FF2B5EF4-FFF2-40B4-BE49-F238E27FC236}">
                <a16:creationId xmlns:a16="http://schemas.microsoft.com/office/drawing/2014/main" id="{6DD2ED6D-FC0E-884A-8232-E1B7F1D3E3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094542"/>
              </p:ext>
            </p:extLst>
          </p:nvPr>
        </p:nvGraphicFramePr>
        <p:xfrm>
          <a:off x="331644" y="1083215"/>
          <a:ext cx="4890656" cy="3656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5" name="Document" r:id="rId5" imgW="11480800" imgH="8585200" progId="Word.Document.12">
                  <p:embed/>
                </p:oleObj>
              </mc:Choice>
              <mc:Fallback>
                <p:oleObj name="Document" r:id="rId5" imgW="11480800" imgH="8585200" progId="Word.Document.12">
                  <p:embed/>
                  <p:pic>
                    <p:nvPicPr>
                      <p:cNvPr id="23559" name="Object 34">
                        <a:extLst>
                          <a:ext uri="{FF2B5EF4-FFF2-40B4-BE49-F238E27FC236}">
                            <a16:creationId xmlns:a16="http://schemas.microsoft.com/office/drawing/2014/main" id="{A82020AC-3B3F-3248-9832-3F52C443D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44" y="1083215"/>
                        <a:ext cx="4890656" cy="3656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7">
            <a:extLst>
              <a:ext uri="{FF2B5EF4-FFF2-40B4-BE49-F238E27FC236}">
                <a16:creationId xmlns:a16="http://schemas.microsoft.com/office/drawing/2014/main" id="{5CD387D5-C3E5-9244-B447-BEAFA1328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53" y="1449850"/>
            <a:ext cx="2916983" cy="330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3">
            <a:extLst>
              <a:ext uri="{FF2B5EF4-FFF2-40B4-BE49-F238E27FC236}">
                <a16:creationId xmlns:a16="http://schemas.microsoft.com/office/drawing/2014/main" id="{379DB412-CF9A-8847-A84A-D7D0111D8AC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15776" y="4715941"/>
            <a:ext cx="9575924" cy="2277547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/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-324000">
              <a:spcBef>
                <a:spcPts val="600"/>
              </a:spcBef>
              <a:spcAft>
                <a:spcPts val="0"/>
              </a:spcAft>
              <a:buClrTx/>
              <a:buFont typeface="Wingdings" pitchFamily="2" charset="2"/>
              <a:buChar char="q"/>
              <a:defRPr/>
            </a:pPr>
            <a:r>
              <a:rPr lang="en-US" sz="1600" b="1" kern="0" dirty="0"/>
              <a:t>Each RFPS consists of:</a:t>
            </a:r>
          </a:p>
          <a:p>
            <a:pPr marL="400050" lvl="2">
              <a:spcBef>
                <a:spcPts val="600"/>
              </a:spcBef>
              <a:buClrTx/>
              <a:buFont typeface="Wingdings" pitchFamily="2" charset="2"/>
              <a:buChar char="q"/>
              <a:defRPr/>
            </a:pPr>
            <a:r>
              <a:rPr lang="en-US" sz="1600" b="1" i="0" dirty="0"/>
              <a:t>t</a:t>
            </a:r>
            <a:r>
              <a:rPr lang="en-US" sz="1600" b="1" i="0" kern="0" dirty="0"/>
              <a:t>wo equivalent transmitters with amplification chain composed by solid state preamplifier and a 200 kW tetrode amplifier;</a:t>
            </a:r>
          </a:p>
          <a:p>
            <a:pPr marL="400050" lvl="2">
              <a:spcBef>
                <a:spcPts val="600"/>
              </a:spcBef>
              <a:buClrTx/>
              <a:buFont typeface="Wingdings" pitchFamily="2" charset="2"/>
              <a:buChar char="q"/>
              <a:defRPr/>
            </a:pPr>
            <a:r>
              <a:rPr lang="en-US" sz="1600" b="1" i="0" dirty="0"/>
              <a:t>o</a:t>
            </a:r>
            <a:r>
              <a:rPr lang="en-US" sz="1600" b="1" i="0" kern="0" dirty="0"/>
              <a:t>ne Modulator to supply both  tetrodes.</a:t>
            </a:r>
          </a:p>
          <a:p>
            <a:pPr marL="360000" lvl="1" indent="-342000">
              <a:spcBef>
                <a:spcPts val="1200"/>
              </a:spcBef>
              <a:buClrTx/>
              <a:buFont typeface="Wingdings" pitchFamily="2" charset="2"/>
              <a:buChar char="q"/>
              <a:defRPr/>
            </a:pPr>
            <a:r>
              <a:rPr lang="en-US" sz="1600" b="1" dirty="0"/>
              <a:t>Detailed design specifications for the station as a whole and for each of the subsystem.</a:t>
            </a:r>
          </a:p>
          <a:p>
            <a:pPr marL="360000" lvl="1" indent="-342000">
              <a:spcBef>
                <a:spcPts val="1200"/>
              </a:spcBef>
              <a:buClrTx/>
              <a:buFont typeface="Wingdings" pitchFamily="2" charset="2"/>
              <a:buChar char="q"/>
              <a:defRPr/>
            </a:pPr>
            <a:r>
              <a:rPr lang="en-US" sz="1600" b="1" dirty="0"/>
              <a:t>Studies on improved grid power supply and tetrodes modulator designs developed in collaboration between ESS and Elettra.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F9B2D554-D25D-2A49-B47D-D9EBAFA16F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4175" y="1115541"/>
            <a:ext cx="891799" cy="171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8807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it-IT" b="1" dirty="0">
                <a:solidFill>
                  <a:schemeClr val="tx1"/>
                </a:solidFill>
              </a:rPr>
              <a:t>AIK 7.4 - WIRE SCANNER ACQUISITION SYSTEM</a:t>
            </a:r>
            <a:endParaRPr lang="it-IT" altLang="it-IT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12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5" name="Text Box 83">
            <a:extLst>
              <a:ext uri="{FF2B5EF4-FFF2-40B4-BE49-F238E27FC236}">
                <a16:creationId xmlns:a16="http://schemas.microsoft.com/office/drawing/2014/main" id="{A2A1E1C5-5066-1343-AA4F-0B4A69AD4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1200329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Tx/>
            </a:pPr>
            <a:r>
              <a:rPr lang="en-GB" b="1" dirty="0"/>
              <a:t>SCOPE:</a:t>
            </a:r>
            <a:r>
              <a:rPr lang="en-GB" altLang="it-IT" b="1" dirty="0"/>
              <a:t> provide the </a:t>
            </a:r>
            <a:r>
              <a:rPr lang="en-GB" b="1" dirty="0"/>
              <a:t>Wire Scanner acquisition system (custom developed HW modules and integrated COTS modules, including control and processing software running under EPICS)</a:t>
            </a:r>
          </a:p>
        </p:txBody>
      </p:sp>
      <p:sp>
        <p:nvSpPr>
          <p:cNvPr id="8" name="Text Box 83">
            <a:extLst>
              <a:ext uri="{FF2B5EF4-FFF2-40B4-BE49-F238E27FC236}">
                <a16:creationId xmlns:a16="http://schemas.microsoft.com/office/drawing/2014/main" id="{E4C89F9E-F27A-D944-A3C8-A768F7F7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2" y="5658026"/>
            <a:ext cx="9431908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96838" indent="-15875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Design validated at CERN Linac 4 with real beam.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CDR successfully held in April 2018.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Successful vertical integration test end  August in Lund.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System under construction.</a:t>
            </a:r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DDEBF6D-BA8F-EE47-8349-B73B428AD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8" y="2376968"/>
            <a:ext cx="4939996" cy="3219959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5522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it-IT" b="1" dirty="0">
                <a:solidFill>
                  <a:schemeClr val="tx1"/>
                </a:solidFill>
              </a:rPr>
              <a:t>WIRE SCANNER ACQUISITION SYSTEM</a:t>
            </a:r>
            <a:endParaRPr lang="it-IT" altLang="it-IT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13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7" name="Text Box 83">
            <a:extLst>
              <a:ext uri="{FF2B5EF4-FFF2-40B4-BE49-F238E27FC236}">
                <a16:creationId xmlns:a16="http://schemas.microsoft.com/office/drawing/2014/main" id="{0E4FC72D-5159-8340-871E-4FE7BD82F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8" y="1364297"/>
            <a:ext cx="9985277" cy="1200329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altLang="it-IT" sz="1800" dirty="0"/>
              <a:t>System composed of custom developed HW modules and of integrated COTS units, linked together by means of an EPICS control and processing software. </a:t>
            </a:r>
          </a:p>
          <a:p>
            <a:pPr>
              <a:buFont typeface="Wingdings" pitchFamily="2" charset="2"/>
              <a:buChar char="q"/>
            </a:pPr>
            <a:r>
              <a:rPr lang="en-GB" altLang="it-IT" sz="1800" dirty="0"/>
              <a:t>A total number of 11 WS station will be acquired.</a:t>
            </a:r>
          </a:p>
          <a:p>
            <a:pPr>
              <a:buFont typeface="Wingdings" pitchFamily="2" charset="2"/>
              <a:buChar char="q"/>
            </a:pPr>
            <a:r>
              <a:rPr lang="en-GB" altLang="it-IT" sz="1800" dirty="0"/>
              <a:t>A total number of 13 AFE modules, 9 OFE modules and a total of 22 BEs will be produced.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26C0DBC-ECD3-D847-8D25-24475372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841625"/>
            <a:ext cx="3970384" cy="242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FF26C66-713B-2746-B177-61255051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40" y="4935669"/>
            <a:ext cx="2087835" cy="180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60D5166-7697-2A40-A252-865C0BD5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30" y="2865891"/>
            <a:ext cx="4318957" cy="323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D7DE7CA-0FFF-F34B-AEA4-62EDB3FD8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83" y="3116716"/>
            <a:ext cx="2088404" cy="124446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045623C-6511-3E42-B6E3-0F8CAA59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37" y="5252007"/>
            <a:ext cx="3601810" cy="229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F8E6CA-43F1-724C-8315-F1BCFF17A346}"/>
              </a:ext>
            </a:extLst>
          </p:cNvPr>
          <p:cNvSpPr/>
          <p:nvPr/>
        </p:nvSpPr>
        <p:spPr>
          <a:xfrm>
            <a:off x="7762352" y="6393305"/>
            <a:ext cx="2154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tx1"/>
                </a:solidFill>
              </a:rPr>
              <a:t>Vertical Test in Lund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433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numero diapositiva 1">
            <a:extLst>
              <a:ext uri="{FF2B5EF4-FFF2-40B4-BE49-F238E27FC236}">
                <a16:creationId xmlns:a16="http://schemas.microsoft.com/office/drawing/2014/main" id="{706117B8-7513-6F43-A64D-51F5E13D0E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95CD755-6177-D24C-8D5B-C0D1A9680AF3}" type="slidenum">
              <a:rPr lang="it-IT" altLang="it-IT" sz="1300" smtClean="0">
                <a:solidFill>
                  <a:srgbClr val="000000"/>
                </a:solidFill>
              </a:rPr>
              <a:pPr/>
              <a:t>14</a:t>
            </a:fld>
            <a:endParaRPr lang="it-IT" altLang="it-IT" sz="13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2">
            <a:extLst>
              <a:ext uri="{FF2B5EF4-FFF2-40B4-BE49-F238E27FC236}">
                <a16:creationId xmlns:a16="http://schemas.microsoft.com/office/drawing/2014/main" id="{7FC112C7-C722-A74D-B0EF-A0BB371D4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6463" y="7078663"/>
            <a:ext cx="2127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D4FFE91-EDA5-934A-A340-DCDD6A5C4B12}" type="slidenum">
              <a:rPr lang="it-IT" altLang="it-IT" sz="1300" smtClean="0">
                <a:solidFill>
                  <a:srgbClr val="000000"/>
                </a:solidFill>
              </a:rPr>
              <a:pPr/>
              <a:t>2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530BA30-2167-0849-81F2-D8C31A62807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8856" y="2001365"/>
            <a:ext cx="9848850" cy="3722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000090"/>
                </a:solidFill>
                <a:latin typeface="Arial" charset="0"/>
              </a:rPr>
              <a:t>REPORT FROM </a:t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b="1" dirty="0">
                <a:solidFill>
                  <a:srgbClr val="000090"/>
                </a:solidFill>
                <a:latin typeface="Arial" charset="0"/>
              </a:rPr>
              <a:t>ELETTRA SINCROTRONE TRIESTE</a:t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b="1" dirty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b="1" dirty="0">
                <a:solidFill>
                  <a:srgbClr val="000090"/>
                </a:solidFill>
                <a:latin typeface="Arial" charset="0"/>
              </a:rPr>
            </a:br>
            <a:r>
              <a:rPr lang="en-US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charset="0"/>
              </a:rPr>
            </a:b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ESS ACCELERATOR COLLABORATION BOARD MEETING</a:t>
            </a:r>
            <a:br>
              <a:rPr lang="en-US" sz="2400" i="1" dirty="0">
                <a:solidFill>
                  <a:schemeClr val="tx1"/>
                </a:solidFill>
                <a:latin typeface="Arial" charset="0"/>
              </a:rPr>
            </a:b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400" i="1" dirty="0">
                <a:solidFill>
                  <a:schemeClr val="tx1"/>
                </a:solidFill>
                <a:latin typeface="Arial" charset="0"/>
              </a:rPr>
            </a:br>
            <a:r>
              <a:rPr lang="en-US" sz="2400" i="1" dirty="0">
                <a:solidFill>
                  <a:schemeClr val="tx1"/>
                </a:solidFill>
                <a:latin typeface="Arial" charset="0"/>
              </a:rPr>
              <a:t>Elettra Sincrotrone Trieste, October 3,  2018</a:t>
            </a:r>
            <a:endParaRPr lang="en-GB" sz="2000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b="1" dirty="0"/>
              <a:t>OVERVIEW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3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D64E11B8-62AC-D942-87B5-A0E67F750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6538"/>
            <a:ext cx="10080625" cy="461665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Tx/>
            </a:pPr>
            <a:r>
              <a:rPr lang="en-GB" b="1" dirty="0"/>
              <a:t>Elettra in-kind contributions for the accelerator: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4C257ED7-95E7-4C4F-B27E-7E0EFB999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80841"/>
              </p:ext>
            </p:extLst>
          </p:nvPr>
        </p:nvGraphicFramePr>
        <p:xfrm>
          <a:off x="71438" y="2272632"/>
          <a:ext cx="9720262" cy="40274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4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5324">
                  <a:extLst>
                    <a:ext uri="{9D8B030D-6E8A-4147-A177-3AD203B41FA5}">
                      <a16:colId xmlns:a16="http://schemas.microsoft.com/office/drawing/2014/main" val="1414554117"/>
                    </a:ext>
                  </a:extLst>
                </a:gridCol>
              </a:tblGrid>
              <a:tr h="91415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1" dirty="0"/>
                        <a:t>AIK 2.1</a:t>
                      </a:r>
                      <a:endParaRPr lang="en-US" sz="1800" b="1" i="1" dirty="0"/>
                    </a:p>
                  </a:txBody>
                  <a:tcPr marL="91438" marR="91438" marT="45698" marB="4569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/>
                        <a:t>Magnets for ESS linac</a:t>
                      </a:r>
                      <a:endParaRPr lang="en-GB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1" dirty="0">
                          <a:solidFill>
                            <a:schemeClr val="tx1"/>
                          </a:solidFill>
                        </a:rPr>
                        <a:t>Trilateral IKA signed in April 2017</a:t>
                      </a: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54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1" dirty="0"/>
                        <a:t>AIK 7.4</a:t>
                      </a:r>
                      <a:endParaRPr lang="en-US" sz="1800" b="1" i="1" dirty="0"/>
                    </a:p>
                  </a:txBody>
                  <a:tcPr marL="91438" marR="91438" marT="45698" marB="4569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/>
                        <a:t>Beam Diagnostics- Wire</a:t>
                      </a:r>
                      <a:r>
                        <a:rPr lang="en-GB" sz="1800" b="1" baseline="0" dirty="0"/>
                        <a:t> Acquisition System for the ESS linac</a:t>
                      </a:r>
                      <a:endParaRPr lang="en-GB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1" dirty="0">
                          <a:solidFill>
                            <a:schemeClr val="tx1"/>
                          </a:solidFill>
                        </a:rPr>
                        <a:t>IKA signed in April 2018</a:t>
                      </a: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15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1" dirty="0"/>
                        <a:t>AIK 17.2</a:t>
                      </a:r>
                      <a:endParaRPr lang="en-US" sz="1800" b="1" i="1" dirty="0"/>
                    </a:p>
                  </a:txBody>
                  <a:tcPr marL="91438" marR="91438" marT="45698" marB="4569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/>
                        <a:t>Power Converters for Magnets to the ESS linac</a:t>
                      </a:r>
                      <a:endParaRPr lang="en-GB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1" dirty="0">
                          <a:solidFill>
                            <a:schemeClr val="tx1"/>
                          </a:solidFill>
                        </a:rPr>
                        <a:t>Trilateral IKA signed in July 2017</a:t>
                      </a: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4223882"/>
                  </a:ext>
                </a:extLst>
              </a:tr>
              <a:tr h="91415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b="1" dirty="0"/>
                        <a:t>AIK 17.7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en-US" sz="1800" b="1" i="1" dirty="0"/>
                    </a:p>
                  </a:txBody>
                  <a:tcPr marL="91438" marR="91438" marT="45698" marB="4569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Spoke RF Power</a:t>
                      </a:r>
                      <a:r>
                        <a:rPr lang="en-GB" sz="1800" b="1" baseline="0" dirty="0"/>
                        <a:t> Station</a:t>
                      </a:r>
                      <a:endParaRPr lang="en-US" sz="1800" b="1" i="1" dirty="0"/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1" dirty="0">
                          <a:solidFill>
                            <a:schemeClr val="tx1"/>
                          </a:solidFill>
                        </a:rPr>
                        <a:t>Trilateral IKA signed in October 2017</a:t>
                      </a: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63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en-US" sz="1800" b="1" i="1" dirty="0"/>
                    </a:p>
                  </a:txBody>
                  <a:tcPr marL="91438" marR="91438" marT="45698" marB="4569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Installations</a:t>
                      </a:r>
                      <a:endParaRPr lang="en-US" sz="1800" b="1" i="1" dirty="0"/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/>
                        <a:t>Under preparation</a:t>
                      </a:r>
                    </a:p>
                  </a:txBody>
                  <a:tcPr marL="91438" marR="91438" marT="45698" marB="456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3">
            <a:extLst>
              <a:ext uri="{FF2B5EF4-FFF2-40B4-BE49-F238E27FC236}">
                <a16:creationId xmlns:a16="http://schemas.microsoft.com/office/drawing/2014/main" id="{3338038D-9E6F-CF4C-B15B-AF292E567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85" y="6450657"/>
            <a:ext cx="5400599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spcAft>
                <a:spcPts val="1200"/>
              </a:spcAft>
              <a:buClrTx/>
              <a:defRPr/>
            </a:pPr>
            <a:r>
              <a:rPr lang="en-GB" sz="1200" i="1" dirty="0">
                <a:solidFill>
                  <a:schemeClr val="tx1"/>
                </a:solidFill>
              </a:rPr>
              <a:t>Note: trilateral agreements involve Elettra, ESS and INFN, the latter being the RE for Italy in European Spallation Source-ERIC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b="1" dirty="0"/>
              <a:t>AIK 2.1 - MAGNETS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4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7" name="Text Box 83">
            <a:extLst>
              <a:ext uri="{FF2B5EF4-FFF2-40B4-BE49-F238E27FC236}">
                <a16:creationId xmlns:a16="http://schemas.microsoft.com/office/drawing/2014/main" id="{9EC2232F-CD16-714D-9671-E415216CC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461665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Tx/>
            </a:pPr>
            <a:r>
              <a:rPr lang="en-GB" b="1" dirty="0"/>
              <a:t>SCOPE:  provide magnets installed in different parts of the linac</a:t>
            </a: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EEA3104C-9CED-954B-9EDD-7AE126B373B6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21035"/>
            <a:ext cx="9161463" cy="1582738"/>
            <a:chOff x="414957" y="2197220"/>
            <a:chExt cx="9161859" cy="158261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AADA9A1-51AA-AB4E-A43C-DE4252A3BDC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57" y="2197220"/>
              <a:ext cx="9161859" cy="33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290">
              <a:extLst>
                <a:ext uri="{FF2B5EF4-FFF2-40B4-BE49-F238E27FC236}">
                  <a16:creationId xmlns:a16="http://schemas.microsoft.com/office/drawing/2014/main" id="{246A48C0-E8FF-5148-B0CF-F7ED5850A1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248" y="2636836"/>
              <a:ext cx="8822531" cy="1143001"/>
              <a:chOff x="0" y="29"/>
              <a:chExt cx="7904" cy="1024"/>
            </a:xfrm>
          </p:grpSpPr>
          <p:sp>
            <p:nvSpPr>
              <p:cNvPr id="12" name="AutoShape 232">
                <a:extLst>
                  <a:ext uri="{FF2B5EF4-FFF2-40B4-BE49-F238E27FC236}">
                    <a16:creationId xmlns:a16="http://schemas.microsoft.com/office/drawing/2014/main" id="{7719C0F6-E0D5-A544-8E13-C18E36078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407"/>
                <a:ext cx="607" cy="297"/>
              </a:xfrm>
              <a:prstGeom prst="roundRect">
                <a:avLst>
                  <a:gd name="adj" fmla="val 29727"/>
                </a:avLst>
              </a:prstGeom>
              <a:solidFill>
                <a:srgbClr val="0000FF">
                  <a:alpha val="79999"/>
                </a:srgbClr>
              </a:solidFill>
              <a:ln w="25400" cap="flat">
                <a:solidFill>
                  <a:srgbClr val="4D4D4D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Spokes</a:t>
                </a:r>
              </a:p>
            </p:txBody>
          </p:sp>
          <p:sp>
            <p:nvSpPr>
              <p:cNvPr id="13" name="AutoShape 233">
                <a:extLst>
                  <a:ext uri="{FF2B5EF4-FFF2-40B4-BE49-F238E27FC236}">
                    <a16:creationId xmlns:a16="http://schemas.microsoft.com/office/drawing/2014/main" id="{2043EF8F-9AE9-E541-B368-7EB5C64E8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" y="407"/>
                <a:ext cx="779" cy="297"/>
              </a:xfrm>
              <a:prstGeom prst="roundRect">
                <a:avLst>
                  <a:gd name="adj" fmla="val 27023"/>
                </a:avLst>
              </a:prstGeom>
              <a:solidFill>
                <a:srgbClr val="2E72C6">
                  <a:alpha val="79999"/>
                </a:srgbClr>
              </a:solidFill>
              <a:ln w="25400" cap="flat">
                <a:solidFill>
                  <a:srgbClr val="4D4D4D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Lucida Grande" charset="0"/>
                    <a:sym typeface="Gill Sans" charset="0"/>
                  </a:rPr>
                  <a:t>Medium β</a:t>
                </a:r>
              </a:p>
            </p:txBody>
          </p:sp>
          <p:sp>
            <p:nvSpPr>
              <p:cNvPr id="14" name="AutoShape 234">
                <a:extLst>
                  <a:ext uri="{FF2B5EF4-FFF2-40B4-BE49-F238E27FC236}">
                    <a16:creationId xmlns:a16="http://schemas.microsoft.com/office/drawing/2014/main" id="{A9A77C6D-4D64-4E4A-97B0-2FE981578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8" y="407"/>
                <a:ext cx="801" cy="304"/>
              </a:xfrm>
              <a:prstGeom prst="roundRect">
                <a:avLst>
                  <a:gd name="adj" fmla="val 26315"/>
                </a:avLst>
              </a:prstGeom>
              <a:solidFill>
                <a:srgbClr val="2491FF">
                  <a:alpha val="79999"/>
                </a:srgbClr>
              </a:solidFill>
              <a:ln w="25400" cap="flat">
                <a:solidFill>
                  <a:srgbClr val="4D4D4D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Lucida Grande" charset="0"/>
                    <a:sym typeface="Gill Sans" charset="0"/>
                  </a:rPr>
                  <a:t>High β</a:t>
                </a:r>
              </a:p>
            </p:txBody>
          </p:sp>
          <p:sp>
            <p:nvSpPr>
              <p:cNvPr id="15" name="AutoShape 235">
                <a:extLst>
                  <a:ext uri="{FF2B5EF4-FFF2-40B4-BE49-F238E27FC236}">
                    <a16:creationId xmlns:a16="http://schemas.microsoft.com/office/drawing/2014/main" id="{D1DC94AF-7E11-BA4B-9B07-09F69FCDC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408"/>
                <a:ext cx="488" cy="296"/>
              </a:xfrm>
              <a:prstGeom prst="roundRect">
                <a:avLst>
                  <a:gd name="adj" fmla="val 21620"/>
                </a:avLst>
              </a:prstGeom>
              <a:solidFill>
                <a:srgbClr val="FFFF00">
                  <a:alpha val="89803"/>
                </a:srgbClr>
              </a:solidFill>
              <a:ln w="25400">
                <a:solidFill>
                  <a:srgbClr val="4D4D4D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sz="1300" b="1" dirty="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DTL</a:t>
                </a:r>
              </a:p>
            </p:txBody>
          </p:sp>
          <p:sp>
            <p:nvSpPr>
              <p:cNvPr id="16" name="AutoShape 236">
                <a:extLst>
                  <a:ext uri="{FF2B5EF4-FFF2-40B4-BE49-F238E27FC236}">
                    <a16:creationId xmlns:a16="http://schemas.microsoft.com/office/drawing/2014/main" id="{7C00BD2C-403C-0249-9363-507123398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408"/>
                <a:ext cx="544" cy="296"/>
              </a:xfrm>
              <a:prstGeom prst="roundRect">
                <a:avLst>
                  <a:gd name="adj" fmla="val 29727"/>
                </a:avLst>
              </a:prstGeom>
              <a:solidFill>
                <a:srgbClr val="FFFF00">
                  <a:alpha val="89803"/>
                </a:srgbClr>
              </a:solidFill>
              <a:ln w="25400">
                <a:solidFill>
                  <a:srgbClr val="4D4D4D">
                    <a:alpha val="89803"/>
                  </a:srgbClr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sz="1300" b="1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MEBT</a:t>
                </a:r>
              </a:p>
            </p:txBody>
          </p:sp>
          <p:sp>
            <p:nvSpPr>
              <p:cNvPr id="17" name="AutoShape 237">
                <a:extLst>
                  <a:ext uri="{FF2B5EF4-FFF2-40B4-BE49-F238E27FC236}">
                    <a16:creationId xmlns:a16="http://schemas.microsoft.com/office/drawing/2014/main" id="{5D5728BB-DD70-444F-BA02-D6E2B66F0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" y="407"/>
                <a:ext cx="548" cy="297"/>
              </a:xfrm>
              <a:prstGeom prst="roundRect">
                <a:avLst>
                  <a:gd name="adj" fmla="val 29727"/>
                </a:avLst>
              </a:prstGeom>
              <a:solidFill>
                <a:srgbClr val="FF6600">
                  <a:alpha val="89999"/>
                </a:srgbClr>
              </a:solidFill>
              <a:ln w="25400" cap="flat">
                <a:solidFill>
                  <a:srgbClr val="4D4D4D">
                    <a:alpha val="8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RFQ</a:t>
                </a:r>
              </a:p>
            </p:txBody>
          </p:sp>
          <p:sp>
            <p:nvSpPr>
              <p:cNvPr id="18" name="AutoShape 238">
                <a:extLst>
                  <a:ext uri="{FF2B5EF4-FFF2-40B4-BE49-F238E27FC236}">
                    <a16:creationId xmlns:a16="http://schemas.microsoft.com/office/drawing/2014/main" id="{89E06207-0187-FA48-BE7C-07836B556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407"/>
                <a:ext cx="548" cy="297"/>
              </a:xfrm>
              <a:prstGeom prst="roundRect">
                <a:avLst>
                  <a:gd name="adj" fmla="val 27023"/>
                </a:avLst>
              </a:prstGeom>
              <a:solidFill>
                <a:schemeClr val="accent6">
                  <a:alpha val="89999"/>
                </a:schemeClr>
              </a:solidFill>
              <a:ln w="25400" cap="flat">
                <a:solidFill>
                  <a:srgbClr val="4D4D4D">
                    <a:alpha val="8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LEBT</a:t>
                </a:r>
              </a:p>
            </p:txBody>
          </p:sp>
          <p:sp>
            <p:nvSpPr>
              <p:cNvPr id="19" name="AutoShape 239">
                <a:extLst>
                  <a:ext uri="{FF2B5EF4-FFF2-40B4-BE49-F238E27FC236}">
                    <a16:creationId xmlns:a16="http://schemas.microsoft.com/office/drawing/2014/main" id="{1C642F4E-3716-F948-A59F-762737272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07"/>
                <a:ext cx="664" cy="297"/>
              </a:xfrm>
              <a:prstGeom prst="roundRect">
                <a:avLst>
                  <a:gd name="adj" fmla="val 24324"/>
                </a:avLst>
              </a:prstGeom>
              <a:solidFill>
                <a:srgbClr val="FF0000">
                  <a:alpha val="89999"/>
                </a:srgbClr>
              </a:solidFill>
              <a:ln w="25400" cap="flat">
                <a:solidFill>
                  <a:srgbClr val="4D4D4D">
                    <a:alpha val="8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Source</a:t>
                </a:r>
              </a:p>
            </p:txBody>
          </p:sp>
          <p:sp>
            <p:nvSpPr>
              <p:cNvPr id="20" name="AutoShape 240">
                <a:extLst>
                  <a:ext uri="{FF2B5EF4-FFF2-40B4-BE49-F238E27FC236}">
                    <a16:creationId xmlns:a16="http://schemas.microsoft.com/office/drawing/2014/main" id="{65E09EC8-D037-2848-9F1B-E34C2C67E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9" y="407"/>
                <a:ext cx="1135" cy="297"/>
              </a:xfrm>
              <a:prstGeom prst="roundRect">
                <a:avLst>
                  <a:gd name="adj" fmla="val 18917"/>
                </a:avLst>
              </a:prstGeom>
              <a:solidFill>
                <a:srgbClr val="D000D0">
                  <a:alpha val="89999"/>
                </a:srgbClr>
              </a:solidFill>
              <a:ln w="25400" cap="flat">
                <a:solidFill>
                  <a:srgbClr val="4D4D4D">
                    <a:alpha val="8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HEBT &amp; Contingency</a:t>
                </a:r>
              </a:p>
            </p:txBody>
          </p:sp>
          <p:sp>
            <p:nvSpPr>
              <p:cNvPr id="21" name="Oval 241">
                <a:extLst>
                  <a:ext uri="{FF2B5EF4-FFF2-40B4-BE49-F238E27FC236}">
                    <a16:creationId xmlns:a16="http://schemas.microsoft.com/office/drawing/2014/main" id="{1C82D6EF-73E7-1047-8DC5-E5111DA36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7" y="257"/>
                <a:ext cx="607" cy="607"/>
              </a:xfrm>
              <a:prstGeom prst="ellipse">
                <a:avLst/>
              </a:prstGeom>
              <a:solidFill>
                <a:srgbClr val="FF0000">
                  <a:alpha val="79999"/>
                </a:srgbClr>
              </a:solidFill>
              <a:ln w="25400" cap="flat">
                <a:solidFill>
                  <a:srgbClr val="676767">
                    <a:alpha val="79999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en-US" sz="13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cs typeface="Gill Sans" charset="0"/>
                    <a:sym typeface="Gill Sans" charset="0"/>
                  </a:rPr>
                  <a:t>Target</a:t>
                </a:r>
              </a:p>
            </p:txBody>
          </p:sp>
          <p:sp>
            <p:nvSpPr>
              <p:cNvPr id="22" name="Line 242">
                <a:extLst>
                  <a:ext uri="{FF2B5EF4-FFF2-40B4-BE49-F238E27FC236}">
                    <a16:creationId xmlns:a16="http://schemas.microsoft.com/office/drawing/2014/main" id="{226D16ED-929F-D04A-B068-A45CFFD45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6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243">
                <a:extLst>
                  <a:ext uri="{FF2B5EF4-FFF2-40B4-BE49-F238E27FC236}">
                    <a16:creationId xmlns:a16="http://schemas.microsoft.com/office/drawing/2014/main" id="{249D6C7E-54A6-394A-B1C4-336DE8A33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12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244">
                <a:extLst>
                  <a:ext uri="{FF2B5EF4-FFF2-40B4-BE49-F238E27FC236}">
                    <a16:creationId xmlns:a16="http://schemas.microsoft.com/office/drawing/2014/main" id="{C96B8F61-B495-384A-AA8F-A33DD4704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0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245">
                <a:extLst>
                  <a:ext uri="{FF2B5EF4-FFF2-40B4-BE49-F238E27FC236}">
                    <a16:creationId xmlns:a16="http://schemas.microsoft.com/office/drawing/2014/main" id="{28F01231-D099-0347-BCF6-3C132D5D1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24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46">
                <a:extLst>
                  <a:ext uri="{FF2B5EF4-FFF2-40B4-BE49-F238E27FC236}">
                    <a16:creationId xmlns:a16="http://schemas.microsoft.com/office/drawing/2014/main" id="{C166D498-3397-8244-9FCC-03C9D6629E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32" y="560"/>
                <a:ext cx="20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47">
                <a:extLst>
                  <a:ext uri="{FF2B5EF4-FFF2-40B4-BE49-F238E27FC236}">
                    <a16:creationId xmlns:a16="http://schemas.microsoft.com/office/drawing/2014/main" id="{1F2DDE45-C092-9642-B1AC-ED0C85CF6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56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48">
                <a:extLst>
                  <a:ext uri="{FF2B5EF4-FFF2-40B4-BE49-F238E27FC236}">
                    <a16:creationId xmlns:a16="http://schemas.microsoft.com/office/drawing/2014/main" id="{D0370F03-54D2-FA46-9F49-A26BCF35E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36" y="560"/>
                <a:ext cx="152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49">
                <a:extLst>
                  <a:ext uri="{FF2B5EF4-FFF2-40B4-BE49-F238E27FC236}">
                    <a16:creationId xmlns:a16="http://schemas.microsoft.com/office/drawing/2014/main" id="{460FF274-FCFC-3C46-A9C9-527D6FE3D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20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50">
                <a:extLst>
                  <a:ext uri="{FF2B5EF4-FFF2-40B4-BE49-F238E27FC236}">
                    <a16:creationId xmlns:a16="http://schemas.microsoft.com/office/drawing/2014/main" id="{9304201A-59FE-5B4E-9370-E15972B12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6" y="560"/>
                <a:ext cx="120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1">
                <a:extLst>
                  <a:ext uri="{FF2B5EF4-FFF2-40B4-BE49-F238E27FC236}">
                    <a16:creationId xmlns:a16="http://schemas.microsoft.com/office/drawing/2014/main" id="{C0BDA72C-D9EF-9640-B909-9941AD422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2" y="304"/>
                <a:ext cx="12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52">
                <a:extLst>
                  <a:ext uri="{FF2B5EF4-FFF2-40B4-BE49-F238E27FC236}">
                    <a16:creationId xmlns:a16="http://schemas.microsoft.com/office/drawing/2014/main" id="{5FAF2EC3-047E-ED4E-8E98-D66CA6FA8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4" y="304"/>
                <a:ext cx="1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Rectangle 253">
                <a:extLst>
                  <a:ext uri="{FF2B5EF4-FFF2-40B4-BE49-F238E27FC236}">
                    <a16:creationId xmlns:a16="http://schemas.microsoft.com/office/drawing/2014/main" id="{F15EE262-7637-B347-9265-B67D1D7BC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21"/>
                <a:ext cx="26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2.4 m</a:t>
                </a:r>
              </a:p>
            </p:txBody>
          </p:sp>
          <p:sp>
            <p:nvSpPr>
              <p:cNvPr id="34" name="Line 254">
                <a:extLst>
                  <a:ext uri="{FF2B5EF4-FFF2-40B4-BE49-F238E27FC236}">
                    <a16:creationId xmlns:a16="http://schemas.microsoft.com/office/drawing/2014/main" id="{6797F8B2-82A2-2849-9E9C-6BBF12C16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8" y="304"/>
                <a:ext cx="11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55">
                <a:extLst>
                  <a:ext uri="{FF2B5EF4-FFF2-40B4-BE49-F238E27FC236}">
                    <a16:creationId xmlns:a16="http://schemas.microsoft.com/office/drawing/2014/main" id="{5F7F960A-EEE7-C04A-B987-1B6061366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4" y="304"/>
                <a:ext cx="10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Rectangle 256">
                <a:extLst>
                  <a:ext uri="{FF2B5EF4-FFF2-40B4-BE49-F238E27FC236}">
                    <a16:creationId xmlns:a16="http://schemas.microsoft.com/office/drawing/2014/main" id="{1E7FD770-E708-B94A-8D42-32D4DCA0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221"/>
                <a:ext cx="26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4.5 m</a:t>
                </a:r>
              </a:p>
            </p:txBody>
          </p:sp>
          <p:sp>
            <p:nvSpPr>
              <p:cNvPr id="37" name="Line 257">
                <a:extLst>
                  <a:ext uri="{FF2B5EF4-FFF2-40B4-BE49-F238E27FC236}">
                    <a16:creationId xmlns:a16="http://schemas.microsoft.com/office/drawing/2014/main" id="{68F7687A-E0AE-6F45-BBCD-0AF6B4278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12" y="304"/>
                <a:ext cx="11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258">
                <a:extLst>
                  <a:ext uri="{FF2B5EF4-FFF2-40B4-BE49-F238E27FC236}">
                    <a16:creationId xmlns:a16="http://schemas.microsoft.com/office/drawing/2014/main" id="{A6451D57-ADD5-1040-B337-6F81274B0B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2" y="304"/>
                <a:ext cx="10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Rectangle 259">
                <a:extLst>
                  <a:ext uri="{FF2B5EF4-FFF2-40B4-BE49-F238E27FC236}">
                    <a16:creationId xmlns:a16="http://schemas.microsoft.com/office/drawing/2014/main" id="{F3138F26-98E6-FD46-B542-E06695B3F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221"/>
                <a:ext cx="26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3.6 m</a:t>
                </a:r>
              </a:p>
            </p:txBody>
          </p:sp>
          <p:sp>
            <p:nvSpPr>
              <p:cNvPr id="40" name="Line 260">
                <a:extLst>
                  <a:ext uri="{FF2B5EF4-FFF2-40B4-BE49-F238E27FC236}">
                    <a16:creationId xmlns:a16="http://schemas.microsoft.com/office/drawing/2014/main" id="{2ED304AD-98AE-5649-9DE3-E7DEFF643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60" y="304"/>
                <a:ext cx="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Line 261">
                <a:extLst>
                  <a:ext uri="{FF2B5EF4-FFF2-40B4-BE49-F238E27FC236}">
                    <a16:creationId xmlns:a16="http://schemas.microsoft.com/office/drawing/2014/main" id="{B097330D-2F26-A144-89F8-B4DCBD62C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" y="304"/>
                <a:ext cx="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Rectangle 262">
                <a:extLst>
                  <a:ext uri="{FF2B5EF4-FFF2-40B4-BE49-F238E27FC236}">
                    <a16:creationId xmlns:a16="http://schemas.microsoft.com/office/drawing/2014/main" id="{EA463D19-1707-0649-B995-BF76E0FE9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21"/>
                <a:ext cx="27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 40 m</a:t>
                </a:r>
              </a:p>
            </p:txBody>
          </p:sp>
          <p:sp>
            <p:nvSpPr>
              <p:cNvPr id="43" name="Line 263">
                <a:extLst>
                  <a:ext uri="{FF2B5EF4-FFF2-40B4-BE49-F238E27FC236}">
                    <a16:creationId xmlns:a16="http://schemas.microsoft.com/office/drawing/2014/main" id="{DE44C5A9-4BB4-204E-80DB-67BC4BBA8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28" y="304"/>
                <a:ext cx="11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Line 264">
                <a:extLst>
                  <a:ext uri="{FF2B5EF4-FFF2-40B4-BE49-F238E27FC236}">
                    <a16:creationId xmlns:a16="http://schemas.microsoft.com/office/drawing/2014/main" id="{9CB10C32-DB5E-BE44-B355-85C990740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6" y="304"/>
                <a:ext cx="10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Rectangle 265">
                <a:extLst>
                  <a:ext uri="{FF2B5EF4-FFF2-40B4-BE49-F238E27FC236}">
                    <a16:creationId xmlns:a16="http://schemas.microsoft.com/office/drawing/2014/main" id="{42E3EAA2-E7E6-BC4E-AA28-54C80D28D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1" y="221"/>
                <a:ext cx="24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54 m</a:t>
                </a:r>
              </a:p>
            </p:txBody>
          </p:sp>
          <p:sp>
            <p:nvSpPr>
              <p:cNvPr id="46" name="Line 266">
                <a:extLst>
                  <a:ext uri="{FF2B5EF4-FFF2-40B4-BE49-F238E27FC236}">
                    <a16:creationId xmlns:a16="http://schemas.microsoft.com/office/drawing/2014/main" id="{6139FAB2-380A-9C40-B11C-581AEF6A6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52" y="304"/>
                <a:ext cx="16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Line 267">
                <a:extLst>
                  <a:ext uri="{FF2B5EF4-FFF2-40B4-BE49-F238E27FC236}">
                    <a16:creationId xmlns:a16="http://schemas.microsoft.com/office/drawing/2014/main" id="{7FE005F8-06CF-9446-8490-07CB825E1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76" y="304"/>
                <a:ext cx="18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Rectangle 268">
                <a:extLst>
                  <a:ext uri="{FF2B5EF4-FFF2-40B4-BE49-F238E27FC236}">
                    <a16:creationId xmlns:a16="http://schemas.microsoft.com/office/drawing/2014/main" id="{88E62B13-9835-5148-B41E-C3040BCD8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1" y="221"/>
                <a:ext cx="24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75 m</a:t>
                </a:r>
              </a:p>
            </p:txBody>
          </p:sp>
          <p:sp>
            <p:nvSpPr>
              <p:cNvPr id="49" name="Line 269">
                <a:extLst>
                  <a:ext uri="{FF2B5EF4-FFF2-40B4-BE49-F238E27FC236}">
                    <a16:creationId xmlns:a16="http://schemas.microsoft.com/office/drawing/2014/main" id="{C27611EA-C979-CB49-97E2-6A2280AE0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44" y="304"/>
                <a:ext cx="18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Line 270">
                <a:extLst>
                  <a:ext uri="{FF2B5EF4-FFF2-40B4-BE49-F238E27FC236}">
                    <a16:creationId xmlns:a16="http://schemas.microsoft.com/office/drawing/2014/main" id="{248E0E2F-C7BD-D64B-BBE6-F593D0C99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6" y="304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Rectangle 271">
                <a:extLst>
                  <a:ext uri="{FF2B5EF4-FFF2-40B4-BE49-F238E27FC236}">
                    <a16:creationId xmlns:a16="http://schemas.microsoft.com/office/drawing/2014/main" id="{EAE77B75-B74E-1243-A33C-2102F9D66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23"/>
                <a:ext cx="317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179 m</a:t>
                </a:r>
              </a:p>
            </p:txBody>
          </p:sp>
          <p:sp>
            <p:nvSpPr>
              <p:cNvPr id="52" name="AutoShape 272">
                <a:extLst>
                  <a:ext uri="{FF2B5EF4-FFF2-40B4-BE49-F238E27FC236}">
                    <a16:creationId xmlns:a16="http://schemas.microsoft.com/office/drawing/2014/main" id="{F2E53401-0E82-4243-98F9-D5FB0E041B8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636" y="716"/>
                <a:ext cx="208" cy="104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AutoShape 273">
                <a:extLst>
                  <a:ext uri="{FF2B5EF4-FFF2-40B4-BE49-F238E27FC236}">
                    <a16:creationId xmlns:a16="http://schemas.microsoft.com/office/drawing/2014/main" id="{6D4D376A-B063-4A48-BFAA-115D561BF08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1916" y="716"/>
                <a:ext cx="208" cy="104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AutoShape 274">
                <a:extLst>
                  <a:ext uri="{FF2B5EF4-FFF2-40B4-BE49-F238E27FC236}">
                    <a16:creationId xmlns:a16="http://schemas.microsoft.com/office/drawing/2014/main" id="{E7A4564F-6C53-EC4C-AB62-A553D74D186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3204" y="716"/>
                <a:ext cx="208" cy="104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" name="AutoShape 275">
                <a:extLst>
                  <a:ext uri="{FF2B5EF4-FFF2-40B4-BE49-F238E27FC236}">
                    <a16:creationId xmlns:a16="http://schemas.microsoft.com/office/drawing/2014/main" id="{9561B94D-3147-B54B-85FC-F43A82E6B23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020" y="716"/>
                <a:ext cx="208" cy="104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" name="AutoShape 276">
                <a:extLst>
                  <a:ext uri="{FF2B5EF4-FFF2-40B4-BE49-F238E27FC236}">
                    <a16:creationId xmlns:a16="http://schemas.microsoft.com/office/drawing/2014/main" id="{E040431E-3491-C34C-B462-25B4BC99DCA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908" y="716"/>
                <a:ext cx="208" cy="104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" name="AutoShape 277">
                <a:extLst>
                  <a:ext uri="{FF2B5EF4-FFF2-40B4-BE49-F238E27FC236}">
                    <a16:creationId xmlns:a16="http://schemas.microsoft.com/office/drawing/2014/main" id="{07578538-9E2C-374F-AB8C-A74989D9F19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884" y="716"/>
                <a:ext cx="208" cy="104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8" name="Rectangle 278">
                <a:extLst>
                  <a:ext uri="{FF2B5EF4-FFF2-40B4-BE49-F238E27FC236}">
                    <a16:creationId xmlns:a16="http://schemas.microsoft.com/office/drawing/2014/main" id="{874FDAC9-E25C-3747-BC89-A3D43ED7C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" y="894"/>
                <a:ext cx="363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75 keV</a:t>
                </a:r>
              </a:p>
            </p:txBody>
          </p:sp>
          <p:sp>
            <p:nvSpPr>
              <p:cNvPr id="59" name="Rectangle 279">
                <a:extLst>
                  <a:ext uri="{FF2B5EF4-FFF2-40B4-BE49-F238E27FC236}">
                    <a16:creationId xmlns:a16="http://schemas.microsoft.com/office/drawing/2014/main" id="{35D6A386-877E-D141-A788-1F707E0FA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898"/>
                <a:ext cx="43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3.6 MeV</a:t>
                </a:r>
              </a:p>
            </p:txBody>
          </p:sp>
          <p:sp>
            <p:nvSpPr>
              <p:cNvPr id="60" name="Rectangle 280">
                <a:extLst>
                  <a:ext uri="{FF2B5EF4-FFF2-40B4-BE49-F238E27FC236}">
                    <a16:creationId xmlns:a16="http://schemas.microsoft.com/office/drawing/2014/main" id="{C4495170-A23B-CE46-A2A9-3B686DDEF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8" y="898"/>
                <a:ext cx="406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90 MeV</a:t>
                </a:r>
              </a:p>
            </p:txBody>
          </p:sp>
          <p:sp>
            <p:nvSpPr>
              <p:cNvPr id="61" name="Rectangle 281">
                <a:extLst>
                  <a:ext uri="{FF2B5EF4-FFF2-40B4-BE49-F238E27FC236}">
                    <a16:creationId xmlns:a16="http://schemas.microsoft.com/office/drawing/2014/main" id="{47B56ED4-FB62-BB43-A0E6-8DBAE0E64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2" y="898"/>
                <a:ext cx="471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220 MeV</a:t>
                </a:r>
              </a:p>
            </p:txBody>
          </p:sp>
          <p:sp>
            <p:nvSpPr>
              <p:cNvPr id="62" name="Rectangle 282">
                <a:extLst>
                  <a:ext uri="{FF2B5EF4-FFF2-40B4-BE49-F238E27FC236}">
                    <a16:creationId xmlns:a16="http://schemas.microsoft.com/office/drawing/2014/main" id="{047089D7-E549-6A47-BBDF-ACCBA4F9A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" y="900"/>
                <a:ext cx="50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571 MeV</a:t>
                </a:r>
              </a:p>
            </p:txBody>
          </p:sp>
          <p:sp>
            <p:nvSpPr>
              <p:cNvPr id="63" name="Rectangle 283">
                <a:extLst>
                  <a:ext uri="{FF2B5EF4-FFF2-40B4-BE49-F238E27FC236}">
                    <a16:creationId xmlns:a16="http://schemas.microsoft.com/office/drawing/2014/main" id="{0D92017E-D905-974E-9100-6FA49CD30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" y="898"/>
                <a:ext cx="535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2000 MeV</a:t>
                </a:r>
              </a:p>
            </p:txBody>
          </p:sp>
          <p:sp>
            <p:nvSpPr>
              <p:cNvPr id="64" name="Rectangle 284">
                <a:extLst>
                  <a:ext uri="{FF2B5EF4-FFF2-40B4-BE49-F238E27FC236}">
                    <a16:creationId xmlns:a16="http://schemas.microsoft.com/office/drawing/2014/main" id="{F408A0BB-5B8F-174C-860D-861E25686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9"/>
                <a:ext cx="5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352.21 MHz</a:t>
                </a:r>
              </a:p>
            </p:txBody>
          </p:sp>
          <p:sp>
            <p:nvSpPr>
              <p:cNvPr id="65" name="Rectangle 285">
                <a:extLst>
                  <a:ext uri="{FF2B5EF4-FFF2-40B4-BE49-F238E27FC236}">
                    <a16:creationId xmlns:a16="http://schemas.microsoft.com/office/drawing/2014/main" id="{AE85CF74-55C9-5E43-8452-FA33DED52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" y="29"/>
                <a:ext cx="583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Gill Sans" charset="0"/>
                    <a:cs typeface="Gill Sans" charset="0"/>
                    <a:sym typeface="Gill Sans" charset="0"/>
                  </a:rPr>
                  <a:t>704.42 MHz</a:t>
                </a:r>
              </a:p>
            </p:txBody>
          </p:sp>
          <p:sp>
            <p:nvSpPr>
              <p:cNvPr id="66" name="AutoShape 286">
                <a:extLst>
                  <a:ext uri="{FF2B5EF4-FFF2-40B4-BE49-F238E27FC236}">
                    <a16:creationId xmlns:a16="http://schemas.microsoft.com/office/drawing/2014/main" id="{88DF1D72-F501-D648-AD52-D1EA2CC2E7A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400" y="40"/>
                <a:ext cx="1000" cy="120"/>
              </a:xfrm>
              <a:prstGeom prst="rightArrow">
                <a:avLst>
                  <a:gd name="adj1" fmla="val 50824"/>
                  <a:gd name="adj2" fmla="val 213349"/>
                </a:avLst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7" name="AutoShape 287">
                <a:extLst>
                  <a:ext uri="{FF2B5EF4-FFF2-40B4-BE49-F238E27FC236}">
                    <a16:creationId xmlns:a16="http://schemas.microsoft.com/office/drawing/2014/main" id="{07B99BD1-3A06-EC4D-92C6-E746A9231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" y="40"/>
                <a:ext cx="584" cy="120"/>
              </a:xfrm>
              <a:prstGeom prst="rightArrow">
                <a:avLst>
                  <a:gd name="adj1" fmla="val 50824"/>
                  <a:gd name="adj2" fmla="val 213345"/>
                </a:avLst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8" name="AutoShape 288">
                <a:extLst>
                  <a:ext uri="{FF2B5EF4-FFF2-40B4-BE49-F238E27FC236}">
                    <a16:creationId xmlns:a16="http://schemas.microsoft.com/office/drawing/2014/main" id="{63C250A8-79C7-A147-BECF-C1A981013FA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52" y="40"/>
                <a:ext cx="592" cy="120"/>
              </a:xfrm>
              <a:prstGeom prst="rightArrow">
                <a:avLst>
                  <a:gd name="adj1" fmla="val 50824"/>
                  <a:gd name="adj2" fmla="val 213344"/>
                </a:avLst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9" name="AutoShape 289">
                <a:extLst>
                  <a:ext uri="{FF2B5EF4-FFF2-40B4-BE49-F238E27FC236}">
                    <a16:creationId xmlns:a16="http://schemas.microsoft.com/office/drawing/2014/main" id="{DB35C9BF-7C7F-4844-B628-E4173498D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40"/>
                <a:ext cx="1008" cy="120"/>
              </a:xfrm>
              <a:prstGeom prst="rightArrow">
                <a:avLst>
                  <a:gd name="adj1" fmla="val 50824"/>
                  <a:gd name="adj2" fmla="val 213344"/>
                </a:avLst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0" name="Donut 69">
            <a:extLst>
              <a:ext uri="{FF2B5EF4-FFF2-40B4-BE49-F238E27FC236}">
                <a16:creationId xmlns:a16="http://schemas.microsoft.com/office/drawing/2014/main" id="{CF9B1096-4CB2-094A-82B6-53AA5EB2A2FF}"/>
              </a:ext>
            </a:extLst>
          </p:cNvPr>
          <p:cNvSpPr/>
          <p:nvPr/>
        </p:nvSpPr>
        <p:spPr bwMode="auto">
          <a:xfrm>
            <a:off x="4320232" y="1763613"/>
            <a:ext cx="4535487" cy="1511300"/>
          </a:xfrm>
          <a:prstGeom prst="donut">
            <a:avLst>
              <a:gd name="adj" fmla="val 3484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49263">
              <a:defRPr/>
            </a:pPr>
            <a:endParaRPr lang="en-US"/>
          </a:p>
        </p:txBody>
      </p:sp>
      <p:sp>
        <p:nvSpPr>
          <p:cNvPr id="72" name="Text Box 83">
            <a:extLst>
              <a:ext uri="{FF2B5EF4-FFF2-40B4-BE49-F238E27FC236}">
                <a16:creationId xmlns:a16="http://schemas.microsoft.com/office/drawing/2014/main" id="{AC31B725-D795-8D46-B17F-A85AAAE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0117"/>
            <a:ext cx="10080625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Tenders for all magnets issued by INFN according to Elettra technical specifications, concluded and contracts signed.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CA804E7B-9432-274F-963B-D54531C7ADB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51959959"/>
              </p:ext>
            </p:extLst>
          </p:nvPr>
        </p:nvGraphicFramePr>
        <p:xfrm>
          <a:off x="1136361" y="3347789"/>
          <a:ext cx="7504351" cy="2828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Type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Q5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Quadrupole magnet for A2T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C5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Dual-plane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corrector magnet for SPK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Q6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Quadrupole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magnet for MBL, HBL, HEBT and </a:t>
                      </a:r>
                      <a:r>
                        <a:rPr lang="en-US" sz="14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DmpL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C6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152" rtl="0" eaLnBrk="1" fontAlgn="auto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Dual-plane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corrector  magnet for MBL, HBL, HEBT, A2Tramp and </a:t>
                      </a:r>
                      <a:r>
                        <a:rPr lang="en-US" sz="14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DmpL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Q7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Quadrupole magnet for A2T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ramp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D1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Vertical dipole magnet for HEBT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A2T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Q8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Quadrupole magnet for A2T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C8</a:t>
                      </a: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Dual-plane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corrector magnet for A2T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68" marR="6446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4468" marR="6446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43197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>
                <a:solidFill>
                  <a:schemeClr val="tx1"/>
                </a:solidFill>
                <a:latin typeface="Arial" charset="0"/>
              </a:rPr>
              <a:t>MAGNETS: Q5, Q6, Q7 AND C5, C6</a:t>
            </a:r>
            <a:endParaRPr lang="it-IT" altLang="it-IT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5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5" name="Text Box 83">
            <a:extLst>
              <a:ext uri="{FF2B5EF4-FFF2-40B4-BE49-F238E27FC236}">
                <a16:creationId xmlns:a16="http://schemas.microsoft.com/office/drawing/2014/main" id="{17AD1A6C-D417-B446-AAF9-5586BB7FC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6" y="1990791"/>
            <a:ext cx="6307178" cy="20621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</a:rPr>
              <a:t>Aug.18: first pre-series corrector magnets C5, C6 magnetic measurements.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</a:rPr>
              <a:t>Sept.18: first pre-series Q6 and Q7 quadrupole magnets FAT performed at </a:t>
            </a:r>
            <a:r>
              <a:rPr lang="en-US" sz="1600" dirty="0" err="1">
                <a:solidFill>
                  <a:schemeClr val="tx1"/>
                </a:solidFill>
                <a:ea typeface="Calibri"/>
              </a:rPr>
              <a:t>Danfysik</a:t>
            </a:r>
            <a:r>
              <a:rPr lang="en-US" sz="1600" dirty="0">
                <a:solidFill>
                  <a:schemeClr val="tx1"/>
                </a:solidFill>
                <a:ea typeface="Calibri"/>
              </a:rPr>
              <a:t>, now being delivered to Elettra for  magnetic measurements.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</a:rPr>
              <a:t>Oct. 18: first pre-series quadrupole magnet Q5 FAT at </a:t>
            </a:r>
            <a:r>
              <a:rPr lang="en-US" sz="1600" dirty="0" err="1">
                <a:solidFill>
                  <a:schemeClr val="tx1"/>
                </a:solidFill>
                <a:ea typeface="Calibri"/>
              </a:rPr>
              <a:t>Danfysik</a:t>
            </a:r>
            <a:r>
              <a:rPr lang="en-US" sz="1600" dirty="0">
                <a:solidFill>
                  <a:schemeClr val="tx1"/>
                </a:solidFill>
                <a:ea typeface="Calibri"/>
              </a:rPr>
              <a:t>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</a:rPr>
              <a:t>End Jan. 19: first batch (12 Q7 and 6 C6) delivered to STFC.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</a:rPr>
              <a:t>Middle Aug. 19: last batch (9 Q5 and 4 C5): delivered to STFC.</a:t>
            </a: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17CB86CB-FD17-E046-80E6-A8B33012F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646331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>
                <a:ea typeface="Calibri"/>
              </a:rPr>
              <a:t>Magnetic design, mechanical design and magnetic measurements by Elettra.</a:t>
            </a:r>
          </a:p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>
                <a:ea typeface="Calibri"/>
              </a:rPr>
              <a:t>Engineering and construction assigned to </a:t>
            </a:r>
            <a:r>
              <a:rPr lang="en-US" sz="1800" b="1" dirty="0" err="1">
                <a:ea typeface="Calibri"/>
              </a:rPr>
              <a:t>Danfysik</a:t>
            </a:r>
            <a:r>
              <a:rPr lang="en-US" sz="1800" b="1" dirty="0">
                <a:ea typeface="Calibri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F30C2-FED5-7540-A4A5-90260EA650A0}"/>
              </a:ext>
            </a:extLst>
          </p:cNvPr>
          <p:cNvGrpSpPr/>
          <p:nvPr/>
        </p:nvGrpSpPr>
        <p:grpSpPr>
          <a:xfrm>
            <a:off x="2822604" y="4239646"/>
            <a:ext cx="2294999" cy="3060000"/>
            <a:chOff x="2822604" y="4324451"/>
            <a:chExt cx="2294999" cy="306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DE91E5-4FC8-F340-A985-9BF7108B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604" y="4324451"/>
              <a:ext cx="2294999" cy="3060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5051A2-7FC4-2E44-8572-6F214460D283}"/>
                </a:ext>
              </a:extLst>
            </p:cNvPr>
            <p:cNvSpPr txBox="1"/>
            <p:nvPr/>
          </p:nvSpPr>
          <p:spPr>
            <a:xfrm>
              <a:off x="4615950" y="6893997"/>
              <a:ext cx="4924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Q7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348BD70-5C23-6146-B688-389335389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480" y="2177439"/>
            <a:ext cx="3384129" cy="1902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C5B723-4139-F643-AE18-79A550176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336" y="4565445"/>
            <a:ext cx="4676346" cy="26283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8ED0B7-D98E-C04D-9D19-D18864276731}"/>
              </a:ext>
            </a:extLst>
          </p:cNvPr>
          <p:cNvSpPr txBox="1"/>
          <p:nvPr/>
        </p:nvSpPr>
        <p:spPr>
          <a:xfrm>
            <a:off x="6385779" y="4156481"/>
            <a:ext cx="3573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tx1"/>
                </a:solidFill>
              </a:rPr>
              <a:t>Elettra Magnetic Measurement Lab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86F53F-30CE-954C-AB07-27ED0EC9D41F}"/>
              </a:ext>
            </a:extLst>
          </p:cNvPr>
          <p:cNvGrpSpPr/>
          <p:nvPr/>
        </p:nvGrpSpPr>
        <p:grpSpPr>
          <a:xfrm>
            <a:off x="363304" y="4241245"/>
            <a:ext cx="2295001" cy="3060000"/>
            <a:chOff x="164921" y="4296690"/>
            <a:chExt cx="2295001" cy="306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F2BF9A-33C9-BC4E-BD29-1B2D855B3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921" y="4296690"/>
              <a:ext cx="2295001" cy="306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547700-5AA0-364E-8B1A-72C9E62E8BA5}"/>
                </a:ext>
              </a:extLst>
            </p:cNvPr>
            <p:cNvSpPr txBox="1"/>
            <p:nvPr/>
          </p:nvSpPr>
          <p:spPr>
            <a:xfrm>
              <a:off x="1896224" y="6913066"/>
              <a:ext cx="4924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Q6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47468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3109B9-05F6-C241-AAA7-3FB801644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304" y="2734701"/>
            <a:ext cx="5133125" cy="4482447"/>
          </a:xfrm>
          <a:prstGeom prst="rect">
            <a:avLst/>
          </a:prstGeom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>
                <a:solidFill>
                  <a:schemeClr val="tx1"/>
                </a:solidFill>
                <a:latin typeface="Arial" charset="0"/>
              </a:rPr>
              <a:t>MAGNETS: D1, Q8 and C8</a:t>
            </a:r>
            <a:endParaRPr lang="it-IT" altLang="it-IT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6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17CB86CB-FD17-E046-80E6-A8B33012F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923330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>
                <a:ea typeface="Calibri"/>
              </a:rPr>
              <a:t>Preliminary magnetic design by Elettra.</a:t>
            </a:r>
          </a:p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>
                <a:ea typeface="Calibri"/>
              </a:rPr>
              <a:t>Magnetic design finalization, engineering, construction and magnetic measurement assigned to </a:t>
            </a:r>
            <a:r>
              <a:rPr lang="en-US" sz="1800" b="1" dirty="0" err="1">
                <a:ea typeface="Calibri"/>
              </a:rPr>
              <a:t>Sigmaphi</a:t>
            </a:r>
            <a:r>
              <a:rPr lang="en-US" sz="1800" b="1" dirty="0">
                <a:ea typeface="Calibri"/>
              </a:rPr>
              <a:t>.</a:t>
            </a: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58C61B07-527F-F048-B5DC-A53FFA72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52" y="2168428"/>
            <a:ext cx="6838976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Middle Dec 18: final design review.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2</a:t>
            </a:r>
            <a:r>
              <a:rPr lang="en-US" sz="1800" baseline="30000" dirty="0">
                <a:solidFill>
                  <a:schemeClr val="tx1"/>
                </a:solidFill>
                <a:ea typeface="Calibri"/>
              </a:rPr>
              <a:t>nd</a:t>
            </a:r>
            <a:r>
              <a:rPr lang="en-US" sz="1800" dirty="0">
                <a:solidFill>
                  <a:schemeClr val="tx1"/>
                </a:solidFill>
                <a:ea typeface="Calibri"/>
              </a:rPr>
              <a:t> half October 19: last FAT.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2</a:t>
            </a:r>
            <a:r>
              <a:rPr lang="en-US" sz="1800" baseline="30000" dirty="0">
                <a:solidFill>
                  <a:schemeClr val="tx1"/>
                </a:solidFill>
                <a:ea typeface="Calibri"/>
              </a:rPr>
              <a:t>nd</a:t>
            </a:r>
            <a:r>
              <a:rPr lang="en-US" sz="1800" dirty="0">
                <a:solidFill>
                  <a:schemeClr val="tx1"/>
                </a:solidFill>
                <a:ea typeface="Calibri"/>
              </a:rPr>
              <a:t> half November 19: completion of delivery to Lund.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70992-C64D-0F46-8590-74336D1E5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" y="4297203"/>
            <a:ext cx="1905000" cy="1714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B0DA2D-F664-E947-83C6-C67F38864381}"/>
              </a:ext>
            </a:extLst>
          </p:cNvPr>
          <p:cNvSpPr txBox="1"/>
          <p:nvPr/>
        </p:nvSpPr>
        <p:spPr>
          <a:xfrm>
            <a:off x="7398442" y="680166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1"/>
                </a:solidFill>
              </a:rPr>
              <a:t>Drawings Courtesy of </a:t>
            </a:r>
            <a:r>
              <a:rPr lang="en-US" sz="1200" b="1" i="1" dirty="0" err="1">
                <a:solidFill>
                  <a:schemeClr val="tx1"/>
                </a:solidFill>
              </a:rPr>
              <a:t>Sigmaphi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B30DF8-6DA5-3A49-8BCD-1F2018372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065" y="3787588"/>
            <a:ext cx="3273675" cy="29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098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b="1" dirty="0"/>
              <a:t>AIK 17.2 - POWER CONVERTERS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7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7" name="Text Box 83">
            <a:extLst>
              <a:ext uri="{FF2B5EF4-FFF2-40B4-BE49-F238E27FC236}">
                <a16:creationId xmlns:a16="http://schemas.microsoft.com/office/drawing/2014/main" id="{9EC2232F-CD16-714D-9671-E415216CC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461665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/>
            <a:r>
              <a:rPr lang="en-GB" b="1" dirty="0"/>
              <a:t>SCOPE:  provide the </a:t>
            </a:r>
            <a:r>
              <a:rPr lang="en-GB" altLang="it-IT" b="1" dirty="0"/>
              <a:t>power converters for the magnets of the linac</a:t>
            </a:r>
            <a:endParaRPr lang="en-GB" altLang="it-IT" dirty="0"/>
          </a:p>
        </p:txBody>
      </p:sp>
      <p:sp>
        <p:nvSpPr>
          <p:cNvPr id="72" name="Text Box 83">
            <a:extLst>
              <a:ext uri="{FF2B5EF4-FFF2-40B4-BE49-F238E27FC236}">
                <a16:creationId xmlns:a16="http://schemas.microsoft.com/office/drawing/2014/main" id="{AC31B725-D795-8D46-B17F-A85AAAE1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993" y="6300241"/>
            <a:ext cx="10080625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Tenders for all power converters issued by INFN according to Elettra technical specifications, concluded and contracts signed.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A3ABC3-B667-E54E-965F-766B55E33D81}"/>
              </a:ext>
            </a:extLst>
          </p:cNvPr>
          <p:cNvSpPr txBox="1"/>
          <p:nvPr/>
        </p:nvSpPr>
        <p:spPr>
          <a:xfrm>
            <a:off x="8107663" y="5281531"/>
            <a:ext cx="2003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475281">
              <a:defRPr/>
            </a:pPr>
            <a:r>
              <a:rPr lang="en-US" sz="1200" i="1" dirty="0">
                <a:solidFill>
                  <a:schemeClr val="tx1"/>
                </a:solidFill>
              </a:rPr>
              <a:t>March 2017:first delivery to ESS ( DC/AC power supplies with redundancy Step Diode)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62DF74-10A4-8849-9A72-4F232DA9D801}"/>
              </a:ext>
            </a:extLst>
          </p:cNvPr>
          <p:cNvSpPr/>
          <p:nvPr/>
        </p:nvSpPr>
        <p:spPr>
          <a:xfrm>
            <a:off x="-35875" y="5020847"/>
            <a:ext cx="79580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3863" indent="-3429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</a:rPr>
              <a:t>Thanks to the parallel development of magnets and power converters design:</a:t>
            </a:r>
          </a:p>
          <a:p>
            <a:pPr marL="1085850" lvl="1" indent="-34290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</a:rPr>
              <a:t>PCQ5, PCQ6, PCQ7, PCQ8 and PD1 specifications developed to allow modularity.</a:t>
            </a:r>
          </a:p>
          <a:p>
            <a:pPr marL="1085850" lvl="1" indent="-34290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</a:rPr>
              <a:t>PCC5, PCC6 and PCC8 standardized to the same power converter.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2A9CB-054A-EB4C-9974-7DB2710B9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663" y="2843733"/>
            <a:ext cx="1943969" cy="232728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4AE112-A9FA-A441-9B69-6E140B0D0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77812"/>
              </p:ext>
            </p:extLst>
          </p:nvPr>
        </p:nvGraphicFramePr>
        <p:xfrm>
          <a:off x="71760" y="1746267"/>
          <a:ext cx="7920880" cy="3185698"/>
        </p:xfrm>
        <a:graphic>
          <a:graphicData uri="http://schemas.openxmlformats.org/drawingml/2006/table">
            <a:tbl>
              <a:tblPr/>
              <a:tblGrid>
                <a:gridCol w="76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2204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Type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Calibri" charset="0"/>
                      </a:endParaRP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Description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Calibri" charset="0"/>
                      </a:endParaRP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Operating  mode-nominal output 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Q.ty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36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PCQ5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converters for the “Q5” quadrupoles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DC -  200A / 50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26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36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PCQ6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converters for the “Q6” quadrupoles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DC -  200A / 50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95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36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PCQ7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converters for the “Q7” quadrupoles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DC -  200A / 50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12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6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PCQ8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converters for the “Q8” quadrupoles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DC -  400A / 50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6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62431"/>
                  </a:ext>
                </a:extLst>
              </a:tr>
              <a:tr h="24836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PCD1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converters for the “D1” dipoles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DC -  400A / 100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1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69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PCC5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 for the “C5” dual-plane correctors*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4Q -  ± 16 A/ ± 20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26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69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PCC6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 for the “C6” dual-plane correctors*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4Q -  ± 16 A/ ± 20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110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69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PCC8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Power converter for the “C8” dual-plane correctors*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4Q -  ± 16 A/ ± 20 V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8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69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charset="0"/>
                        <a:cs typeface="Calibri" charset="0"/>
                      </a:endParaRP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Calibri" charset="0"/>
                        </a:rPr>
                        <a:t>*plus COTS Bulk and Aux AC/DC power supplies</a:t>
                      </a: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0"/>
                        <a:cs typeface="Calibri" charset="0"/>
                      </a:endParaRP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0"/>
                        <a:cs typeface="Calibri" charset="0"/>
                      </a:endParaRPr>
                    </a:p>
                  </a:txBody>
                  <a:tcPr marL="61721" marR="6172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84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11861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>
                <a:solidFill>
                  <a:schemeClr val="tx1"/>
                </a:solidFill>
                <a:latin typeface="Arial" charset="0"/>
              </a:rPr>
              <a:t>POWER CONVERTERS FOR QUADRUPOLES AND DIPOLES</a:t>
            </a:r>
            <a:endParaRPr lang="it-IT" altLang="it-IT" b="1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8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316294A9-165B-8D4D-9AA5-33E1FF60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5541"/>
            <a:ext cx="10080625" cy="646331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>
                <a:ea typeface="Calibri"/>
              </a:rPr>
              <a:t>Design and construction of the power converters assigned to a consortium made by Energy Technology and CAEN.</a:t>
            </a:r>
          </a:p>
        </p:txBody>
      </p:sp>
      <p:sp>
        <p:nvSpPr>
          <p:cNvPr id="11" name="Text Box 83">
            <a:extLst>
              <a:ext uri="{FF2B5EF4-FFF2-40B4-BE49-F238E27FC236}">
                <a16:creationId xmlns:a16="http://schemas.microsoft.com/office/drawing/2014/main" id="{8B4F652F-5078-4D44-A795-057052A41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4" y="3814677"/>
            <a:ext cx="9914276" cy="147732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lvl="1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Modular approach;</a:t>
            </a:r>
          </a:p>
          <a:p>
            <a:pPr marL="685800" lvl="2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PCQ5,PCQ6, PCQ7 and PCQ8: same 200 A/50 V module (directly for PCQ5,PCQ6, and PCQ7 and with parallel connection of two modules for PCQ8).</a:t>
            </a:r>
          </a:p>
          <a:p>
            <a:pPr marL="685800" lvl="2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PCD1: 100A/100 V modules combined with parallel connection (four modules).</a:t>
            </a:r>
          </a:p>
          <a:p>
            <a:pPr marL="285750" lvl="1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Based on an industrial product.</a:t>
            </a:r>
          </a:p>
        </p:txBody>
      </p:sp>
      <p:sp>
        <p:nvSpPr>
          <p:cNvPr id="14" name="Text Box 83">
            <a:extLst>
              <a:ext uri="{FF2B5EF4-FFF2-40B4-BE49-F238E27FC236}">
                <a16:creationId xmlns:a16="http://schemas.microsoft.com/office/drawing/2014/main" id="{4127EB26-F789-D947-9300-FA4B8669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6" y="5436021"/>
            <a:ext cx="9598313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20</a:t>
            </a:r>
            <a:r>
              <a:rPr lang="en-US" sz="1800" baseline="30000" dirty="0">
                <a:solidFill>
                  <a:schemeClr val="tx1"/>
                </a:solidFill>
                <a:ea typeface="Calibri"/>
              </a:rPr>
              <a:t>th</a:t>
            </a:r>
            <a:r>
              <a:rPr lang="en-US" sz="1800" dirty="0">
                <a:solidFill>
                  <a:schemeClr val="tx1"/>
                </a:solidFill>
                <a:ea typeface="Calibri"/>
              </a:rPr>
              <a:t>  Sept. 18: Critical Design Review.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Middle Nov. 18: first batch FAT.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End Nov. 18: first batch (5 PCQ5,6,7 + 1 PCQ8 + 1 PCD1) delivered to Lund.</a:t>
            </a:r>
          </a:p>
          <a:p>
            <a:pPr marL="285750" lvl="1" indent="-285750"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ea typeface="Calibri"/>
              </a:rPr>
              <a:t>End May 19: last batch (45 PCQ5,6,7 + 1 PCQ8) delivered to Lund.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0B1B362-6AF5-C843-85E4-63EB27B39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191128"/>
              </p:ext>
            </p:extLst>
          </p:nvPr>
        </p:nvGraphicFramePr>
        <p:xfrm>
          <a:off x="0" y="2132892"/>
          <a:ext cx="5976664" cy="1782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1" name="Document" r:id="rId4" imgW="6261100" imgH="1866900" progId="Word.Document.12">
                  <p:embed/>
                </p:oleObj>
              </mc:Choice>
              <mc:Fallback>
                <p:oleObj name="Document" r:id="rId4" imgW="6261100" imgH="1866900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132892"/>
                        <a:ext cx="5976664" cy="1782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5F4DA7-63E9-664A-8B11-A7A2D4276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392" y="2013942"/>
            <a:ext cx="3888433" cy="20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206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96A0A9EA-6262-614D-9C36-D835B9D36F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7014387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b="1" dirty="0">
                <a:solidFill>
                  <a:schemeClr val="tx1"/>
                </a:solidFill>
                <a:latin typeface="Arial" charset="0"/>
              </a:rPr>
              <a:t>POWER CONVERTERS FOR CORRECTORS</a:t>
            </a:r>
            <a:endParaRPr lang="it-IT" altLang="it-IT" b="1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9EFBAD-C53B-074A-8171-90241C1C4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CB7EA-6100-364B-A1C0-5993C8F48804}" type="slidenum">
              <a:rPr lang="it-IT" altLang="it-IT" sz="1300" smtClean="0">
                <a:solidFill>
                  <a:srgbClr val="000000"/>
                </a:solidFill>
              </a:rPr>
              <a:pPr/>
              <a:t>9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316294A9-165B-8D4D-9AA5-33E1FF60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3573"/>
            <a:ext cx="10080625" cy="646331"/>
          </a:xfrm>
          <a:prstGeom prst="rect">
            <a:avLst/>
          </a:prstGeom>
          <a:solidFill>
            <a:srgbClr val="0068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/>
              <a:t>Based on compact Elettra in-house design for FERMI (~ 300 PC installed).</a:t>
            </a:r>
            <a:endParaRPr lang="en-US" sz="1800" b="1" dirty="0">
              <a:ea typeface="Calibri"/>
            </a:endParaRPr>
          </a:p>
          <a:p>
            <a:pPr marL="285750" lvl="1">
              <a:buFont typeface="Wingdings" pitchFamily="2" charset="2"/>
              <a:buChar char="q"/>
              <a:defRPr/>
            </a:pPr>
            <a:r>
              <a:rPr lang="en-US" sz="1800" b="1" dirty="0">
                <a:ea typeface="Calibri"/>
              </a:rPr>
              <a:t>Construction of the power converters assigned to EEI.</a:t>
            </a:r>
          </a:p>
        </p:txBody>
      </p:sp>
      <p:sp>
        <p:nvSpPr>
          <p:cNvPr id="14" name="Text Box 83">
            <a:extLst>
              <a:ext uri="{FF2B5EF4-FFF2-40B4-BE49-F238E27FC236}">
                <a16:creationId xmlns:a16="http://schemas.microsoft.com/office/drawing/2014/main" id="{4127EB26-F789-D947-9300-FA4B8669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35" y="5404800"/>
            <a:ext cx="9598313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42900" indent="-3429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</a:rPr>
              <a:t>t</a:t>
            </a:r>
            <a:r>
              <a:rPr lang="it-IT" sz="2000" baseline="-25000" dirty="0">
                <a:solidFill>
                  <a:schemeClr val="tx1"/>
                </a:solidFill>
              </a:rPr>
              <a:t>0</a:t>
            </a:r>
            <a:r>
              <a:rPr lang="it-IT" sz="2000" dirty="0">
                <a:solidFill>
                  <a:schemeClr val="tx1"/>
                </a:solidFill>
              </a:rPr>
              <a:t> + 6 weeks: delivery of </a:t>
            </a:r>
            <a:r>
              <a:rPr lang="it-IT" sz="2000" dirty="0" err="1">
                <a:solidFill>
                  <a:schemeClr val="tx1"/>
                </a:solidFill>
              </a:rPr>
              <a:t>pre-series</a:t>
            </a:r>
            <a:r>
              <a:rPr lang="it-IT" sz="2000" dirty="0">
                <a:solidFill>
                  <a:schemeClr val="tx1"/>
                </a:solidFill>
              </a:rPr>
              <a:t> and production test of A2720 </a:t>
            </a:r>
            <a:r>
              <a:rPr lang="it-IT" sz="2000" i="1" dirty="0">
                <a:solidFill>
                  <a:schemeClr val="tx1"/>
                </a:solidFill>
              </a:rPr>
              <a:t>System. </a:t>
            </a:r>
          </a:p>
          <a:p>
            <a:r>
              <a:rPr lang="it-IT" sz="2000" dirty="0">
                <a:solidFill>
                  <a:schemeClr val="tx1"/>
                </a:solidFill>
              </a:rPr>
              <a:t>t</a:t>
            </a:r>
            <a:r>
              <a:rPr lang="it-IT" sz="2000" baseline="-25000" dirty="0">
                <a:solidFill>
                  <a:schemeClr val="tx1"/>
                </a:solidFill>
              </a:rPr>
              <a:t>0</a:t>
            </a:r>
            <a:r>
              <a:rPr lang="it-IT" sz="2000" dirty="0">
                <a:solidFill>
                  <a:schemeClr val="tx1"/>
                </a:solidFill>
              </a:rPr>
              <a:t> + 18 weeks: delivery to Elettra of the </a:t>
            </a:r>
            <a:r>
              <a:rPr lang="it-IT" sz="2000" dirty="0" err="1">
                <a:solidFill>
                  <a:schemeClr val="tx1"/>
                </a:solidFill>
              </a:rPr>
              <a:t>series</a:t>
            </a:r>
            <a:r>
              <a:rPr lang="it-IT" sz="2000" dirty="0">
                <a:solidFill>
                  <a:schemeClr val="tx1"/>
                </a:solidFill>
              </a:rPr>
              <a:t> of the A2720 </a:t>
            </a:r>
            <a:r>
              <a:rPr lang="it-IT" sz="2000" i="1" dirty="0">
                <a:solidFill>
                  <a:schemeClr val="tx1"/>
                </a:solidFill>
              </a:rPr>
              <a:t>Systems (</a:t>
            </a:r>
            <a:r>
              <a:rPr lang="it-IT" sz="2000" i="1" dirty="0" err="1">
                <a:solidFill>
                  <a:schemeClr val="tx1"/>
                </a:solidFill>
              </a:rPr>
              <a:t>units</a:t>
            </a:r>
            <a:r>
              <a:rPr lang="it-IT" sz="2000" i="1" dirty="0">
                <a:solidFill>
                  <a:schemeClr val="tx1"/>
                </a:solidFill>
              </a:rPr>
              <a:t> and </a:t>
            </a:r>
            <a:r>
              <a:rPr lang="it-IT" sz="2000" i="1" dirty="0" err="1">
                <a:solidFill>
                  <a:schemeClr val="tx1"/>
                </a:solidFill>
              </a:rPr>
              <a:t>crates</a:t>
            </a:r>
            <a:r>
              <a:rPr lang="it-IT" sz="2000" i="1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6D94C-A1D4-274B-8E7E-034886B02137}"/>
              </a:ext>
            </a:extLst>
          </p:cNvPr>
          <p:cNvSpPr/>
          <p:nvPr/>
        </p:nvSpPr>
        <p:spPr>
          <a:xfrm>
            <a:off x="5769007" y="2911744"/>
            <a:ext cx="42165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3863" indent="-3429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1800" b="1" dirty="0">
                <a:solidFill>
                  <a:srgbClr val="000090"/>
                </a:solidFill>
              </a:rPr>
              <a:t>4Q Power converters.</a:t>
            </a:r>
          </a:p>
          <a:p>
            <a:pPr marL="423863" indent="-3429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</a:rPr>
              <a:t>All power converters for correctors standardized to same specifications: ±16 A (± 20 A MAX), ± 20 V.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E4B2B4-43CC-8745-BBC0-FC70D8F2B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35" y="2322950"/>
            <a:ext cx="5546230" cy="24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4639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</Template>
  <TotalTime>830</TotalTime>
  <Words>2169</Words>
  <Application>Microsoft Office PowerPoint</Application>
  <PresentationFormat>Custom</PresentationFormat>
  <Paragraphs>392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Gill Sans</vt:lpstr>
      <vt:lpstr>Lucida Grande</vt:lpstr>
      <vt:lpstr>Times New Roman</vt:lpstr>
      <vt:lpstr>Wingdings</vt:lpstr>
      <vt:lpstr>Elettra Sincrotrone Trieste_Template Slides ENG</vt:lpstr>
      <vt:lpstr>Document</vt:lpstr>
      <vt:lpstr>PowerPoint Presentation</vt:lpstr>
      <vt:lpstr>REPORT FROM  ELETTRA SINCROTRONE TRIESTE   ESS ACCELERATOR COLLABORATION BOARD MEETING  Elettra Sincrotrone Trieste, October 3,  2018</vt:lpstr>
      <vt:lpstr>OVERVIEW</vt:lpstr>
      <vt:lpstr>AIK 2.1 - MAGNETS</vt:lpstr>
      <vt:lpstr>MAGNETS: Q5, Q6, Q7 AND C5, C6</vt:lpstr>
      <vt:lpstr>MAGNETS: D1, Q8 and C8</vt:lpstr>
      <vt:lpstr>AIK 17.2 - POWER CONVERTERS</vt:lpstr>
      <vt:lpstr>POWER CONVERTERS FOR QUADRUPOLES AND DIPOLES</vt:lpstr>
      <vt:lpstr>POWER CONVERTERS FOR CORRECTORS</vt:lpstr>
      <vt:lpstr>AIK 17.7- SPOKE CAVITIES RF POWER STATIONS</vt:lpstr>
      <vt:lpstr>RF  POWER STATIONS</vt:lpstr>
      <vt:lpstr>AIK 7.4 - WIRE SCANNER ACQUISITION SYSTEM</vt:lpstr>
      <vt:lpstr>WIRE SCANNER ACQUISITION SYSTEM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guidi</dc:creator>
  <cp:lastModifiedBy>Caroline Prabert</cp:lastModifiedBy>
  <cp:revision>132</cp:revision>
  <cp:lastPrinted>2015-12-09T13:35:49Z</cp:lastPrinted>
  <dcterms:created xsi:type="dcterms:W3CDTF">2015-12-09T11:23:36Z</dcterms:created>
  <dcterms:modified xsi:type="dcterms:W3CDTF">2018-10-03T11:17:49Z</dcterms:modified>
</cp:coreProperties>
</file>