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62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31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40351" y="1236199"/>
            <a:ext cx="3860165" cy="3462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93008" y="0"/>
            <a:ext cx="5650991" cy="8686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5650992" cy="8686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3" y="1523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476" y="0"/>
                </a:moveTo>
                <a:lnTo>
                  <a:pt x="0" y="0"/>
                </a:lnTo>
                <a:lnTo>
                  <a:pt x="0" y="685647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586471" y="115823"/>
            <a:ext cx="1450848" cy="7101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2070" y="310087"/>
            <a:ext cx="6899859" cy="382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7034" y="1111936"/>
            <a:ext cx="8329930" cy="4392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9590" y="6514601"/>
            <a:ext cx="8794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01</a:t>
            </a:r>
            <a:r>
              <a:rPr spc="10" dirty="0"/>
              <a:t>-</a:t>
            </a:r>
            <a:r>
              <a:rPr dirty="0"/>
              <a:t>Oct</a:t>
            </a:r>
            <a:r>
              <a:rPr spc="5" dirty="0"/>
              <a:t>-</a:t>
            </a:r>
            <a:r>
              <a:rPr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27123" y="6514601"/>
            <a:ext cx="616140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de-DE" spc="-5" smtClean="0"/>
              <a:t>Roger Ruber - Status of present Uppsala contribution - CERN-Uppsala Steering Committee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08314" y="6514601"/>
            <a:ext cx="22161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9.png"/><Relationship Id="rId5" Type="http://schemas.openxmlformats.org/officeDocument/2006/relationships/image" Target="../media/image1.jpg"/><Relationship Id="rId10" Type="http://schemas.openxmlformats.org/officeDocument/2006/relationships/image" Target="../media/image8.png"/><Relationship Id="rId4" Type="http://schemas.openxmlformats.org/officeDocument/2006/relationships/image" Target="../media/image4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5" y="3428999"/>
            <a:ext cx="5431536" cy="3428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93664" y="2663951"/>
            <a:ext cx="3450335" cy="4191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14051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3" y="1523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476" y="0"/>
                </a:moveTo>
                <a:lnTo>
                  <a:pt x="0" y="0"/>
                </a:lnTo>
                <a:lnTo>
                  <a:pt x="0" y="685647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73367" y="73152"/>
            <a:ext cx="2590799" cy="12679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54679" y="0"/>
            <a:ext cx="2849880" cy="1395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97023" y="1469136"/>
            <a:ext cx="4984241" cy="11254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000" y="2167140"/>
            <a:ext cx="1159002" cy="5158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2391" y="2167140"/>
            <a:ext cx="1768602" cy="51586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72383" y="2167140"/>
            <a:ext cx="2570225" cy="51586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34000" y="2167140"/>
            <a:ext cx="3067050" cy="51586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93470" y="1703363"/>
            <a:ext cx="7355205" cy="820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ctr">
              <a:lnSpc>
                <a:spcPct val="100000"/>
              </a:lnSpc>
            </a:pPr>
            <a:r>
              <a:rPr sz="4000" b="1" dirty="0">
                <a:solidFill>
                  <a:srgbClr val="FF0000"/>
                </a:solidFill>
                <a:latin typeface="Arial"/>
                <a:cs typeface="Arial"/>
              </a:rPr>
              <a:t>FRE</a:t>
            </a:r>
            <a:r>
              <a:rPr sz="4000" b="1" spc="-2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40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40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F0000"/>
                </a:solidFill>
                <a:latin typeface="Arial"/>
                <a:cs typeface="Arial"/>
              </a:rPr>
              <a:t>Laboratory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800" b="1" dirty="0">
                <a:latin typeface="Arial"/>
                <a:cs typeface="Arial"/>
              </a:rPr>
              <a:t>F</a:t>
            </a:r>
            <a:r>
              <a:rPr sz="1800" b="1" spc="5" dirty="0">
                <a:latin typeface="Arial"/>
                <a:cs typeface="Arial"/>
              </a:rPr>
              <a:t>ac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5" dirty="0">
                <a:latin typeface="Arial"/>
                <a:cs typeface="Arial"/>
              </a:rPr>
              <a:t>l</a:t>
            </a:r>
            <a:r>
              <a:rPr sz="1800" b="1" dirty="0">
                <a:latin typeface="Arial"/>
                <a:cs typeface="Arial"/>
              </a:rPr>
              <a:t>ity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for R</a:t>
            </a:r>
            <a:r>
              <a:rPr sz="1800" b="1" spc="5" dirty="0">
                <a:latin typeface="Arial"/>
                <a:cs typeface="Arial"/>
              </a:rPr>
              <a:t>esea</a:t>
            </a:r>
            <a:r>
              <a:rPr sz="1800" b="1" dirty="0">
                <a:latin typeface="Arial"/>
                <a:cs typeface="Arial"/>
              </a:rPr>
              <a:t>rch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5" dirty="0">
                <a:latin typeface="Arial"/>
                <a:cs typeface="Arial"/>
              </a:rPr>
              <a:t>ns</a:t>
            </a:r>
            <a:r>
              <a:rPr sz="1800" b="1" dirty="0">
                <a:latin typeface="Arial"/>
                <a:cs typeface="Arial"/>
              </a:rPr>
              <a:t>tru</a:t>
            </a:r>
            <a:r>
              <a:rPr sz="1800" b="1" spc="5" dirty="0">
                <a:latin typeface="Arial"/>
                <a:cs typeface="Arial"/>
              </a:rPr>
              <a:t>me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ti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 </a:t>
            </a:r>
            <a:r>
              <a:rPr sz="1800" b="1" spc="-30" dirty="0">
                <a:latin typeface="Arial"/>
                <a:cs typeface="Arial"/>
              </a:rPr>
              <a:t>A</a:t>
            </a:r>
            <a:r>
              <a:rPr sz="1800" b="1" spc="5" dirty="0">
                <a:latin typeface="Arial"/>
                <a:cs typeface="Arial"/>
              </a:rPr>
              <a:t>cce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rat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r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</a:t>
            </a:r>
            <a:r>
              <a:rPr sz="1800" b="1" spc="-15" dirty="0">
                <a:latin typeface="Arial"/>
                <a:cs typeface="Arial"/>
              </a:rPr>
              <a:t>v</a:t>
            </a:r>
            <a:r>
              <a:rPr sz="1800" b="1" spc="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10" dirty="0">
                <a:latin typeface="Arial"/>
                <a:cs typeface="Arial"/>
              </a:rPr>
              <a:t>m</a:t>
            </a:r>
            <a:r>
              <a:rPr sz="1800" b="1" spc="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xfrm>
            <a:off x="407034" y="1111936"/>
            <a:ext cx="8329930" cy="3742464"/>
          </a:xfrm>
          <a:prstGeom prst="rect">
            <a:avLst/>
          </a:prstGeom>
        </p:spPr>
        <p:txBody>
          <a:bodyPr vert="horz" wrap="square" lIns="0" tIns="1798730" rIns="0" bIns="0" rtlCol="0">
            <a:spAutoFit/>
          </a:bodyPr>
          <a:lstStyle/>
          <a:p>
            <a:pPr marL="5080" algn="ctr">
              <a:lnSpc>
                <a:spcPct val="100000"/>
              </a:lnSpc>
            </a:pPr>
            <a:r>
              <a:rPr dirty="0"/>
              <a:t>Stat</a:t>
            </a:r>
            <a:r>
              <a:rPr spc="-15" dirty="0"/>
              <a:t>u</a:t>
            </a:r>
            <a:r>
              <a:rPr dirty="0"/>
              <a:t>s</a:t>
            </a:r>
          </a:p>
          <a:p>
            <a:pPr marL="1905" algn="ctr">
              <a:lnSpc>
                <a:spcPct val="100000"/>
              </a:lnSpc>
              <a:spcBef>
                <a:spcPts val="840"/>
              </a:spcBef>
            </a:pPr>
            <a:r>
              <a:rPr lang="sv-SE" spc="-15" dirty="0"/>
              <a:t>o</a:t>
            </a:r>
            <a:r>
              <a:rPr lang="sv-SE" spc="-15" dirty="0" smtClean="0"/>
              <a:t>f tests for ESS</a:t>
            </a:r>
            <a:endParaRPr dirty="0"/>
          </a:p>
          <a:p>
            <a:pPr marL="10160" algn="ctr">
              <a:lnSpc>
                <a:spcPct val="100000"/>
              </a:lnSpc>
              <a:spcBef>
                <a:spcPts val="2070"/>
              </a:spcBef>
            </a:pPr>
            <a:r>
              <a:rPr lang="sv-SE" sz="2000" spc="-15" dirty="0" smtClean="0">
                <a:solidFill>
                  <a:srgbClr val="808080"/>
                </a:solidFill>
              </a:rPr>
              <a:t>Tord Ekelof</a:t>
            </a:r>
            <a:endParaRPr sz="2000" dirty="0"/>
          </a:p>
          <a:p>
            <a:pPr marL="6350" algn="ctr">
              <a:lnSpc>
                <a:spcPct val="100000"/>
              </a:lnSpc>
              <a:spcBef>
                <a:spcPts val="600"/>
              </a:spcBef>
            </a:pPr>
            <a:r>
              <a:rPr lang="sv-SE" sz="2000" b="0" i="1" spc="-15" dirty="0" smtClean="0">
                <a:solidFill>
                  <a:srgbClr val="990000"/>
                </a:solidFill>
              </a:rPr>
              <a:t>Trieste 3</a:t>
            </a:r>
            <a:r>
              <a:rPr sz="2000" b="0" i="1" spc="-10" dirty="0" smtClean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0" i="1" spc="-10" dirty="0">
                <a:solidFill>
                  <a:srgbClr val="990000"/>
                </a:solidFill>
                <a:latin typeface="Arial"/>
                <a:cs typeface="Arial"/>
              </a:rPr>
              <a:t>Oct</a:t>
            </a:r>
            <a:r>
              <a:rPr sz="2000" b="0" i="1" spc="-25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2000" b="0" i="1" spc="-15" dirty="0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sz="2000" b="0" i="1" spc="-25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2000" b="0" i="1" spc="-1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2000" b="0" i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000" b="0" i="1" spc="-20" dirty="0">
                <a:solidFill>
                  <a:srgbClr val="990000"/>
                </a:solidFill>
                <a:latin typeface="Arial"/>
                <a:cs typeface="Arial"/>
              </a:rPr>
              <a:t>2018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de-DE" smtClean="0"/>
              <a:t>1</a:t>
            </a:fld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“</a:t>
            </a:r>
            <a:r>
              <a:rPr spc="-15" dirty="0">
                <a:latin typeface="Arial"/>
                <a:cs typeface="Arial"/>
              </a:rPr>
              <a:t>HN</a:t>
            </a:r>
            <a:r>
              <a:rPr dirty="0">
                <a:latin typeface="Arial"/>
                <a:cs typeface="Arial"/>
              </a:rPr>
              <a:t>OSS”</a:t>
            </a:r>
            <a:r>
              <a:rPr spc="-15" dirty="0">
                <a:latin typeface="Arial"/>
                <a:cs typeface="Arial"/>
              </a:rPr>
              <a:t> H</a:t>
            </a:r>
            <a:r>
              <a:rPr dirty="0">
                <a:latin typeface="Arial"/>
                <a:cs typeface="Arial"/>
              </a:rPr>
              <a:t>ori</a:t>
            </a:r>
            <a:r>
              <a:rPr spc="5" dirty="0">
                <a:latin typeface="Arial"/>
                <a:cs typeface="Arial"/>
              </a:rPr>
              <a:t>z</a:t>
            </a:r>
            <a:r>
              <a:rPr dirty="0">
                <a:latin typeface="Arial"/>
                <a:cs typeface="Arial"/>
              </a:rPr>
              <a:t>on</a:t>
            </a:r>
            <a:r>
              <a:rPr spc="5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al</a:t>
            </a:r>
            <a:r>
              <a:rPr spc="-15" dirty="0">
                <a:latin typeface="Arial"/>
                <a:cs typeface="Arial"/>
              </a:rPr>
              <a:t> C</a:t>
            </a:r>
            <a:r>
              <a:rPr dirty="0">
                <a:latin typeface="Arial"/>
                <a:cs typeface="Arial"/>
              </a:rPr>
              <a:t>r</a:t>
            </a:r>
            <a:r>
              <a:rPr spc="-3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o</a:t>
            </a:r>
            <a:r>
              <a:rPr spc="5" dirty="0">
                <a:latin typeface="Arial"/>
                <a:cs typeface="Arial"/>
              </a:rPr>
              <a:t>st</a:t>
            </a:r>
            <a:r>
              <a:rPr dirty="0">
                <a:latin typeface="Arial"/>
                <a:cs typeface="Arial"/>
              </a:rPr>
              <a:t>at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040089"/>
            <a:ext cx="5047615" cy="3054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0056A3"/>
                </a:solidFill>
                <a:latin typeface="Arial"/>
                <a:cs typeface="Arial"/>
              </a:rPr>
              <a:t>HN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O</a:t>
            </a:r>
            <a:r>
              <a:rPr sz="1200" spc="-10" dirty="0">
                <a:solidFill>
                  <a:srgbClr val="0056A3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S</a:t>
            </a:r>
            <a:r>
              <a:rPr sz="1200" spc="15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=</a:t>
            </a:r>
            <a:r>
              <a:rPr sz="1200" spc="-10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Ho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r</a:t>
            </a:r>
            <a:r>
              <a:rPr sz="1200" spc="20" dirty="0">
                <a:solidFill>
                  <a:srgbClr val="0056A3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zontal</a:t>
            </a:r>
            <a:r>
              <a:rPr sz="1200" spc="-75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56A3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u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g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e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t</a:t>
            </a:r>
            <a:r>
              <a:rPr sz="1200" spc="-45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for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Ope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at</a:t>
            </a:r>
            <a:r>
              <a:rPr sz="1200" spc="20" dirty="0">
                <a:solidFill>
                  <a:srgbClr val="0056A3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on</a:t>
            </a:r>
            <a:r>
              <a:rPr sz="1200" spc="-65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of</a:t>
            </a:r>
            <a:r>
              <a:rPr sz="1200" spc="-20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56A3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u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e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cond</a:t>
            </a:r>
            <a:r>
              <a:rPr sz="1200" spc="5" dirty="0">
                <a:solidFill>
                  <a:srgbClr val="0056A3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ct</a:t>
            </a:r>
            <a:r>
              <a:rPr sz="1200" spc="20" dirty="0">
                <a:solidFill>
                  <a:srgbClr val="0056A3"/>
                </a:solidFill>
                <a:latin typeface="Arial"/>
                <a:cs typeface="Arial"/>
              </a:rPr>
              <a:t>i</a:t>
            </a:r>
            <a:r>
              <a:rPr sz="1200" spc="-25" dirty="0">
                <a:solidFill>
                  <a:srgbClr val="0056A3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g</a:t>
            </a:r>
            <a:r>
              <a:rPr sz="1200" spc="-70" dirty="0">
                <a:solidFill>
                  <a:srgbClr val="0056A3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56A3"/>
                </a:solidFill>
                <a:latin typeface="Arial"/>
                <a:cs typeface="Arial"/>
              </a:rPr>
              <a:t>S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yste</a:t>
            </a:r>
            <a:r>
              <a:rPr sz="1200" spc="-40" dirty="0">
                <a:solidFill>
                  <a:srgbClr val="0056A3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0056A3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189230" indent="-17653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189865" algn="l"/>
              </a:tabLst>
            </a:pPr>
            <a:r>
              <a:rPr sz="2000" spc="15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of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5" dirty="0">
                <a:latin typeface="Arial"/>
                <a:cs typeface="Arial"/>
              </a:rPr>
              <a:t>upe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ondu</a:t>
            </a:r>
            <a:r>
              <a:rPr sz="2000" spc="-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ing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v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ie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/de</a:t>
            </a:r>
            <a:r>
              <a:rPr sz="2000" spc="-25" dirty="0">
                <a:latin typeface="Arial"/>
                <a:cs typeface="Arial"/>
              </a:rPr>
              <a:t>v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es</a:t>
            </a:r>
            <a:endParaRPr sz="2000">
              <a:latin typeface="Arial"/>
              <a:cs typeface="Arial"/>
            </a:endParaRPr>
          </a:p>
          <a:p>
            <a:pPr marL="369570" lvl="1" indent="-180340">
              <a:lnSpc>
                <a:spcPct val="100000"/>
              </a:lnSpc>
              <a:spcBef>
                <a:spcPts val="440"/>
              </a:spcBef>
              <a:buFont typeface="Arial"/>
              <a:buChar char="–"/>
              <a:tabLst>
                <a:tab pos="370205" algn="l"/>
              </a:tabLst>
            </a:pPr>
            <a:r>
              <a:rPr sz="1800" spc="5" dirty="0">
                <a:latin typeface="Arial"/>
                <a:cs typeface="Arial"/>
              </a:rPr>
              <a:t>324</a:t>
            </a:r>
            <a:r>
              <a:rPr sz="1800" dirty="0">
                <a:latin typeface="Arial"/>
                <a:cs typeface="Arial"/>
              </a:rPr>
              <a:t>0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x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ø</a:t>
            </a:r>
            <a:r>
              <a:rPr sz="1800" spc="5" dirty="0">
                <a:latin typeface="Arial"/>
                <a:cs typeface="Arial"/>
              </a:rPr>
              <a:t>1200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inne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v</a:t>
            </a:r>
            <a:r>
              <a:rPr sz="1800" spc="5" dirty="0">
                <a:latin typeface="Arial"/>
                <a:cs typeface="Arial"/>
              </a:rPr>
              <a:t>olu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369570" lvl="1" indent="-18034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370205" algn="l"/>
              </a:tabLst>
            </a:pPr>
            <a:r>
              <a:rPr sz="1800" spc="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5" dirty="0">
                <a:latin typeface="Arial"/>
                <a:cs typeface="Arial"/>
              </a:rPr>
              <a:t> t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c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v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0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ul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ane</a:t>
            </a:r>
            <a:r>
              <a:rPr sz="1800" spc="-20" dirty="0">
                <a:latin typeface="Arial"/>
                <a:cs typeface="Arial"/>
              </a:rPr>
              <a:t>o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-20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369570" lvl="1" indent="-18034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370205" algn="l"/>
              </a:tabLst>
            </a:pPr>
            <a:r>
              <a:rPr sz="1800" dirty="0">
                <a:latin typeface="Arial"/>
                <a:cs typeface="Arial"/>
              </a:rPr>
              <a:t>ea</a:t>
            </a:r>
            <a:r>
              <a:rPr sz="1800" spc="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equ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pped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5" dirty="0">
                <a:latin typeface="Arial"/>
                <a:cs typeface="Arial"/>
              </a:rPr>
              <a:t> 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um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k</a:t>
            </a:r>
            <a:r>
              <a:rPr sz="180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89230" indent="-176530">
              <a:lnSpc>
                <a:spcPct val="100000"/>
              </a:lnSpc>
              <a:spcBef>
                <a:spcPts val="835"/>
              </a:spcBef>
              <a:buFont typeface="Arial"/>
              <a:buChar char="•"/>
              <a:tabLst>
                <a:tab pos="189865" algn="l"/>
              </a:tabLst>
            </a:pPr>
            <a:r>
              <a:rPr sz="2000" spc="-15" dirty="0">
                <a:latin typeface="Arial"/>
                <a:cs typeface="Arial"/>
              </a:rPr>
              <a:t>Low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Hi</a:t>
            </a:r>
            <a:r>
              <a:rPr sz="2000" spc="-25" dirty="0">
                <a:latin typeface="Arial"/>
                <a:cs typeface="Arial"/>
              </a:rPr>
              <a:t>g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po</a:t>
            </a:r>
            <a:r>
              <a:rPr sz="2000" spc="-40" dirty="0">
                <a:latin typeface="Arial"/>
                <a:cs typeface="Arial"/>
              </a:rPr>
              <a:t>w</a:t>
            </a:r>
            <a:r>
              <a:rPr sz="2000" spc="-10" dirty="0">
                <a:latin typeface="Arial"/>
                <a:cs typeface="Arial"/>
              </a:rPr>
              <a:t>er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RF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test</a:t>
            </a:r>
            <a:r>
              <a:rPr sz="2000" spc="-20" dirty="0">
                <a:latin typeface="Arial"/>
                <a:cs typeface="Arial"/>
              </a:rPr>
              <a:t>i</a:t>
            </a:r>
            <a:r>
              <a:rPr sz="2000" spc="-15" dirty="0">
                <a:latin typeface="Arial"/>
                <a:cs typeface="Arial"/>
              </a:rPr>
              <a:t>ng</a:t>
            </a:r>
            <a:endParaRPr sz="2000">
              <a:latin typeface="Arial"/>
              <a:cs typeface="Arial"/>
            </a:endParaRPr>
          </a:p>
          <a:p>
            <a:pPr marL="369570" lvl="1" indent="-180340">
              <a:lnSpc>
                <a:spcPct val="100000"/>
              </a:lnSpc>
              <a:spcBef>
                <a:spcPts val="440"/>
              </a:spcBef>
              <a:buFont typeface="Arial"/>
              <a:buChar char="–"/>
              <a:tabLst>
                <a:tab pos="370205" algn="l"/>
              </a:tabLst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unda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spc="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po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10" dirty="0">
                <a:latin typeface="Arial"/>
                <a:cs typeface="Arial"/>
              </a:rPr>
              <a:t>c</a:t>
            </a:r>
            <a:r>
              <a:rPr sz="1800" spc="5" dirty="0">
                <a:latin typeface="Arial"/>
                <a:cs typeface="Arial"/>
              </a:rPr>
              <a:t>ouple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</a:t>
            </a:r>
            <a:r>
              <a:rPr sz="1800" spc="5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bo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to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5" dirty="0">
                <a:latin typeface="Arial"/>
                <a:cs typeface="Arial"/>
              </a:rPr>
              <a:t>ide</a:t>
            </a:r>
            <a:r>
              <a:rPr sz="1800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69570" lvl="1" indent="-180340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370205" algn="l"/>
              </a:tabLst>
            </a:pPr>
            <a:r>
              <a:rPr sz="1800" dirty="0">
                <a:latin typeface="Arial"/>
                <a:cs typeface="Arial"/>
              </a:rPr>
              <a:t>(</a:t>
            </a:r>
            <a:r>
              <a:rPr sz="1800" spc="10" dirty="0">
                <a:latin typeface="Arial"/>
                <a:cs typeface="Arial"/>
              </a:rPr>
              <a:t>c</a:t>
            </a:r>
            <a:r>
              <a:rPr sz="1800" spc="5" dirty="0">
                <a:latin typeface="Arial"/>
                <a:cs typeface="Arial"/>
              </a:rPr>
              <a:t>old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unin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  <a:p>
            <a:pPr marL="189230" indent="-176530">
              <a:lnSpc>
                <a:spcPct val="100000"/>
              </a:lnSpc>
              <a:spcBef>
                <a:spcPts val="835"/>
              </a:spcBef>
              <a:buFont typeface="Arial"/>
              <a:buChar char="•"/>
              <a:tabLst>
                <a:tab pos="189865" algn="l"/>
              </a:tabLst>
            </a:pP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pe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at</a:t>
            </a:r>
            <a:r>
              <a:rPr sz="2000" spc="-15" dirty="0">
                <a:latin typeface="Arial"/>
                <a:cs typeface="Arial"/>
              </a:rPr>
              <a:t>ion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ra</a:t>
            </a:r>
            <a:r>
              <a:rPr sz="2000" spc="-25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ge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1.8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4.</a:t>
            </a:r>
            <a:r>
              <a:rPr sz="2000" spc="-25" dirty="0">
                <a:latin typeface="Arial"/>
                <a:cs typeface="Arial"/>
              </a:rPr>
              <a:t>5K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4376928"/>
            <a:ext cx="2938272" cy="2011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46703" y="4437888"/>
            <a:ext cx="3361944" cy="18897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40608" y="4431791"/>
            <a:ext cx="3374390" cy="1902460"/>
          </a:xfrm>
          <a:custGeom>
            <a:avLst/>
            <a:gdLst/>
            <a:ahLst/>
            <a:cxnLst/>
            <a:rect l="l" t="t" r="r" b="b"/>
            <a:pathLst>
              <a:path w="3374390" h="1902460">
                <a:moveTo>
                  <a:pt x="0" y="1901951"/>
                </a:moveTo>
                <a:lnTo>
                  <a:pt x="3374136" y="1901951"/>
                </a:lnTo>
                <a:lnTo>
                  <a:pt x="3374136" y="0"/>
                </a:lnTo>
                <a:lnTo>
                  <a:pt x="0" y="0"/>
                </a:lnTo>
                <a:lnTo>
                  <a:pt x="0" y="1901951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0928" y="1051560"/>
            <a:ext cx="2916935" cy="439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94832" y="1045463"/>
            <a:ext cx="2929255" cy="4404360"/>
          </a:xfrm>
          <a:custGeom>
            <a:avLst/>
            <a:gdLst/>
            <a:ahLst/>
            <a:cxnLst/>
            <a:rect l="l" t="t" r="r" b="b"/>
            <a:pathLst>
              <a:path w="2929254" h="4404360">
                <a:moveTo>
                  <a:pt x="0" y="4404360"/>
                </a:moveTo>
                <a:lnTo>
                  <a:pt x="2929127" y="4404360"/>
                </a:lnTo>
                <a:lnTo>
                  <a:pt x="2929127" y="0"/>
                </a:lnTo>
                <a:lnTo>
                  <a:pt x="0" y="0"/>
                </a:lnTo>
                <a:lnTo>
                  <a:pt x="0" y="440436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1552" y="0"/>
            <a:ext cx="1225296" cy="856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96200" y="5526023"/>
            <a:ext cx="1225296" cy="8625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</a:t>
            </a:r>
            <a:r>
              <a:rPr spc="-15" dirty="0"/>
              <a:t>R</a:t>
            </a:r>
            <a:r>
              <a:rPr dirty="0"/>
              <a:t>F</a:t>
            </a:r>
            <a:r>
              <a:rPr spc="-5" dirty="0"/>
              <a:t> </a:t>
            </a:r>
            <a:r>
              <a:rPr spc="-15" dirty="0"/>
              <a:t>T</a:t>
            </a:r>
            <a:r>
              <a:rPr dirty="0"/>
              <a:t>e</a:t>
            </a:r>
            <a:r>
              <a:rPr spc="5" dirty="0"/>
              <a:t>s</a:t>
            </a:r>
            <a:r>
              <a:rPr dirty="0"/>
              <a:t>t</a:t>
            </a:r>
            <a:r>
              <a:rPr spc="-15" dirty="0"/>
              <a:t> </a:t>
            </a:r>
            <a:r>
              <a:rPr dirty="0"/>
              <a:t>A</a:t>
            </a:r>
            <a:r>
              <a:rPr spc="5" dirty="0"/>
              <a:t>ct</a:t>
            </a:r>
            <a:r>
              <a:rPr dirty="0"/>
              <a:t>i</a:t>
            </a:r>
            <a:r>
              <a:rPr spc="-40" dirty="0"/>
              <a:t>v</a:t>
            </a:r>
            <a:r>
              <a:rPr dirty="0"/>
              <a:t>i</a:t>
            </a:r>
            <a:r>
              <a:rPr spc="5" dirty="0"/>
              <a:t>t</a:t>
            </a:r>
            <a:r>
              <a:rPr dirty="0"/>
              <a:t>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504" y="1123624"/>
            <a:ext cx="4185920" cy="4780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indent="-176530">
              <a:lnSpc>
                <a:spcPct val="100000"/>
              </a:lnSpc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Hé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èn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ingl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po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ty</a:t>
            </a:r>
            <a:r>
              <a:rPr sz="1800" spc="-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(IPN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9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an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enna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low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</a:t>
            </a: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5" dirty="0">
                <a:latin typeface="Arial"/>
                <a:cs typeface="Arial"/>
              </a:rPr>
              <a:t>s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10" dirty="0">
                <a:latin typeface="Arial"/>
                <a:cs typeface="Arial"/>
              </a:rPr>
              <a:t>f</a:t>
            </a:r>
            <a:r>
              <a:rPr sz="1600" spc="-10" dirty="0">
                <a:latin typeface="Arial"/>
                <a:cs typeface="Arial"/>
              </a:rPr>
              <a:t>-e</a:t>
            </a:r>
            <a:r>
              <a:rPr sz="1600" spc="-40" dirty="0">
                <a:latin typeface="Arial"/>
                <a:cs typeface="Arial"/>
              </a:rPr>
              <a:t>x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p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5" dirty="0">
                <a:latin typeface="Arial"/>
                <a:cs typeface="Arial"/>
              </a:rPr>
              <a:t>SE</a:t>
            </a:r>
            <a:r>
              <a:rPr sz="1600" spc="-10" dirty="0">
                <a:latin typeface="Arial"/>
                <a:cs typeface="Arial"/>
              </a:rPr>
              <a:t>L</a:t>
            </a:r>
            <a:r>
              <a:rPr sz="1600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li</a:t>
            </a:r>
            <a:r>
              <a:rPr sz="1600" spc="-10" dirty="0">
                <a:latin typeface="Arial"/>
                <a:cs typeface="Arial"/>
              </a:rPr>
              <a:t>bra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edure</a:t>
            </a:r>
            <a:r>
              <a:rPr sz="1600" dirty="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16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3"/>
              </a:spcBef>
              <a:buFont typeface="Arial"/>
              <a:buChar char="–"/>
            </a:pPr>
            <a:endParaRPr sz="1550">
              <a:latin typeface="Times New Roman"/>
              <a:cs typeface="Times New Roman"/>
            </a:endParaRPr>
          </a:p>
          <a:p>
            <a:pPr marL="189230" indent="-176530">
              <a:lnSpc>
                <a:spcPct val="100000"/>
              </a:lnSpc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ain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doubl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po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(IPN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95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an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enn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ld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uner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low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</a:t>
            </a: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15" dirty="0">
                <a:latin typeface="Arial"/>
                <a:cs typeface="Arial"/>
              </a:rPr>
              <a:t>y</a:t>
            </a:r>
            <a:r>
              <a:rPr sz="1600" spc="-10" dirty="0">
                <a:latin typeface="Arial"/>
                <a:cs typeface="Arial"/>
              </a:rPr>
              <a:t>ogen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spc="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oo</a:t>
            </a:r>
            <a:r>
              <a:rPr sz="1600" dirty="0">
                <a:latin typeface="Arial"/>
                <a:cs typeface="Arial"/>
              </a:rPr>
              <a:t>li</a:t>
            </a:r>
            <a:r>
              <a:rPr sz="1600" spc="-10" dirty="0">
                <a:latin typeface="Arial"/>
                <a:cs typeface="Arial"/>
              </a:rPr>
              <a:t>ng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hea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LL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F,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SEL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5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5" dirty="0">
                <a:latin typeface="Arial"/>
                <a:cs typeface="Arial"/>
              </a:rPr>
              <a:t>Q</a:t>
            </a:r>
            <a:r>
              <a:rPr sz="1575" spc="-22" baseline="-21164" dirty="0">
                <a:latin typeface="Arial"/>
                <a:cs typeface="Arial"/>
              </a:rPr>
              <a:t>0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grad</a:t>
            </a:r>
            <a:r>
              <a:rPr sz="1600" dirty="0">
                <a:latin typeface="Arial"/>
                <a:cs typeface="Arial"/>
              </a:rPr>
              <a:t>ie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, </a:t>
            </a:r>
            <a:r>
              <a:rPr sz="1600" spc="25" dirty="0">
                <a:latin typeface="Arial"/>
                <a:cs typeface="Arial"/>
              </a:rPr>
              <a:t>m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rophon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189230" indent="-176530">
              <a:lnSpc>
                <a:spcPct val="100000"/>
              </a:lnSpc>
              <a:spcBef>
                <a:spcPts val="735"/>
              </a:spcBef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Ro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ea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ty</a:t>
            </a:r>
            <a:r>
              <a:rPr sz="1800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pa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ck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age</a:t>
            </a:r>
            <a:r>
              <a:rPr sz="1800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(IPN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9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po</a:t>
            </a: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oup</a:t>
            </a:r>
            <a:r>
              <a:rPr sz="1600" dirty="0">
                <a:latin typeface="Arial"/>
                <a:cs typeface="Arial"/>
              </a:rPr>
              <a:t>ler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uner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no</a:t>
            </a:r>
            <a:r>
              <a:rPr sz="1600" spc="25" dirty="0">
                <a:latin typeface="Arial"/>
                <a:cs typeface="Arial"/>
              </a:rPr>
              <a:t>m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grad</a:t>
            </a:r>
            <a:r>
              <a:rPr sz="1600" dirty="0">
                <a:latin typeface="Arial"/>
                <a:cs typeface="Arial"/>
              </a:rPr>
              <a:t>ie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5" dirty="0">
                <a:latin typeface="Arial"/>
                <a:cs typeface="Arial"/>
              </a:rPr>
              <a:t>Q</a:t>
            </a:r>
            <a:r>
              <a:rPr sz="1575" baseline="-21164" dirty="0">
                <a:latin typeface="Arial"/>
                <a:cs typeface="Arial"/>
              </a:rPr>
              <a:t>0 </a:t>
            </a:r>
            <a:r>
              <a:rPr sz="1575" spc="-209" baseline="-2116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10" dirty="0">
                <a:latin typeface="Arial"/>
                <a:cs typeface="Arial"/>
              </a:rPr>
              <a:t>grad</a:t>
            </a:r>
            <a:r>
              <a:rPr sz="1600" dirty="0">
                <a:latin typeface="Arial"/>
                <a:cs typeface="Arial"/>
              </a:rPr>
              <a:t>ie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m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rophon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spc="-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f</a:t>
            </a:r>
            <a:r>
              <a:rPr sz="1600" dirty="0">
                <a:latin typeface="Arial"/>
                <a:cs typeface="Arial"/>
              </a:rPr>
              <a:t>ill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30" dirty="0">
                <a:latin typeface="Arial"/>
                <a:cs typeface="Arial"/>
              </a:rPr>
              <a:t>m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,</a:t>
            </a:r>
            <a:endParaRPr sz="1600">
              <a:latin typeface="Arial"/>
              <a:cs typeface="Arial"/>
            </a:endParaRPr>
          </a:p>
          <a:p>
            <a:pPr marL="368935" marR="1783714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Loren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z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f</a:t>
            </a:r>
            <a:r>
              <a:rPr sz="1600" spc="-10" dirty="0">
                <a:latin typeface="Arial"/>
                <a:cs typeface="Arial"/>
              </a:rPr>
              <a:t>or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 de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un</a:t>
            </a:r>
            <a:r>
              <a:rPr sz="1600" dirty="0">
                <a:latin typeface="Arial"/>
                <a:cs typeface="Arial"/>
              </a:rPr>
              <a:t>ing </a:t>
            </a:r>
            <a:r>
              <a:rPr sz="1600" spc="-10" dirty="0">
                <a:latin typeface="Arial"/>
                <a:cs typeface="Arial"/>
              </a:rPr>
              <a:t>(L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10" dirty="0">
                <a:latin typeface="Arial"/>
                <a:cs typeface="Arial"/>
              </a:rPr>
              <a:t>D</a:t>
            </a:r>
            <a:r>
              <a:rPr sz="1600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368935" lvl="1" indent="-176530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r </a:t>
            </a:r>
            <a:r>
              <a:rPr sz="1600" spc="-10" dirty="0">
                <a:latin typeface="Arial"/>
                <a:cs typeface="Arial"/>
              </a:rPr>
              <a:t>opera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40351" y="1123624"/>
            <a:ext cx="4015740" cy="5153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indent="-176530">
              <a:lnSpc>
                <a:spcPct val="100000"/>
              </a:lnSpc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RF S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ta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35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Hz</a:t>
            </a:r>
            <a:r>
              <a:rPr sz="1800" spc="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9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cc</a:t>
            </a:r>
            <a:r>
              <a:rPr sz="1600" spc="-10" dirty="0">
                <a:latin typeface="Arial"/>
                <a:cs typeface="Arial"/>
              </a:rPr>
              <a:t>ep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5" dirty="0">
                <a:latin typeface="Arial"/>
                <a:cs typeface="Arial"/>
              </a:rPr>
              <a:t>f</a:t>
            </a:r>
            <a:r>
              <a:rPr sz="1600" spc="-10" dirty="0">
                <a:latin typeface="Arial"/>
                <a:cs typeface="Arial"/>
              </a:rPr>
              <a:t>un</a:t>
            </a:r>
            <a:r>
              <a:rPr sz="1600" spc="5" dirty="0">
                <a:latin typeface="Arial"/>
                <a:cs typeface="Arial"/>
              </a:rPr>
              <a:t>ct</a:t>
            </a:r>
            <a:r>
              <a:rPr sz="1600" dirty="0">
                <a:latin typeface="Arial"/>
                <a:cs typeface="Arial"/>
              </a:rPr>
              <a:t>io</a:t>
            </a:r>
            <a:r>
              <a:rPr sz="1600" spc="-10" dirty="0">
                <a:latin typeface="Arial"/>
                <a:cs typeface="Arial"/>
              </a:rPr>
              <a:t>na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marL="549275" lvl="2" indent="-17970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549910" algn="l"/>
              </a:tabLst>
            </a:pPr>
            <a:r>
              <a:rPr sz="1600" dirty="0">
                <a:latin typeface="Arial"/>
                <a:cs typeface="Arial"/>
              </a:rPr>
              <a:t>in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lu</a:t>
            </a:r>
            <a:r>
              <a:rPr sz="1600" spc="-10" dirty="0">
                <a:latin typeface="Arial"/>
                <a:cs typeface="Arial"/>
              </a:rPr>
              <a:t>d</a:t>
            </a:r>
            <a:r>
              <a:rPr sz="1600" dirty="0">
                <a:latin typeface="Arial"/>
                <a:cs typeface="Arial"/>
              </a:rPr>
              <a:t>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s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ib</a:t>
            </a:r>
            <a:r>
              <a:rPr sz="1600" spc="-10" dirty="0">
                <a:latin typeface="Arial"/>
                <a:cs typeface="Arial"/>
              </a:rPr>
              <a:t>u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spc="25" dirty="0">
                <a:latin typeface="Arial"/>
                <a:cs typeface="Arial"/>
              </a:rPr>
              <a:t>m</a:t>
            </a:r>
            <a:r>
              <a:rPr sz="1600" spc="-10" dirty="0">
                <a:latin typeface="Arial"/>
                <a:cs typeface="Arial"/>
              </a:rPr>
              <a:t>ponen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5" dirty="0">
                <a:latin typeface="Arial"/>
                <a:cs typeface="Arial"/>
              </a:rPr>
              <a:t>s</a:t>
            </a:r>
            <a:r>
              <a:rPr sz="1600" spc="-10" dirty="0">
                <a:latin typeface="Arial"/>
                <a:cs typeface="Arial"/>
              </a:rPr>
              <a:t>oa</a:t>
            </a:r>
            <a:r>
              <a:rPr sz="1600" dirty="0">
                <a:latin typeface="Arial"/>
                <a:cs typeface="Arial"/>
              </a:rPr>
              <a:t>k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84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pu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10" dirty="0">
                <a:latin typeface="Arial"/>
                <a:cs typeface="Arial"/>
              </a:rPr>
              <a:t>s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W </a:t>
            </a:r>
            <a:r>
              <a:rPr sz="1600" spc="-10" dirty="0">
                <a:latin typeface="Arial"/>
                <a:cs typeface="Arial"/>
              </a:rPr>
              <a:t>opera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15" dirty="0">
                <a:latin typeface="Arial"/>
                <a:cs typeface="Arial"/>
              </a:rPr>
              <a:t>v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  <a:p>
            <a:pPr marL="189230" indent="-176530">
              <a:lnSpc>
                <a:spcPct val="100000"/>
              </a:lnSpc>
              <a:spcBef>
                <a:spcPts val="735"/>
              </a:spcBef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RF S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ta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70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Hz</a:t>
            </a:r>
            <a:endParaRPr sz="18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9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cc</a:t>
            </a:r>
            <a:r>
              <a:rPr sz="1600" spc="-10" dirty="0">
                <a:latin typeface="Arial"/>
                <a:cs typeface="Arial"/>
              </a:rPr>
              <a:t>ep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dirty="0">
                <a:latin typeface="Arial"/>
                <a:cs typeface="Arial"/>
              </a:rPr>
              <a:t>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&amp;</a:t>
            </a:r>
            <a:r>
              <a:rPr sz="1600" spc="-10" dirty="0">
                <a:latin typeface="Arial"/>
                <a:cs typeface="Arial"/>
              </a:rPr>
              <a:t> opera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5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n 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m</a:t>
            </a:r>
            <a:r>
              <a:rPr sz="1600" spc="-10" dirty="0">
                <a:latin typeface="Arial"/>
                <a:cs typeface="Arial"/>
              </a:rPr>
              <a:t>odu</a:t>
            </a:r>
            <a:r>
              <a:rPr sz="1600" dirty="0">
                <a:latin typeface="Arial"/>
                <a:cs typeface="Arial"/>
              </a:rPr>
              <a:t>l</a:t>
            </a:r>
            <a:r>
              <a:rPr sz="1600" spc="-5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1600">
              <a:latin typeface="Times New Roman"/>
              <a:cs typeface="Times New Roman"/>
            </a:endParaRPr>
          </a:p>
          <a:p>
            <a:pPr marL="189230" indent="-176530">
              <a:lnSpc>
                <a:spcPct val="100000"/>
              </a:lnSpc>
              <a:spcBef>
                <a:spcPts val="1225"/>
              </a:spcBef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Hi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gh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β</a:t>
            </a:r>
            <a:r>
              <a:rPr sz="1800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ellip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ica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ca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ty</a:t>
            </a:r>
            <a:r>
              <a:rPr sz="1800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packag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(CEA)</a:t>
            </a:r>
            <a:endParaRPr sz="18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95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po</a:t>
            </a:r>
            <a:r>
              <a:rPr sz="1600" spc="-35" dirty="0">
                <a:latin typeface="Arial"/>
                <a:cs typeface="Arial"/>
              </a:rPr>
              <a:t>w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</a:t>
            </a:r>
            <a:r>
              <a:rPr sz="1600" spc="-10" dirty="0">
                <a:latin typeface="Arial"/>
                <a:cs typeface="Arial"/>
              </a:rPr>
              <a:t>oup</a:t>
            </a:r>
            <a:r>
              <a:rPr sz="1600" dirty="0">
                <a:latin typeface="Arial"/>
                <a:cs typeface="Arial"/>
              </a:rPr>
              <a:t>le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  <a:p>
            <a:pPr marL="369570" marR="1533525" lvl="1" indent="-177165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5" dirty="0">
                <a:latin typeface="Arial"/>
                <a:cs typeface="Arial"/>
              </a:rPr>
              <a:t>Q</a:t>
            </a:r>
            <a:r>
              <a:rPr sz="1575" baseline="-21164" dirty="0">
                <a:latin typeface="Arial"/>
                <a:cs typeface="Arial"/>
              </a:rPr>
              <a:t>0 </a:t>
            </a:r>
            <a:r>
              <a:rPr sz="1575" spc="-209" baseline="-21164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-10" dirty="0">
                <a:latin typeface="Arial"/>
                <a:cs typeface="Arial"/>
              </a:rPr>
              <a:t>grad</a:t>
            </a:r>
            <a:r>
              <a:rPr sz="1600" dirty="0">
                <a:latin typeface="Arial"/>
                <a:cs typeface="Arial"/>
              </a:rPr>
              <a:t>ie</a:t>
            </a:r>
            <a:r>
              <a:rPr sz="1600" spc="-10" dirty="0">
                <a:latin typeface="Arial"/>
                <a:cs typeface="Arial"/>
              </a:rPr>
              <a:t>n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, </a:t>
            </a:r>
            <a:r>
              <a:rPr sz="1600" spc="25" dirty="0">
                <a:latin typeface="Arial"/>
                <a:cs typeface="Arial"/>
              </a:rPr>
              <a:t>m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5" dirty="0">
                <a:latin typeface="Arial"/>
                <a:cs typeface="Arial"/>
              </a:rPr>
              <a:t>c</a:t>
            </a:r>
            <a:r>
              <a:rPr sz="1600" spc="-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dirty="0">
                <a:latin typeface="Arial"/>
                <a:cs typeface="Arial"/>
              </a:rPr>
              <a:t>- </a:t>
            </a:r>
            <a:r>
              <a:rPr sz="1600" spc="-10" dirty="0">
                <a:latin typeface="Arial"/>
                <a:cs typeface="Arial"/>
              </a:rPr>
              <a:t>phon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10" dirty="0">
                <a:latin typeface="Arial"/>
                <a:cs typeface="Arial"/>
              </a:rPr>
              <a:t>c</a:t>
            </a:r>
            <a:r>
              <a:rPr sz="1600" spc="1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f</a:t>
            </a:r>
            <a:r>
              <a:rPr sz="1600" dirty="0">
                <a:latin typeface="Arial"/>
                <a:cs typeface="Arial"/>
              </a:rPr>
              <a:t>ill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30" dirty="0">
                <a:latin typeface="Arial"/>
                <a:cs typeface="Arial"/>
              </a:rPr>
              <a:t>m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LFD</a:t>
            </a:r>
            <a:endParaRPr sz="16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8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LLR</a:t>
            </a:r>
            <a:r>
              <a:rPr sz="1600" dirty="0">
                <a:latin typeface="Arial"/>
                <a:cs typeface="Arial"/>
              </a:rPr>
              <a:t>F</a:t>
            </a:r>
            <a:r>
              <a:rPr sz="1600" spc="5" dirty="0">
                <a:latin typeface="Arial"/>
                <a:cs typeface="Arial"/>
              </a:rPr>
              <a:t>/t</a:t>
            </a:r>
            <a:r>
              <a:rPr sz="1600" spc="-10" dirty="0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r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opera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dirty="0">
                <a:latin typeface="Arial"/>
                <a:cs typeface="Arial"/>
              </a:rPr>
              <a:t>ion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16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4"/>
              </a:spcBef>
              <a:buFont typeface="Arial"/>
              <a:buChar char="–"/>
            </a:pPr>
            <a:endParaRPr sz="1550">
              <a:latin typeface="Times New Roman"/>
              <a:cs typeface="Times New Roman"/>
            </a:endParaRPr>
          </a:p>
          <a:p>
            <a:pPr marL="189230" indent="-176530">
              <a:lnSpc>
                <a:spcPct val="100000"/>
              </a:lnSpc>
              <a:buClr>
                <a:srgbClr val="0000FF"/>
              </a:buClr>
              <a:buFont typeface="Arial"/>
              <a:buChar char="•"/>
              <a:tabLst>
                <a:tab pos="189865" algn="l"/>
              </a:tabLst>
            </a:pP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ES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S Cr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spc="5" dirty="0">
                <a:solidFill>
                  <a:srgbClr val="0000FF"/>
                </a:solidFill>
                <a:latin typeface="Arial"/>
                <a:cs typeface="Arial"/>
              </a:rPr>
              <a:t>odule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369570" lvl="1" indent="-177165">
              <a:lnSpc>
                <a:spcPct val="100000"/>
              </a:lnSpc>
              <a:spcBef>
                <a:spcPts val="390"/>
              </a:spcBef>
              <a:buFont typeface="Arial"/>
              <a:buChar char="–"/>
              <a:tabLst>
                <a:tab pos="369570" algn="l"/>
              </a:tabLst>
            </a:pPr>
            <a:r>
              <a:rPr sz="1600" spc="-10" dirty="0">
                <a:latin typeface="Arial"/>
                <a:cs typeface="Arial"/>
              </a:rPr>
              <a:t>pro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o</a:t>
            </a:r>
            <a:r>
              <a:rPr sz="1600" spc="5" dirty="0">
                <a:latin typeface="Arial"/>
                <a:cs typeface="Arial"/>
              </a:rPr>
              <a:t>t</a:t>
            </a:r>
            <a:r>
              <a:rPr sz="1600" spc="-15" dirty="0">
                <a:latin typeface="Arial"/>
                <a:cs typeface="Arial"/>
              </a:rPr>
              <a:t>y</a:t>
            </a:r>
            <a:r>
              <a:rPr sz="1600" spc="-10" dirty="0">
                <a:latin typeface="Arial"/>
                <a:cs typeface="Arial"/>
              </a:rPr>
              <a:t>pe</a:t>
            </a:r>
            <a:r>
              <a:rPr sz="1600" dirty="0">
                <a:latin typeface="Arial"/>
                <a:cs typeface="Arial"/>
              </a:rPr>
              <a:t>,</a:t>
            </a:r>
            <a:endParaRPr sz="1600">
              <a:latin typeface="Arial"/>
              <a:cs typeface="Arial"/>
            </a:endParaRPr>
          </a:p>
          <a:p>
            <a:pPr marR="1452245"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arr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0" dirty="0">
                <a:latin typeface="Arial"/>
                <a:cs typeface="Arial"/>
              </a:rPr>
              <a:t>ve</a:t>
            </a:r>
            <a:r>
              <a:rPr sz="1600" dirty="0">
                <a:latin typeface="Arial"/>
                <a:cs typeface="Arial"/>
              </a:rPr>
              <a:t>d </a:t>
            </a:r>
            <a:r>
              <a:rPr sz="1600" spc="5" dirty="0">
                <a:latin typeface="Arial"/>
                <a:cs typeface="Arial"/>
              </a:rPr>
              <a:t>A</a:t>
            </a:r>
            <a:r>
              <a:rPr sz="1600" spc="-10" dirty="0">
                <a:latin typeface="Arial"/>
                <a:cs typeface="Arial"/>
              </a:rPr>
              <a:t>ugu</a:t>
            </a:r>
            <a:r>
              <a:rPr sz="1600" spc="5" dirty="0">
                <a:latin typeface="Arial"/>
                <a:cs typeface="Arial"/>
              </a:rPr>
              <a:t>s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201</a:t>
            </a:r>
            <a:r>
              <a:rPr sz="1600" dirty="0">
                <a:latin typeface="Arial"/>
                <a:cs typeface="Arial"/>
              </a:rPr>
              <a:t>8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78352" y="1386839"/>
            <a:ext cx="1164336" cy="13045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16935" y="5236464"/>
            <a:ext cx="1905000" cy="1225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48728" y="3965447"/>
            <a:ext cx="1603248" cy="2109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13759" y="3310128"/>
            <a:ext cx="1408176" cy="8869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“HNOSS” Horizontal Cryostat</vt:lpstr>
      <vt:lpstr>SRF Test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WP8 RF Systems Draft Work Package Description</dc:title>
  <dc:creator>ruber</dc:creator>
  <cp:lastModifiedBy>Caroline Prabert</cp:lastModifiedBy>
  <cp:revision>3</cp:revision>
  <dcterms:created xsi:type="dcterms:W3CDTF">2018-10-03T13:57:30Z</dcterms:created>
  <dcterms:modified xsi:type="dcterms:W3CDTF">2018-10-03T12:17:32Z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2018-09-28T00:00:00Z</vt:filetime>
  </property>
  <property fmtid="{D5CDD505-2E9C-101B-9397-08002B2CF9AE}" pid="3" name="LastSaved">
    <vt:filetime>2018-10-03T00:00:00Z</vt:filetime>
  </property>
</Properties>
</file>