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58" r:id="rId5"/>
    <p:sldId id="264" r:id="rId6"/>
    <p:sldId id="265" r:id="rId7"/>
    <p:sldId id="266" r:id="rId8"/>
    <p:sldId id="267" r:id="rId9"/>
    <p:sldId id="263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0" autoAdjust="0"/>
    <p:restoredTop sz="86445" autoAdjust="0"/>
  </p:normalViewPr>
  <p:slideViewPr>
    <p:cSldViewPr>
      <p:cViewPr varScale="1">
        <p:scale>
          <a:sx n="113" d="100"/>
          <a:sy n="113" d="100"/>
        </p:scale>
        <p:origin x="-4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18-09-11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AC81-318B-4D49-A602-9E30227C87EC}" type="datetime1">
              <a:rPr lang="sv-SE" smtClean="0"/>
              <a:t>18-09-11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656184" cy="88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9CB0-346B-43FA-9EE6-F90C3F3BC0BA}" type="datetime1">
              <a:rPr lang="sv-SE" smtClean="0"/>
              <a:t>18-09-11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008" y="319530"/>
            <a:ext cx="1370480" cy="7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6B7F-8271-49DA-A25A-F4BB9F476347}" type="datetime1">
              <a:rPr lang="sv-SE" smtClean="0"/>
              <a:t>18-09-11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62" y="260648"/>
            <a:ext cx="1359826" cy="7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23FA-05C4-4CC1-B281-2F815585BC1C}" type="datetime1">
              <a:rPr lang="sv-SE" smtClean="0"/>
              <a:t>18-09-11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sv-SE" smtClean="0"/>
              <a:t>18-09-11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uropeanspallationsource.s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dirty="0" smtClean="0"/>
              <a:t>Wire Scanner</a:t>
            </a:r>
            <a:r>
              <a:rPr lang="sv-SE" sz="4000" dirty="0" smtClean="0"/>
              <a:t/>
            </a:r>
            <a:br>
              <a:rPr lang="sv-SE" sz="4000" dirty="0" smtClean="0"/>
            </a:br>
            <a:r>
              <a:rPr lang="sv-SE" sz="4000" dirty="0" err="1" smtClean="0"/>
              <a:t>EtherCAT</a:t>
            </a:r>
            <a:r>
              <a:rPr lang="sv-SE" sz="4000" dirty="0" smtClean="0"/>
              <a:t> Integration</a:t>
            </a:r>
            <a:endParaRPr lang="sv-S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2000" dirty="0" smtClean="0">
                <a:solidFill>
                  <a:schemeClr val="bg1"/>
                </a:solidFill>
              </a:rPr>
              <a:t>Julen </a:t>
            </a:r>
            <a:r>
              <a:rPr lang="sv-SE" sz="2000" dirty="0" err="1" smtClean="0">
                <a:solidFill>
                  <a:schemeClr val="bg1"/>
                </a:solidFill>
              </a:rPr>
              <a:t>Etxeberria</a:t>
            </a:r>
            <a:endParaRPr lang="sv-SE" sz="2000" dirty="0" smtClean="0">
              <a:solidFill>
                <a:schemeClr val="bg1"/>
              </a:solidFill>
            </a:endParaRPr>
          </a:p>
          <a:p>
            <a:r>
              <a:rPr lang="sv-SE" sz="2000" dirty="0" err="1" smtClean="0">
                <a:solidFill>
                  <a:schemeClr val="bg1"/>
                </a:solidFill>
              </a:rPr>
              <a:t>Entry-level</a:t>
            </a:r>
            <a:r>
              <a:rPr lang="sv-SE" sz="2000" dirty="0" smtClean="0">
                <a:solidFill>
                  <a:schemeClr val="bg1"/>
                </a:solidFill>
              </a:rPr>
              <a:t> Controls </a:t>
            </a:r>
            <a:r>
              <a:rPr lang="sv-SE" sz="2000" dirty="0" err="1" smtClean="0">
                <a:solidFill>
                  <a:schemeClr val="bg1"/>
                </a:solidFill>
              </a:rPr>
              <a:t>Engineer</a:t>
            </a:r>
            <a:endParaRPr lang="sv-SE" sz="2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5949280"/>
            <a:ext cx="4572000" cy="6032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1600" dirty="0" smtClean="0">
                <a:solidFill>
                  <a:srgbClr val="FFFFFF"/>
                </a:solidFill>
                <a:hlinkClick r:id="rId2"/>
              </a:rPr>
              <a:t>www.europeanspallationsource.se</a:t>
            </a:r>
            <a:endParaRPr lang="en-GB" sz="1600" dirty="0" smtClean="0">
              <a:solidFill>
                <a:srgbClr val="FFFFFF"/>
              </a:solidFill>
            </a:endParaRPr>
          </a:p>
          <a:p>
            <a:pPr algn="ctr"/>
            <a:r>
              <a:rPr lang="en-GB" sz="1400" dirty="0" smtClean="0">
                <a:solidFill>
                  <a:srgbClr val="FFFFFF"/>
                </a:solidFill>
              </a:rPr>
              <a:t>September 11</a:t>
            </a:r>
            <a:r>
              <a:rPr lang="en-GB" sz="1400" dirty="0" smtClean="0">
                <a:solidFill>
                  <a:srgbClr val="FFFFFF"/>
                </a:solidFill>
              </a:rPr>
              <a:t>, </a:t>
            </a:r>
            <a:r>
              <a:rPr lang="en-GB" sz="1400" dirty="0" smtClean="0">
                <a:solidFill>
                  <a:srgbClr val="FFFFFF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394613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Hardware Infrastructure </a:t>
            </a:r>
            <a:r>
              <a:rPr lang="en-US" dirty="0" smtClean="0"/>
              <a:t>(</a:t>
            </a:r>
            <a:r>
              <a:rPr lang="en-US" dirty="0" err="1" smtClean="0"/>
              <a:t>EtherCAT</a:t>
            </a:r>
            <a:r>
              <a:rPr lang="en-US" dirty="0" smtClean="0"/>
              <a:t>)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EtherCAT</a:t>
            </a:r>
            <a:r>
              <a:rPr lang="en-US" dirty="0" smtClean="0"/>
              <a:t> </a:t>
            </a:r>
            <a:r>
              <a:rPr lang="en-US" dirty="0"/>
              <a:t>is the technology chosen by ICS </a:t>
            </a:r>
            <a:r>
              <a:rPr lang="en-US" dirty="0" smtClean="0"/>
              <a:t>and MCAG</a:t>
            </a:r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meet real-time </a:t>
            </a:r>
            <a:r>
              <a:rPr lang="en-US" dirty="0" smtClean="0"/>
              <a:t>requirements (kHz DAQ system and Motion Control)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open protocol </a:t>
            </a:r>
            <a:r>
              <a:rPr lang="en-US" dirty="0"/>
              <a:t>with an available Linux open source master.  </a:t>
            </a:r>
          </a:p>
          <a:p>
            <a:r>
              <a:rPr lang="en-US" b="1" dirty="0"/>
              <a:t>high performance </a:t>
            </a:r>
            <a:r>
              <a:rPr lang="en-US" dirty="0"/>
              <a:t>and it is faster that the most other fieldbuses. </a:t>
            </a:r>
          </a:p>
          <a:p>
            <a:r>
              <a:rPr lang="en-US" dirty="0"/>
              <a:t>It is a </a:t>
            </a:r>
            <a:r>
              <a:rPr lang="en-US" b="1" dirty="0"/>
              <a:t>real-time Ethernet-based </a:t>
            </a:r>
            <a:r>
              <a:rPr lang="en-US" dirty="0"/>
              <a:t>fieldbus</a:t>
            </a:r>
          </a:p>
          <a:p>
            <a:r>
              <a:rPr lang="en-US" b="1" dirty="0" smtClean="0"/>
              <a:t>flexible</a:t>
            </a:r>
            <a:r>
              <a:rPr lang="en-US" dirty="0" smtClean="0"/>
              <a:t> </a:t>
            </a:r>
            <a:r>
              <a:rPr lang="en-US" dirty="0"/>
              <a:t>topology</a:t>
            </a:r>
          </a:p>
          <a:p>
            <a:r>
              <a:rPr lang="en-US" b="1" dirty="0"/>
              <a:t>high synchronization </a:t>
            </a:r>
            <a:r>
              <a:rPr lang="en-US" dirty="0"/>
              <a:t>between nodes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9028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EtherCAT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otion Control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3</a:t>
            </a:fld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8-09-11 at 09.18.4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" y="1412776"/>
            <a:ext cx="9135471" cy="560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Coupler</a:t>
            </a:r>
            <a:r>
              <a:rPr lang="sv-SE" dirty="0" smtClean="0"/>
              <a:t> and </a:t>
            </a:r>
            <a:r>
              <a:rPr lang="sv-SE" dirty="0" err="1" smtClean="0"/>
              <a:t>EtherCAT</a:t>
            </a:r>
            <a:r>
              <a:rPr lang="sv-SE" dirty="0" smtClean="0"/>
              <a:t> station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4</a:t>
            </a:fld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b="1" dirty="0" err="1"/>
              <a:t>EtherCAT</a:t>
            </a:r>
            <a:r>
              <a:rPr lang="en-GB" b="1" dirty="0"/>
              <a:t> Coupler EK1100</a:t>
            </a:r>
            <a:endParaRPr lang="en-US" b="1" dirty="0"/>
          </a:p>
          <a:p>
            <a:r>
              <a:rPr lang="en-GB" dirty="0"/>
              <a:t>The EK1100 coupler connects </a:t>
            </a:r>
            <a:r>
              <a:rPr lang="en-GB" dirty="0" err="1"/>
              <a:t>EtherCAT</a:t>
            </a:r>
            <a:r>
              <a:rPr lang="en-GB" dirty="0"/>
              <a:t> cables with the </a:t>
            </a:r>
            <a:r>
              <a:rPr lang="en-GB" dirty="0" err="1"/>
              <a:t>EtherCAT</a:t>
            </a:r>
            <a:r>
              <a:rPr lang="en-GB" dirty="0"/>
              <a:t> terminals. </a:t>
            </a:r>
            <a:endParaRPr lang="en-GB" dirty="0" smtClean="0"/>
          </a:p>
          <a:p>
            <a:pPr marL="457200" lvl="1" indent="0">
              <a:buNone/>
            </a:pPr>
            <a:r>
              <a:rPr lang="en-GB" b="1" dirty="0"/>
              <a:t>Bus end cap EL9011</a:t>
            </a:r>
            <a:endParaRPr lang="en-US" b="1" dirty="0"/>
          </a:p>
          <a:p>
            <a:r>
              <a:rPr lang="en-GB" dirty="0"/>
              <a:t>This is a cap to cover the E-bus contacts. Each assembly must be terminated at the right-hand end with an EL9011 bus end cap</a:t>
            </a:r>
            <a:r>
              <a:rPr lang="en-GB" dirty="0" smtClean="0"/>
              <a:t>.</a:t>
            </a:r>
          </a:p>
          <a:p>
            <a:endParaRPr lang="en-US" dirty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5" name="Picture 4" descr="Screen Shot 2018-09-11 at 09.38.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437112"/>
            <a:ext cx="976175" cy="2243325"/>
          </a:xfrm>
          <a:prstGeom prst="rect">
            <a:avLst/>
          </a:prstGeom>
        </p:spPr>
      </p:pic>
      <p:pic>
        <p:nvPicPr>
          <p:cNvPr id="6" name="Picture 5" descr="Screen Shot 2018-09-11 at 09.43.1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437112"/>
            <a:ext cx="306326" cy="22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15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Output </a:t>
            </a:r>
            <a:r>
              <a:rPr lang="en-US" dirty="0" err="1" smtClean="0"/>
              <a:t>terminlas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lvl="2"/>
            <a:r>
              <a:rPr lang="en-US" sz="3200" b="1" dirty="0"/>
              <a:t>HD 16-channel DI 24V DC EL1809</a:t>
            </a:r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err="1"/>
              <a:t>EtherCAT</a:t>
            </a:r>
            <a:r>
              <a:rPr lang="en-GB" dirty="0"/>
              <a:t> terminal contains 16 channels for input signals of 24V 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DC</a:t>
            </a:r>
            <a:r>
              <a:rPr lang="en-GB" dirty="0"/>
              <a:t>. For the EL1809 </a:t>
            </a:r>
            <a:r>
              <a:rPr lang="en-GB" dirty="0" err="1"/>
              <a:t>EtherCAT</a:t>
            </a:r>
            <a:r>
              <a:rPr lang="en-GB" dirty="0"/>
              <a:t> terminal, the reference ground for all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inputs </a:t>
            </a:r>
            <a:r>
              <a:rPr lang="en-GB" dirty="0"/>
              <a:t>is the 0 V power contact. A 16-channel terminal digital input is included for every four axes. Inputs 1 to 4 for one axis, 5 to 8 for the another and so on. The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inputs </a:t>
            </a:r>
            <a:r>
              <a:rPr lang="en-GB" dirty="0"/>
              <a:t>are used for the limit switches and the home sensor, leaving one in put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free </a:t>
            </a:r>
            <a:r>
              <a:rPr lang="en-GB" dirty="0"/>
              <a:t>in case it is needed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914400" lvl="2" indent="0">
              <a:buNone/>
            </a:pPr>
            <a:r>
              <a:rPr lang="en-GB" sz="2900" b="1" dirty="0"/>
              <a:t>HD 16-channel DO 24V DC/0.5A EL2819</a:t>
            </a:r>
            <a:endParaRPr lang="en-US" sz="2900" b="1" dirty="0"/>
          </a:p>
          <a:p>
            <a:pPr marL="0" indent="0">
              <a:buNone/>
            </a:pPr>
            <a:r>
              <a:rPr lang="en-GB" dirty="0"/>
              <a:t>The EL2819 </a:t>
            </a:r>
            <a:r>
              <a:rPr lang="en-GB" dirty="0" err="1"/>
              <a:t>EtherCAT</a:t>
            </a:r>
            <a:r>
              <a:rPr lang="en-GB" dirty="0"/>
              <a:t> terminal has 16 digital output channels for the switching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of </a:t>
            </a:r>
            <a:r>
              <a:rPr lang="en-GB" dirty="0"/>
              <a:t>24 V loads up to 0.5 A. Each digital output channel is supervised and the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diagnostics </a:t>
            </a:r>
            <a:r>
              <a:rPr lang="en-GB" dirty="0"/>
              <a:t>are available cyclically over </a:t>
            </a:r>
            <a:r>
              <a:rPr lang="en-GB" dirty="0" err="1"/>
              <a:t>EtherCAT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and </a:t>
            </a:r>
            <a:r>
              <a:rPr lang="en-GB" dirty="0"/>
              <a:t>via diagnostic LEDs on the terminal. The diagnostics include:</a:t>
            </a:r>
            <a:endParaRPr lang="en-US" dirty="0"/>
          </a:p>
          <a:p>
            <a:pPr marL="0" lvl="0" indent="0">
              <a:buNone/>
            </a:pPr>
            <a:r>
              <a:rPr lang="en-GB" dirty="0"/>
              <a:t>Over temperature</a:t>
            </a:r>
            <a:endParaRPr lang="en-US" dirty="0"/>
          </a:p>
          <a:p>
            <a:pPr marL="0" lvl="0" indent="0">
              <a:buNone/>
            </a:pPr>
            <a:r>
              <a:rPr lang="en-GB" dirty="0"/>
              <a:t>Open load</a:t>
            </a:r>
            <a:endParaRPr lang="en-US" dirty="0"/>
          </a:p>
          <a:p>
            <a:pPr marL="0" lvl="0" indent="0">
              <a:buNone/>
            </a:pPr>
            <a:r>
              <a:rPr lang="en-GB" dirty="0"/>
              <a:t>Over current</a:t>
            </a:r>
            <a:endParaRPr lang="en-US" dirty="0"/>
          </a:p>
          <a:p>
            <a:pPr marL="0" lvl="0" indent="0">
              <a:buNone/>
            </a:pPr>
            <a:r>
              <a:rPr lang="en-GB" dirty="0"/>
              <a:t>Short circuit to 24V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5</a:t>
            </a:fld>
            <a:endParaRPr lang="sv-SE"/>
          </a:p>
        </p:txBody>
      </p:sp>
      <p:pic>
        <p:nvPicPr>
          <p:cNvPr id="5" name="Picture 4" descr="Screen Shot 2018-09-11 at 09.42.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4077072"/>
            <a:ext cx="576064" cy="2592287"/>
          </a:xfrm>
          <a:prstGeom prst="rect">
            <a:avLst/>
          </a:prstGeom>
        </p:spPr>
      </p:pic>
      <p:pic>
        <p:nvPicPr>
          <p:cNvPr id="6" name="Picture 5" descr="Screen Shot 2018-09-11 at 09.41.5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836712"/>
            <a:ext cx="482600" cy="307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036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GB" b="1" dirty="0"/>
              <a:t>Resolver EL7201</a:t>
            </a:r>
            <a:endParaRPr lang="en-US" b="1" dirty="0"/>
          </a:p>
          <a:p>
            <a:pPr marL="0" indent="0">
              <a:buNone/>
            </a:pPr>
            <a:r>
              <a:rPr lang="en-GB" dirty="0"/>
              <a:t>In case of a resolver there is not a specific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resolver </a:t>
            </a:r>
            <a:r>
              <a:rPr lang="en-GB" dirty="0"/>
              <a:t>terminal. However, the EL7201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servomotor </a:t>
            </a:r>
            <a:r>
              <a:rPr lang="en-GB" dirty="0" err="1"/>
              <a:t>EtherCAT</a:t>
            </a:r>
            <a:r>
              <a:rPr lang="en-GB" dirty="0"/>
              <a:t> terminal, with integrated resolver interface. This terminal will be used as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resolver terminal, regardless if the motor is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stepper or servo.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6</a:t>
            </a:fld>
            <a:endParaRPr lang="sv-SE"/>
          </a:p>
        </p:txBody>
      </p:sp>
      <p:pic>
        <p:nvPicPr>
          <p:cNvPr id="6" name="Picture 5" descr="Screen Shot 2018-09-11 at 09.42.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412776"/>
            <a:ext cx="828669" cy="52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858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Stepper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GB" b="1" dirty="0"/>
              <a:t>Stepper motor 8…50V/3.5A</a:t>
            </a:r>
            <a:r>
              <a:rPr lang="en-GB" b="1" baseline="-25000" dirty="0"/>
              <a:t>rms</a:t>
            </a:r>
            <a:r>
              <a:rPr lang="en-GB" b="1" dirty="0"/>
              <a:t> EL7041-0052</a:t>
            </a:r>
            <a:endParaRPr lang="en-US" b="1" dirty="0"/>
          </a:p>
          <a:p>
            <a:pPr marL="0" indent="0">
              <a:buNone/>
            </a:pPr>
            <a:r>
              <a:rPr lang="en-GB" dirty="0"/>
              <a:t>The EL7041-0052 </a:t>
            </a:r>
            <a:r>
              <a:rPr lang="en-GB" dirty="0" err="1"/>
              <a:t>EtherCAT</a:t>
            </a:r>
            <a:r>
              <a:rPr lang="en-GB" dirty="0"/>
              <a:t> terminal is intended for stepper motors. The PWM output stages cover a wide range of voltages and currents. The voltage range of this terminal goes from 8 to 50V with a max. output current of 5A</a:t>
            </a:r>
            <a:r>
              <a:rPr lang="en-GB" baseline="-25000" dirty="0"/>
              <a:t>peak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digital inputs included in the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terminal </a:t>
            </a:r>
            <a:r>
              <a:rPr lang="en-GB" dirty="0"/>
              <a:t>are only used in special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cases </a:t>
            </a:r>
            <a:r>
              <a:rPr lang="en-GB" dirty="0"/>
              <a:t>for local machine protection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purposes</a:t>
            </a:r>
            <a:r>
              <a:rPr lang="en-GB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7</a:t>
            </a:fld>
            <a:endParaRPr lang="sv-SE"/>
          </a:p>
        </p:txBody>
      </p:sp>
      <p:pic>
        <p:nvPicPr>
          <p:cNvPr id="7" name="Picture 6" descr="Screen Shot 2018-09-11 at 09.42.3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645024"/>
            <a:ext cx="864096" cy="299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837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functionalities for </a:t>
            </a:r>
            <a:r>
              <a:rPr lang="en-US" dirty="0"/>
              <a:t>the Wire Scanner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 marL="742950" indent="-742950">
              <a:buAutoNum type="arabicPeriod"/>
            </a:pPr>
            <a:r>
              <a:rPr lang="en-US" sz="4200" b="1" dirty="0" smtClean="0"/>
              <a:t>Collision </a:t>
            </a:r>
            <a:r>
              <a:rPr lang="en-US" sz="4200" b="1" dirty="0"/>
              <a:t>interlock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Only </a:t>
            </a:r>
            <a:r>
              <a:rPr lang="en-US" dirty="0"/>
              <a:t>one axis at the time are allowed </a:t>
            </a:r>
            <a:r>
              <a:rPr lang="en-US" dirty="0" smtClean="0"/>
              <a:t>to </a:t>
            </a:r>
            <a:r>
              <a:rPr lang="en-US" dirty="0"/>
              <a:t>move </a:t>
            </a:r>
            <a:r>
              <a:rPr lang="en-US" b="1" dirty="0"/>
              <a:t>from</a:t>
            </a:r>
            <a:r>
              <a:rPr lang="en-US" dirty="0"/>
              <a:t> the low limit </a:t>
            </a:r>
            <a:r>
              <a:rPr lang="en-US" b="1" dirty="0"/>
              <a:t>switch</a:t>
            </a:r>
            <a:r>
              <a:rPr lang="en-US" dirty="0"/>
              <a:t>. 3 layers </a:t>
            </a:r>
            <a:r>
              <a:rPr lang="en-US" b="1" dirty="0"/>
              <a:t>of</a:t>
            </a:r>
            <a:r>
              <a:rPr lang="en-US" dirty="0"/>
              <a:t> safety </a:t>
            </a:r>
            <a:r>
              <a:rPr lang="en-US" b="1" dirty="0"/>
              <a:t>is</a:t>
            </a:r>
            <a:r>
              <a:rPr lang="en-US" dirty="0"/>
              <a:t> implemented </a:t>
            </a:r>
            <a:r>
              <a:rPr lang="en-US" b="1" dirty="0" smtClean="0"/>
              <a:t>in</a:t>
            </a:r>
            <a:r>
              <a:rPr lang="en-US" dirty="0" smtClean="0"/>
              <a:t> </a:t>
            </a:r>
            <a:r>
              <a:rPr lang="en-US" dirty="0"/>
              <a:t>order to avoid collision. </a:t>
            </a:r>
          </a:p>
          <a:p>
            <a:r>
              <a:rPr lang="en-US" dirty="0" smtClean="0"/>
              <a:t>The </a:t>
            </a:r>
            <a:r>
              <a:rPr lang="en-US" dirty="0"/>
              <a:t>extra </a:t>
            </a:r>
            <a:r>
              <a:rPr lang="en-US" dirty="0" smtClean="0"/>
              <a:t>switches </a:t>
            </a:r>
            <a:r>
              <a:rPr lang="en-US" dirty="0"/>
              <a:t>(mounted </a:t>
            </a:r>
            <a:r>
              <a:rPr lang="en-US" dirty="0" smtClean="0"/>
              <a:t>together </a:t>
            </a:r>
            <a:r>
              <a:rPr lang="en-US" b="1" dirty="0"/>
              <a:t>with</a:t>
            </a:r>
            <a:r>
              <a:rPr lang="en-US" dirty="0"/>
              <a:t> low limit switches) can </a:t>
            </a:r>
            <a:r>
              <a:rPr lang="en-US" dirty="0" smtClean="0"/>
              <a:t>be </a:t>
            </a:r>
            <a:r>
              <a:rPr lang="en-US" dirty="0"/>
              <a:t>wired to a relay that </a:t>
            </a:r>
            <a:r>
              <a:rPr lang="en-US" b="1" dirty="0"/>
              <a:t>break</a:t>
            </a:r>
            <a:r>
              <a:rPr lang="en-US" dirty="0"/>
              <a:t> power to the other drive (</a:t>
            </a:r>
            <a:r>
              <a:rPr lang="en-US" dirty="0" smtClean="0"/>
              <a:t>the relay </a:t>
            </a:r>
            <a:r>
              <a:rPr lang="en-US" dirty="0"/>
              <a:t>can be wired </a:t>
            </a:r>
            <a:r>
              <a:rPr lang="en-US" b="1" dirty="0"/>
              <a:t>in</a:t>
            </a:r>
            <a:r>
              <a:rPr lang="en-US" dirty="0"/>
              <a:t> many configuration, terminals on the back).</a:t>
            </a:r>
          </a:p>
          <a:p>
            <a:r>
              <a:rPr lang="en-US" dirty="0" smtClean="0"/>
              <a:t>Soft </a:t>
            </a:r>
            <a:r>
              <a:rPr lang="en-US" dirty="0"/>
              <a:t>interlock (called </a:t>
            </a:r>
            <a:r>
              <a:rPr lang="en-US" dirty="0" smtClean="0"/>
              <a:t>external </a:t>
            </a:r>
            <a:r>
              <a:rPr lang="en-US" dirty="0" err="1" smtClean="0"/>
              <a:t>hw</a:t>
            </a:r>
            <a:r>
              <a:rPr lang="en-US" dirty="0" smtClean="0"/>
              <a:t> interlock </a:t>
            </a:r>
            <a:r>
              <a:rPr lang="en-US" dirty="0"/>
              <a:t>below). Each axis not </a:t>
            </a:r>
            <a:r>
              <a:rPr lang="en-US" dirty="0" smtClean="0"/>
              <a:t>allowed </a:t>
            </a:r>
            <a:r>
              <a:rPr lang="en-US" dirty="0"/>
              <a:t>to move </a:t>
            </a:r>
            <a:r>
              <a:rPr lang="en-US" b="1" dirty="0"/>
              <a:t>if</a:t>
            </a:r>
            <a:r>
              <a:rPr lang="en-US" dirty="0"/>
              <a:t> the other axis </a:t>
            </a:r>
            <a:r>
              <a:rPr lang="en-US" b="1" dirty="0"/>
              <a:t>is</a:t>
            </a:r>
            <a:r>
              <a:rPr lang="en-US" dirty="0"/>
              <a:t> not at the lower limit </a:t>
            </a:r>
            <a:r>
              <a:rPr lang="en-US" b="1" dirty="0" smtClean="0"/>
              <a:t>switch</a:t>
            </a:r>
            <a:r>
              <a:rPr lang="en-US" dirty="0" smtClean="0"/>
              <a:t>. The </a:t>
            </a:r>
            <a:r>
              <a:rPr lang="en-US" dirty="0"/>
              <a:t>power will be removed </a:t>
            </a:r>
            <a:r>
              <a:rPr lang="en-US" b="1" dirty="0"/>
              <a:t>from</a:t>
            </a:r>
            <a:r>
              <a:rPr lang="en-US" dirty="0"/>
              <a:t> the terminal by software </a:t>
            </a:r>
            <a:r>
              <a:rPr lang="en-US" b="1" dirty="0"/>
              <a:t>if</a:t>
            </a:r>
            <a:r>
              <a:rPr lang="en-US" dirty="0"/>
              <a:t> needed.</a:t>
            </a:r>
          </a:p>
          <a:p>
            <a:r>
              <a:rPr lang="en-US" dirty="0" smtClean="0"/>
              <a:t>Each </a:t>
            </a:r>
            <a:r>
              <a:rPr lang="en-US" dirty="0"/>
              <a:t>EL7037 terminal has two inputs. These inputs can be </a:t>
            </a:r>
            <a:r>
              <a:rPr lang="en-US" dirty="0" smtClean="0"/>
              <a:t>configured </a:t>
            </a:r>
            <a:r>
              <a:rPr lang="en-US" dirty="0"/>
              <a:t>to enable/disable the </a:t>
            </a:r>
            <a:r>
              <a:rPr lang="en-US" dirty="0" smtClean="0"/>
              <a:t>amplifier </a:t>
            </a:r>
            <a:r>
              <a:rPr lang="en-US" b="1" dirty="0"/>
              <a:t>in</a:t>
            </a:r>
            <a:r>
              <a:rPr lang="en-US" dirty="0"/>
              <a:t> the terminal (by </a:t>
            </a:r>
            <a:r>
              <a:rPr lang="en-US" dirty="0" err="1"/>
              <a:t>sdo</a:t>
            </a:r>
            <a:r>
              <a:rPr lang="en-US" dirty="0"/>
              <a:t>). </a:t>
            </a:r>
            <a:r>
              <a:rPr lang="en-US" dirty="0" smtClean="0"/>
              <a:t>This </a:t>
            </a:r>
            <a:r>
              <a:rPr lang="en-US" dirty="0"/>
              <a:t>configuration </a:t>
            </a:r>
            <a:r>
              <a:rPr lang="en-US" b="1" dirty="0"/>
              <a:t>is</a:t>
            </a:r>
            <a:r>
              <a:rPr lang="en-US" dirty="0"/>
              <a:t> made </a:t>
            </a:r>
            <a:r>
              <a:rPr lang="en-US" b="1" dirty="0"/>
              <a:t>for</a:t>
            </a:r>
            <a:r>
              <a:rPr lang="en-US" dirty="0"/>
              <a:t> input 1 </a:t>
            </a:r>
            <a:r>
              <a:rPr lang="en-US" b="1" dirty="0"/>
              <a:t>of</a:t>
            </a:r>
            <a:r>
              <a:rPr lang="en-US" dirty="0"/>
              <a:t> the EL7037 terminals. </a:t>
            </a:r>
            <a:r>
              <a:rPr lang="en-US" dirty="0" smtClean="0"/>
              <a:t>The </a:t>
            </a:r>
            <a:r>
              <a:rPr lang="en-US" b="1" dirty="0"/>
              <a:t>switch</a:t>
            </a:r>
            <a:r>
              <a:rPr lang="en-US" dirty="0"/>
              <a:t> supervising the "other" axis needs to be connected to </a:t>
            </a:r>
            <a:r>
              <a:rPr lang="en-US" dirty="0" smtClean="0"/>
              <a:t>input </a:t>
            </a:r>
            <a:r>
              <a:rPr lang="en-US" dirty="0"/>
              <a:t>1 </a:t>
            </a:r>
            <a:r>
              <a:rPr lang="en-US" b="1" dirty="0"/>
              <a:t>of</a:t>
            </a:r>
            <a:r>
              <a:rPr lang="en-US" dirty="0"/>
              <a:t> the EL7037 drive.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 smtClean="0"/>
              <a:t>2</a:t>
            </a:r>
            <a:r>
              <a:rPr lang="en-US" sz="3600" b="1" dirty="0"/>
              <a:t>. Latching and storing of axes actual position</a:t>
            </a:r>
            <a:r>
              <a:rPr lang="en-US" sz="3600" b="1" dirty="0" smtClean="0"/>
              <a:t>.</a:t>
            </a:r>
          </a:p>
          <a:p>
            <a:pPr marL="0" indent="0">
              <a:buNone/>
            </a:pPr>
            <a:endParaRPr lang="en-US" sz="3600" b="1" dirty="0"/>
          </a:p>
          <a:p>
            <a:r>
              <a:rPr lang="en-US" dirty="0" smtClean="0"/>
              <a:t>An </a:t>
            </a:r>
            <a:r>
              <a:rPr lang="en-US" dirty="0"/>
              <a:t>event </a:t>
            </a:r>
            <a:r>
              <a:rPr lang="en-US" b="1" dirty="0"/>
              <a:t>is</a:t>
            </a:r>
            <a:r>
              <a:rPr lang="en-US" dirty="0"/>
              <a:t> configured to trigger on rising edge </a:t>
            </a:r>
            <a:r>
              <a:rPr lang="en-US" b="1" dirty="0"/>
              <a:t>of</a:t>
            </a:r>
            <a:r>
              <a:rPr lang="en-US" dirty="0"/>
              <a:t> input 1 </a:t>
            </a:r>
            <a:r>
              <a:rPr lang="en-US" b="1" dirty="0"/>
              <a:t>of</a:t>
            </a:r>
            <a:r>
              <a:rPr lang="en-US" dirty="0"/>
              <a:t> </a:t>
            </a:r>
            <a:r>
              <a:rPr lang="en-US" dirty="0" smtClean="0"/>
              <a:t>the terminal </a:t>
            </a:r>
            <a:r>
              <a:rPr lang="en-US" dirty="0"/>
              <a:t>EL1252-0050 (NOTE 5V I/O).</a:t>
            </a:r>
          </a:p>
          <a:p>
            <a:r>
              <a:rPr lang="en-US" dirty="0" smtClean="0"/>
              <a:t>Two </a:t>
            </a:r>
            <a:r>
              <a:rPr lang="en-US" dirty="0"/>
              <a:t>data storages (currently 1000 elements) are </a:t>
            </a:r>
            <a:r>
              <a:rPr lang="en-US" dirty="0" smtClean="0"/>
              <a:t>configured </a:t>
            </a:r>
            <a:r>
              <a:rPr lang="en-US" dirty="0"/>
              <a:t>to hold data.</a:t>
            </a:r>
          </a:p>
          <a:p>
            <a:r>
              <a:rPr lang="en-US" dirty="0" smtClean="0"/>
              <a:t>Two </a:t>
            </a:r>
            <a:r>
              <a:rPr lang="en-US" dirty="0"/>
              <a:t>data recorders are </a:t>
            </a:r>
            <a:r>
              <a:rPr lang="en-US" dirty="0" smtClean="0"/>
              <a:t>configured </a:t>
            </a:r>
            <a:r>
              <a:rPr lang="en-US" dirty="0"/>
              <a:t>to record actual position </a:t>
            </a:r>
            <a:r>
              <a:rPr lang="en-US" b="1" dirty="0"/>
              <a:t>of</a:t>
            </a:r>
            <a:r>
              <a:rPr lang="en-US" dirty="0"/>
              <a:t> each </a:t>
            </a:r>
            <a:r>
              <a:rPr lang="en-US" dirty="0" smtClean="0"/>
              <a:t>axis into </a:t>
            </a:r>
            <a:r>
              <a:rPr lang="en-US" dirty="0"/>
              <a:t>a data storage when the event </a:t>
            </a:r>
            <a:r>
              <a:rPr lang="en-US" b="1" dirty="0"/>
              <a:t>is</a:t>
            </a:r>
            <a:r>
              <a:rPr lang="en-US" dirty="0"/>
              <a:t> triggered.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1382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Questions?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774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</TotalTime>
  <Words>542</Words>
  <Application>Microsoft Macintosh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Wire Scanner EtherCAT Integration</vt:lpstr>
      <vt:lpstr>Common Hardware Infrastructure (EtherCAT)</vt:lpstr>
      <vt:lpstr>EtherCAT Motion Control Architecture</vt:lpstr>
      <vt:lpstr>Coupler and EtherCAT station</vt:lpstr>
      <vt:lpstr>Input Output terminlas</vt:lpstr>
      <vt:lpstr>Resolver</vt:lpstr>
      <vt:lpstr>Stepper Control</vt:lpstr>
      <vt:lpstr>More functionalities for the Wire Scanner </vt:lpstr>
      <vt:lpstr>PowerPoint Presentation</vt:lpstr>
    </vt:vector>
  </TitlesOfParts>
  <Company>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Heléne Björkman</dc:creator>
  <cp:lastModifiedBy>Malkorra</cp:lastModifiedBy>
  <cp:revision>22</cp:revision>
  <dcterms:created xsi:type="dcterms:W3CDTF">2013-10-29T16:05:10Z</dcterms:created>
  <dcterms:modified xsi:type="dcterms:W3CDTF">2018-09-11T08:03:50Z</dcterms:modified>
</cp:coreProperties>
</file>