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5" r:id="rId2"/>
    <p:sldId id="266" r:id="rId3"/>
    <p:sldId id="400" r:id="rId4"/>
    <p:sldId id="399" r:id="rId5"/>
    <p:sldId id="371" r:id="rId6"/>
    <p:sldId id="376" r:id="rId7"/>
  </p:sldIdLst>
  <p:sldSz cx="10080625" cy="7559675"/>
  <p:notesSz cx="6797675" cy="9926638"/>
  <p:defaultTextStyle>
    <a:defPPr>
      <a:defRPr lang="en-US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1363" indent="-28416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14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986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58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67EA"/>
    <a:srgbClr val="0068A6"/>
    <a:srgbClr val="98C8E8"/>
    <a:srgbClr val="139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0925" autoAdjust="0"/>
  </p:normalViewPr>
  <p:slideViewPr>
    <p:cSldViewPr>
      <p:cViewPr varScale="1">
        <p:scale>
          <a:sx n="71" d="100"/>
          <a:sy n="71" d="100"/>
        </p:scale>
        <p:origin x="63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FEDD3-D15D-4411-8377-AA343BC1139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39C4A-3745-4655-BC82-8318994E6058}">
      <dgm:prSet phldrT="[Text]"/>
      <dgm:spPr/>
      <dgm:t>
        <a:bodyPr/>
        <a:lstStyle/>
        <a:p>
          <a:r>
            <a:rPr lang="en-US" dirty="0" smtClean="0"/>
            <a:t>Elettra</a:t>
          </a:r>
          <a:endParaRPr lang="en-US" dirty="0"/>
        </a:p>
      </dgm:t>
    </dgm:pt>
    <dgm:pt modelId="{86C57699-920A-4DD4-8482-09D9BF35A3F1}" type="parTrans" cxnId="{DADBC7C0-2F98-402E-A138-29DC2676A53A}">
      <dgm:prSet/>
      <dgm:spPr/>
      <dgm:t>
        <a:bodyPr/>
        <a:lstStyle/>
        <a:p>
          <a:endParaRPr lang="en-US"/>
        </a:p>
      </dgm:t>
    </dgm:pt>
    <dgm:pt modelId="{79127BBC-400D-4832-A0C3-0FFDA5677C60}" type="sibTrans" cxnId="{DADBC7C0-2F98-402E-A138-29DC2676A53A}">
      <dgm:prSet/>
      <dgm:spPr/>
      <dgm:t>
        <a:bodyPr/>
        <a:lstStyle/>
        <a:p>
          <a:endParaRPr lang="en-US"/>
        </a:p>
      </dgm:t>
    </dgm:pt>
    <dgm:pt modelId="{2DDEEE94-1922-494A-94F3-4DFA0AD8B6A3}">
      <dgm:prSet phldrT="[Text]"/>
      <dgm:spPr/>
      <dgm:t>
        <a:bodyPr/>
        <a:lstStyle/>
        <a:p>
          <a:r>
            <a:rPr lang="en-US" dirty="0" smtClean="0"/>
            <a:t>ESS</a:t>
          </a:r>
        </a:p>
      </dgm:t>
    </dgm:pt>
    <dgm:pt modelId="{29954886-8E53-48CD-B7DE-BD6BBAC35A51}" type="parTrans" cxnId="{6A9C94A5-8A70-467A-B5EA-0AD99030586C}">
      <dgm:prSet/>
      <dgm:spPr>
        <a:ln cmpd="sng">
          <a:headEnd type="stealth" w="lg" len="lg"/>
          <a:tailEnd type="stealth" w="lg" len="lg"/>
        </a:ln>
      </dgm:spPr>
      <dgm:t>
        <a:bodyPr/>
        <a:lstStyle/>
        <a:p>
          <a:endParaRPr lang="en-US"/>
        </a:p>
      </dgm:t>
    </dgm:pt>
    <dgm:pt modelId="{06B6C251-EB9D-4E72-8B78-D31BBADACE17}" type="sibTrans" cxnId="{6A9C94A5-8A70-467A-B5EA-0AD99030586C}">
      <dgm:prSet/>
      <dgm:spPr/>
      <dgm:t>
        <a:bodyPr/>
        <a:lstStyle/>
        <a:p>
          <a:endParaRPr lang="en-US"/>
        </a:p>
      </dgm:t>
    </dgm:pt>
    <dgm:pt modelId="{5B1F15E2-3603-478A-B791-4BDAA1BE1C10}">
      <dgm:prSet phldrT="[Text]" custT="1"/>
      <dgm:spPr/>
      <dgm:t>
        <a:bodyPr/>
        <a:lstStyle/>
        <a:p>
          <a:r>
            <a:rPr lang="en-US" sz="2400" dirty="0" smtClean="0"/>
            <a:t>Energy Technology - CAEN</a:t>
          </a:r>
          <a:endParaRPr lang="en-US" sz="2400" dirty="0"/>
        </a:p>
      </dgm:t>
    </dgm:pt>
    <dgm:pt modelId="{CE844B91-A823-4216-8251-003855B3EA72}" type="parTrans" cxnId="{77EBCC6D-6B02-4432-88FF-FE5C16DFA0E9}">
      <dgm:prSet/>
      <dgm:spPr>
        <a:ln>
          <a:headEnd type="stealth" w="lg" len="lg"/>
          <a:tailEnd type="stealth" w="lg" len="lg"/>
        </a:ln>
      </dgm:spPr>
      <dgm:t>
        <a:bodyPr/>
        <a:lstStyle/>
        <a:p>
          <a:endParaRPr lang="en-US"/>
        </a:p>
      </dgm:t>
    </dgm:pt>
    <dgm:pt modelId="{55D82F72-DA63-4823-9228-7C4956E7A3D3}" type="sibTrans" cxnId="{77EBCC6D-6B02-4432-88FF-FE5C16DFA0E9}">
      <dgm:prSet/>
      <dgm:spPr/>
      <dgm:t>
        <a:bodyPr/>
        <a:lstStyle/>
        <a:p>
          <a:endParaRPr lang="en-US"/>
        </a:p>
      </dgm:t>
    </dgm:pt>
    <dgm:pt modelId="{9F5B6381-0D30-42C8-A419-8B288C4FA60A}">
      <dgm:prSet phldrT="[Text]" custT="1"/>
      <dgm:spPr/>
      <dgm:t>
        <a:bodyPr/>
        <a:lstStyle/>
        <a:p>
          <a:r>
            <a:rPr lang="en-US" sz="2800" dirty="0" smtClean="0"/>
            <a:t>INFN-LNS</a:t>
          </a:r>
          <a:endParaRPr lang="en-US" sz="2800" dirty="0"/>
        </a:p>
      </dgm:t>
    </dgm:pt>
    <dgm:pt modelId="{EFE521FD-5AB1-447C-B615-D8193C2952CE}" type="sibTrans" cxnId="{FB37C708-6AC7-4B7E-86AF-4F197314F84C}">
      <dgm:prSet/>
      <dgm:spPr/>
      <dgm:t>
        <a:bodyPr/>
        <a:lstStyle/>
        <a:p>
          <a:endParaRPr lang="en-US"/>
        </a:p>
      </dgm:t>
    </dgm:pt>
    <dgm:pt modelId="{C51B32D4-FAE5-451F-A520-7958A11AB7F0}" type="parTrans" cxnId="{FB37C708-6AC7-4B7E-86AF-4F197314F84C}">
      <dgm:prSet/>
      <dgm:spPr>
        <a:ln>
          <a:headEnd type="stealth" w="lg" len="lg"/>
          <a:tailEnd type="stealth" w="lg" len="lg"/>
        </a:ln>
      </dgm:spPr>
      <dgm:t>
        <a:bodyPr/>
        <a:lstStyle/>
        <a:p>
          <a:endParaRPr lang="en-US"/>
        </a:p>
      </dgm:t>
    </dgm:pt>
    <dgm:pt modelId="{EB624D7A-66B0-4155-A6B7-BCD9962DA22B}">
      <dgm:prSet/>
      <dgm:spPr/>
      <dgm:t>
        <a:bodyPr/>
        <a:lstStyle/>
        <a:p>
          <a:endParaRPr lang="en-US"/>
        </a:p>
      </dgm:t>
    </dgm:pt>
    <dgm:pt modelId="{B456B563-3479-4918-9B4B-57A19B1C2DD1}" type="sibTrans" cxnId="{2A75768A-3E6E-498D-9784-2AE2F1C2466D}">
      <dgm:prSet/>
      <dgm:spPr/>
      <dgm:t>
        <a:bodyPr/>
        <a:lstStyle/>
        <a:p>
          <a:endParaRPr lang="en-US"/>
        </a:p>
      </dgm:t>
    </dgm:pt>
    <dgm:pt modelId="{E2FF5DDC-280E-4AB3-9B8D-FF11F5A6F420}" type="parTrans" cxnId="{2A75768A-3E6E-498D-9784-2AE2F1C2466D}">
      <dgm:prSet/>
      <dgm:spPr>
        <a:ln cmpd="sng">
          <a:headEnd type="stealth" w="lg" len="lg"/>
          <a:tailEnd type="stealth" w="lg" len="lg"/>
        </a:ln>
      </dgm:spPr>
      <dgm:t>
        <a:bodyPr/>
        <a:lstStyle/>
        <a:p>
          <a:endParaRPr lang="en-US"/>
        </a:p>
      </dgm:t>
    </dgm:pt>
    <dgm:pt modelId="{7EBEE202-F2A4-493B-BE14-9C8BB06B8F27}" type="pres">
      <dgm:prSet presAssocID="{3A3FEDD3-D15D-4411-8377-AA343BC113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EB3C23-F043-4E37-A125-639EE6E1B60B}" type="pres">
      <dgm:prSet presAssocID="{04D39C4A-3745-4655-BC82-8318994E6058}" presName="singleCycle" presStyleCnt="0"/>
      <dgm:spPr/>
    </dgm:pt>
    <dgm:pt modelId="{2573BA04-6A30-46C6-B0E9-179B841E6A37}" type="pres">
      <dgm:prSet presAssocID="{04D39C4A-3745-4655-BC82-8318994E6058}" presName="singleCenter" presStyleLbl="node1" presStyleIdx="0" presStyleCnt="4" custScaleX="96497" custScaleY="62262" custLinFactNeighborX="-57" custLinFactNeighborY="-1092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4601B00-6D72-4DA0-A1A9-3CC449A978D6}" type="pres">
      <dgm:prSet presAssocID="{29954886-8E53-48CD-B7DE-BD6BBAC35A5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69E64204-4E78-4BC1-86F5-3E0A3B7A6DCF}" type="pres">
      <dgm:prSet presAssocID="{2DDEEE94-1922-494A-94F3-4DFA0AD8B6A3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F79D8-0530-48A7-9A86-78CA0831D41D}" type="pres">
      <dgm:prSet presAssocID="{CE844B91-A823-4216-8251-003855B3EA72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E67C9C2-B4E8-460D-BA73-ECA1DA278AC2}" type="pres">
      <dgm:prSet presAssocID="{5B1F15E2-3603-478A-B791-4BDAA1BE1C10}" presName="text0" presStyleLbl="node1" presStyleIdx="2" presStyleCnt="4" custScaleX="290025" custRadScaleRad="136384" custRadScaleInc="-16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95932-248E-4E8E-ACA6-AE7611327C96}" type="pres">
      <dgm:prSet presAssocID="{C51B32D4-FAE5-451F-A520-7958A11AB7F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EB6DF24F-568C-4D8B-92AE-F34C908C448B}" type="pres">
      <dgm:prSet presAssocID="{9F5B6381-0D30-42C8-A419-8B288C4FA60A}" presName="text0" presStyleLbl="node1" presStyleIdx="3" presStyleCnt="4" custScaleX="184926" custRadScaleRad="134445" custRadScaleInc="13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BA32E-4E54-4E88-BF8F-EA9E3958AD39}" type="presOf" srcId="{CE844B91-A823-4216-8251-003855B3EA72}" destId="{5BCF79D8-0530-48A7-9A86-78CA0831D41D}" srcOrd="0" destOrd="0" presId="urn:microsoft.com/office/officeart/2008/layout/RadialCluster"/>
    <dgm:cxn modelId="{2D40722A-7F90-4101-B76F-6AD5E9B1723E}" type="presOf" srcId="{29954886-8E53-48CD-B7DE-BD6BBAC35A51}" destId="{94601B00-6D72-4DA0-A1A9-3CC449A978D6}" srcOrd="0" destOrd="0" presId="urn:microsoft.com/office/officeart/2008/layout/RadialCluster"/>
    <dgm:cxn modelId="{280091DA-55FC-4449-A2C1-67D1391C2884}" type="presOf" srcId="{9F5B6381-0D30-42C8-A419-8B288C4FA60A}" destId="{EB6DF24F-568C-4D8B-92AE-F34C908C448B}" srcOrd="0" destOrd="0" presId="urn:microsoft.com/office/officeart/2008/layout/RadialCluster"/>
    <dgm:cxn modelId="{390A2C51-59C0-4D63-B3E7-F0174A824E50}" type="presOf" srcId="{2DDEEE94-1922-494A-94F3-4DFA0AD8B6A3}" destId="{69E64204-4E78-4BC1-86F5-3E0A3B7A6DCF}" srcOrd="0" destOrd="0" presId="urn:microsoft.com/office/officeart/2008/layout/RadialCluster"/>
    <dgm:cxn modelId="{77EBCC6D-6B02-4432-88FF-FE5C16DFA0E9}" srcId="{04D39C4A-3745-4655-BC82-8318994E6058}" destId="{5B1F15E2-3603-478A-B791-4BDAA1BE1C10}" srcOrd="1" destOrd="0" parTransId="{CE844B91-A823-4216-8251-003855B3EA72}" sibTransId="{55D82F72-DA63-4823-9228-7C4956E7A3D3}"/>
    <dgm:cxn modelId="{C27206EE-4C1D-40E4-A146-ACA5B4D8F680}" type="presOf" srcId="{3A3FEDD3-D15D-4411-8377-AA343BC11398}" destId="{7EBEE202-F2A4-493B-BE14-9C8BB06B8F27}" srcOrd="0" destOrd="0" presId="urn:microsoft.com/office/officeart/2008/layout/RadialCluster"/>
    <dgm:cxn modelId="{2A75768A-3E6E-498D-9784-2AE2F1C2466D}" srcId="{3A3FEDD3-D15D-4411-8377-AA343BC11398}" destId="{EB624D7A-66B0-4155-A6B7-BCD9962DA22B}" srcOrd="1" destOrd="0" parTransId="{E2FF5DDC-280E-4AB3-9B8D-FF11F5A6F420}" sibTransId="{B456B563-3479-4918-9B4B-57A19B1C2DD1}"/>
    <dgm:cxn modelId="{DADBC7C0-2F98-402E-A138-29DC2676A53A}" srcId="{3A3FEDD3-D15D-4411-8377-AA343BC11398}" destId="{04D39C4A-3745-4655-BC82-8318994E6058}" srcOrd="0" destOrd="0" parTransId="{86C57699-920A-4DD4-8482-09D9BF35A3F1}" sibTransId="{79127BBC-400D-4832-A0C3-0FFDA5677C60}"/>
    <dgm:cxn modelId="{FB37C708-6AC7-4B7E-86AF-4F197314F84C}" srcId="{04D39C4A-3745-4655-BC82-8318994E6058}" destId="{9F5B6381-0D30-42C8-A419-8B288C4FA60A}" srcOrd="2" destOrd="0" parTransId="{C51B32D4-FAE5-451F-A520-7958A11AB7F0}" sibTransId="{EFE521FD-5AB1-447C-B615-D8193C2952CE}"/>
    <dgm:cxn modelId="{B312F720-33C3-4C92-8D8F-10216FF2AAA2}" type="presOf" srcId="{C51B32D4-FAE5-451F-A520-7958A11AB7F0}" destId="{50B95932-248E-4E8E-ACA6-AE7611327C96}" srcOrd="0" destOrd="0" presId="urn:microsoft.com/office/officeart/2008/layout/RadialCluster"/>
    <dgm:cxn modelId="{3771F9EC-6A4E-446B-837C-27AA3199C9C7}" type="presOf" srcId="{04D39C4A-3745-4655-BC82-8318994E6058}" destId="{2573BA04-6A30-46C6-B0E9-179B841E6A37}" srcOrd="0" destOrd="0" presId="urn:microsoft.com/office/officeart/2008/layout/RadialCluster"/>
    <dgm:cxn modelId="{CBF9894C-BB50-4014-A177-25DF114480C2}" type="presOf" srcId="{5B1F15E2-3603-478A-B791-4BDAA1BE1C10}" destId="{0E67C9C2-B4E8-460D-BA73-ECA1DA278AC2}" srcOrd="0" destOrd="0" presId="urn:microsoft.com/office/officeart/2008/layout/RadialCluster"/>
    <dgm:cxn modelId="{6A9C94A5-8A70-467A-B5EA-0AD99030586C}" srcId="{04D39C4A-3745-4655-BC82-8318994E6058}" destId="{2DDEEE94-1922-494A-94F3-4DFA0AD8B6A3}" srcOrd="0" destOrd="0" parTransId="{29954886-8E53-48CD-B7DE-BD6BBAC35A51}" sibTransId="{06B6C251-EB9D-4E72-8B78-D31BBADACE17}"/>
    <dgm:cxn modelId="{D7956735-06F6-4F86-9DAE-32EAA1872728}" type="presParOf" srcId="{7EBEE202-F2A4-493B-BE14-9C8BB06B8F27}" destId="{F2EB3C23-F043-4E37-A125-639EE6E1B60B}" srcOrd="0" destOrd="0" presId="urn:microsoft.com/office/officeart/2008/layout/RadialCluster"/>
    <dgm:cxn modelId="{541624C0-AA5D-4176-81DA-BF591DCCC976}" type="presParOf" srcId="{F2EB3C23-F043-4E37-A125-639EE6E1B60B}" destId="{2573BA04-6A30-46C6-B0E9-179B841E6A37}" srcOrd="0" destOrd="0" presId="urn:microsoft.com/office/officeart/2008/layout/RadialCluster"/>
    <dgm:cxn modelId="{73ED1F71-7878-4E08-9A8C-03CFE78F29CD}" type="presParOf" srcId="{F2EB3C23-F043-4E37-A125-639EE6E1B60B}" destId="{94601B00-6D72-4DA0-A1A9-3CC449A978D6}" srcOrd="1" destOrd="0" presId="urn:microsoft.com/office/officeart/2008/layout/RadialCluster"/>
    <dgm:cxn modelId="{31B53804-7AB4-4B3B-8994-0CF29AC5CEDD}" type="presParOf" srcId="{F2EB3C23-F043-4E37-A125-639EE6E1B60B}" destId="{69E64204-4E78-4BC1-86F5-3E0A3B7A6DCF}" srcOrd="2" destOrd="0" presId="urn:microsoft.com/office/officeart/2008/layout/RadialCluster"/>
    <dgm:cxn modelId="{37DD4F4C-6132-46F0-8B8B-ABEBC385E37C}" type="presParOf" srcId="{F2EB3C23-F043-4E37-A125-639EE6E1B60B}" destId="{5BCF79D8-0530-48A7-9A86-78CA0831D41D}" srcOrd="3" destOrd="0" presId="urn:microsoft.com/office/officeart/2008/layout/RadialCluster"/>
    <dgm:cxn modelId="{9C7B6ACA-E01D-4D6E-B418-66216B3E676A}" type="presParOf" srcId="{F2EB3C23-F043-4E37-A125-639EE6E1B60B}" destId="{0E67C9C2-B4E8-460D-BA73-ECA1DA278AC2}" srcOrd="4" destOrd="0" presId="urn:microsoft.com/office/officeart/2008/layout/RadialCluster"/>
    <dgm:cxn modelId="{21C61AA4-1BA3-46C8-AE0D-70B6AA28D95B}" type="presParOf" srcId="{F2EB3C23-F043-4E37-A125-639EE6E1B60B}" destId="{50B95932-248E-4E8E-ACA6-AE7611327C96}" srcOrd="5" destOrd="0" presId="urn:microsoft.com/office/officeart/2008/layout/RadialCluster"/>
    <dgm:cxn modelId="{FFEDAE61-9697-4846-B8A8-3FADEF487A7A}" type="presParOf" srcId="{F2EB3C23-F043-4E37-A125-639EE6E1B60B}" destId="{EB6DF24F-568C-4D8B-92AE-F34C908C448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BA04-6A30-46C6-B0E9-179B841E6A37}">
      <dsp:nvSpPr>
        <dsp:cNvPr id="0" name=""/>
        <dsp:cNvSpPr/>
      </dsp:nvSpPr>
      <dsp:spPr>
        <a:xfrm>
          <a:off x="3610751" y="2274335"/>
          <a:ext cx="1563425" cy="100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Elettra</a:t>
          </a:r>
          <a:endParaRPr lang="en-US" sz="3500" kern="1200" dirty="0"/>
        </a:p>
      </dsp:txBody>
      <dsp:txXfrm>
        <a:off x="3659994" y="2323578"/>
        <a:ext cx="1464939" cy="910270"/>
      </dsp:txXfrm>
    </dsp:sp>
    <dsp:sp modelId="{94601B00-6D72-4DA0-A1A9-3CC449A978D6}">
      <dsp:nvSpPr>
        <dsp:cNvPr id="0" name=""/>
        <dsp:cNvSpPr/>
      </dsp:nvSpPr>
      <dsp:spPr>
        <a:xfrm rot="16205015">
          <a:off x="3944714" y="1825195"/>
          <a:ext cx="898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8280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 w="lg" len="lg"/>
          <a:tailEnd type="stealth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64204-4E78-4BC1-86F5-3E0A3B7A6DCF}">
      <dsp:nvSpPr>
        <dsp:cNvPr id="0" name=""/>
        <dsp:cNvSpPr/>
      </dsp:nvSpPr>
      <dsp:spPr>
        <a:xfrm>
          <a:off x="3852541" y="290535"/>
          <a:ext cx="1085520" cy="108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ESS</a:t>
          </a:r>
        </a:p>
      </dsp:txBody>
      <dsp:txXfrm>
        <a:off x="3905532" y="343526"/>
        <a:ext cx="979538" cy="979538"/>
      </dsp:txXfrm>
    </dsp:sp>
    <dsp:sp modelId="{5BCF79D8-0530-48A7-9A86-78CA0831D41D}">
      <dsp:nvSpPr>
        <dsp:cNvPr id="0" name=""/>
        <dsp:cNvSpPr/>
      </dsp:nvSpPr>
      <dsp:spPr>
        <a:xfrm rot="1705500">
          <a:off x="5078110" y="3581128"/>
          <a:ext cx="15936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3683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 w="lg" len="lg"/>
          <a:tailEnd type="stealth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7C9C2-B4E8-460D-BA73-ECA1DA278AC2}">
      <dsp:nvSpPr>
        <dsp:cNvPr id="0" name=""/>
        <dsp:cNvSpPr/>
      </dsp:nvSpPr>
      <dsp:spPr>
        <a:xfrm>
          <a:off x="6004354" y="3960431"/>
          <a:ext cx="3148281" cy="108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Energy Technology - CAEN</a:t>
          </a:r>
          <a:endParaRPr lang="en-US" sz="2400" kern="1200" dirty="0"/>
        </a:p>
      </dsp:txBody>
      <dsp:txXfrm>
        <a:off x="6057345" y="4013422"/>
        <a:ext cx="3042299" cy="979538"/>
      </dsp:txXfrm>
    </dsp:sp>
    <dsp:sp modelId="{50B95932-248E-4E8E-ACA6-AE7611327C96}">
      <dsp:nvSpPr>
        <dsp:cNvPr id="0" name=""/>
        <dsp:cNvSpPr/>
      </dsp:nvSpPr>
      <dsp:spPr>
        <a:xfrm rot="8994775">
          <a:off x="2120923" y="3632033"/>
          <a:ext cx="15974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7444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 w="lg" len="lg"/>
          <a:tailEnd type="stealth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DF24F-568C-4D8B-92AE-F34C908C448B}">
      <dsp:nvSpPr>
        <dsp:cNvPr id="0" name=""/>
        <dsp:cNvSpPr/>
      </dsp:nvSpPr>
      <dsp:spPr>
        <a:xfrm>
          <a:off x="288037" y="4032445"/>
          <a:ext cx="2007409" cy="108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INFN-LNS</a:t>
          </a:r>
          <a:endParaRPr lang="en-US" sz="2800" kern="1200" dirty="0"/>
        </a:p>
      </dsp:txBody>
      <dsp:txXfrm>
        <a:off x="341028" y="4085436"/>
        <a:ext cx="1901427" cy="979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325" cy="496700"/>
          </a:xfrm>
          <a:prstGeom prst="rect">
            <a:avLst/>
          </a:prstGeom>
        </p:spPr>
        <p:txBody>
          <a:bodyPr vert="horz" lIns="83758" tIns="41878" rIns="83758" bIns="41878" rtlCol="0"/>
          <a:lstStyle>
            <a:lvl1pPr algn="l" defTabSz="411476"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926" y="3"/>
            <a:ext cx="2946325" cy="496700"/>
          </a:xfrm>
          <a:prstGeom prst="rect">
            <a:avLst/>
          </a:prstGeom>
        </p:spPr>
        <p:txBody>
          <a:bodyPr vert="horz" wrap="square" lIns="83758" tIns="41878" rIns="83758" bIns="4187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14FCF1B-3359-41F4-8E2C-72FB69C6905F}" type="datetimeFigureOut">
              <a:rPr lang="it-IT" altLang="en-US"/>
              <a:pPr/>
              <a:t>20/09/2018</a:t>
            </a:fld>
            <a:endParaRPr lang="it-IT" alt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465"/>
            <a:ext cx="2946325" cy="496700"/>
          </a:xfrm>
          <a:prstGeom prst="rect">
            <a:avLst/>
          </a:prstGeom>
        </p:spPr>
        <p:txBody>
          <a:bodyPr vert="horz" lIns="83758" tIns="41878" rIns="83758" bIns="41878" rtlCol="0" anchor="b"/>
          <a:lstStyle>
            <a:lvl1pPr algn="l" defTabSz="411476"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926" y="9428465"/>
            <a:ext cx="2946325" cy="496700"/>
          </a:xfrm>
          <a:prstGeom prst="rect">
            <a:avLst/>
          </a:prstGeom>
        </p:spPr>
        <p:txBody>
          <a:bodyPr vert="horz" wrap="square" lIns="83758" tIns="41878" rIns="83758" bIns="4187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E964382B-AB7C-45A0-A1C9-6632CE32921F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76966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2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58" tIns="41878" rIns="83758" bIns="41878" anchor="ctr"/>
          <a:lstStyle/>
          <a:p>
            <a:pPr defTabSz="411476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84" y="4714972"/>
            <a:ext cx="5435857" cy="4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" y="0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58" tIns="41878" rIns="83758" bIns="41878" anchor="ctr"/>
          <a:lstStyle/>
          <a:p>
            <a:pPr defTabSz="411476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47070" y="0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58" tIns="41878" rIns="83758" bIns="41878" anchor="ctr"/>
          <a:lstStyle/>
          <a:p>
            <a:pPr defTabSz="411476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" y="9429936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58" tIns="41878" rIns="83758" bIns="41878" anchor="ctr"/>
          <a:lstStyle/>
          <a:p>
            <a:pPr defTabSz="411476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7069" y="9429938"/>
            <a:ext cx="2947752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10063" algn="l"/>
                <a:tab pos="821581" algn="l"/>
                <a:tab pos="1233100" algn="l"/>
                <a:tab pos="1644619" algn="l"/>
                <a:tab pos="2056137" algn="l"/>
                <a:tab pos="2467655" algn="l"/>
                <a:tab pos="2879173" algn="l"/>
                <a:tab pos="3290692" algn="l"/>
                <a:tab pos="3702209" algn="l"/>
                <a:tab pos="4113728" algn="l"/>
                <a:tab pos="4525245" algn="l"/>
                <a:tab pos="4936764" algn="l"/>
                <a:tab pos="5348281" algn="l"/>
                <a:tab pos="5759799" algn="l"/>
                <a:tab pos="6171318" algn="l"/>
                <a:tab pos="6582835" algn="l"/>
                <a:tab pos="6994353" algn="l"/>
                <a:tab pos="7405872" algn="l"/>
                <a:tab pos="7817391" algn="l"/>
                <a:tab pos="822890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793E223-A7B9-431A-9380-82518A13631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18425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56631" indent="-25255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10200" indent="-20204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14281" indent="-20204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18361" indent="-20204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22441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26522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30603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34682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00A5EBC2-F597-4358-94FA-C898FD496A5A}" type="slidenum">
              <a:rPr lang="it-IT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it-IT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3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9396" indent="-209396">
              <a:spcBef>
                <a:spcPct val="0"/>
              </a:spcBef>
              <a:spcAft>
                <a:spcPct val="20000"/>
              </a:spcAft>
            </a:pPr>
            <a:endParaRPr lang="en-GB" altLang="en-US" b="1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10063" algn="l"/>
                <a:tab pos="821581" algn="l"/>
                <a:tab pos="1233100" algn="l"/>
                <a:tab pos="1644619" algn="l"/>
                <a:tab pos="2056137" algn="l"/>
                <a:tab pos="2467655" algn="l"/>
                <a:tab pos="2879173" algn="l"/>
                <a:tab pos="3290692" algn="l"/>
                <a:tab pos="3702209" algn="l"/>
                <a:tab pos="4113728" algn="l"/>
                <a:tab pos="4525245" algn="l"/>
                <a:tab pos="4936764" algn="l"/>
                <a:tab pos="5348281" algn="l"/>
                <a:tab pos="5759799" algn="l"/>
                <a:tab pos="6171318" algn="l"/>
                <a:tab pos="6582835" algn="l"/>
                <a:tab pos="6994353" algn="l"/>
                <a:tab pos="7405872" algn="l"/>
                <a:tab pos="7817391" algn="l"/>
                <a:tab pos="8228908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0531" indent="-261743" eaLnBrk="0">
              <a:tabLst>
                <a:tab pos="0" algn="l"/>
                <a:tab pos="410063" algn="l"/>
                <a:tab pos="821581" algn="l"/>
                <a:tab pos="1233100" algn="l"/>
                <a:tab pos="1644619" algn="l"/>
                <a:tab pos="2056137" algn="l"/>
                <a:tab pos="2467655" algn="l"/>
                <a:tab pos="2879173" algn="l"/>
                <a:tab pos="3290692" algn="l"/>
                <a:tab pos="3702209" algn="l"/>
                <a:tab pos="4113728" algn="l"/>
                <a:tab pos="4525245" algn="l"/>
                <a:tab pos="4936764" algn="l"/>
                <a:tab pos="5348281" algn="l"/>
                <a:tab pos="5759799" algn="l"/>
                <a:tab pos="6171318" algn="l"/>
                <a:tab pos="6582835" algn="l"/>
                <a:tab pos="6994353" algn="l"/>
                <a:tab pos="7405872" algn="l"/>
                <a:tab pos="7817391" algn="l"/>
                <a:tab pos="8228908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46972" indent="-209396" eaLnBrk="0">
              <a:tabLst>
                <a:tab pos="0" algn="l"/>
                <a:tab pos="410063" algn="l"/>
                <a:tab pos="821581" algn="l"/>
                <a:tab pos="1233100" algn="l"/>
                <a:tab pos="1644619" algn="l"/>
                <a:tab pos="2056137" algn="l"/>
                <a:tab pos="2467655" algn="l"/>
                <a:tab pos="2879173" algn="l"/>
                <a:tab pos="3290692" algn="l"/>
                <a:tab pos="3702209" algn="l"/>
                <a:tab pos="4113728" algn="l"/>
                <a:tab pos="4525245" algn="l"/>
                <a:tab pos="4936764" algn="l"/>
                <a:tab pos="5348281" algn="l"/>
                <a:tab pos="5759799" algn="l"/>
                <a:tab pos="6171318" algn="l"/>
                <a:tab pos="6582835" algn="l"/>
                <a:tab pos="6994353" algn="l"/>
                <a:tab pos="7405872" algn="l"/>
                <a:tab pos="7817391" algn="l"/>
                <a:tab pos="8228908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65761" indent="-209396" eaLnBrk="0">
              <a:tabLst>
                <a:tab pos="0" algn="l"/>
                <a:tab pos="410063" algn="l"/>
                <a:tab pos="821581" algn="l"/>
                <a:tab pos="1233100" algn="l"/>
                <a:tab pos="1644619" algn="l"/>
                <a:tab pos="2056137" algn="l"/>
                <a:tab pos="2467655" algn="l"/>
                <a:tab pos="2879173" algn="l"/>
                <a:tab pos="3290692" algn="l"/>
                <a:tab pos="3702209" algn="l"/>
                <a:tab pos="4113728" algn="l"/>
                <a:tab pos="4525245" algn="l"/>
                <a:tab pos="4936764" algn="l"/>
                <a:tab pos="5348281" algn="l"/>
                <a:tab pos="5759799" algn="l"/>
                <a:tab pos="6171318" algn="l"/>
                <a:tab pos="6582835" algn="l"/>
                <a:tab pos="6994353" algn="l"/>
                <a:tab pos="7405872" algn="l"/>
                <a:tab pos="7817391" algn="l"/>
                <a:tab pos="8228908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84550" indent="-209396" eaLnBrk="0">
              <a:tabLst>
                <a:tab pos="0" algn="l"/>
                <a:tab pos="410063" algn="l"/>
                <a:tab pos="821581" algn="l"/>
                <a:tab pos="1233100" algn="l"/>
                <a:tab pos="1644619" algn="l"/>
                <a:tab pos="2056137" algn="l"/>
                <a:tab pos="2467655" algn="l"/>
                <a:tab pos="2879173" algn="l"/>
                <a:tab pos="3290692" algn="l"/>
                <a:tab pos="3702209" algn="l"/>
                <a:tab pos="4113728" algn="l"/>
                <a:tab pos="4525245" algn="l"/>
                <a:tab pos="4936764" algn="l"/>
                <a:tab pos="5348281" algn="l"/>
                <a:tab pos="5759799" algn="l"/>
                <a:tab pos="6171318" algn="l"/>
                <a:tab pos="6582835" algn="l"/>
                <a:tab pos="6994353" algn="l"/>
                <a:tab pos="7405872" algn="l"/>
                <a:tab pos="7817391" algn="l"/>
                <a:tab pos="8228908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03338" indent="-209396" defTabSz="410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063" algn="l"/>
                <a:tab pos="821581" algn="l"/>
                <a:tab pos="1233100" algn="l"/>
                <a:tab pos="1644619" algn="l"/>
                <a:tab pos="2056137" algn="l"/>
                <a:tab pos="2467655" algn="l"/>
                <a:tab pos="2879173" algn="l"/>
                <a:tab pos="3290692" algn="l"/>
                <a:tab pos="3702209" algn="l"/>
                <a:tab pos="4113728" algn="l"/>
                <a:tab pos="4525245" algn="l"/>
                <a:tab pos="4936764" algn="l"/>
                <a:tab pos="5348281" algn="l"/>
                <a:tab pos="5759799" algn="l"/>
                <a:tab pos="6171318" algn="l"/>
                <a:tab pos="6582835" algn="l"/>
                <a:tab pos="6994353" algn="l"/>
                <a:tab pos="7405872" algn="l"/>
                <a:tab pos="7817391" algn="l"/>
                <a:tab pos="8228908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22126" indent="-209396" defTabSz="410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063" algn="l"/>
                <a:tab pos="821581" algn="l"/>
                <a:tab pos="1233100" algn="l"/>
                <a:tab pos="1644619" algn="l"/>
                <a:tab pos="2056137" algn="l"/>
                <a:tab pos="2467655" algn="l"/>
                <a:tab pos="2879173" algn="l"/>
                <a:tab pos="3290692" algn="l"/>
                <a:tab pos="3702209" algn="l"/>
                <a:tab pos="4113728" algn="l"/>
                <a:tab pos="4525245" algn="l"/>
                <a:tab pos="4936764" algn="l"/>
                <a:tab pos="5348281" algn="l"/>
                <a:tab pos="5759799" algn="l"/>
                <a:tab pos="6171318" algn="l"/>
                <a:tab pos="6582835" algn="l"/>
                <a:tab pos="6994353" algn="l"/>
                <a:tab pos="7405872" algn="l"/>
                <a:tab pos="7817391" algn="l"/>
                <a:tab pos="8228908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0917" indent="-209396" defTabSz="410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063" algn="l"/>
                <a:tab pos="821581" algn="l"/>
                <a:tab pos="1233100" algn="l"/>
                <a:tab pos="1644619" algn="l"/>
                <a:tab pos="2056137" algn="l"/>
                <a:tab pos="2467655" algn="l"/>
                <a:tab pos="2879173" algn="l"/>
                <a:tab pos="3290692" algn="l"/>
                <a:tab pos="3702209" algn="l"/>
                <a:tab pos="4113728" algn="l"/>
                <a:tab pos="4525245" algn="l"/>
                <a:tab pos="4936764" algn="l"/>
                <a:tab pos="5348281" algn="l"/>
                <a:tab pos="5759799" algn="l"/>
                <a:tab pos="6171318" algn="l"/>
                <a:tab pos="6582835" algn="l"/>
                <a:tab pos="6994353" algn="l"/>
                <a:tab pos="7405872" algn="l"/>
                <a:tab pos="7817391" algn="l"/>
                <a:tab pos="8228908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59705" indent="-209396" defTabSz="410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063" algn="l"/>
                <a:tab pos="821581" algn="l"/>
                <a:tab pos="1233100" algn="l"/>
                <a:tab pos="1644619" algn="l"/>
                <a:tab pos="2056137" algn="l"/>
                <a:tab pos="2467655" algn="l"/>
                <a:tab pos="2879173" algn="l"/>
                <a:tab pos="3290692" algn="l"/>
                <a:tab pos="3702209" algn="l"/>
                <a:tab pos="4113728" algn="l"/>
                <a:tab pos="4525245" algn="l"/>
                <a:tab pos="4936764" algn="l"/>
                <a:tab pos="5348281" algn="l"/>
                <a:tab pos="5759799" algn="l"/>
                <a:tab pos="6171318" algn="l"/>
                <a:tab pos="6582835" algn="l"/>
                <a:tab pos="6994353" algn="l"/>
                <a:tab pos="7405872" algn="l"/>
                <a:tab pos="7817391" algn="l"/>
                <a:tab pos="8228908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80DB5FC6-C790-4A1C-BDC8-671B8C4614AD}" type="slidenum">
              <a:rPr lang="it-IT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it-IT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1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97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25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b="1" dirty="0" smtClean="0"/>
              <a:t>Last Slide 1: Thanks to the audience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56631" indent="-25255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10200" indent="-20204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14281" indent="-20204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18361" indent="-20204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22441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26522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30603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34682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81129FE2-66E5-4730-B4A9-EA82E19CB54C}" type="slidenum">
              <a:rPr lang="it-IT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it-IT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3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56631" indent="-25255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10200" indent="-20204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14281" indent="-20204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18361" indent="-202041" eaLnBrk="0"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22441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26522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30603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34682" indent="-202041" defTabSz="39566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95662" algn="l"/>
                <a:tab pos="792726" algn="l"/>
                <a:tab pos="1189792" algn="l"/>
                <a:tab pos="1586858" algn="l"/>
                <a:tab pos="1983922" algn="l"/>
                <a:tab pos="2380987" algn="l"/>
                <a:tab pos="2778052" algn="l"/>
                <a:tab pos="3175118" algn="l"/>
                <a:tab pos="3572182" algn="l"/>
                <a:tab pos="3969245" algn="l"/>
                <a:tab pos="4366311" algn="l"/>
                <a:tab pos="4763376" algn="l"/>
                <a:tab pos="5160441" algn="l"/>
                <a:tab pos="5557506" algn="l"/>
                <a:tab pos="5954570" algn="l"/>
                <a:tab pos="6351637" algn="l"/>
                <a:tab pos="6748701" algn="l"/>
                <a:tab pos="7145766" algn="l"/>
                <a:tab pos="7542831" algn="l"/>
                <a:tab pos="7939895" algn="l"/>
              </a:tabLst>
              <a:defRPr sz="2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72676F10-2450-4480-8C8C-56B5B56D6ECD}" type="slidenum">
              <a:rPr lang="it-IT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it-IT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5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4066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70537-3871-4FC4-BAE2-63D93939B214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718711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504363" y="7305675"/>
            <a:ext cx="501650" cy="2301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DD8E1C8-A156-4AE2-BC2B-5B4FB2E7348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724566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E25EC85-6ECB-4369-B1F4-660B6A8765A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867438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7D3CAB24-1F09-447E-BAE2-D80B1CC3988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0691993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22DCE089-2847-4A14-9968-B5579438FD6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4545417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>
              <a:buClrTx/>
              <a:buFontTx/>
              <a:buNone/>
              <a:defRPr/>
            </a:pPr>
            <a:r>
              <a:rPr lang="it-IT" sz="3300" dirty="0" err="1" smtClean="0"/>
              <a:t>Thank</a:t>
            </a:r>
            <a:r>
              <a:rPr lang="it-IT" sz="3300" dirty="0" smtClean="0"/>
              <a:t> </a:t>
            </a:r>
            <a:r>
              <a:rPr lang="it-IT" sz="3300" dirty="0" err="1" smtClean="0"/>
              <a:t>you</a:t>
            </a:r>
            <a:r>
              <a:rPr lang="it-IT" sz="3300" dirty="0" smtClean="0"/>
              <a:t>!</a:t>
            </a:r>
          </a:p>
          <a:p>
            <a:pPr algn="ctr" defTabSz="449216">
              <a:buClrTx/>
              <a:buFontTx/>
              <a:buNone/>
              <a:defRPr/>
            </a:pPr>
            <a:endParaRPr lang="it-IT" sz="3300" dirty="0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CB3B914-6590-4D5F-A1CE-5E506EB7B8A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784606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03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636" y="-33337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GB" altLang="en-US" sz="1300" dirty="0" smtClean="0">
                <a:solidFill>
                  <a:srgbClr val="000000"/>
                </a:solidFill>
              </a:rPr>
              <a:t>Roberto Visintini – September 20</a:t>
            </a:r>
            <a:r>
              <a:rPr lang="en-GB" altLang="en-US" sz="1300" baseline="30000" dirty="0" smtClean="0">
                <a:solidFill>
                  <a:srgbClr val="000000"/>
                </a:solidFill>
              </a:rPr>
              <a:t>th</a:t>
            </a:r>
            <a:r>
              <a:rPr lang="en-GB" altLang="en-US" sz="1300" dirty="0" smtClean="0">
                <a:solidFill>
                  <a:srgbClr val="000000"/>
                </a:solidFill>
              </a:rPr>
              <a:t>, 2018</a:t>
            </a:r>
            <a:endParaRPr lang="it-IT" altLang="en-US" sz="13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504363" y="7296150"/>
            <a:ext cx="5016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fld id="{F82192AC-B0E8-4D57-B02A-270152343BD1}" type="slidenum">
              <a:rPr lang="it-IT" altLang="en-US"/>
              <a:pPr/>
              <a:t>‹#›</a:t>
            </a:fld>
            <a:endParaRPr lang="it-IT" altLang="en-US"/>
          </a:p>
        </p:txBody>
      </p:sp>
      <p:cxnSp>
        <p:nvCxnSpPr>
          <p:cNvPr id="3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buClrTx/>
              <a:buFontTx/>
              <a:buNone/>
              <a:defRPr/>
            </a:pPr>
            <a:r>
              <a:rPr lang="it-IT" altLang="en-US" sz="1300" dirty="0" smtClean="0">
                <a:solidFill>
                  <a:srgbClr val="000000"/>
                </a:solidFill>
              </a:rPr>
              <a:t>Communication Scheme, CDR</a:t>
            </a:r>
            <a:r>
              <a:rPr lang="it-IT" altLang="en-US" sz="1300" baseline="0" dirty="0" smtClean="0">
                <a:solidFill>
                  <a:srgbClr val="000000"/>
                </a:solidFill>
              </a:rPr>
              <a:t>2&amp;3 – Elettra Sincrotrone Trieste</a:t>
            </a:r>
            <a:endParaRPr lang="it-IT" altLang="en-US" sz="130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1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62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 bwMode="auto">
          <a:xfrm>
            <a:off x="71760" y="1655303"/>
            <a:ext cx="9840343" cy="23405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z="4400" b="1" dirty="0" smtClean="0"/>
              <a:t>CDR2&amp;3</a:t>
            </a:r>
            <a:br>
              <a:rPr lang="en-US" sz="4400" b="1" dirty="0" smtClean="0"/>
            </a:br>
            <a:r>
              <a:rPr lang="en-US" sz="4400" b="1" dirty="0" smtClean="0"/>
              <a:t>Communication Scheme</a:t>
            </a:r>
            <a:endParaRPr lang="en-US" altLang="en-US" sz="4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7926D640-4CC8-4BAD-8CEB-C93A6D99841F}" type="slidenum">
              <a:rPr lang="it-IT" altLang="en-US" sz="1300">
                <a:solidFill>
                  <a:srgbClr val="000000"/>
                </a:solidFill>
              </a:rPr>
              <a:pPr eaLnBrk="1"/>
              <a:t>2</a:t>
            </a:fld>
            <a:endParaRPr lang="it-IT" altLang="en-US" sz="1300" dirty="0">
              <a:solidFill>
                <a:srgbClr val="000000"/>
              </a:solidFill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420511" y="3779837"/>
            <a:ext cx="9491592" cy="243589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1363" indent="-28416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14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0" dirty="0" smtClean="0"/>
          </a:p>
          <a:p>
            <a:pPr algn="ctr"/>
            <a:r>
              <a:rPr lang="en-US" kern="0" dirty="0" smtClean="0"/>
              <a:t>Roberto Visintini</a:t>
            </a:r>
          </a:p>
          <a:p>
            <a:pPr algn="ctr"/>
            <a:r>
              <a:rPr lang="en-US" kern="0" dirty="0" smtClean="0"/>
              <a:t>Elettra Sincrotrone Trieste</a:t>
            </a:r>
            <a:endParaRPr lang="it-IT" kern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4" y="333169"/>
            <a:ext cx="6480021" cy="722719"/>
          </a:xfrm>
        </p:spPr>
        <p:txBody>
          <a:bodyPr>
            <a:noAutofit/>
          </a:bodyPr>
          <a:lstStyle/>
          <a:p>
            <a:r>
              <a:rPr lang="en-US" sz="4800" dirty="0" smtClean="0"/>
              <a:t>References</a:t>
            </a:r>
            <a:endParaRPr lang="it-IT" sz="4800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2"/>
          </p:nvPr>
        </p:nvSpPr>
        <p:spPr>
          <a:xfrm>
            <a:off x="359792" y="1187549"/>
            <a:ext cx="9433048" cy="5976664"/>
          </a:xfrm>
          <a:noFill/>
        </p:spPr>
        <p:txBody>
          <a:bodyPr>
            <a:normAutofit/>
          </a:bodyPr>
          <a:lstStyle/>
          <a:p>
            <a:pPr marL="450850" indent="-45085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b="1" u="sng" dirty="0" smtClean="0"/>
              <a:t>Schedule </a:t>
            </a:r>
            <a:r>
              <a:rPr lang="en-US" sz="1400" b="1" u="sng" dirty="0"/>
              <a:t>AIK 17.2 </a:t>
            </a:r>
            <a:r>
              <a:rPr lang="en-US" sz="1400" dirty="0"/>
              <a:t>- </a:t>
            </a:r>
            <a:r>
              <a:rPr lang="en-US" sz="1400" dirty="0" smtClean="0"/>
              <a:t>Power Converters for magnets to the ESS Linac (version 2) to the Trilateral In-Kind Contribution Agreement signed between ESS ERIC, INFN, Elettra – ESS-0053408_2017.07.14 </a:t>
            </a:r>
            <a:endParaRPr lang="en-US" sz="1400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 smtClean="0"/>
              <a:t>“</a:t>
            </a:r>
            <a:r>
              <a:rPr lang="en-US" sz="1050" b="1" i="1" dirty="0" smtClean="0"/>
              <a:t>5.4 </a:t>
            </a:r>
            <a:r>
              <a:rPr lang="en-US" sz="1050" b="1" i="1" dirty="0"/>
              <a:t>Organization</a:t>
            </a:r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/>
              <a:t>The persons nominated as the Work-Unit Coordinators according to Art. 6.3 of the Trilateral In </a:t>
            </a:r>
            <a:r>
              <a:rPr lang="en-US" sz="1050" i="1" dirty="0" smtClean="0"/>
              <a:t>Kind Contribution </a:t>
            </a:r>
            <a:r>
              <a:rPr lang="en-US" sz="1050" i="1" dirty="0"/>
              <a:t>Agreement [IKA] are</a:t>
            </a:r>
            <a:r>
              <a:rPr lang="en-US" sz="1050" i="1" dirty="0" smtClean="0"/>
              <a:t>:</a:t>
            </a:r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u="sng" cap="small" dirty="0" smtClean="0">
                <a:solidFill>
                  <a:srgbClr val="1067EA"/>
                </a:solidFill>
              </a:rPr>
              <a:t>For </a:t>
            </a:r>
            <a:r>
              <a:rPr lang="en-US" sz="1050" i="1" u="sng" cap="small" dirty="0">
                <a:solidFill>
                  <a:srgbClr val="1067EA"/>
                </a:solidFill>
              </a:rPr>
              <a:t>INFN: Mario Sedita, Responsible for procurement process (Italian RUP), INFN.</a:t>
            </a:r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u="sng" cap="small" dirty="0">
                <a:solidFill>
                  <a:srgbClr val="1067EA"/>
                </a:solidFill>
              </a:rPr>
              <a:t>For Elettra: Roberto Visintini, Head of Power Converters WP, Elettra - Sincrotrone Trieste S.C.p.A.</a:t>
            </a:r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 smtClean="0"/>
              <a:t>…</a:t>
            </a:r>
            <a:endParaRPr lang="en-US" sz="1050" i="1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u="sng" cap="small" dirty="0">
                <a:solidFill>
                  <a:srgbClr val="1067EA"/>
                </a:solidFill>
              </a:rPr>
              <a:t>For European Spallation Source ERIC: Carlos Martins, WP17 </a:t>
            </a:r>
            <a:r>
              <a:rPr lang="en-US" sz="1050" i="1" u="sng" cap="small" dirty="0" smtClean="0">
                <a:solidFill>
                  <a:srgbClr val="1067EA"/>
                </a:solidFill>
              </a:rPr>
              <a:t>Leader</a:t>
            </a:r>
            <a:endParaRPr lang="en-US" sz="1100" i="1" dirty="0"/>
          </a:p>
          <a:p>
            <a:pPr marL="717550" lvl="1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 b="1" i="1" dirty="0" smtClean="0"/>
              <a:t>5.5 </a:t>
            </a:r>
            <a:r>
              <a:rPr lang="en-US" sz="1050" b="1" i="1" dirty="0"/>
              <a:t>ESS ERIC and Partner </a:t>
            </a:r>
            <a:r>
              <a:rPr lang="en-US" sz="1050" b="1" i="1" dirty="0" smtClean="0"/>
              <a:t>Communication</a:t>
            </a:r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 smtClean="0"/>
              <a:t>In </a:t>
            </a:r>
            <a:r>
              <a:rPr lang="en-US" sz="1050" i="1" dirty="0"/>
              <a:t>order to avoid unnecessary problems and to simplify the project execution ESS ERIC will always </a:t>
            </a:r>
            <a:r>
              <a:rPr lang="en-US" sz="1050" i="1" dirty="0" smtClean="0"/>
              <a:t>contact Elettra </a:t>
            </a:r>
            <a:r>
              <a:rPr lang="en-US" sz="1050" i="1" dirty="0"/>
              <a:t>for all matters.</a:t>
            </a:r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u="sng" cap="small" dirty="0">
                <a:solidFill>
                  <a:srgbClr val="1067EA"/>
                </a:solidFill>
              </a:rPr>
              <a:t>Elettra acts as the first entry point for ESS ERIC</a:t>
            </a:r>
            <a:r>
              <a:rPr lang="en-US" sz="1050" i="1" dirty="0"/>
              <a:t>. Based on the type of issue or question, Elettra </a:t>
            </a:r>
            <a:r>
              <a:rPr lang="en-US" sz="1050" i="1" dirty="0" smtClean="0"/>
              <a:t>together with </a:t>
            </a:r>
            <a:r>
              <a:rPr lang="en-US" sz="1050" i="1" dirty="0"/>
              <a:t>ESS ERIC will involve INFN, as needed.</a:t>
            </a:r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/>
              <a:t>Elettra and INFN shall keep each other informed about any issue raised by ESS ERIC</a:t>
            </a:r>
            <a:r>
              <a:rPr lang="en-US" sz="1050" i="1" dirty="0" smtClean="0"/>
              <a:t>.”</a:t>
            </a:r>
            <a:endParaRPr lang="en-US" sz="1050" i="1" dirty="0"/>
          </a:p>
          <a:p>
            <a:pPr marL="450850" lvl="0" indent="-45085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b="1" u="sng" dirty="0"/>
              <a:t>Technical specification </a:t>
            </a:r>
            <a:r>
              <a:rPr lang="en-US" sz="1400" dirty="0"/>
              <a:t>of the DC Power Converters for Quadrupole Magnets Q5, Q6, Q7, Q8, and Dipole Magnets D1 (PCQ5, PCQ6, PCQ7, PCQ8, and PCD1</a:t>
            </a:r>
            <a:r>
              <a:rPr lang="en-US" sz="1400" dirty="0" smtClean="0"/>
              <a:t>) – E-ST ESS PC TSD 001, rev. 1.6, 13-09-2017  </a:t>
            </a:r>
            <a:endParaRPr lang="en-US" sz="1400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1" dirty="0" smtClean="0"/>
              <a:t>All relevant activities are done “</a:t>
            </a:r>
            <a:r>
              <a:rPr lang="en-US" sz="1050" i="1" u="sng" cap="small" dirty="0">
                <a:solidFill>
                  <a:srgbClr val="1067EA"/>
                </a:solidFill>
              </a:rPr>
              <a:t>INFN, in agreement with Elettra</a:t>
            </a:r>
            <a:r>
              <a:rPr lang="en-US" sz="1050" b="1" i="1" dirty="0" smtClean="0"/>
              <a:t>”</a:t>
            </a:r>
          </a:p>
          <a:p>
            <a:pPr marL="450850" lvl="0" indent="-45085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b="1" u="sng" dirty="0" smtClean="0"/>
              <a:t>Contract</a:t>
            </a:r>
            <a:r>
              <a:rPr lang="en-US" sz="1400" dirty="0" smtClean="0"/>
              <a:t> between INFN and Energy Technology with CAEN, signed on August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, 2018</a:t>
            </a:r>
            <a:r>
              <a:rPr lang="en-US" sz="1050" b="1" i="1" dirty="0" smtClean="0"/>
              <a:t>”</a:t>
            </a:r>
            <a:endParaRPr lang="en-US" sz="1050" b="1" i="1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 smtClean="0"/>
              <a:t>“</a:t>
            </a:r>
            <a:r>
              <a:rPr lang="en-US" sz="1050" b="1" i="1" dirty="0" smtClean="0"/>
              <a:t>Art. 17 Communication</a:t>
            </a:r>
            <a:endParaRPr lang="en-US" sz="1050" b="1" i="1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 smtClean="0"/>
              <a:t>…The technical reference persons nominated by the parties are:</a:t>
            </a:r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u="sng" cap="small" dirty="0">
                <a:solidFill>
                  <a:srgbClr val="1067EA"/>
                </a:solidFill>
              </a:rPr>
              <a:t>Contract Executive Director (Italian DEC) is Roberto Visintini </a:t>
            </a:r>
            <a:r>
              <a:rPr lang="en-US" sz="1050" i="1" dirty="0" smtClean="0"/>
              <a:t>(as per INFN Charge letter dated 15/06/2018)</a:t>
            </a:r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u="sng" cap="small" dirty="0">
                <a:solidFill>
                  <a:srgbClr val="1067EA"/>
                </a:solidFill>
              </a:rPr>
              <a:t>Contract Technical Manager is Filippo </a:t>
            </a:r>
            <a:r>
              <a:rPr lang="en-US" sz="1050" i="1" u="sng" cap="small" dirty="0" err="1">
                <a:solidFill>
                  <a:srgbClr val="1067EA"/>
                </a:solidFill>
              </a:rPr>
              <a:t>Burini</a:t>
            </a:r>
            <a:r>
              <a:rPr lang="en-US" sz="1050" i="1" dirty="0" smtClean="0"/>
              <a:t> (as per Certified e-mail dated 29/08/2018)</a:t>
            </a:r>
          </a:p>
          <a:p>
            <a:pPr marL="717550" lvl="1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 b="1" i="1" dirty="0"/>
              <a:t>Art. </a:t>
            </a:r>
            <a:r>
              <a:rPr lang="en-US" sz="1050" b="1" i="1" dirty="0" smtClean="0"/>
              <a:t>24 Responsible for the Procedure</a:t>
            </a:r>
            <a:endParaRPr lang="en-US" sz="1050" b="1" i="1" dirty="0"/>
          </a:p>
          <a:p>
            <a:pPr marL="71755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 smtClean="0"/>
              <a:t>The responsible for the procedure (Italian RUP) </a:t>
            </a:r>
            <a:r>
              <a:rPr lang="en-US" sz="1050" i="1" u="sng" cap="small" dirty="0" smtClean="0">
                <a:solidFill>
                  <a:srgbClr val="1067EA"/>
                </a:solidFill>
              </a:rPr>
              <a:t>is Mario Sedita</a:t>
            </a:r>
            <a:r>
              <a:rPr lang="en-US" sz="1050" i="1" dirty="0"/>
              <a:t>”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it-IT" altLang="en-US" sz="1300" dirty="0" smtClean="0">
                <a:solidFill>
                  <a:srgbClr val="000000"/>
                </a:solidFill>
              </a:rPr>
              <a:t>3</a:t>
            </a:r>
            <a:endParaRPr lang="it-IT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4" y="333169"/>
            <a:ext cx="6480021" cy="722719"/>
          </a:xfrm>
        </p:spPr>
        <p:txBody>
          <a:bodyPr>
            <a:noAutofit/>
          </a:bodyPr>
          <a:lstStyle/>
          <a:p>
            <a:r>
              <a:rPr lang="en-US" sz="4800" dirty="0" smtClean="0"/>
              <a:t>Communication Flux</a:t>
            </a:r>
            <a:endParaRPr lang="it-IT" sz="48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9228418"/>
              </p:ext>
            </p:extLst>
          </p:nvPr>
        </p:nvGraphicFramePr>
        <p:xfrm>
          <a:off x="359792" y="1043533"/>
          <a:ext cx="93610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2664048" y="5652045"/>
            <a:ext cx="367205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52280" y="4355901"/>
            <a:ext cx="0" cy="129614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304096" y="1425963"/>
            <a:ext cx="211248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Carlos Martins </a:t>
            </a:r>
            <a:r>
              <a:rPr lang="en-US" sz="2000" dirty="0" smtClean="0">
                <a:solidFill>
                  <a:schemeClr val="tx1"/>
                </a:solidFill>
              </a:rPr>
              <a:t>WP17 Leader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2360" y="3386904"/>
            <a:ext cx="3600401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Roberto Visintini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Head of Power Converter WP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800" y="4427909"/>
            <a:ext cx="223224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Mario Sedita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RUP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1114" y="6140020"/>
            <a:ext cx="36004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Filippo </a:t>
            </a:r>
            <a:r>
              <a:rPr lang="en-US" sz="2000" b="1" dirty="0" err="1" smtClean="0">
                <a:solidFill>
                  <a:schemeClr val="tx1"/>
                </a:solidFill>
              </a:rPr>
              <a:t>Burini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Contract </a:t>
            </a:r>
            <a:r>
              <a:rPr lang="en-US" sz="2000" dirty="0">
                <a:solidFill>
                  <a:schemeClr val="tx1"/>
                </a:solidFill>
              </a:rPr>
              <a:t>Technical Manager 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504363" y="7296150"/>
            <a:ext cx="501650" cy="2301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it-IT" altLang="en-US" sz="1300" dirty="0" smtClean="0">
                <a:solidFill>
                  <a:srgbClr val="000000"/>
                </a:solidFill>
              </a:rPr>
              <a:t>4</a:t>
            </a:r>
            <a:endParaRPr lang="it-IT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87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4ACA71EB-F9B6-49A2-95AC-F404403C5315}" type="slidenum">
              <a:rPr lang="it-IT" altLang="en-US" sz="1300">
                <a:solidFill>
                  <a:srgbClr val="000000"/>
                </a:solidFill>
              </a:rPr>
              <a:pPr eaLnBrk="1"/>
              <a:t>5</a:t>
            </a:fld>
            <a:endParaRPr lang="it-IT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3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898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</TotalTime>
  <Words>379</Words>
  <Application>Microsoft Office PowerPoint</Application>
  <PresentationFormat>Custom</PresentationFormat>
  <Paragraphs>49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Elettra Sincrotrone Trieste_Template Slides ENG</vt:lpstr>
      <vt:lpstr>PowerPoint Presentation</vt:lpstr>
      <vt:lpstr>CDR2&amp;3 Communication Scheme</vt:lpstr>
      <vt:lpstr>References</vt:lpstr>
      <vt:lpstr>Communication Flux</vt:lpstr>
      <vt:lpstr>PowerPoint Presentation</vt:lpstr>
      <vt:lpstr>PowerPoint Presentation</vt:lpstr>
    </vt:vector>
  </TitlesOfParts>
  <Company>Elettra Sincrotrone Trieste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Converters for Accelerators</dc:title>
  <dc:creator>Roberto Visintini</dc:creator>
  <cp:keywords>POCPA5</cp:keywords>
  <dc:description>File for print only.</dc:description>
  <cp:lastModifiedBy>Roberto Visintini</cp:lastModifiedBy>
  <cp:revision>280</cp:revision>
  <cp:lastPrinted>2018-09-17T13:06:49Z</cp:lastPrinted>
  <dcterms:created xsi:type="dcterms:W3CDTF">2014-04-18T11:56:23Z</dcterms:created>
  <dcterms:modified xsi:type="dcterms:W3CDTF">2018-09-20T06:43:16Z</dcterms:modified>
  <cp:contentStatus>Completed for Print</cp:contentStatus>
</cp:coreProperties>
</file>