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5" r:id="rId2"/>
    <p:sldId id="266" r:id="rId3"/>
    <p:sldId id="400" r:id="rId4"/>
    <p:sldId id="399" r:id="rId5"/>
    <p:sldId id="401" r:id="rId6"/>
    <p:sldId id="403" r:id="rId7"/>
    <p:sldId id="371" r:id="rId8"/>
    <p:sldId id="376" r:id="rId9"/>
  </p:sldIdLst>
  <p:sldSz cx="10080625" cy="7559675"/>
  <p:notesSz cx="7104063" cy="10234613"/>
  <p:defaultTextStyle>
    <a:defPPr>
      <a:defRPr lang="en-US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1363" indent="-28416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14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986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58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67EA"/>
    <a:srgbClr val="0068A6"/>
    <a:srgbClr val="98C8E8"/>
    <a:srgbClr val="139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0925" autoAdjust="0"/>
  </p:normalViewPr>
  <p:slideViewPr>
    <p:cSldViewPr>
      <p:cViewPr varScale="1">
        <p:scale>
          <a:sx n="71" d="100"/>
          <a:sy n="71" d="100"/>
        </p:scale>
        <p:origin x="63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9123" cy="512110"/>
          </a:xfrm>
          <a:prstGeom prst="rect">
            <a:avLst/>
          </a:prstGeom>
        </p:spPr>
        <p:txBody>
          <a:bodyPr vert="horz" lIns="84677" tIns="42338" rIns="84677" bIns="42338" rtlCol="0"/>
          <a:lstStyle>
            <a:lvl1pPr algn="l" defTabSz="415988">
              <a:buFont typeface="Times New Roman" charset="0"/>
              <a:buNone/>
              <a:defRPr sz="10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451" y="3"/>
            <a:ext cx="3079123" cy="512110"/>
          </a:xfrm>
          <a:prstGeom prst="rect">
            <a:avLst/>
          </a:prstGeom>
        </p:spPr>
        <p:txBody>
          <a:bodyPr vert="horz" wrap="square" lIns="84677" tIns="42338" rIns="84677" bIns="42338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14FCF1B-3359-41F4-8E2C-72FB69C6905F}" type="datetimeFigureOut">
              <a:rPr lang="it-IT" altLang="en-US"/>
              <a:pPr/>
              <a:t>20/09/2018</a:t>
            </a:fld>
            <a:endParaRPr lang="it-IT" alt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3" y="9720984"/>
            <a:ext cx="3079123" cy="512110"/>
          </a:xfrm>
          <a:prstGeom prst="rect">
            <a:avLst/>
          </a:prstGeom>
        </p:spPr>
        <p:txBody>
          <a:bodyPr vert="horz" lIns="84677" tIns="42338" rIns="84677" bIns="42338" rtlCol="0" anchor="b"/>
          <a:lstStyle>
            <a:lvl1pPr algn="l" defTabSz="415988">
              <a:buFont typeface="Times New Roman" charset="0"/>
              <a:buNone/>
              <a:defRPr sz="10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451" y="9720984"/>
            <a:ext cx="3079123" cy="512110"/>
          </a:xfrm>
          <a:prstGeom prst="rect">
            <a:avLst/>
          </a:prstGeom>
        </p:spPr>
        <p:txBody>
          <a:bodyPr vert="horz" wrap="square" lIns="84677" tIns="42338" rIns="84677" bIns="42338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964382B-AB7C-45A0-A1C9-6632CE32921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76966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3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4677" tIns="42338" rIns="84677" bIns="42338" anchor="ctr"/>
          <a:lstStyle/>
          <a:p>
            <a:pPr defTabSz="415988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10109" y="4861255"/>
            <a:ext cx="5680863" cy="460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" y="0"/>
            <a:ext cx="3082107" cy="5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4677" tIns="42338" rIns="84677" bIns="42338" anchor="ctr"/>
          <a:lstStyle/>
          <a:p>
            <a:pPr defTabSz="415988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020466" y="0"/>
            <a:ext cx="3082107" cy="5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4677" tIns="42338" rIns="84677" bIns="42338" anchor="ctr"/>
          <a:lstStyle/>
          <a:p>
            <a:pPr defTabSz="415988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" y="9722501"/>
            <a:ext cx="3082107" cy="5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4677" tIns="42338" rIns="84677" bIns="42338" anchor="ctr"/>
          <a:lstStyle/>
          <a:p>
            <a:pPr defTabSz="415988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0465" y="9722503"/>
            <a:ext cx="3080614" cy="50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793E223-A7B9-431A-9380-82518A13631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18425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3831" indent="-255318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1277" indent="-204256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29788" indent="-204256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38299" indent="-204256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46809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5319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63831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72341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00A5EBC2-F597-4358-94FA-C898FD496A5A}" type="slidenum">
              <a:rPr lang="it-IT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it-IT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3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691" indent="-211691">
              <a:spcBef>
                <a:spcPct val="0"/>
              </a:spcBef>
              <a:spcAft>
                <a:spcPct val="20000"/>
              </a:spcAft>
            </a:pPr>
            <a:endParaRPr lang="en-GB" alt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7994" indent="-264612" eaLnBrk="0"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58452" indent="-211691" eaLnBrk="0"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81832" indent="-211691" eaLnBrk="0"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05213" indent="-211691" eaLnBrk="0"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28593" indent="-211691" defTabSz="4145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51973" indent="-211691" defTabSz="4145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75355" indent="-211691" defTabSz="4145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98735" indent="-211691" defTabSz="4145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560" algn="l"/>
                <a:tab pos="830591" algn="l"/>
                <a:tab pos="1246620" algn="l"/>
                <a:tab pos="1662651" algn="l"/>
                <a:tab pos="2078682" algn="l"/>
                <a:tab pos="2494712" algn="l"/>
                <a:tab pos="2910742" algn="l"/>
                <a:tab pos="3326771" algn="l"/>
                <a:tab pos="3742802" algn="l"/>
                <a:tab pos="4158832" algn="l"/>
                <a:tab pos="4574862" algn="l"/>
                <a:tab pos="4990894" algn="l"/>
                <a:tab pos="5406922" algn="l"/>
                <a:tab pos="5822953" algn="l"/>
                <a:tab pos="6238983" algn="l"/>
                <a:tab pos="6655013" algn="l"/>
                <a:tab pos="7071042" algn="l"/>
                <a:tab pos="7487074" algn="l"/>
                <a:tab pos="7903104" algn="l"/>
                <a:tab pos="8319133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80DB5FC6-C790-4A1C-BDC8-671B8C4614AD}" type="slidenum">
              <a:rPr lang="it-IT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it-IT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1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97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25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02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793E223-A7B9-431A-9380-82518A136310}" type="slidenum">
              <a:rPr lang="it-IT" altLang="en-US" smtClean="0"/>
              <a:pPr/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2927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b="1" dirty="0" smtClean="0"/>
              <a:t>Last Slide 1: Thanks to the audience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3831" indent="-255318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1277" indent="-204256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29788" indent="-204256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38299" indent="-204256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46809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5319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63831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72341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81129FE2-66E5-4730-B4A9-EA82E19CB54C}" type="slidenum">
              <a:rPr lang="it-IT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it-IT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3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3831" indent="-255318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1277" indent="-204256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29788" indent="-204256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38299" indent="-204256" eaLnBrk="0"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46809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5319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63831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72341" indent="-204256" defTabSz="40000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0001" algn="l"/>
                <a:tab pos="801419" algn="l"/>
                <a:tab pos="1202837" algn="l"/>
                <a:tab pos="1604257" algn="l"/>
                <a:tab pos="2005674" algn="l"/>
                <a:tab pos="2407093" algn="l"/>
                <a:tab pos="2808513" algn="l"/>
                <a:tab pos="3209931" algn="l"/>
                <a:tab pos="3611349" algn="l"/>
                <a:tab pos="4012767" algn="l"/>
                <a:tab pos="4414186" algn="l"/>
                <a:tab pos="4815604" algn="l"/>
                <a:tab pos="5217023" algn="l"/>
                <a:tab pos="5618442" algn="l"/>
                <a:tab pos="6019860" algn="l"/>
                <a:tab pos="6421278" algn="l"/>
                <a:tab pos="6822697" algn="l"/>
                <a:tab pos="7224116" algn="l"/>
                <a:tab pos="7625535" algn="l"/>
                <a:tab pos="8026952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72676F10-2450-4480-8C8C-56B5B56D6ECD}" type="slidenum">
              <a:rPr lang="it-IT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it-IT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5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066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70537-3871-4FC4-BAE2-63D93939B214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718711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504363" y="7305675"/>
            <a:ext cx="501650" cy="2301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DD8E1C8-A156-4AE2-BC2B-5B4FB2E7348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724566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E25EC85-6ECB-4369-B1F4-660B6A8765A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867438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7D3CAB24-1F09-447E-BAE2-D80B1CC3988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0691993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22DCE089-2847-4A14-9968-B5579438FD6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4545417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>
              <a:buClrTx/>
              <a:buFontTx/>
              <a:buNone/>
              <a:defRPr/>
            </a:pPr>
            <a:r>
              <a:rPr lang="it-IT" sz="3300" dirty="0" err="1" smtClean="0"/>
              <a:t>Thank</a:t>
            </a:r>
            <a:r>
              <a:rPr lang="it-IT" sz="3300" dirty="0" smtClean="0"/>
              <a:t> </a:t>
            </a:r>
            <a:r>
              <a:rPr lang="it-IT" sz="3300" dirty="0" err="1" smtClean="0"/>
              <a:t>you</a:t>
            </a:r>
            <a:r>
              <a:rPr lang="it-IT" sz="3300" dirty="0" smtClean="0"/>
              <a:t>!</a:t>
            </a:r>
          </a:p>
          <a:p>
            <a:pPr algn="ctr" defTabSz="449216">
              <a:buClrTx/>
              <a:buFontTx/>
              <a:buNone/>
              <a:defRPr/>
            </a:pPr>
            <a:endParaRPr lang="it-IT" sz="3300" dirty="0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CB3B914-6590-4D5F-A1CE-5E506EB7B8A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784606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03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636" y="-33337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GB" altLang="en-US" sz="1300" dirty="0" smtClean="0">
                <a:solidFill>
                  <a:srgbClr val="000000"/>
                </a:solidFill>
              </a:rPr>
              <a:t>Roberto Visintini – September 20</a:t>
            </a:r>
            <a:r>
              <a:rPr lang="en-GB" altLang="en-US" sz="1300" baseline="30000" dirty="0" smtClean="0">
                <a:solidFill>
                  <a:srgbClr val="000000"/>
                </a:solidFill>
              </a:rPr>
              <a:t>th</a:t>
            </a:r>
            <a:r>
              <a:rPr lang="en-GB" altLang="en-US" sz="1300" dirty="0" smtClean="0">
                <a:solidFill>
                  <a:srgbClr val="000000"/>
                </a:solidFill>
              </a:rPr>
              <a:t>, 2018</a:t>
            </a:r>
            <a:endParaRPr lang="it-IT" altLang="en-US" sz="13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504363" y="7296150"/>
            <a:ext cx="5016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fld id="{F82192AC-B0E8-4D57-B02A-270152343BD1}" type="slidenum">
              <a:rPr lang="it-IT" altLang="en-US"/>
              <a:pPr/>
              <a:t>‹#›</a:t>
            </a:fld>
            <a:endParaRPr lang="it-IT" altLang="en-US"/>
          </a:p>
        </p:txBody>
      </p:sp>
      <p:cxnSp>
        <p:nvCxnSpPr>
          <p:cNvPr id="3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buClrTx/>
              <a:buFontTx/>
              <a:buNone/>
              <a:defRPr/>
            </a:pPr>
            <a:r>
              <a:rPr lang="it-IT" altLang="en-US" sz="1300" dirty="0" smtClean="0">
                <a:solidFill>
                  <a:srgbClr val="000000"/>
                </a:solidFill>
              </a:rPr>
              <a:t>Time Schedule, CDR</a:t>
            </a:r>
            <a:r>
              <a:rPr lang="it-IT" altLang="en-US" sz="1300" baseline="0" dirty="0" smtClean="0">
                <a:solidFill>
                  <a:srgbClr val="000000"/>
                </a:solidFill>
              </a:rPr>
              <a:t>2&amp;3 – Elettra Sincrotrone Trieste</a:t>
            </a:r>
            <a:endParaRPr lang="it-IT" altLang="en-US" sz="13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1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62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 bwMode="auto">
          <a:xfrm>
            <a:off x="71760" y="1655303"/>
            <a:ext cx="9840343" cy="2340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4400" b="1" dirty="0" smtClean="0"/>
              <a:t>CDR2&amp;3</a:t>
            </a:r>
            <a:br>
              <a:rPr lang="en-US" sz="4400" b="1" dirty="0" smtClean="0"/>
            </a:br>
            <a:r>
              <a:rPr lang="en-US" sz="4400" b="1" dirty="0" smtClean="0"/>
              <a:t>Time Schedule</a:t>
            </a:r>
            <a:endParaRPr lang="en-US" alt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7926D640-4CC8-4BAD-8CEB-C93A6D99841F}" type="slidenum">
              <a:rPr lang="it-IT" altLang="en-US" sz="1300">
                <a:solidFill>
                  <a:srgbClr val="000000"/>
                </a:solidFill>
              </a:rPr>
              <a:pPr eaLnBrk="1"/>
              <a:t>2</a:t>
            </a:fld>
            <a:endParaRPr lang="it-IT" altLang="en-US" sz="1300" dirty="0">
              <a:solidFill>
                <a:srgbClr val="000000"/>
              </a:solidFill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420511" y="3779837"/>
            <a:ext cx="9491592" cy="243589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1363" indent="-28416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14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0" dirty="0" smtClean="0"/>
          </a:p>
          <a:p>
            <a:pPr algn="ctr"/>
            <a:r>
              <a:rPr lang="en-US" kern="0" dirty="0" smtClean="0"/>
              <a:t>Roberto Visintini</a:t>
            </a:r>
          </a:p>
          <a:p>
            <a:pPr algn="ctr"/>
            <a:r>
              <a:rPr lang="en-US" kern="0" dirty="0" smtClean="0"/>
              <a:t>Elettra Sincrotrone Trieste</a:t>
            </a:r>
            <a:endParaRPr lang="it-IT" kern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4" y="333169"/>
            <a:ext cx="6480021" cy="722719"/>
          </a:xfrm>
        </p:spPr>
        <p:txBody>
          <a:bodyPr>
            <a:noAutofit/>
          </a:bodyPr>
          <a:lstStyle/>
          <a:p>
            <a:r>
              <a:rPr lang="en-US" sz="3600" dirty="0" smtClean="0"/>
              <a:t>References</a:t>
            </a:r>
            <a:endParaRPr lang="it-IT" sz="3600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71760" y="1187549"/>
            <a:ext cx="9865096" cy="5815043"/>
          </a:xfrm>
          <a:noFill/>
        </p:spPr>
        <p:txBody>
          <a:bodyPr>
            <a:normAutofit/>
          </a:bodyPr>
          <a:lstStyle/>
          <a:p>
            <a:pPr marL="450850" indent="-45085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 u="sng" dirty="0" smtClean="0"/>
              <a:t>Schedule </a:t>
            </a:r>
            <a:r>
              <a:rPr lang="en-US" sz="1600" b="1" u="sng" dirty="0"/>
              <a:t>AIK 17.2 </a:t>
            </a:r>
            <a:r>
              <a:rPr lang="en-US" sz="1600" dirty="0"/>
              <a:t>- </a:t>
            </a:r>
            <a:r>
              <a:rPr lang="en-US" sz="1600" dirty="0" smtClean="0"/>
              <a:t>Power Converters for magnets to the ESS Linac (version 2) to the Trilateral In-Kind Contribution Agreement signed between ESS ERIC, INFN, Elettra – ESS-0053408_2017.07.14 </a:t>
            </a:r>
            <a:endParaRPr lang="en-US" sz="1600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 smtClean="0"/>
              <a:t>Deliverables and Milestones (Table 3)</a:t>
            </a:r>
            <a:endParaRPr lang="en-US" sz="1100" b="1" i="1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 smtClean="0"/>
              <a:t>Preliminary Project Schedule (Table 4)</a:t>
            </a:r>
          </a:p>
          <a:p>
            <a:pPr marL="450850" lvl="0" indent="-45085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 u="sng" dirty="0" smtClean="0"/>
              <a:t>Technical </a:t>
            </a:r>
            <a:r>
              <a:rPr lang="en-US" sz="1600" b="1" u="sng" dirty="0"/>
              <a:t>specification </a:t>
            </a:r>
            <a:r>
              <a:rPr lang="en-US" sz="1600" dirty="0"/>
              <a:t>of the DC Power Converters for Quadrupole Magnets Q5, Q6, Q7, Q8, and Dipole Magnets D1 (PCQ5, PCQ6, PCQ7, PCQ8, and PCD1</a:t>
            </a:r>
            <a:r>
              <a:rPr lang="en-US" sz="1600" dirty="0" smtClean="0"/>
              <a:t>) – E-ST ESS PC TSD 001, rev. 1.6, dated 13-09-2017  </a:t>
            </a:r>
            <a:endParaRPr lang="en-US" sz="1600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 smtClean="0"/>
              <a:t>Contract Deadlines (Section 12 – Appendix 2)</a:t>
            </a:r>
          </a:p>
          <a:p>
            <a:pPr marL="450850" lvl="0" indent="-45085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 u="sng" dirty="0" smtClean="0"/>
              <a:t>Contract</a:t>
            </a:r>
            <a:r>
              <a:rPr lang="en-US" sz="1600" dirty="0" smtClean="0"/>
              <a:t> between INFN and Energy Technology with CAEN, signed on August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, 2018</a:t>
            </a:r>
            <a:r>
              <a:rPr lang="en-US" sz="1100" b="1" i="1" dirty="0" smtClean="0"/>
              <a:t>”</a:t>
            </a:r>
            <a:endParaRPr lang="en-US" sz="1100" b="1" i="1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 smtClean="0"/>
              <a:t>“Art. 4 Duration of the Contract and Delivery Dates</a:t>
            </a:r>
            <a:endParaRPr lang="en-US" sz="1100" b="1" i="1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 smtClean="0"/>
              <a:t>…according to the time deadlines reported in Art. 12 – Appendix 2 of the Technical Specifications”</a:t>
            </a:r>
          </a:p>
          <a:p>
            <a:pPr marL="450850" lvl="0" indent="-45085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 u="sng" dirty="0" smtClean="0"/>
              <a:t>Production Schedule Document (PSD)</a:t>
            </a:r>
            <a:r>
              <a:rPr lang="en-US" sz="1600" dirty="0" smtClean="0"/>
              <a:t>, according to the Technical Specifications Art. 3.3.2, sent by Energy Technology – CAEN on August 17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2018</a:t>
            </a:r>
            <a:endParaRPr lang="en-US" sz="1100" b="1" i="1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/>
              <a:t>“</a:t>
            </a:r>
            <a:r>
              <a:rPr lang="en-US" sz="1100" b="1" i="1" dirty="0" smtClean="0"/>
              <a:t>UT-PL-0007_Production_Schedule_Document_for_ESS_Quadrupoles-Dipoles” </a:t>
            </a:r>
            <a:r>
              <a:rPr lang="en-US" sz="1100" i="1" dirty="0" smtClean="0"/>
              <a:t>(pdf and Microsoft Project format).</a:t>
            </a:r>
            <a:endParaRPr lang="en-US" sz="1100" i="1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it-IT" altLang="en-US" sz="1300" dirty="0" smtClean="0">
                <a:solidFill>
                  <a:srgbClr val="000000"/>
                </a:solidFill>
              </a:rPr>
              <a:t>3</a:t>
            </a:r>
            <a:endParaRPr lang="it-IT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4" y="333169"/>
            <a:ext cx="6480021" cy="722719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Schedule – Gantt (PSD*)</a:t>
            </a:r>
            <a:endParaRPr lang="it-IT" sz="3600" dirty="0"/>
          </a:p>
        </p:txBody>
      </p:sp>
      <p:sp>
        <p:nvSpPr>
          <p:cNvPr id="4" name="Rectangle 3"/>
          <p:cNvSpPr/>
          <p:nvPr/>
        </p:nvSpPr>
        <p:spPr>
          <a:xfrm>
            <a:off x="72007" y="6287920"/>
            <a:ext cx="9677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15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/>
                <a:ea typeface="+mn-ea"/>
              </a:rPr>
              <a:t>*</a:t>
            </a:r>
            <a:r>
              <a:rPr lang="en-US" sz="1400" dirty="0" smtClean="0">
                <a:solidFill>
                  <a:schemeClr val="tx1"/>
                </a:solidFill>
                <a:latin typeface="Arial"/>
                <a:ea typeface="+mn-ea"/>
              </a:rPr>
              <a:t>The only change to the original PSD is the shifting of CDR from September 5 to 20, highlighted as Baseline (light grey).</a:t>
            </a:r>
            <a:endParaRPr lang="en-US" sz="1400" dirty="0">
              <a:solidFill>
                <a:schemeClr val="tx1"/>
              </a:solidFill>
              <a:latin typeface="Arial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1343293"/>
            <a:ext cx="9936857" cy="4944627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it-IT" altLang="en-US" sz="1300" dirty="0" smtClean="0">
                <a:solidFill>
                  <a:srgbClr val="000000"/>
                </a:solidFill>
              </a:rPr>
              <a:t>4</a:t>
            </a:r>
            <a:endParaRPr lang="it-IT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87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4" y="333169"/>
            <a:ext cx="6768752" cy="722719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Schedule - Comparison</a:t>
            </a:r>
            <a:endParaRPr lang="it-IT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86140"/>
              </p:ext>
            </p:extLst>
          </p:nvPr>
        </p:nvGraphicFramePr>
        <p:xfrm>
          <a:off x="359792" y="1187549"/>
          <a:ext cx="928903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50"/>
                <a:gridCol w="1448058"/>
                <a:gridCol w="2592288"/>
                <a:gridCol w="1512168"/>
                <a:gridCol w="151216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Schedule AIK</a:t>
                      </a:r>
                      <a:r>
                        <a:rPr lang="en-US" sz="1600" baseline="0" dirty="0" smtClean="0"/>
                        <a:t> 17.2 (Table 3)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Deadlines in </a:t>
                      </a:r>
                      <a:r>
                        <a:rPr lang="en-US" sz="1600" dirty="0" err="1" smtClean="0"/>
                        <a:t>TechSpec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PSD from Contractor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Actual date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WBS 2.7 &amp; WBS 3.5 – Contract signed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July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0  </a:t>
                      </a:r>
                      <a:r>
                        <a:rPr lang="en-US" sz="1600" baseline="0" dirty="0" smtClean="0"/>
                        <a:t>= 2.07.2018</a:t>
                      </a:r>
                      <a:endParaRPr lang="en-US" sz="16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 Aug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2018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 Aug 2018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WBS 2.8 – CDR-2 &amp; WBS 3.7 – CDR-3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 Aug 2018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+ 8 wks = 24.08.2018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 Sept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2018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20 Sept 2018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WBS 2.11 – First Transportation to ESS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 Feb 2019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+ 33 wks = 15.02.2019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16 Nov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2018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30 Nov 2018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WBS</a:t>
                      </a:r>
                      <a:r>
                        <a:rPr lang="en-US" sz="1600" baseline="0" dirty="0" smtClean="0"/>
                        <a:t> 2.12 – Final Transportation to ESS (PCQ5, PCQ6, PCQ7)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Aug 2019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+ 57 wks = 2.08.2019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22 May 2019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30 May 2019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WBS</a:t>
                      </a:r>
                      <a:r>
                        <a:rPr lang="en-US" sz="1600" baseline="0" dirty="0" smtClean="0"/>
                        <a:t> 3.10 – Final Transportation to ESS (PCQ8, PCD1)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 Apr 2019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+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57 wks = 2.08.2019</a:t>
                      </a:r>
                    </a:p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(actually “hidden” by the PCQ5, PCQ6, and PCQ7)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22 May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30 May 2019*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WBS 2.16</a:t>
                      </a:r>
                      <a:r>
                        <a:rPr lang="en-US" sz="1600" baseline="0" dirty="0" smtClean="0"/>
                        <a:t> – SAR-2 completed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 Nov</a:t>
                      </a:r>
                      <a:r>
                        <a:rPr lang="en-US" sz="1600" baseline="0" dirty="0" smtClean="0"/>
                        <a:t> 2019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+ 73 wks = 22.11.2019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5 Sept 2019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19 Sept 2019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WBS 3.14</a:t>
                      </a:r>
                      <a:r>
                        <a:rPr lang="en-US" sz="1600" baseline="0" dirty="0" smtClean="0"/>
                        <a:t> – SAR-2 completed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 July</a:t>
                      </a:r>
                      <a:r>
                        <a:rPr lang="en-US" sz="1600" baseline="0" dirty="0" smtClean="0"/>
                        <a:t> 2019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+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73 wks = 22.11.2019</a:t>
                      </a:r>
                    </a:p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(actually “hidden” by the PCQ5, PCQ6, and PCQ7)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 Sept 2019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19 Sept 2019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1" name="Rectangle 100"/>
          <p:cNvSpPr/>
          <p:nvPr/>
        </p:nvSpPr>
        <p:spPr>
          <a:xfrm>
            <a:off x="359792" y="6804173"/>
            <a:ext cx="4374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15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"/>
                <a:ea typeface="+mn-ea"/>
              </a:rPr>
              <a:t>*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ea typeface="+mn-ea"/>
              </a:rPr>
              <a:t>Could 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</a:rPr>
              <a:t>the last PCQ8 be anticipated to 15 Apr 2019?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it-IT" altLang="en-US" sz="1300" dirty="0" smtClean="0">
                <a:solidFill>
                  <a:srgbClr val="000000"/>
                </a:solidFill>
              </a:rPr>
              <a:t>5</a:t>
            </a:r>
            <a:endParaRPr lang="it-IT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7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Time Schedule – Summing 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4" y="1763713"/>
            <a:ext cx="9360023" cy="4392388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The actual time t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 (Contract Signed) is one month behind referred to the Schedule AIK17.2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The Production Schedule Document (PSD) by Energy Technology – CAEN is ahead of relevant WBS deadlines</a:t>
            </a:r>
          </a:p>
          <a:p>
            <a:r>
              <a:rPr lang="en-US" sz="2400" dirty="0" smtClean="0"/>
              <a:t>The only exception (delivery of last PCQ8) could be recovered with minimal re-schedule of the production</a:t>
            </a:r>
          </a:p>
          <a:p>
            <a:r>
              <a:rPr lang="en-US" sz="2400" dirty="0" smtClean="0"/>
              <a:t>The SAT (Site Acceptance Tests) and the following SAR (Site Acceptance Review) dates depend on the status of installation at 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E089-2847-4A14-9968-B5579438FD63}" type="slidenum">
              <a:rPr lang="it-IT" altLang="en-US" smtClean="0"/>
              <a:pPr/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56174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4ACA71EB-F9B6-49A2-95AC-F404403C5315}" type="slidenum">
              <a:rPr lang="it-IT" altLang="en-US" sz="1300">
                <a:solidFill>
                  <a:srgbClr val="000000"/>
                </a:solidFill>
              </a:rPr>
              <a:pPr eaLnBrk="1"/>
              <a:t>7</a:t>
            </a:fld>
            <a:endParaRPr lang="it-IT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3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98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</TotalTime>
  <Words>551</Words>
  <Application>Microsoft Office PowerPoint</Application>
  <PresentationFormat>Custom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Elettra Sincrotrone Trieste_Template Slides ENG</vt:lpstr>
      <vt:lpstr>PowerPoint Presentation</vt:lpstr>
      <vt:lpstr>CDR2&amp;3 Time Schedule</vt:lpstr>
      <vt:lpstr>References</vt:lpstr>
      <vt:lpstr>Time Schedule – Gantt (PSD*)</vt:lpstr>
      <vt:lpstr>Time Schedule - Comparison</vt:lpstr>
      <vt:lpstr>Time Schedule – Summing Up</vt:lpstr>
      <vt:lpstr>PowerPoint Presentation</vt:lpstr>
      <vt:lpstr>PowerPoint Presentation</vt:lpstr>
    </vt:vector>
  </TitlesOfParts>
  <Company>Elettra Sincrotrone Trieste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Converters for Accelerators</dc:title>
  <dc:creator>Roberto Visintini</dc:creator>
  <cp:keywords>POCPA5</cp:keywords>
  <dc:description>File for print only.</dc:description>
  <cp:lastModifiedBy>Roberto Visintini</cp:lastModifiedBy>
  <cp:revision>296</cp:revision>
  <cp:lastPrinted>2018-09-17T13:13:51Z</cp:lastPrinted>
  <dcterms:created xsi:type="dcterms:W3CDTF">2014-04-18T11:56:23Z</dcterms:created>
  <dcterms:modified xsi:type="dcterms:W3CDTF">2018-09-20T06:44:18Z</dcterms:modified>
  <cp:contentStatus>Completed for Print</cp:contentStatus>
</cp:coreProperties>
</file>