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375" r:id="rId3"/>
    <p:sldId id="287" r:id="rId4"/>
    <p:sldId id="377" r:id="rId5"/>
    <p:sldId id="379" r:id="rId6"/>
    <p:sldId id="376" r:id="rId7"/>
    <p:sldId id="380" r:id="rId8"/>
    <p:sldId id="383" r:id="rId9"/>
    <p:sldId id="382" r:id="rId10"/>
    <p:sldId id="384" r:id="rId11"/>
    <p:sldId id="385" r:id="rId12"/>
    <p:sldId id="388" r:id="rId13"/>
    <p:sldId id="389" r:id="rId14"/>
    <p:sldId id="360" r:id="rId15"/>
    <p:sldId id="387" r:id="rId16"/>
    <p:sldId id="369" r:id="rId17"/>
    <p:sldId id="390" r:id="rId18"/>
    <p:sldId id="386"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4CA"/>
    <a:srgbClr val="AE010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0" autoAdjust="0"/>
    <p:restoredTop sz="50000" autoAdjust="0"/>
  </p:normalViewPr>
  <p:slideViewPr>
    <p:cSldViewPr>
      <p:cViewPr>
        <p:scale>
          <a:sx n="119" d="100"/>
          <a:sy n="119" d="100"/>
        </p:scale>
        <p:origin x="2832" y="9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9" d="100"/>
          <a:sy n="159" d="100"/>
        </p:scale>
        <p:origin x="-67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image" Target="../media/image23.png"/><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2018-10-03</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2018-10-03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pl-PL"/>
              <a:t>Click to edit Master title style</a:t>
            </a:r>
            <a:endParaRPr lang="sv-SE"/>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2018-10-03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pl-PL"/>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p:txBody>
      </p:sp>
      <p:sp>
        <p:nvSpPr>
          <p:cNvPr id="5" name="Date Placeholder 4"/>
          <p:cNvSpPr>
            <a:spLocks noGrp="1"/>
          </p:cNvSpPr>
          <p:nvPr>
            <p:ph type="dt" sz="half" idx="10"/>
          </p:nvPr>
        </p:nvSpPr>
        <p:spPr/>
        <p:txBody>
          <a:bodyPr/>
          <a:lstStyle/>
          <a:p>
            <a:fld id="{42E66B7F-8271-49DA-A25A-F4BB9F476347}" type="datetime1">
              <a:rPr lang="sv-SE" smtClean="0"/>
              <a:t>2018-10-03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2018-10-03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pl-PL"/>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2018-10-03</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060848"/>
            <a:ext cx="7772400" cy="1946647"/>
          </a:xfrm>
        </p:spPr>
        <p:txBody>
          <a:bodyPr>
            <a:normAutofit/>
          </a:bodyPr>
          <a:lstStyle/>
          <a:p>
            <a:pPr algn="ctr"/>
            <a:r>
              <a:rPr lang="sv-SE" sz="4000" dirty="0"/>
              <a:t>General </a:t>
            </a:r>
            <a:r>
              <a:rPr lang="sv-SE" sz="4000" dirty="0" err="1"/>
              <a:t>overview</a:t>
            </a:r>
            <a:r>
              <a:rPr lang="sv-SE" sz="4000" dirty="0"/>
              <a:t> </a:t>
            </a:r>
            <a:br>
              <a:rPr lang="sv-SE" sz="4000" dirty="0"/>
            </a:br>
            <a:r>
              <a:rPr lang="sv-SE" sz="4000" dirty="0" err="1"/>
              <a:t>of</a:t>
            </a:r>
            <a:r>
              <a:rPr lang="sv-SE" sz="4000" dirty="0"/>
              <a:t> ACCSYS 11.11.6.5 </a:t>
            </a:r>
            <a:r>
              <a:rPr lang="sv-SE" sz="4000" dirty="0" err="1"/>
              <a:t>Work</a:t>
            </a:r>
            <a:r>
              <a:rPr lang="sv-SE" sz="4000" dirty="0"/>
              <a:t> </a:t>
            </a:r>
            <a:r>
              <a:rPr lang="sv-SE" sz="4000" dirty="0" err="1"/>
              <a:t>Unit</a:t>
            </a:r>
            <a:r>
              <a:rPr lang="sv-SE" sz="4000" dirty="0"/>
              <a:t>: </a:t>
            </a:r>
            <a:r>
              <a:rPr lang="sv-SE" sz="4000" dirty="0" err="1"/>
              <a:t>Safety</a:t>
            </a:r>
            <a:r>
              <a:rPr lang="sv-SE" sz="4000" dirty="0"/>
              <a:t> Helium </a:t>
            </a:r>
            <a:r>
              <a:rPr lang="sv-SE" sz="4000" dirty="0" err="1"/>
              <a:t>Collectors</a:t>
            </a:r>
            <a:r>
              <a:rPr lang="sv-SE" sz="4000" dirty="0"/>
              <a:t> (SHC) </a:t>
            </a:r>
          </a:p>
        </p:txBody>
      </p:sp>
      <p:sp>
        <p:nvSpPr>
          <p:cNvPr id="3" name="Subtitle 2"/>
          <p:cNvSpPr>
            <a:spLocks noGrp="1"/>
          </p:cNvSpPr>
          <p:nvPr>
            <p:ph type="subTitle" idx="1"/>
          </p:nvPr>
        </p:nvSpPr>
        <p:spPr>
          <a:xfrm>
            <a:off x="1371600" y="4653136"/>
            <a:ext cx="6400800" cy="985664"/>
          </a:xfrm>
        </p:spPr>
        <p:txBody>
          <a:bodyPr>
            <a:noAutofit/>
          </a:bodyPr>
          <a:lstStyle/>
          <a:p>
            <a:r>
              <a:rPr lang="sv-SE" sz="2000" dirty="0">
                <a:solidFill>
                  <a:schemeClr val="bg1"/>
                </a:solidFill>
              </a:rPr>
              <a:t>Jaroslaw </a:t>
            </a:r>
            <a:r>
              <a:rPr lang="sv-SE" sz="2000" dirty="0" err="1">
                <a:solidFill>
                  <a:schemeClr val="bg1"/>
                </a:solidFill>
              </a:rPr>
              <a:t>Fydrych</a:t>
            </a:r>
            <a:endParaRPr lang="sv-SE" sz="2000" dirty="0">
              <a:solidFill>
                <a:schemeClr val="bg1"/>
              </a:solidFill>
            </a:endParaRPr>
          </a:p>
          <a:p>
            <a:r>
              <a:rPr lang="sv-SE" sz="2000" dirty="0">
                <a:solidFill>
                  <a:schemeClr val="bg1"/>
                </a:solidFill>
              </a:rPr>
              <a:t>SHC </a:t>
            </a:r>
            <a:r>
              <a:rPr lang="sv-SE" sz="2000" dirty="0" err="1">
                <a:solidFill>
                  <a:schemeClr val="bg1"/>
                </a:solidFill>
              </a:rPr>
              <a:t>Lead</a:t>
            </a:r>
            <a:r>
              <a:rPr lang="sv-SE" sz="2000" dirty="0">
                <a:solidFill>
                  <a:schemeClr val="bg1"/>
                </a:solidFill>
              </a:rPr>
              <a:t> </a:t>
            </a:r>
            <a:r>
              <a:rPr lang="sv-SE" sz="2000" dirty="0" err="1">
                <a:solidFill>
                  <a:schemeClr val="bg1"/>
                </a:solidFill>
              </a:rPr>
              <a:t>Engineer</a:t>
            </a:r>
            <a:r>
              <a:rPr lang="sv-SE" sz="2000" dirty="0">
                <a:solidFill>
                  <a:schemeClr val="bg1"/>
                </a:solidFill>
              </a:rPr>
              <a:t> </a:t>
            </a:r>
          </a:p>
          <a:p>
            <a:endParaRPr lang="sv-SE" sz="2000" dirty="0">
              <a:solidFill>
                <a:schemeClr val="bg1"/>
              </a:solidFill>
            </a:endParaRPr>
          </a:p>
        </p:txBody>
      </p:sp>
      <p:sp>
        <p:nvSpPr>
          <p:cNvPr id="5" name="Subtitle 2"/>
          <p:cNvSpPr txBox="1">
            <a:spLocks/>
          </p:cNvSpPr>
          <p:nvPr/>
        </p:nvSpPr>
        <p:spPr>
          <a:xfrm>
            <a:off x="107504" y="6309320"/>
            <a:ext cx="8921080" cy="3890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2000" dirty="0" err="1">
                <a:solidFill>
                  <a:schemeClr val="bg1"/>
                </a:solidFill>
              </a:rPr>
              <a:t>Critical</a:t>
            </a:r>
            <a:r>
              <a:rPr lang="sv-SE" sz="2000" dirty="0">
                <a:solidFill>
                  <a:schemeClr val="bg1"/>
                </a:solidFill>
              </a:rPr>
              <a:t> Design Review 2018-10-04, ESS, Lund, Sweden</a:t>
            </a:r>
          </a:p>
          <a:p>
            <a:endParaRPr lang="sv-SE" sz="2000" dirty="0">
              <a:solidFill>
                <a:schemeClr val="bg1"/>
              </a:solidFill>
            </a:endParaRP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location</a:t>
            </a:r>
          </a:p>
        </p:txBody>
      </p:sp>
      <p:sp>
        <p:nvSpPr>
          <p:cNvPr id="8" name="Slide Number Placeholder 3">
            <a:extLst>
              <a:ext uri="{FF2B5EF4-FFF2-40B4-BE49-F238E27FC236}">
                <a16:creationId xmlns:a16="http://schemas.microsoft.com/office/drawing/2014/main" id="{E15A4FF5-8188-434A-99E1-174B5C5AA163}"/>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10</a:t>
            </a:fld>
            <a:endParaRPr lang="en-GB"/>
          </a:p>
        </p:txBody>
      </p:sp>
      <p:pic>
        <p:nvPicPr>
          <p:cNvPr id="6" name="Picture 5" descr="top3.jpg">
            <a:extLst>
              <a:ext uri="{FF2B5EF4-FFF2-40B4-BE49-F238E27FC236}">
                <a16:creationId xmlns:a16="http://schemas.microsoft.com/office/drawing/2014/main" id="{738F4D2E-6985-314B-90AD-4141DF0A5A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5" t="42009" b="23453"/>
          <a:stretch/>
        </p:blipFill>
        <p:spPr>
          <a:xfrm>
            <a:off x="103840" y="4376979"/>
            <a:ext cx="9040159" cy="1477630"/>
          </a:xfrm>
          <a:prstGeom prst="rect">
            <a:avLst/>
          </a:prstGeom>
        </p:spPr>
      </p:pic>
      <p:pic>
        <p:nvPicPr>
          <p:cNvPr id="7" name="Picture 6" descr="Screen Shot 2015-05-17 at 12.50.41 PM.png">
            <a:extLst>
              <a:ext uri="{FF2B5EF4-FFF2-40B4-BE49-F238E27FC236}">
                <a16:creationId xmlns:a16="http://schemas.microsoft.com/office/drawing/2014/main" id="{E8DF6CAA-2FA0-194F-92E2-0C45B907C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6912"/>
            <a:ext cx="2880320" cy="1435979"/>
          </a:xfrm>
          <a:prstGeom prst="rect">
            <a:avLst/>
          </a:prstGeom>
        </p:spPr>
      </p:pic>
      <p:pic>
        <p:nvPicPr>
          <p:cNvPr id="9" name="Picture 8" descr="Macintosh HD:private:var:folders:fh:8x9py10j2875kzvwl9zk8hrh0032n5:T:TemporaryItems:Picture_6.jpg">
            <a:extLst>
              <a:ext uri="{FF2B5EF4-FFF2-40B4-BE49-F238E27FC236}">
                <a16:creationId xmlns:a16="http://schemas.microsoft.com/office/drawing/2014/main" id="{034B36E2-C3EB-DC4A-AF12-D7EFCF3A285B}"/>
              </a:ext>
            </a:extLst>
          </p:cNvPr>
          <p:cNvPicPr/>
          <p:nvPr/>
        </p:nvPicPr>
        <p:blipFill rotWithShape="1">
          <a:blip r:embed="rId4">
            <a:extLst>
              <a:ext uri="{28A0092B-C50C-407E-A947-70E740481C1C}">
                <a14:useLocalDpi xmlns:a14="http://schemas.microsoft.com/office/drawing/2010/main" val="0"/>
              </a:ext>
            </a:extLst>
          </a:blip>
          <a:srcRect l="-178"/>
          <a:stretch/>
        </p:blipFill>
        <p:spPr bwMode="auto">
          <a:xfrm>
            <a:off x="7812360" y="1988840"/>
            <a:ext cx="1223541" cy="2417594"/>
          </a:xfrm>
          <a:prstGeom prst="rect">
            <a:avLst/>
          </a:prstGeom>
          <a:noFill/>
          <a:ln>
            <a:noFill/>
          </a:ln>
          <a:extLst>
            <a:ext uri="{53640926-AAD7-44d8-BBD7-CCE9431645EC}">
              <a14:shadowObscured xmlns:a14="http://schemas.microsoft.com/office/drawing/2010/main" xmlns=""/>
            </a:ext>
          </a:extLst>
        </p:spPr>
      </p:pic>
      <p:cxnSp>
        <p:nvCxnSpPr>
          <p:cNvPr id="10" name="Straight Arrow Connector 9">
            <a:extLst>
              <a:ext uri="{FF2B5EF4-FFF2-40B4-BE49-F238E27FC236}">
                <a16:creationId xmlns:a16="http://schemas.microsoft.com/office/drawing/2014/main" id="{2CE6642F-7A0C-EA4C-ABFF-5FA243B2C6E6}"/>
              </a:ext>
            </a:extLst>
          </p:cNvPr>
          <p:cNvCxnSpPr/>
          <p:nvPr/>
        </p:nvCxnSpPr>
        <p:spPr>
          <a:xfrm flipH="1" flipV="1">
            <a:off x="8740476" y="4245049"/>
            <a:ext cx="144016" cy="7920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BFAAB48-5A6C-E748-920D-9DA4190420C0}"/>
              </a:ext>
            </a:extLst>
          </p:cNvPr>
          <p:cNvCxnSpPr/>
          <p:nvPr/>
        </p:nvCxnSpPr>
        <p:spPr>
          <a:xfrm flipV="1">
            <a:off x="683568" y="3429000"/>
            <a:ext cx="648072" cy="129614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AB6B38AF-8EF6-C942-8FBD-161CBB32BC51}"/>
              </a:ext>
            </a:extLst>
          </p:cNvPr>
          <p:cNvSpPr/>
          <p:nvPr/>
        </p:nvSpPr>
        <p:spPr>
          <a:xfrm>
            <a:off x="7762542" y="2204864"/>
            <a:ext cx="1381458" cy="523220"/>
          </a:xfrm>
          <a:prstGeom prst="rect">
            <a:avLst/>
          </a:prstGeom>
        </p:spPr>
        <p:txBody>
          <a:bodyPr wrap="none">
            <a:spAutoFit/>
          </a:bodyPr>
          <a:lstStyle/>
          <a:p>
            <a:r>
              <a:rPr lang="en-US" sz="1400" dirty="0"/>
              <a:t>CDS vent line </a:t>
            </a:r>
          </a:p>
          <a:p>
            <a:r>
              <a:rPr lang="en-US" sz="1400" dirty="0"/>
              <a:t>L = 12 m, DN400</a:t>
            </a:r>
          </a:p>
        </p:txBody>
      </p:sp>
      <p:cxnSp>
        <p:nvCxnSpPr>
          <p:cNvPr id="14" name="Straight Arrow Connector 13">
            <a:extLst>
              <a:ext uri="{FF2B5EF4-FFF2-40B4-BE49-F238E27FC236}">
                <a16:creationId xmlns:a16="http://schemas.microsoft.com/office/drawing/2014/main" id="{91B6FB26-CF2D-0748-9AEF-3C1C385F615C}"/>
              </a:ext>
            </a:extLst>
          </p:cNvPr>
          <p:cNvCxnSpPr/>
          <p:nvPr/>
        </p:nvCxnSpPr>
        <p:spPr>
          <a:xfrm flipV="1">
            <a:off x="8892480" y="5229200"/>
            <a:ext cx="0" cy="936104"/>
          </a:xfrm>
          <a:prstGeom prst="straightConnector1">
            <a:avLst/>
          </a:prstGeom>
          <a:ln w="12700" cmpd="sng">
            <a:solidFill>
              <a:schemeClr val="tx1"/>
            </a:solidFill>
            <a:headEnd type="none"/>
            <a:tailEnd type="non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EA6DBACE-872C-034B-A64A-3F64E85F730D}"/>
              </a:ext>
            </a:extLst>
          </p:cNvPr>
          <p:cNvCxnSpPr/>
          <p:nvPr/>
        </p:nvCxnSpPr>
        <p:spPr>
          <a:xfrm flipV="1">
            <a:off x="827584" y="6021288"/>
            <a:ext cx="8064896" cy="6546"/>
          </a:xfrm>
          <a:prstGeom prst="straightConnector1">
            <a:avLst/>
          </a:prstGeom>
          <a:ln w="1270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8AB14596-0E62-7043-93D4-A969FD44EAB4}"/>
              </a:ext>
            </a:extLst>
          </p:cNvPr>
          <p:cNvCxnSpPr/>
          <p:nvPr/>
        </p:nvCxnSpPr>
        <p:spPr>
          <a:xfrm flipV="1">
            <a:off x="827584" y="5157192"/>
            <a:ext cx="0" cy="1008112"/>
          </a:xfrm>
          <a:prstGeom prst="straightConnector1">
            <a:avLst/>
          </a:prstGeom>
          <a:ln w="12700" cmpd="sng">
            <a:solidFill>
              <a:schemeClr val="tx1"/>
            </a:solidFill>
            <a:headEnd type="none"/>
            <a:tailEnd type="none"/>
          </a:ln>
          <a:effectLst/>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13BC434E-8148-AC48-8158-1619F3262052}"/>
              </a:ext>
            </a:extLst>
          </p:cNvPr>
          <p:cNvSpPr/>
          <p:nvPr/>
        </p:nvSpPr>
        <p:spPr>
          <a:xfrm>
            <a:off x="4427984" y="5733256"/>
            <a:ext cx="681597" cy="307777"/>
          </a:xfrm>
          <a:prstGeom prst="rect">
            <a:avLst/>
          </a:prstGeom>
        </p:spPr>
        <p:txBody>
          <a:bodyPr wrap="none">
            <a:spAutoFit/>
          </a:bodyPr>
          <a:lstStyle/>
          <a:p>
            <a:r>
              <a:rPr lang="en-US" sz="1400" dirty="0"/>
              <a:t>315 m </a:t>
            </a:r>
          </a:p>
        </p:txBody>
      </p:sp>
      <p:sp>
        <p:nvSpPr>
          <p:cNvPr id="18" name="Rectangle 17">
            <a:extLst>
              <a:ext uri="{FF2B5EF4-FFF2-40B4-BE49-F238E27FC236}">
                <a16:creationId xmlns:a16="http://schemas.microsoft.com/office/drawing/2014/main" id="{1D447CFC-E038-124E-8D01-1122B28EA30B}"/>
              </a:ext>
            </a:extLst>
          </p:cNvPr>
          <p:cNvSpPr/>
          <p:nvPr/>
        </p:nvSpPr>
        <p:spPr>
          <a:xfrm>
            <a:off x="21339" y="2139196"/>
            <a:ext cx="1247457" cy="523220"/>
          </a:xfrm>
          <a:prstGeom prst="rect">
            <a:avLst/>
          </a:prstGeom>
        </p:spPr>
        <p:txBody>
          <a:bodyPr wrap="none">
            <a:spAutoFit/>
          </a:bodyPr>
          <a:lstStyle/>
          <a:p>
            <a:r>
              <a:rPr lang="en-US" sz="1400" dirty="0"/>
              <a:t>Cold box room</a:t>
            </a:r>
            <a:br>
              <a:rPr lang="en-US" sz="1400" dirty="0"/>
            </a:br>
            <a:r>
              <a:rPr lang="en-US" sz="1400" dirty="0"/>
              <a:t>L = 10 m</a:t>
            </a:r>
          </a:p>
        </p:txBody>
      </p:sp>
      <p:sp>
        <p:nvSpPr>
          <p:cNvPr id="19" name="Rectangle 18">
            <a:extLst>
              <a:ext uri="{FF2B5EF4-FFF2-40B4-BE49-F238E27FC236}">
                <a16:creationId xmlns:a16="http://schemas.microsoft.com/office/drawing/2014/main" id="{45A7C101-493C-A34F-AE4C-C209159F863F}"/>
              </a:ext>
            </a:extLst>
          </p:cNvPr>
          <p:cNvSpPr/>
          <p:nvPr/>
        </p:nvSpPr>
        <p:spPr>
          <a:xfrm>
            <a:off x="1475656" y="2924944"/>
            <a:ext cx="970050" cy="523220"/>
          </a:xfrm>
          <a:prstGeom prst="rect">
            <a:avLst/>
          </a:prstGeom>
        </p:spPr>
        <p:txBody>
          <a:bodyPr wrap="none">
            <a:spAutoFit/>
          </a:bodyPr>
          <a:lstStyle/>
          <a:p>
            <a:r>
              <a:rPr lang="en-US" sz="1400" dirty="0"/>
              <a:t>CTL gallery</a:t>
            </a:r>
          </a:p>
          <a:p>
            <a:r>
              <a:rPr lang="en-US" sz="1400" dirty="0"/>
              <a:t>L = 55 m</a:t>
            </a:r>
          </a:p>
        </p:txBody>
      </p:sp>
      <p:cxnSp>
        <p:nvCxnSpPr>
          <p:cNvPr id="20" name="Straight Arrow Connector 19">
            <a:extLst>
              <a:ext uri="{FF2B5EF4-FFF2-40B4-BE49-F238E27FC236}">
                <a16:creationId xmlns:a16="http://schemas.microsoft.com/office/drawing/2014/main" id="{98BE6EC6-E051-D045-A349-5F777B401F1A}"/>
              </a:ext>
            </a:extLst>
          </p:cNvPr>
          <p:cNvCxnSpPr>
            <a:cxnSpLocks/>
          </p:cNvCxnSpPr>
          <p:nvPr/>
        </p:nvCxnSpPr>
        <p:spPr>
          <a:xfrm flipH="1" flipV="1">
            <a:off x="395536" y="2996952"/>
            <a:ext cx="28525" cy="1380027"/>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4A17B65D-DCF7-4D43-BA3E-88F461F51F1E}"/>
              </a:ext>
            </a:extLst>
          </p:cNvPr>
          <p:cNvSpPr/>
          <p:nvPr/>
        </p:nvSpPr>
        <p:spPr>
          <a:xfrm>
            <a:off x="4393697" y="4396078"/>
            <a:ext cx="1114408" cy="307777"/>
          </a:xfrm>
          <a:prstGeom prst="rect">
            <a:avLst/>
          </a:prstGeom>
        </p:spPr>
        <p:txBody>
          <a:bodyPr wrap="none">
            <a:spAutoFit/>
          </a:bodyPr>
          <a:lstStyle/>
          <a:p>
            <a:r>
              <a:rPr lang="en-US" sz="1400" dirty="0" err="1"/>
              <a:t>Linac</a:t>
            </a:r>
            <a:r>
              <a:rPr lang="en-US" sz="1400" dirty="0"/>
              <a:t> tunnel </a:t>
            </a:r>
          </a:p>
        </p:txBody>
      </p:sp>
      <p:sp>
        <p:nvSpPr>
          <p:cNvPr id="23" name="Rectangle 22">
            <a:extLst>
              <a:ext uri="{FF2B5EF4-FFF2-40B4-BE49-F238E27FC236}">
                <a16:creationId xmlns:a16="http://schemas.microsoft.com/office/drawing/2014/main" id="{F071F231-1C77-1047-AC09-126FFCD79C78}"/>
              </a:ext>
            </a:extLst>
          </p:cNvPr>
          <p:cNvSpPr/>
          <p:nvPr/>
        </p:nvSpPr>
        <p:spPr>
          <a:xfrm>
            <a:off x="2917102" y="4596393"/>
            <a:ext cx="470000" cy="307777"/>
          </a:xfrm>
          <a:prstGeom prst="rect">
            <a:avLst/>
          </a:prstGeom>
        </p:spPr>
        <p:txBody>
          <a:bodyPr wrap="none">
            <a:spAutoFit/>
          </a:bodyPr>
          <a:lstStyle/>
          <a:p>
            <a:r>
              <a:rPr lang="en-US" sz="1400" dirty="0"/>
              <a:t>HBL</a:t>
            </a:r>
          </a:p>
        </p:txBody>
      </p:sp>
      <p:sp>
        <p:nvSpPr>
          <p:cNvPr id="24" name="Rectangle 23">
            <a:extLst>
              <a:ext uri="{FF2B5EF4-FFF2-40B4-BE49-F238E27FC236}">
                <a16:creationId xmlns:a16="http://schemas.microsoft.com/office/drawing/2014/main" id="{6D4944EA-1A5E-654B-81B8-0D178DF74DE0}"/>
              </a:ext>
            </a:extLst>
          </p:cNvPr>
          <p:cNvSpPr/>
          <p:nvPr/>
        </p:nvSpPr>
        <p:spPr>
          <a:xfrm>
            <a:off x="6150462" y="4581128"/>
            <a:ext cx="511679" cy="307777"/>
          </a:xfrm>
          <a:prstGeom prst="rect">
            <a:avLst/>
          </a:prstGeom>
        </p:spPr>
        <p:txBody>
          <a:bodyPr wrap="none">
            <a:spAutoFit/>
          </a:bodyPr>
          <a:lstStyle/>
          <a:p>
            <a:r>
              <a:rPr lang="en-US" sz="1400" dirty="0"/>
              <a:t>MBL</a:t>
            </a:r>
          </a:p>
        </p:txBody>
      </p:sp>
      <p:sp>
        <p:nvSpPr>
          <p:cNvPr id="25" name="Right Brace 24">
            <a:extLst>
              <a:ext uri="{FF2B5EF4-FFF2-40B4-BE49-F238E27FC236}">
                <a16:creationId xmlns:a16="http://schemas.microsoft.com/office/drawing/2014/main" id="{3E75DB5C-792D-3E4E-8614-27F138CA67FC}"/>
              </a:ext>
            </a:extLst>
          </p:cNvPr>
          <p:cNvSpPr/>
          <p:nvPr/>
        </p:nvSpPr>
        <p:spPr>
          <a:xfrm rot="16200000">
            <a:off x="3023828" y="2763516"/>
            <a:ext cx="288032" cy="453650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27" name="Right Brace 26">
            <a:extLst>
              <a:ext uri="{FF2B5EF4-FFF2-40B4-BE49-F238E27FC236}">
                <a16:creationId xmlns:a16="http://schemas.microsoft.com/office/drawing/2014/main" id="{A1736F25-C1F9-8348-8C94-D34392F507D3}"/>
              </a:ext>
            </a:extLst>
          </p:cNvPr>
          <p:cNvSpPr/>
          <p:nvPr/>
        </p:nvSpPr>
        <p:spPr>
          <a:xfrm rot="16200000">
            <a:off x="6306468" y="4101476"/>
            <a:ext cx="239985" cy="183671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28" name="Rectangle 27">
            <a:extLst>
              <a:ext uri="{FF2B5EF4-FFF2-40B4-BE49-F238E27FC236}">
                <a16:creationId xmlns:a16="http://schemas.microsoft.com/office/drawing/2014/main" id="{2C5FEFC1-C080-ED47-8177-7FD95D51E8B9}"/>
              </a:ext>
            </a:extLst>
          </p:cNvPr>
          <p:cNvSpPr/>
          <p:nvPr/>
        </p:nvSpPr>
        <p:spPr>
          <a:xfrm>
            <a:off x="7812360" y="4586123"/>
            <a:ext cx="442750" cy="307777"/>
          </a:xfrm>
          <a:prstGeom prst="rect">
            <a:avLst/>
          </a:prstGeom>
        </p:spPr>
        <p:txBody>
          <a:bodyPr wrap="none">
            <a:spAutoFit/>
          </a:bodyPr>
          <a:lstStyle/>
          <a:p>
            <a:r>
              <a:rPr lang="en-US" sz="1400" dirty="0" err="1"/>
              <a:t>Spk</a:t>
            </a:r>
            <a:endParaRPr lang="en-US" sz="1400" dirty="0"/>
          </a:p>
        </p:txBody>
      </p:sp>
      <p:sp>
        <p:nvSpPr>
          <p:cNvPr id="29" name="Right Brace 28">
            <a:extLst>
              <a:ext uri="{FF2B5EF4-FFF2-40B4-BE49-F238E27FC236}">
                <a16:creationId xmlns:a16="http://schemas.microsoft.com/office/drawing/2014/main" id="{6743954B-4DEF-C64B-996A-A2B077269947}"/>
              </a:ext>
            </a:extLst>
          </p:cNvPr>
          <p:cNvSpPr/>
          <p:nvPr/>
        </p:nvSpPr>
        <p:spPr>
          <a:xfrm rot="16200000">
            <a:off x="7939895" y="4339241"/>
            <a:ext cx="239985" cy="13611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31" name="Right Brace 30">
            <a:extLst>
              <a:ext uri="{FF2B5EF4-FFF2-40B4-BE49-F238E27FC236}">
                <a16:creationId xmlns:a16="http://schemas.microsoft.com/office/drawing/2014/main" id="{B3482EDD-7A74-F244-AE26-F9A589B20F42}"/>
              </a:ext>
            </a:extLst>
          </p:cNvPr>
          <p:cNvSpPr/>
          <p:nvPr/>
        </p:nvSpPr>
        <p:spPr>
          <a:xfrm rot="16200000">
            <a:off x="8909731" y="4737574"/>
            <a:ext cx="243515" cy="51306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32" name="Rectangle 31">
            <a:extLst>
              <a:ext uri="{FF2B5EF4-FFF2-40B4-BE49-F238E27FC236}">
                <a16:creationId xmlns:a16="http://schemas.microsoft.com/office/drawing/2014/main" id="{7EC453B5-8650-ED4B-B2A7-96744AFD33C3}"/>
              </a:ext>
            </a:extLst>
          </p:cNvPr>
          <p:cNvSpPr/>
          <p:nvPr/>
        </p:nvSpPr>
        <p:spPr>
          <a:xfrm>
            <a:off x="8755298" y="4592061"/>
            <a:ext cx="456792" cy="307777"/>
          </a:xfrm>
          <a:prstGeom prst="rect">
            <a:avLst/>
          </a:prstGeom>
        </p:spPr>
        <p:txBody>
          <a:bodyPr wrap="none">
            <a:spAutoFit/>
          </a:bodyPr>
          <a:lstStyle/>
          <a:p>
            <a:r>
              <a:rPr lang="en-US" sz="1400" dirty="0"/>
              <a:t>DTL</a:t>
            </a:r>
          </a:p>
        </p:txBody>
      </p:sp>
      <p:sp>
        <p:nvSpPr>
          <p:cNvPr id="33" name="Right Brace 32">
            <a:extLst>
              <a:ext uri="{FF2B5EF4-FFF2-40B4-BE49-F238E27FC236}">
                <a16:creationId xmlns:a16="http://schemas.microsoft.com/office/drawing/2014/main" id="{64F7A8BC-3DBC-1A4B-B23B-9E3263901843}"/>
              </a:ext>
            </a:extLst>
          </p:cNvPr>
          <p:cNvSpPr/>
          <p:nvPr/>
        </p:nvSpPr>
        <p:spPr>
          <a:xfrm rot="16200000">
            <a:off x="121287" y="4382939"/>
            <a:ext cx="239047" cy="127472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34" name="Rectangle 33">
            <a:extLst>
              <a:ext uri="{FF2B5EF4-FFF2-40B4-BE49-F238E27FC236}">
                <a16:creationId xmlns:a16="http://schemas.microsoft.com/office/drawing/2014/main" id="{B533E1E9-D1ED-C54C-8388-EC0C1406B059}"/>
              </a:ext>
            </a:extLst>
          </p:cNvPr>
          <p:cNvSpPr/>
          <p:nvPr/>
        </p:nvSpPr>
        <p:spPr>
          <a:xfrm>
            <a:off x="-27206" y="4601669"/>
            <a:ext cx="566758" cy="307777"/>
          </a:xfrm>
          <a:prstGeom prst="rect">
            <a:avLst/>
          </a:prstGeom>
        </p:spPr>
        <p:txBody>
          <a:bodyPr wrap="none">
            <a:spAutoFit/>
          </a:bodyPr>
          <a:lstStyle/>
          <a:p>
            <a:r>
              <a:rPr lang="en-US" sz="1400" dirty="0"/>
              <a:t>HEBT</a:t>
            </a:r>
          </a:p>
        </p:txBody>
      </p:sp>
    </p:spTree>
    <p:extLst>
      <p:ext uri="{BB962C8B-B14F-4D97-AF65-F5344CB8AC3E}">
        <p14:creationId xmlns:p14="http://schemas.microsoft.com/office/powerpoint/2010/main" val="411248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3D model</a:t>
            </a:r>
          </a:p>
        </p:txBody>
      </p:sp>
      <p:sp>
        <p:nvSpPr>
          <p:cNvPr id="8" name="Slide Number Placeholder 3">
            <a:extLst>
              <a:ext uri="{FF2B5EF4-FFF2-40B4-BE49-F238E27FC236}">
                <a16:creationId xmlns:a16="http://schemas.microsoft.com/office/drawing/2014/main" id="{E15A4FF5-8188-434A-99E1-174B5C5AA163}"/>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11</a:t>
            </a:fld>
            <a:endParaRPr lang="en-GB"/>
          </a:p>
        </p:txBody>
      </p:sp>
      <p:pic>
        <p:nvPicPr>
          <p:cNvPr id="22" name="Picture 21">
            <a:extLst>
              <a:ext uri="{FF2B5EF4-FFF2-40B4-BE49-F238E27FC236}">
                <a16:creationId xmlns:a16="http://schemas.microsoft.com/office/drawing/2014/main" id="{D921CF25-1831-8F40-9385-F3870AF5326B}"/>
              </a:ext>
            </a:extLst>
          </p:cNvPr>
          <p:cNvPicPr>
            <a:picLocks noChangeAspect="1"/>
          </p:cNvPicPr>
          <p:nvPr/>
        </p:nvPicPr>
        <p:blipFill>
          <a:blip r:embed="rId2"/>
          <a:stretch>
            <a:fillRect/>
          </a:stretch>
        </p:blipFill>
        <p:spPr>
          <a:xfrm>
            <a:off x="92148" y="1700808"/>
            <a:ext cx="8951561" cy="4132176"/>
          </a:xfrm>
          <a:prstGeom prst="rect">
            <a:avLst/>
          </a:prstGeom>
        </p:spPr>
      </p:pic>
      <p:sp>
        <p:nvSpPr>
          <p:cNvPr id="2" name="Rectangle 1">
            <a:extLst>
              <a:ext uri="{FF2B5EF4-FFF2-40B4-BE49-F238E27FC236}">
                <a16:creationId xmlns:a16="http://schemas.microsoft.com/office/drawing/2014/main" id="{7BB19B5E-2753-9F40-83B8-C4AA0D578B32}"/>
              </a:ext>
            </a:extLst>
          </p:cNvPr>
          <p:cNvSpPr/>
          <p:nvPr/>
        </p:nvSpPr>
        <p:spPr>
          <a:xfrm>
            <a:off x="5796136" y="5830812"/>
            <a:ext cx="2944717" cy="646331"/>
          </a:xfrm>
          <a:prstGeom prst="rect">
            <a:avLst/>
          </a:prstGeom>
        </p:spPr>
        <p:txBody>
          <a:bodyPr wrap="none">
            <a:spAutoFit/>
          </a:bodyPr>
          <a:lstStyle/>
          <a:p>
            <a:r>
              <a:rPr lang="sv-SE" dirty="0" err="1">
                <a:solidFill>
                  <a:srgbClr val="0094CA"/>
                </a:solidFill>
              </a:rPr>
              <a:t>Details</a:t>
            </a:r>
            <a:r>
              <a:rPr lang="sv-SE" dirty="0">
                <a:solidFill>
                  <a:srgbClr val="0094CA"/>
                </a:solidFill>
              </a:rPr>
              <a:t> in </a:t>
            </a:r>
            <a:r>
              <a:rPr lang="sv-SE" dirty="0" err="1">
                <a:solidFill>
                  <a:srgbClr val="0094CA"/>
                </a:solidFill>
              </a:rPr>
              <a:t>Piotr’s</a:t>
            </a:r>
            <a:r>
              <a:rPr lang="sv-SE" dirty="0">
                <a:solidFill>
                  <a:srgbClr val="0094CA"/>
                </a:solidFill>
              </a:rPr>
              <a:t> presentation</a:t>
            </a:r>
            <a:br>
              <a:rPr lang="sv-SE" dirty="0">
                <a:solidFill>
                  <a:srgbClr val="0094CA"/>
                </a:solidFill>
              </a:rPr>
            </a:br>
            <a:r>
              <a:rPr lang="sv-SE" dirty="0">
                <a:solidFill>
                  <a:srgbClr val="0094CA"/>
                </a:solidFill>
              </a:rPr>
              <a:t>in ESS </a:t>
            </a:r>
            <a:r>
              <a:rPr lang="sv-SE" dirty="0" err="1">
                <a:solidFill>
                  <a:srgbClr val="0094CA"/>
                </a:solidFill>
              </a:rPr>
              <a:t>Virtual</a:t>
            </a:r>
            <a:r>
              <a:rPr lang="sv-SE" dirty="0">
                <a:solidFill>
                  <a:srgbClr val="0094CA"/>
                </a:solidFill>
              </a:rPr>
              <a:t> </a:t>
            </a:r>
            <a:r>
              <a:rPr lang="sv-SE" dirty="0" err="1">
                <a:solidFill>
                  <a:srgbClr val="0094CA"/>
                </a:solidFill>
              </a:rPr>
              <a:t>Reality</a:t>
            </a:r>
            <a:r>
              <a:rPr lang="sv-SE" dirty="0">
                <a:solidFill>
                  <a:srgbClr val="0094CA"/>
                </a:solidFill>
              </a:rPr>
              <a:t> </a:t>
            </a:r>
            <a:r>
              <a:rPr lang="sv-SE" dirty="0" err="1">
                <a:solidFill>
                  <a:srgbClr val="0094CA"/>
                </a:solidFill>
              </a:rPr>
              <a:t>Room</a:t>
            </a:r>
            <a:endParaRPr lang="en-GB" dirty="0"/>
          </a:p>
        </p:txBody>
      </p:sp>
    </p:spTree>
    <p:extLst>
      <p:ext uri="{BB962C8B-B14F-4D97-AF65-F5344CB8AC3E}">
        <p14:creationId xmlns:p14="http://schemas.microsoft.com/office/powerpoint/2010/main" val="50874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8199" y="66610"/>
            <a:ext cx="8949238" cy="1274158"/>
          </a:xfrm>
        </p:spPr>
        <p:txBody>
          <a:bodyPr>
            <a:normAutofit/>
          </a:bodyPr>
          <a:lstStyle/>
          <a:p>
            <a:r>
              <a:rPr lang="en-US" dirty="0">
                <a:latin typeface="Papyrus"/>
                <a:cs typeface="Papyrus"/>
              </a:rPr>
              <a:t>SHC project scope</a:t>
            </a:r>
          </a:p>
        </p:txBody>
      </p:sp>
      <p:sp>
        <p:nvSpPr>
          <p:cNvPr id="5" name="Rectangle 4">
            <a:extLst>
              <a:ext uri="{FF2B5EF4-FFF2-40B4-BE49-F238E27FC236}">
                <a16:creationId xmlns:a16="http://schemas.microsoft.com/office/drawing/2014/main" id="{A6FFD875-74CA-DD48-B4B5-F0E93A096004}"/>
              </a:ext>
            </a:extLst>
          </p:cNvPr>
          <p:cNvSpPr/>
          <p:nvPr/>
        </p:nvSpPr>
        <p:spPr>
          <a:xfrm>
            <a:off x="467544" y="1700808"/>
            <a:ext cx="8496944" cy="3785652"/>
          </a:xfrm>
          <a:prstGeom prst="rect">
            <a:avLst/>
          </a:prstGeom>
        </p:spPr>
        <p:txBody>
          <a:bodyPr wrap="square">
            <a:spAutoFit/>
          </a:bodyPr>
          <a:lstStyle/>
          <a:p>
            <a:pPr marL="342900" indent="-342900">
              <a:buAutoNum type="arabicPeriod"/>
            </a:pPr>
            <a:r>
              <a:rPr lang="sv-SE" sz="1600" dirty="0" err="1">
                <a:solidFill>
                  <a:srgbClr val="0094CA"/>
                </a:solidFill>
              </a:rPr>
              <a:t>Detailed</a:t>
            </a:r>
            <a:r>
              <a:rPr lang="sv-SE" sz="1600" dirty="0">
                <a:solidFill>
                  <a:srgbClr val="0094CA"/>
                </a:solidFill>
              </a:rPr>
              <a:t> 3D </a:t>
            </a:r>
            <a:r>
              <a:rPr lang="sv-SE" sz="1600" dirty="0" err="1">
                <a:solidFill>
                  <a:srgbClr val="0094CA"/>
                </a:solidFill>
              </a:rPr>
              <a:t>model</a:t>
            </a:r>
            <a:r>
              <a:rPr lang="sv-SE" sz="1600" dirty="0">
                <a:solidFill>
                  <a:srgbClr val="0094CA"/>
                </a:solidFill>
              </a:rPr>
              <a:t> - ESS/CRYO </a:t>
            </a:r>
          </a:p>
          <a:p>
            <a:pPr marL="342900" indent="-342900">
              <a:buAutoNum type="arabicPeriod"/>
            </a:pPr>
            <a:r>
              <a:rPr lang="sv-SE" sz="1600" dirty="0">
                <a:solidFill>
                  <a:srgbClr val="0094CA"/>
                </a:solidFill>
              </a:rPr>
              <a:t>As-</a:t>
            </a:r>
            <a:r>
              <a:rPr lang="sv-SE" sz="1600" dirty="0" err="1">
                <a:solidFill>
                  <a:srgbClr val="0094CA"/>
                </a:solidFill>
              </a:rPr>
              <a:t>build</a:t>
            </a:r>
            <a:r>
              <a:rPr lang="sv-SE" sz="1600" dirty="0">
                <a:solidFill>
                  <a:srgbClr val="0094CA"/>
                </a:solidFill>
              </a:rPr>
              <a:t> </a:t>
            </a:r>
            <a:r>
              <a:rPr lang="sv-SE" sz="1600" dirty="0" err="1">
                <a:solidFill>
                  <a:srgbClr val="0094CA"/>
                </a:solidFill>
              </a:rPr>
              <a:t>documentation</a:t>
            </a:r>
            <a:r>
              <a:rPr lang="sv-SE" sz="1600" dirty="0">
                <a:solidFill>
                  <a:srgbClr val="0094CA"/>
                </a:solidFill>
              </a:rPr>
              <a:t> </a:t>
            </a:r>
            <a:r>
              <a:rPr lang="sv-SE" sz="1600" dirty="0" err="1">
                <a:solidFill>
                  <a:srgbClr val="0094CA"/>
                </a:solidFill>
              </a:rPr>
              <a:t>including</a:t>
            </a:r>
            <a:r>
              <a:rPr lang="sv-SE" sz="1600" dirty="0">
                <a:solidFill>
                  <a:srgbClr val="0094CA"/>
                </a:solidFill>
              </a:rPr>
              <a:t>:</a:t>
            </a:r>
          </a:p>
          <a:p>
            <a:pPr marL="1200150" lvl="2" indent="-285750">
              <a:buFontTx/>
              <a:buChar char="-"/>
            </a:pPr>
            <a:r>
              <a:rPr lang="sv-SE" sz="1600" dirty="0">
                <a:solidFill>
                  <a:srgbClr val="0094CA"/>
                </a:solidFill>
              </a:rPr>
              <a:t>CFD </a:t>
            </a:r>
            <a:r>
              <a:rPr lang="sv-SE" sz="1600" dirty="0" err="1">
                <a:solidFill>
                  <a:srgbClr val="0094CA"/>
                </a:solidFill>
              </a:rPr>
              <a:t>analysis</a:t>
            </a:r>
            <a:r>
              <a:rPr lang="sv-SE" sz="1600" dirty="0">
                <a:solidFill>
                  <a:srgbClr val="0094CA"/>
                </a:solidFill>
              </a:rPr>
              <a:t> - ESS/EISD</a:t>
            </a:r>
          </a:p>
          <a:p>
            <a:pPr marL="1200150" lvl="2" indent="-285750">
              <a:buFontTx/>
              <a:buChar char="-"/>
            </a:pPr>
            <a:r>
              <a:rPr lang="sv-SE" sz="1600" dirty="0">
                <a:solidFill>
                  <a:srgbClr val="0094CA"/>
                </a:solidFill>
              </a:rPr>
              <a:t>stress and </a:t>
            </a:r>
            <a:r>
              <a:rPr lang="sv-SE" sz="1600" dirty="0" err="1">
                <a:solidFill>
                  <a:srgbClr val="0094CA"/>
                </a:solidFill>
              </a:rPr>
              <a:t>flexibility</a:t>
            </a:r>
            <a:r>
              <a:rPr lang="sv-SE" sz="1600" dirty="0">
                <a:solidFill>
                  <a:srgbClr val="0094CA"/>
                </a:solidFill>
              </a:rPr>
              <a:t> </a:t>
            </a:r>
            <a:r>
              <a:rPr lang="sv-SE" sz="1600" dirty="0" err="1">
                <a:solidFill>
                  <a:srgbClr val="0094CA"/>
                </a:solidFill>
              </a:rPr>
              <a:t>analysis</a:t>
            </a:r>
            <a:r>
              <a:rPr lang="sv-SE" sz="1600" dirty="0">
                <a:solidFill>
                  <a:srgbClr val="0094CA"/>
                </a:solidFill>
              </a:rPr>
              <a:t> - ESS/EISD</a:t>
            </a:r>
          </a:p>
          <a:p>
            <a:pPr marL="1200150" lvl="2" indent="-285750">
              <a:buFontTx/>
              <a:buChar char="-"/>
            </a:pPr>
            <a:r>
              <a:rPr lang="sv-SE" sz="1600" dirty="0" err="1">
                <a:solidFill>
                  <a:srgbClr val="0094CA"/>
                </a:solidFill>
              </a:rPr>
              <a:t>selection</a:t>
            </a:r>
            <a:r>
              <a:rPr lang="sv-SE" sz="1600" dirty="0">
                <a:solidFill>
                  <a:srgbClr val="0094CA"/>
                </a:solidFill>
              </a:rPr>
              <a:t> </a:t>
            </a:r>
            <a:r>
              <a:rPr lang="sv-SE" sz="1600" dirty="0" err="1">
                <a:solidFill>
                  <a:srgbClr val="0094CA"/>
                </a:solidFill>
              </a:rPr>
              <a:t>of</a:t>
            </a:r>
            <a:r>
              <a:rPr lang="sv-SE" sz="1600" dirty="0">
                <a:solidFill>
                  <a:srgbClr val="0094CA"/>
                </a:solidFill>
              </a:rPr>
              <a:t> flexible </a:t>
            </a:r>
            <a:r>
              <a:rPr lang="sv-SE" sz="1600" dirty="0" err="1">
                <a:solidFill>
                  <a:srgbClr val="0094CA"/>
                </a:solidFill>
              </a:rPr>
              <a:t>hoses</a:t>
            </a:r>
            <a:r>
              <a:rPr lang="sv-SE" sz="1600" dirty="0">
                <a:solidFill>
                  <a:srgbClr val="0094CA"/>
                </a:solidFill>
              </a:rPr>
              <a:t> and </a:t>
            </a:r>
            <a:r>
              <a:rPr lang="sv-SE" sz="1600" dirty="0" err="1">
                <a:solidFill>
                  <a:srgbClr val="0094CA"/>
                </a:solidFill>
              </a:rPr>
              <a:t>bellows</a:t>
            </a:r>
            <a:r>
              <a:rPr lang="sv-SE" sz="1600" dirty="0">
                <a:solidFill>
                  <a:srgbClr val="0094CA"/>
                </a:solidFill>
              </a:rPr>
              <a:t> - ESS/EISD</a:t>
            </a:r>
          </a:p>
          <a:p>
            <a:pPr marL="1200150" lvl="2" indent="-285750">
              <a:buFontTx/>
              <a:buChar char="-"/>
            </a:pPr>
            <a:r>
              <a:rPr lang="sv-SE" sz="1600" dirty="0" err="1">
                <a:solidFill>
                  <a:srgbClr val="0094CA"/>
                </a:solidFill>
              </a:rPr>
              <a:t>selection</a:t>
            </a:r>
            <a:r>
              <a:rPr lang="sv-SE" sz="1600" dirty="0">
                <a:solidFill>
                  <a:srgbClr val="0094CA"/>
                </a:solidFill>
              </a:rPr>
              <a:t> </a:t>
            </a:r>
            <a:r>
              <a:rPr lang="sv-SE" sz="1600" dirty="0" err="1">
                <a:solidFill>
                  <a:srgbClr val="0094CA"/>
                </a:solidFill>
              </a:rPr>
              <a:t>of</a:t>
            </a:r>
            <a:r>
              <a:rPr lang="sv-SE" sz="1600" dirty="0">
                <a:solidFill>
                  <a:srgbClr val="0094CA"/>
                </a:solidFill>
              </a:rPr>
              <a:t> </a:t>
            </a:r>
            <a:r>
              <a:rPr lang="sv-SE" sz="1600" dirty="0" err="1">
                <a:solidFill>
                  <a:srgbClr val="0094CA"/>
                </a:solidFill>
              </a:rPr>
              <a:t>valves</a:t>
            </a:r>
            <a:r>
              <a:rPr lang="sv-SE" sz="1600" dirty="0">
                <a:solidFill>
                  <a:srgbClr val="0094CA"/>
                </a:solidFill>
              </a:rPr>
              <a:t> - ESS/CRYO and VAC</a:t>
            </a:r>
          </a:p>
          <a:p>
            <a:pPr marL="1200150" lvl="2" indent="-285750">
              <a:buFontTx/>
              <a:buChar char="-"/>
            </a:pPr>
            <a:r>
              <a:rPr lang="sv-SE" sz="1600" dirty="0">
                <a:solidFill>
                  <a:srgbClr val="0094CA"/>
                </a:solidFill>
              </a:rPr>
              <a:t>2D </a:t>
            </a:r>
            <a:r>
              <a:rPr lang="sv-SE" sz="1600" dirty="0" err="1">
                <a:solidFill>
                  <a:srgbClr val="0094CA"/>
                </a:solidFill>
              </a:rPr>
              <a:t>manufacturing</a:t>
            </a:r>
            <a:r>
              <a:rPr lang="sv-SE" sz="1600" dirty="0">
                <a:solidFill>
                  <a:srgbClr val="0094CA"/>
                </a:solidFill>
              </a:rPr>
              <a:t> </a:t>
            </a:r>
            <a:r>
              <a:rPr lang="sv-SE" sz="1600" dirty="0" err="1">
                <a:solidFill>
                  <a:srgbClr val="0094CA"/>
                </a:solidFill>
              </a:rPr>
              <a:t>drawings</a:t>
            </a:r>
            <a:r>
              <a:rPr lang="sv-SE" sz="1600" dirty="0">
                <a:solidFill>
                  <a:srgbClr val="0094CA"/>
                </a:solidFill>
              </a:rPr>
              <a:t> – ESS/CRYO</a:t>
            </a:r>
          </a:p>
          <a:p>
            <a:pPr marL="342900" indent="-342900">
              <a:buAutoNum type="arabicPeriod"/>
            </a:pPr>
            <a:r>
              <a:rPr lang="sv-SE" sz="1600" dirty="0" err="1">
                <a:solidFill>
                  <a:srgbClr val="0094CA"/>
                </a:solidFill>
              </a:rPr>
              <a:t>Procurement</a:t>
            </a:r>
            <a:r>
              <a:rPr lang="sv-SE" sz="1600" dirty="0">
                <a:solidFill>
                  <a:srgbClr val="0094CA"/>
                </a:solidFill>
              </a:rPr>
              <a:t> </a:t>
            </a:r>
            <a:r>
              <a:rPr lang="sv-SE" sz="1600" dirty="0" err="1">
                <a:solidFill>
                  <a:srgbClr val="0094CA"/>
                </a:solidFill>
              </a:rPr>
              <a:t>of</a:t>
            </a:r>
            <a:r>
              <a:rPr lang="sv-SE" sz="1600" dirty="0">
                <a:solidFill>
                  <a:srgbClr val="0094CA"/>
                </a:solidFill>
              </a:rPr>
              <a:t> gate </a:t>
            </a:r>
            <a:r>
              <a:rPr lang="sv-SE" sz="1600" dirty="0" err="1">
                <a:solidFill>
                  <a:srgbClr val="0094CA"/>
                </a:solidFill>
              </a:rPr>
              <a:t>valves</a:t>
            </a:r>
            <a:r>
              <a:rPr lang="sv-SE" sz="1600" dirty="0">
                <a:solidFill>
                  <a:srgbClr val="0094CA"/>
                </a:solidFill>
              </a:rPr>
              <a:t>  - ESS/VAC </a:t>
            </a:r>
          </a:p>
          <a:p>
            <a:pPr marL="342900" indent="-342900">
              <a:buAutoNum type="arabicPeriod"/>
            </a:pPr>
            <a:r>
              <a:rPr lang="sv-SE" sz="1600" dirty="0" err="1">
                <a:solidFill>
                  <a:srgbClr val="0094CA"/>
                </a:solidFill>
              </a:rPr>
              <a:t>Procurement</a:t>
            </a:r>
            <a:r>
              <a:rPr lang="sv-SE" sz="1600" dirty="0">
                <a:solidFill>
                  <a:srgbClr val="0094CA"/>
                </a:solidFill>
              </a:rPr>
              <a:t> </a:t>
            </a:r>
            <a:r>
              <a:rPr lang="sv-SE" sz="1600" dirty="0" err="1">
                <a:solidFill>
                  <a:srgbClr val="0094CA"/>
                </a:solidFill>
              </a:rPr>
              <a:t>of</a:t>
            </a:r>
            <a:r>
              <a:rPr lang="sv-SE" sz="1600" dirty="0">
                <a:solidFill>
                  <a:srgbClr val="0094CA"/>
                </a:solidFill>
              </a:rPr>
              <a:t> </a:t>
            </a:r>
            <a:r>
              <a:rPr lang="sv-SE" sz="1600" dirty="0" err="1">
                <a:solidFill>
                  <a:srgbClr val="0094CA"/>
                </a:solidFill>
              </a:rPr>
              <a:t>manufacturing</a:t>
            </a:r>
            <a:r>
              <a:rPr lang="sv-SE" sz="1600" dirty="0">
                <a:solidFill>
                  <a:srgbClr val="0094CA"/>
                </a:solidFill>
              </a:rPr>
              <a:t> and installation in the tunnel – ESS/</a:t>
            </a:r>
            <a:r>
              <a:rPr lang="sv-SE" sz="1600" dirty="0" err="1">
                <a:solidFill>
                  <a:srgbClr val="0094CA"/>
                </a:solidFill>
              </a:rPr>
              <a:t>Procurement</a:t>
            </a:r>
            <a:r>
              <a:rPr lang="sv-SE" sz="1600" dirty="0">
                <a:solidFill>
                  <a:srgbClr val="0094CA"/>
                </a:solidFill>
              </a:rPr>
              <a:t> </a:t>
            </a:r>
            <a:r>
              <a:rPr lang="sv-SE" sz="1600" dirty="0" err="1">
                <a:solidFill>
                  <a:srgbClr val="0094CA"/>
                </a:solidFill>
              </a:rPr>
              <a:t>Department</a:t>
            </a:r>
            <a:endParaRPr lang="sv-SE" sz="1600" dirty="0">
              <a:solidFill>
                <a:srgbClr val="0094CA"/>
              </a:solidFill>
            </a:endParaRPr>
          </a:p>
          <a:p>
            <a:pPr marL="342900" indent="-342900">
              <a:buAutoNum type="arabicPeriod"/>
            </a:pPr>
            <a:r>
              <a:rPr lang="sv-SE" sz="1600" dirty="0" err="1">
                <a:solidFill>
                  <a:srgbClr val="0094CA"/>
                </a:solidFill>
              </a:rPr>
              <a:t>Manufacturing</a:t>
            </a:r>
            <a:r>
              <a:rPr lang="sv-SE" sz="1600" dirty="0">
                <a:solidFill>
                  <a:srgbClr val="0094CA"/>
                </a:solidFill>
              </a:rPr>
              <a:t> </a:t>
            </a:r>
            <a:r>
              <a:rPr lang="sv-SE" sz="1600" dirty="0" err="1">
                <a:solidFill>
                  <a:srgbClr val="0094CA"/>
                </a:solidFill>
              </a:rPr>
              <a:t>of</a:t>
            </a:r>
            <a:r>
              <a:rPr lang="sv-SE" sz="1600" dirty="0">
                <a:solidFill>
                  <a:srgbClr val="0094CA"/>
                </a:solidFill>
              </a:rPr>
              <a:t> the SHC pipes and supports </a:t>
            </a:r>
            <a:r>
              <a:rPr lang="sv-SE" sz="1600" dirty="0" err="1">
                <a:solidFill>
                  <a:srgbClr val="0094CA"/>
                </a:solidFill>
              </a:rPr>
              <a:t>sub-assemblies</a:t>
            </a:r>
            <a:r>
              <a:rPr lang="sv-SE" sz="1600" dirty="0">
                <a:solidFill>
                  <a:srgbClr val="0094CA"/>
                </a:solidFill>
              </a:rPr>
              <a:t> – </a:t>
            </a:r>
            <a:r>
              <a:rPr lang="sv-SE" sz="1600" dirty="0" err="1">
                <a:solidFill>
                  <a:srgbClr val="0094CA"/>
                </a:solidFill>
              </a:rPr>
              <a:t>contractor</a:t>
            </a:r>
            <a:r>
              <a:rPr lang="sv-SE" sz="1600" dirty="0">
                <a:solidFill>
                  <a:srgbClr val="0094CA"/>
                </a:solidFill>
              </a:rPr>
              <a:t> </a:t>
            </a:r>
          </a:p>
          <a:p>
            <a:pPr marL="342900" indent="-342900">
              <a:buFontTx/>
              <a:buAutoNum type="arabicPeriod"/>
            </a:pPr>
            <a:r>
              <a:rPr lang="sv-SE" sz="1600" dirty="0">
                <a:solidFill>
                  <a:srgbClr val="0094CA"/>
                </a:solidFill>
              </a:rPr>
              <a:t>Installation </a:t>
            </a:r>
            <a:r>
              <a:rPr lang="sv-SE" sz="1600" dirty="0" err="1">
                <a:solidFill>
                  <a:srgbClr val="0094CA"/>
                </a:solidFill>
              </a:rPr>
              <a:t>of</a:t>
            </a:r>
            <a:r>
              <a:rPr lang="sv-SE" sz="1600" dirty="0">
                <a:solidFill>
                  <a:srgbClr val="0094CA"/>
                </a:solidFill>
              </a:rPr>
              <a:t> the SHC pipes, supports and </a:t>
            </a:r>
            <a:r>
              <a:rPr lang="sv-SE" sz="1600" dirty="0" err="1">
                <a:solidFill>
                  <a:srgbClr val="0094CA"/>
                </a:solidFill>
              </a:rPr>
              <a:t>valves</a:t>
            </a:r>
            <a:r>
              <a:rPr lang="sv-SE" sz="1600" dirty="0">
                <a:solidFill>
                  <a:srgbClr val="0094CA"/>
                </a:solidFill>
              </a:rPr>
              <a:t> in the tunnel – </a:t>
            </a:r>
            <a:r>
              <a:rPr lang="sv-SE" sz="1600" dirty="0" err="1">
                <a:solidFill>
                  <a:srgbClr val="0094CA"/>
                </a:solidFill>
              </a:rPr>
              <a:t>contractor</a:t>
            </a:r>
            <a:r>
              <a:rPr lang="sv-SE" sz="1600" dirty="0">
                <a:solidFill>
                  <a:srgbClr val="0094CA"/>
                </a:solidFill>
              </a:rPr>
              <a:t> </a:t>
            </a:r>
          </a:p>
          <a:p>
            <a:pPr marL="342900" indent="-342900">
              <a:buFontTx/>
              <a:buAutoNum type="arabicPeriod"/>
            </a:pPr>
            <a:r>
              <a:rPr lang="sv-SE" sz="1600" dirty="0">
                <a:solidFill>
                  <a:srgbClr val="0094CA"/>
                </a:solidFill>
              </a:rPr>
              <a:t>Controls for SHC gate </a:t>
            </a:r>
            <a:r>
              <a:rPr lang="sv-SE" sz="1600" dirty="0" err="1">
                <a:solidFill>
                  <a:srgbClr val="0094CA"/>
                </a:solidFill>
              </a:rPr>
              <a:t>valves</a:t>
            </a:r>
            <a:r>
              <a:rPr lang="sv-SE" sz="1600" dirty="0">
                <a:solidFill>
                  <a:srgbClr val="0094CA"/>
                </a:solidFill>
              </a:rPr>
              <a:t> – ESS/ICS</a:t>
            </a:r>
          </a:p>
          <a:p>
            <a:pPr marL="342900" indent="-342900">
              <a:buFontTx/>
              <a:buAutoNum type="arabicPeriod"/>
            </a:pPr>
            <a:r>
              <a:rPr lang="sv-SE" sz="1600" dirty="0" err="1">
                <a:solidFill>
                  <a:srgbClr val="0094CA"/>
                </a:solidFill>
              </a:rPr>
              <a:t>Cabling</a:t>
            </a:r>
            <a:r>
              <a:rPr lang="sv-SE" sz="1600" dirty="0">
                <a:solidFill>
                  <a:srgbClr val="0094CA"/>
                </a:solidFill>
              </a:rPr>
              <a:t> the </a:t>
            </a:r>
            <a:r>
              <a:rPr lang="sv-SE" sz="1600" dirty="0" err="1">
                <a:solidFill>
                  <a:srgbClr val="0094CA"/>
                </a:solidFill>
              </a:rPr>
              <a:t>valves</a:t>
            </a:r>
            <a:r>
              <a:rPr lang="sv-SE" sz="1600" dirty="0">
                <a:solidFill>
                  <a:srgbClr val="0094CA"/>
                </a:solidFill>
              </a:rPr>
              <a:t> – ESS/ICS</a:t>
            </a:r>
          </a:p>
          <a:p>
            <a:pPr marL="342900" indent="-342900">
              <a:buFontTx/>
              <a:buAutoNum type="arabicPeriod"/>
            </a:pPr>
            <a:r>
              <a:rPr lang="sv-SE" sz="1600" dirty="0">
                <a:solidFill>
                  <a:srgbClr val="0094CA"/>
                </a:solidFill>
              </a:rPr>
              <a:t>Connections to the instrument air – </a:t>
            </a:r>
            <a:r>
              <a:rPr lang="sv-SE" sz="1600" dirty="0" err="1">
                <a:solidFill>
                  <a:srgbClr val="0094CA"/>
                </a:solidFill>
              </a:rPr>
              <a:t>contractor</a:t>
            </a:r>
            <a:r>
              <a:rPr lang="sv-SE" sz="1600" dirty="0">
                <a:solidFill>
                  <a:srgbClr val="0094CA"/>
                </a:solidFill>
              </a:rPr>
              <a:t> or ESS/UTS</a:t>
            </a:r>
          </a:p>
          <a:p>
            <a:pPr marL="342900" indent="-342900">
              <a:buFontTx/>
              <a:buAutoNum type="arabicPeriod"/>
            </a:pPr>
            <a:r>
              <a:rPr lang="sv-SE" sz="1600" dirty="0">
                <a:solidFill>
                  <a:srgbClr val="0094CA"/>
                </a:solidFill>
              </a:rPr>
              <a:t>Tests – </a:t>
            </a:r>
            <a:r>
              <a:rPr lang="sv-SE" sz="1600" dirty="0" err="1">
                <a:solidFill>
                  <a:srgbClr val="0094CA"/>
                </a:solidFill>
              </a:rPr>
              <a:t>contractor</a:t>
            </a:r>
            <a:r>
              <a:rPr lang="sv-SE" sz="1600" dirty="0">
                <a:solidFill>
                  <a:srgbClr val="0094CA"/>
                </a:solidFill>
              </a:rPr>
              <a:t> and ESS/CRYO</a:t>
            </a:r>
          </a:p>
        </p:txBody>
      </p:sp>
    </p:spTree>
    <p:extLst>
      <p:ext uri="{BB962C8B-B14F-4D97-AF65-F5344CB8AC3E}">
        <p14:creationId xmlns:p14="http://schemas.microsoft.com/office/powerpoint/2010/main" val="279373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8199" y="66610"/>
            <a:ext cx="8949238" cy="1274158"/>
          </a:xfrm>
        </p:spPr>
        <p:txBody>
          <a:bodyPr>
            <a:normAutofit/>
          </a:bodyPr>
          <a:lstStyle/>
          <a:p>
            <a:r>
              <a:rPr lang="en-US" dirty="0">
                <a:latin typeface="Papyrus"/>
                <a:cs typeface="Papyrus"/>
              </a:rPr>
              <a:t>SHC project scope</a:t>
            </a:r>
          </a:p>
        </p:txBody>
      </p:sp>
      <p:sp>
        <p:nvSpPr>
          <p:cNvPr id="5" name="Rectangle 4">
            <a:extLst>
              <a:ext uri="{FF2B5EF4-FFF2-40B4-BE49-F238E27FC236}">
                <a16:creationId xmlns:a16="http://schemas.microsoft.com/office/drawing/2014/main" id="{A6FFD875-74CA-DD48-B4B5-F0E93A096004}"/>
              </a:ext>
            </a:extLst>
          </p:cNvPr>
          <p:cNvSpPr/>
          <p:nvPr/>
        </p:nvSpPr>
        <p:spPr>
          <a:xfrm>
            <a:off x="467544" y="1700808"/>
            <a:ext cx="8496944" cy="3785652"/>
          </a:xfrm>
          <a:prstGeom prst="rect">
            <a:avLst/>
          </a:prstGeom>
        </p:spPr>
        <p:txBody>
          <a:bodyPr wrap="square">
            <a:spAutoFit/>
          </a:bodyPr>
          <a:lstStyle/>
          <a:p>
            <a:pPr marL="342900" indent="-342900">
              <a:buAutoNum type="arabicPeriod"/>
            </a:pPr>
            <a:r>
              <a:rPr lang="sv-SE" sz="1600" b="1" dirty="0" err="1">
                <a:solidFill>
                  <a:srgbClr val="0094CA"/>
                </a:solidFill>
              </a:rPr>
              <a:t>Detailed</a:t>
            </a:r>
            <a:r>
              <a:rPr lang="sv-SE" sz="1600" b="1" dirty="0">
                <a:solidFill>
                  <a:srgbClr val="0094CA"/>
                </a:solidFill>
              </a:rPr>
              <a:t> 3D </a:t>
            </a:r>
            <a:r>
              <a:rPr lang="sv-SE" sz="1600" b="1" dirty="0" err="1">
                <a:solidFill>
                  <a:srgbClr val="0094CA"/>
                </a:solidFill>
              </a:rPr>
              <a:t>model</a:t>
            </a:r>
            <a:r>
              <a:rPr lang="sv-SE" sz="1600" b="1" dirty="0">
                <a:solidFill>
                  <a:srgbClr val="0094CA"/>
                </a:solidFill>
              </a:rPr>
              <a:t> - ESS/CRYO </a:t>
            </a:r>
          </a:p>
          <a:p>
            <a:pPr marL="342900" indent="-342900">
              <a:buAutoNum type="arabicPeriod"/>
            </a:pPr>
            <a:r>
              <a:rPr lang="sv-SE" sz="1600" b="1" dirty="0">
                <a:solidFill>
                  <a:srgbClr val="0094CA"/>
                </a:solidFill>
              </a:rPr>
              <a:t>As-</a:t>
            </a:r>
            <a:r>
              <a:rPr lang="sv-SE" sz="1600" b="1" dirty="0" err="1">
                <a:solidFill>
                  <a:srgbClr val="0094CA"/>
                </a:solidFill>
              </a:rPr>
              <a:t>built</a:t>
            </a:r>
            <a:r>
              <a:rPr lang="sv-SE" sz="1600" b="1" dirty="0">
                <a:solidFill>
                  <a:srgbClr val="0094CA"/>
                </a:solidFill>
              </a:rPr>
              <a:t> </a:t>
            </a:r>
            <a:r>
              <a:rPr lang="sv-SE" sz="1600" b="1" dirty="0" err="1">
                <a:solidFill>
                  <a:srgbClr val="0094CA"/>
                </a:solidFill>
              </a:rPr>
              <a:t>documentation</a:t>
            </a:r>
            <a:r>
              <a:rPr lang="sv-SE" sz="1600" b="1" dirty="0">
                <a:solidFill>
                  <a:srgbClr val="0094CA"/>
                </a:solidFill>
              </a:rPr>
              <a:t> </a:t>
            </a:r>
            <a:r>
              <a:rPr lang="sv-SE" sz="1600" b="1" dirty="0" err="1">
                <a:solidFill>
                  <a:srgbClr val="0094CA"/>
                </a:solidFill>
              </a:rPr>
              <a:t>including</a:t>
            </a:r>
            <a:r>
              <a:rPr lang="sv-SE" sz="1600" b="1" dirty="0">
                <a:solidFill>
                  <a:srgbClr val="0094CA"/>
                </a:solidFill>
              </a:rPr>
              <a:t>:</a:t>
            </a:r>
          </a:p>
          <a:p>
            <a:pPr marL="1200150" lvl="2" indent="-285750">
              <a:buFontTx/>
              <a:buChar char="-"/>
            </a:pPr>
            <a:r>
              <a:rPr lang="sv-SE" sz="1600" b="1" dirty="0">
                <a:solidFill>
                  <a:srgbClr val="0094CA"/>
                </a:solidFill>
              </a:rPr>
              <a:t>CFD </a:t>
            </a:r>
            <a:r>
              <a:rPr lang="sv-SE" sz="1600" b="1" dirty="0" err="1">
                <a:solidFill>
                  <a:srgbClr val="0094CA"/>
                </a:solidFill>
              </a:rPr>
              <a:t>analysis</a:t>
            </a:r>
            <a:r>
              <a:rPr lang="sv-SE" sz="1600" b="1" dirty="0">
                <a:solidFill>
                  <a:srgbClr val="0094CA"/>
                </a:solidFill>
              </a:rPr>
              <a:t> - ESS/EISD	</a:t>
            </a:r>
          </a:p>
          <a:p>
            <a:pPr marL="1200150" lvl="2" indent="-285750">
              <a:buFontTx/>
              <a:buChar char="-"/>
            </a:pPr>
            <a:r>
              <a:rPr lang="sv-SE" sz="1600" b="1" dirty="0">
                <a:solidFill>
                  <a:srgbClr val="0094CA"/>
                </a:solidFill>
              </a:rPr>
              <a:t>stress and </a:t>
            </a:r>
            <a:r>
              <a:rPr lang="sv-SE" sz="1600" b="1" dirty="0" err="1">
                <a:solidFill>
                  <a:srgbClr val="0094CA"/>
                </a:solidFill>
              </a:rPr>
              <a:t>flexibility</a:t>
            </a:r>
            <a:r>
              <a:rPr lang="sv-SE" sz="1600" b="1" dirty="0">
                <a:solidFill>
                  <a:srgbClr val="0094CA"/>
                </a:solidFill>
              </a:rPr>
              <a:t> </a:t>
            </a:r>
            <a:r>
              <a:rPr lang="sv-SE" sz="1600" b="1" dirty="0" err="1">
                <a:solidFill>
                  <a:srgbClr val="0094CA"/>
                </a:solidFill>
              </a:rPr>
              <a:t>analysis</a:t>
            </a:r>
            <a:r>
              <a:rPr lang="sv-SE" sz="1600" b="1" dirty="0">
                <a:solidFill>
                  <a:srgbClr val="0094CA"/>
                </a:solidFill>
              </a:rPr>
              <a:t> - ESS/EISD		</a:t>
            </a:r>
          </a:p>
          <a:p>
            <a:pPr marL="1200150" lvl="2" indent="-285750">
              <a:buFontTx/>
              <a:buChar char="-"/>
            </a:pPr>
            <a:r>
              <a:rPr lang="sv-SE" sz="1600" b="1" dirty="0" err="1">
                <a:solidFill>
                  <a:srgbClr val="0094CA"/>
                </a:solidFill>
              </a:rPr>
              <a:t>selection</a:t>
            </a:r>
            <a:r>
              <a:rPr lang="sv-SE" sz="1600" b="1" dirty="0">
                <a:solidFill>
                  <a:srgbClr val="0094CA"/>
                </a:solidFill>
              </a:rPr>
              <a:t> </a:t>
            </a:r>
            <a:r>
              <a:rPr lang="sv-SE" sz="1600" b="1" dirty="0" err="1">
                <a:solidFill>
                  <a:srgbClr val="0094CA"/>
                </a:solidFill>
              </a:rPr>
              <a:t>of</a:t>
            </a:r>
            <a:r>
              <a:rPr lang="sv-SE" sz="1600" b="1" dirty="0">
                <a:solidFill>
                  <a:srgbClr val="0094CA"/>
                </a:solidFill>
              </a:rPr>
              <a:t> flexible </a:t>
            </a:r>
            <a:r>
              <a:rPr lang="sv-SE" sz="1600" b="1" dirty="0" err="1">
                <a:solidFill>
                  <a:srgbClr val="0094CA"/>
                </a:solidFill>
              </a:rPr>
              <a:t>hoses</a:t>
            </a:r>
            <a:r>
              <a:rPr lang="sv-SE" sz="1600" b="1" dirty="0">
                <a:solidFill>
                  <a:srgbClr val="0094CA"/>
                </a:solidFill>
              </a:rPr>
              <a:t> and </a:t>
            </a:r>
            <a:r>
              <a:rPr lang="sv-SE" sz="1600" b="1" dirty="0" err="1">
                <a:solidFill>
                  <a:srgbClr val="0094CA"/>
                </a:solidFill>
              </a:rPr>
              <a:t>bellows</a:t>
            </a:r>
            <a:r>
              <a:rPr lang="sv-SE" sz="1600" b="1" dirty="0">
                <a:solidFill>
                  <a:srgbClr val="0094CA"/>
                </a:solidFill>
              </a:rPr>
              <a:t> - ESS/EISD</a:t>
            </a:r>
          </a:p>
          <a:p>
            <a:pPr marL="1200150" lvl="2" indent="-285750">
              <a:buFontTx/>
              <a:buChar char="-"/>
            </a:pPr>
            <a:r>
              <a:rPr lang="sv-SE" sz="1600" b="1" dirty="0" err="1">
                <a:solidFill>
                  <a:srgbClr val="0094CA"/>
                </a:solidFill>
              </a:rPr>
              <a:t>selection</a:t>
            </a:r>
            <a:r>
              <a:rPr lang="sv-SE" sz="1600" b="1" dirty="0">
                <a:solidFill>
                  <a:srgbClr val="0094CA"/>
                </a:solidFill>
              </a:rPr>
              <a:t> </a:t>
            </a:r>
            <a:r>
              <a:rPr lang="sv-SE" sz="1600" b="1" dirty="0" err="1">
                <a:solidFill>
                  <a:srgbClr val="0094CA"/>
                </a:solidFill>
              </a:rPr>
              <a:t>of</a:t>
            </a:r>
            <a:r>
              <a:rPr lang="sv-SE" sz="1600" b="1" dirty="0">
                <a:solidFill>
                  <a:srgbClr val="0094CA"/>
                </a:solidFill>
              </a:rPr>
              <a:t> </a:t>
            </a:r>
            <a:r>
              <a:rPr lang="sv-SE" sz="1600" b="1" dirty="0" err="1">
                <a:solidFill>
                  <a:srgbClr val="0094CA"/>
                </a:solidFill>
              </a:rPr>
              <a:t>valves</a:t>
            </a:r>
            <a:r>
              <a:rPr lang="sv-SE" sz="1600" b="1" dirty="0">
                <a:solidFill>
                  <a:srgbClr val="0094CA"/>
                </a:solidFill>
              </a:rPr>
              <a:t> - ESS/CRYO and VAC</a:t>
            </a:r>
          </a:p>
          <a:p>
            <a:pPr marL="1200150" lvl="2" indent="-285750">
              <a:buFontTx/>
              <a:buChar char="-"/>
            </a:pPr>
            <a:r>
              <a:rPr lang="sv-SE" sz="1600" dirty="0">
                <a:solidFill>
                  <a:srgbClr val="0094CA"/>
                </a:solidFill>
              </a:rPr>
              <a:t>2D </a:t>
            </a:r>
            <a:r>
              <a:rPr lang="sv-SE" sz="1600" dirty="0" err="1">
                <a:solidFill>
                  <a:srgbClr val="0094CA"/>
                </a:solidFill>
              </a:rPr>
              <a:t>manufacturing</a:t>
            </a:r>
            <a:r>
              <a:rPr lang="sv-SE" sz="1600" dirty="0">
                <a:solidFill>
                  <a:srgbClr val="0094CA"/>
                </a:solidFill>
              </a:rPr>
              <a:t> </a:t>
            </a:r>
            <a:r>
              <a:rPr lang="sv-SE" sz="1600" dirty="0" err="1">
                <a:solidFill>
                  <a:srgbClr val="0094CA"/>
                </a:solidFill>
              </a:rPr>
              <a:t>drawings</a:t>
            </a:r>
            <a:r>
              <a:rPr lang="sv-SE" sz="1600" dirty="0">
                <a:solidFill>
                  <a:srgbClr val="0094CA"/>
                </a:solidFill>
              </a:rPr>
              <a:t> – ESS/CRYO		</a:t>
            </a:r>
          </a:p>
          <a:p>
            <a:pPr marL="342900" indent="-342900">
              <a:buAutoNum type="arabicPeriod"/>
            </a:pPr>
            <a:r>
              <a:rPr lang="sv-SE" sz="1600" dirty="0" err="1">
                <a:solidFill>
                  <a:srgbClr val="0094CA"/>
                </a:solidFill>
              </a:rPr>
              <a:t>Procurement</a:t>
            </a:r>
            <a:r>
              <a:rPr lang="sv-SE" sz="1600" dirty="0">
                <a:solidFill>
                  <a:srgbClr val="0094CA"/>
                </a:solidFill>
              </a:rPr>
              <a:t> </a:t>
            </a:r>
            <a:r>
              <a:rPr lang="sv-SE" sz="1600" dirty="0" err="1">
                <a:solidFill>
                  <a:srgbClr val="0094CA"/>
                </a:solidFill>
              </a:rPr>
              <a:t>of</a:t>
            </a:r>
            <a:r>
              <a:rPr lang="sv-SE" sz="1600" dirty="0">
                <a:solidFill>
                  <a:srgbClr val="0094CA"/>
                </a:solidFill>
              </a:rPr>
              <a:t> gate </a:t>
            </a:r>
            <a:r>
              <a:rPr lang="sv-SE" sz="1600" dirty="0" err="1">
                <a:solidFill>
                  <a:srgbClr val="0094CA"/>
                </a:solidFill>
              </a:rPr>
              <a:t>valves</a:t>
            </a:r>
            <a:r>
              <a:rPr lang="sv-SE" sz="1600" dirty="0">
                <a:solidFill>
                  <a:srgbClr val="0094CA"/>
                </a:solidFill>
              </a:rPr>
              <a:t>  - ESS/VAC </a:t>
            </a:r>
          </a:p>
          <a:p>
            <a:pPr marL="342900" indent="-342900">
              <a:buAutoNum type="arabicPeriod"/>
            </a:pPr>
            <a:r>
              <a:rPr lang="sv-SE" sz="1600" dirty="0" err="1">
                <a:solidFill>
                  <a:srgbClr val="AE0101"/>
                </a:solidFill>
              </a:rPr>
              <a:t>Procurement</a:t>
            </a:r>
            <a:r>
              <a:rPr lang="sv-SE" sz="1600" dirty="0">
                <a:solidFill>
                  <a:srgbClr val="AE0101"/>
                </a:solidFill>
              </a:rPr>
              <a:t> </a:t>
            </a:r>
            <a:r>
              <a:rPr lang="sv-SE" sz="1600" dirty="0" err="1">
                <a:solidFill>
                  <a:srgbClr val="AE0101"/>
                </a:solidFill>
              </a:rPr>
              <a:t>of</a:t>
            </a:r>
            <a:r>
              <a:rPr lang="sv-SE" sz="1600" dirty="0">
                <a:solidFill>
                  <a:srgbClr val="AE0101"/>
                </a:solidFill>
              </a:rPr>
              <a:t> </a:t>
            </a:r>
            <a:r>
              <a:rPr lang="sv-SE" sz="1600" dirty="0" err="1">
                <a:solidFill>
                  <a:srgbClr val="AE0101"/>
                </a:solidFill>
              </a:rPr>
              <a:t>manufacturing</a:t>
            </a:r>
            <a:r>
              <a:rPr lang="sv-SE" sz="1600" dirty="0">
                <a:solidFill>
                  <a:srgbClr val="AE0101"/>
                </a:solidFill>
              </a:rPr>
              <a:t> and installation in the tunnel – ESS/</a:t>
            </a:r>
            <a:r>
              <a:rPr lang="sv-SE" sz="1600" dirty="0" err="1">
                <a:solidFill>
                  <a:srgbClr val="AE0101"/>
                </a:solidFill>
              </a:rPr>
              <a:t>Procurement</a:t>
            </a:r>
            <a:r>
              <a:rPr lang="sv-SE" sz="1600" dirty="0">
                <a:solidFill>
                  <a:srgbClr val="AE0101"/>
                </a:solidFill>
              </a:rPr>
              <a:t> </a:t>
            </a:r>
            <a:r>
              <a:rPr lang="sv-SE" sz="1600" dirty="0" err="1">
                <a:solidFill>
                  <a:srgbClr val="AE0101"/>
                </a:solidFill>
              </a:rPr>
              <a:t>Department</a:t>
            </a:r>
            <a:endParaRPr lang="sv-SE" sz="1600" dirty="0">
              <a:solidFill>
                <a:srgbClr val="AE0101"/>
              </a:solidFill>
            </a:endParaRPr>
          </a:p>
          <a:p>
            <a:pPr marL="342900" indent="-342900">
              <a:buAutoNum type="arabicPeriod"/>
            </a:pPr>
            <a:r>
              <a:rPr lang="sv-SE" sz="1600" dirty="0" err="1">
                <a:solidFill>
                  <a:srgbClr val="AE0101"/>
                </a:solidFill>
              </a:rPr>
              <a:t>Manufacturing</a:t>
            </a:r>
            <a:r>
              <a:rPr lang="sv-SE" sz="1600" dirty="0">
                <a:solidFill>
                  <a:srgbClr val="AE0101"/>
                </a:solidFill>
              </a:rPr>
              <a:t> </a:t>
            </a:r>
            <a:r>
              <a:rPr lang="sv-SE" sz="1600" dirty="0" err="1">
                <a:solidFill>
                  <a:srgbClr val="AE0101"/>
                </a:solidFill>
              </a:rPr>
              <a:t>of</a:t>
            </a:r>
            <a:r>
              <a:rPr lang="sv-SE" sz="1600" dirty="0">
                <a:solidFill>
                  <a:srgbClr val="AE0101"/>
                </a:solidFill>
              </a:rPr>
              <a:t> the SHC pipes and supports </a:t>
            </a:r>
            <a:r>
              <a:rPr lang="sv-SE" sz="1600" dirty="0" err="1">
                <a:solidFill>
                  <a:srgbClr val="AE0101"/>
                </a:solidFill>
              </a:rPr>
              <a:t>sub-assemblies</a:t>
            </a:r>
            <a:r>
              <a:rPr lang="sv-SE" sz="1600" dirty="0">
                <a:solidFill>
                  <a:srgbClr val="AE0101"/>
                </a:solidFill>
              </a:rPr>
              <a:t> – </a:t>
            </a:r>
            <a:r>
              <a:rPr lang="sv-SE" sz="1600" dirty="0" err="1">
                <a:solidFill>
                  <a:srgbClr val="AE0101"/>
                </a:solidFill>
              </a:rPr>
              <a:t>contractor</a:t>
            </a:r>
            <a:r>
              <a:rPr lang="sv-SE" sz="1600" dirty="0">
                <a:solidFill>
                  <a:srgbClr val="AE0101"/>
                </a:solidFill>
              </a:rPr>
              <a:t> </a:t>
            </a:r>
          </a:p>
          <a:p>
            <a:pPr marL="342900" indent="-342900">
              <a:buFontTx/>
              <a:buAutoNum type="arabicPeriod"/>
            </a:pPr>
            <a:r>
              <a:rPr lang="sv-SE" sz="1600" dirty="0">
                <a:solidFill>
                  <a:srgbClr val="AE0101"/>
                </a:solidFill>
              </a:rPr>
              <a:t>Installation </a:t>
            </a:r>
            <a:r>
              <a:rPr lang="sv-SE" sz="1600" dirty="0" err="1">
                <a:solidFill>
                  <a:srgbClr val="AE0101"/>
                </a:solidFill>
              </a:rPr>
              <a:t>of</a:t>
            </a:r>
            <a:r>
              <a:rPr lang="sv-SE" sz="1600" dirty="0">
                <a:solidFill>
                  <a:srgbClr val="AE0101"/>
                </a:solidFill>
              </a:rPr>
              <a:t> the SHC pipes, supports and </a:t>
            </a:r>
            <a:r>
              <a:rPr lang="sv-SE" sz="1600" dirty="0" err="1">
                <a:solidFill>
                  <a:srgbClr val="AE0101"/>
                </a:solidFill>
              </a:rPr>
              <a:t>valves</a:t>
            </a:r>
            <a:r>
              <a:rPr lang="sv-SE" sz="1600" dirty="0">
                <a:solidFill>
                  <a:srgbClr val="AE0101"/>
                </a:solidFill>
              </a:rPr>
              <a:t> in the tunnel – </a:t>
            </a:r>
            <a:r>
              <a:rPr lang="sv-SE" sz="1600" dirty="0" err="1">
                <a:solidFill>
                  <a:srgbClr val="AE0101"/>
                </a:solidFill>
              </a:rPr>
              <a:t>contractor</a:t>
            </a:r>
            <a:r>
              <a:rPr lang="sv-SE" sz="1600" dirty="0">
                <a:solidFill>
                  <a:srgbClr val="AE0101"/>
                </a:solidFill>
              </a:rPr>
              <a:t> </a:t>
            </a:r>
          </a:p>
          <a:p>
            <a:pPr marL="342900" indent="-342900">
              <a:buFontTx/>
              <a:buAutoNum type="arabicPeriod"/>
            </a:pPr>
            <a:r>
              <a:rPr lang="sv-SE" sz="1600" dirty="0">
                <a:solidFill>
                  <a:srgbClr val="AE0101"/>
                </a:solidFill>
              </a:rPr>
              <a:t>Controls for SHC gate </a:t>
            </a:r>
            <a:r>
              <a:rPr lang="sv-SE" sz="1600" dirty="0" err="1">
                <a:solidFill>
                  <a:srgbClr val="AE0101"/>
                </a:solidFill>
              </a:rPr>
              <a:t>valves</a:t>
            </a:r>
            <a:r>
              <a:rPr lang="sv-SE" sz="1600" dirty="0">
                <a:solidFill>
                  <a:srgbClr val="AE0101"/>
                </a:solidFill>
              </a:rPr>
              <a:t> – ESS/ICS</a:t>
            </a:r>
          </a:p>
          <a:p>
            <a:pPr marL="342900" indent="-342900">
              <a:buFontTx/>
              <a:buAutoNum type="arabicPeriod"/>
            </a:pPr>
            <a:r>
              <a:rPr lang="sv-SE" sz="1600" dirty="0" err="1">
                <a:solidFill>
                  <a:srgbClr val="AE0101"/>
                </a:solidFill>
              </a:rPr>
              <a:t>Cabling</a:t>
            </a:r>
            <a:r>
              <a:rPr lang="sv-SE" sz="1600" dirty="0">
                <a:solidFill>
                  <a:srgbClr val="AE0101"/>
                </a:solidFill>
              </a:rPr>
              <a:t> the </a:t>
            </a:r>
            <a:r>
              <a:rPr lang="sv-SE" sz="1600" dirty="0" err="1">
                <a:solidFill>
                  <a:srgbClr val="AE0101"/>
                </a:solidFill>
              </a:rPr>
              <a:t>valves</a:t>
            </a:r>
            <a:r>
              <a:rPr lang="sv-SE" sz="1600" dirty="0">
                <a:solidFill>
                  <a:srgbClr val="AE0101"/>
                </a:solidFill>
              </a:rPr>
              <a:t> – ESS/ICS</a:t>
            </a:r>
          </a:p>
          <a:p>
            <a:pPr marL="342900" indent="-342900">
              <a:buFontTx/>
              <a:buAutoNum type="arabicPeriod"/>
            </a:pPr>
            <a:r>
              <a:rPr lang="sv-SE" sz="1600" dirty="0">
                <a:solidFill>
                  <a:srgbClr val="AE0101"/>
                </a:solidFill>
              </a:rPr>
              <a:t>Connections to the instrument air – </a:t>
            </a:r>
            <a:r>
              <a:rPr lang="sv-SE" sz="1600" dirty="0" err="1">
                <a:solidFill>
                  <a:srgbClr val="AE0101"/>
                </a:solidFill>
              </a:rPr>
              <a:t>contractor</a:t>
            </a:r>
            <a:r>
              <a:rPr lang="sv-SE" sz="1600" dirty="0">
                <a:solidFill>
                  <a:srgbClr val="AE0101"/>
                </a:solidFill>
              </a:rPr>
              <a:t> or ESS/UTS</a:t>
            </a:r>
          </a:p>
          <a:p>
            <a:pPr marL="342900" indent="-342900">
              <a:buFontTx/>
              <a:buAutoNum type="arabicPeriod"/>
            </a:pPr>
            <a:r>
              <a:rPr lang="sv-SE" sz="1600" dirty="0">
                <a:solidFill>
                  <a:srgbClr val="AE0101"/>
                </a:solidFill>
              </a:rPr>
              <a:t>Tests – </a:t>
            </a:r>
            <a:r>
              <a:rPr lang="sv-SE" sz="1600" dirty="0" err="1">
                <a:solidFill>
                  <a:srgbClr val="AE0101"/>
                </a:solidFill>
              </a:rPr>
              <a:t>contractor</a:t>
            </a:r>
            <a:r>
              <a:rPr lang="sv-SE" sz="1600" dirty="0">
                <a:solidFill>
                  <a:srgbClr val="AE0101"/>
                </a:solidFill>
              </a:rPr>
              <a:t> and ESS/CRYO</a:t>
            </a:r>
          </a:p>
        </p:txBody>
      </p:sp>
      <p:sp>
        <p:nvSpPr>
          <p:cNvPr id="2" name="Right Brace 1">
            <a:extLst>
              <a:ext uri="{FF2B5EF4-FFF2-40B4-BE49-F238E27FC236}">
                <a16:creationId xmlns:a16="http://schemas.microsoft.com/office/drawing/2014/main" id="{B995AE63-182C-1A4F-A4B5-C56F84BBA05D}"/>
              </a:ext>
            </a:extLst>
          </p:cNvPr>
          <p:cNvSpPr/>
          <p:nvPr/>
        </p:nvSpPr>
        <p:spPr>
          <a:xfrm>
            <a:off x="6012160" y="1700808"/>
            <a:ext cx="288032" cy="144016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3" name="Rectangle 2">
            <a:extLst>
              <a:ext uri="{FF2B5EF4-FFF2-40B4-BE49-F238E27FC236}">
                <a16:creationId xmlns:a16="http://schemas.microsoft.com/office/drawing/2014/main" id="{C218CD86-8029-0743-AFB3-5A136E5479B9}"/>
              </a:ext>
            </a:extLst>
          </p:cNvPr>
          <p:cNvSpPr/>
          <p:nvPr/>
        </p:nvSpPr>
        <p:spPr>
          <a:xfrm>
            <a:off x="6327530" y="2236222"/>
            <a:ext cx="1182568" cy="369332"/>
          </a:xfrm>
          <a:prstGeom prst="rect">
            <a:avLst/>
          </a:prstGeom>
        </p:spPr>
        <p:txBody>
          <a:bodyPr wrap="none">
            <a:spAutoFit/>
          </a:bodyPr>
          <a:lstStyle/>
          <a:p>
            <a:r>
              <a:rPr lang="sv-SE" b="1" dirty="0">
                <a:solidFill>
                  <a:srgbClr val="0094CA"/>
                </a:solidFill>
              </a:rPr>
              <a:t> </a:t>
            </a:r>
            <a:r>
              <a:rPr lang="sv-SE" b="1" dirty="0" err="1">
                <a:solidFill>
                  <a:srgbClr val="0094CA"/>
                </a:solidFill>
              </a:rPr>
              <a:t>complete</a:t>
            </a:r>
            <a:r>
              <a:rPr lang="sv-SE" b="1" dirty="0">
                <a:solidFill>
                  <a:srgbClr val="0094CA"/>
                </a:solidFill>
              </a:rPr>
              <a:t> </a:t>
            </a:r>
            <a:endParaRPr lang="en-GB" dirty="0"/>
          </a:p>
        </p:txBody>
      </p:sp>
      <p:sp>
        <p:nvSpPr>
          <p:cNvPr id="6" name="Right Brace 5">
            <a:extLst>
              <a:ext uri="{FF2B5EF4-FFF2-40B4-BE49-F238E27FC236}">
                <a16:creationId xmlns:a16="http://schemas.microsoft.com/office/drawing/2014/main" id="{0225DD3D-E87E-AD40-91E8-F755975424F4}"/>
              </a:ext>
            </a:extLst>
          </p:cNvPr>
          <p:cNvSpPr/>
          <p:nvPr/>
        </p:nvSpPr>
        <p:spPr>
          <a:xfrm>
            <a:off x="6012160" y="3265860"/>
            <a:ext cx="279648" cy="37916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4" name="Rectangle 3">
            <a:extLst>
              <a:ext uri="{FF2B5EF4-FFF2-40B4-BE49-F238E27FC236}">
                <a16:creationId xmlns:a16="http://schemas.microsoft.com/office/drawing/2014/main" id="{EB6A3B37-2A45-E840-B1C0-A98374B062D9}"/>
              </a:ext>
            </a:extLst>
          </p:cNvPr>
          <p:cNvSpPr/>
          <p:nvPr/>
        </p:nvSpPr>
        <p:spPr>
          <a:xfrm>
            <a:off x="6302378" y="3253476"/>
            <a:ext cx="1902829" cy="369332"/>
          </a:xfrm>
          <a:prstGeom prst="rect">
            <a:avLst/>
          </a:prstGeom>
        </p:spPr>
        <p:txBody>
          <a:bodyPr wrap="none">
            <a:spAutoFit/>
          </a:bodyPr>
          <a:lstStyle/>
          <a:p>
            <a:r>
              <a:rPr lang="sv-SE" dirty="0">
                <a:solidFill>
                  <a:srgbClr val="0094CA"/>
                </a:solidFill>
              </a:rPr>
              <a:t>under preparation</a:t>
            </a:r>
            <a:endParaRPr lang="en-GB" dirty="0"/>
          </a:p>
        </p:txBody>
      </p:sp>
    </p:spTree>
    <p:extLst>
      <p:ext uri="{BB962C8B-B14F-4D97-AF65-F5344CB8AC3E}">
        <p14:creationId xmlns:p14="http://schemas.microsoft.com/office/powerpoint/2010/main" val="420103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8199" y="66610"/>
            <a:ext cx="8949238" cy="1274158"/>
          </a:xfrm>
        </p:spPr>
        <p:txBody>
          <a:bodyPr>
            <a:normAutofit/>
          </a:bodyPr>
          <a:lstStyle/>
          <a:p>
            <a:r>
              <a:rPr lang="en-US" dirty="0">
                <a:latin typeface="Papyrus"/>
                <a:cs typeface="Papyrus"/>
              </a:rPr>
              <a:t>SHC project team</a:t>
            </a:r>
          </a:p>
        </p:txBody>
      </p:sp>
      <p:graphicFrame>
        <p:nvGraphicFramePr>
          <p:cNvPr id="4" name="Table 3">
            <a:extLst>
              <a:ext uri="{FF2B5EF4-FFF2-40B4-BE49-F238E27FC236}">
                <a16:creationId xmlns:a16="http://schemas.microsoft.com/office/drawing/2014/main" id="{4BA4E073-808E-4148-9C59-751033EAE8E1}"/>
              </a:ext>
            </a:extLst>
          </p:cNvPr>
          <p:cNvGraphicFramePr>
            <a:graphicFrameLocks noGrp="1"/>
          </p:cNvGraphicFramePr>
          <p:nvPr>
            <p:extLst>
              <p:ext uri="{D42A27DB-BD31-4B8C-83A1-F6EECF244321}">
                <p14:modId xmlns:p14="http://schemas.microsoft.com/office/powerpoint/2010/main" val="4206915653"/>
              </p:ext>
            </p:extLst>
          </p:nvPr>
        </p:nvGraphicFramePr>
        <p:xfrm>
          <a:off x="251520" y="1844824"/>
          <a:ext cx="8712968" cy="3737208"/>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1114140613"/>
                    </a:ext>
                  </a:extLst>
                </a:gridCol>
                <a:gridCol w="2376264">
                  <a:extLst>
                    <a:ext uri="{9D8B030D-6E8A-4147-A177-3AD203B41FA5}">
                      <a16:colId xmlns:a16="http://schemas.microsoft.com/office/drawing/2014/main" val="3495743272"/>
                    </a:ext>
                  </a:extLst>
                </a:gridCol>
                <a:gridCol w="4392488">
                  <a:extLst>
                    <a:ext uri="{9D8B030D-6E8A-4147-A177-3AD203B41FA5}">
                      <a16:colId xmlns:a16="http://schemas.microsoft.com/office/drawing/2014/main" val="2297546675"/>
                    </a:ext>
                  </a:extLst>
                </a:gridCol>
              </a:tblGrid>
              <a:tr h="404014">
                <a:tc>
                  <a:txBody>
                    <a:bodyPr/>
                    <a:lstStyle/>
                    <a:p>
                      <a:pPr marR="21590">
                        <a:spcBef>
                          <a:spcPts val="300"/>
                        </a:spcBef>
                        <a:spcAft>
                          <a:spcPts val="300"/>
                        </a:spcAft>
                      </a:pPr>
                      <a:r>
                        <a:rPr lang="sv-SE" sz="1800" dirty="0">
                          <a:effectLst/>
                          <a:latin typeface="Calibri" panose="020F0502020204030204" pitchFamily="34" charset="0"/>
                          <a:cs typeface="Calibri" panose="020F0502020204030204" pitchFamily="34" charset="0"/>
                        </a:rPr>
                        <a:t>Team </a:t>
                      </a:r>
                      <a:r>
                        <a:rPr lang="sv-SE" sz="1800" dirty="0" err="1">
                          <a:effectLst/>
                          <a:latin typeface="Calibri" panose="020F0502020204030204" pitchFamily="34" charset="0"/>
                          <a:cs typeface="Calibri" panose="020F0502020204030204" pitchFamily="34" charset="0"/>
                        </a:rPr>
                        <a:t>member</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Bef>
                          <a:spcPts val="300"/>
                        </a:spcBef>
                        <a:spcAft>
                          <a:spcPts val="300"/>
                        </a:spcAft>
                      </a:pPr>
                      <a:r>
                        <a:rPr lang="sv-SE" sz="1800" dirty="0" err="1">
                          <a:effectLst/>
                          <a:latin typeface="Calibri" panose="020F0502020204030204" pitchFamily="34" charset="0"/>
                          <a:ea typeface="Times New Roman" panose="02020603050405020304" pitchFamily="18" charset="0"/>
                          <a:cs typeface="Calibri" panose="020F0502020204030204" pitchFamily="34" charset="0"/>
                        </a:rPr>
                        <a:t>Affiliation</a:t>
                      </a:r>
                      <a:r>
                        <a:rPr lang="sv-SE" sz="1800" dirty="0">
                          <a:effectLst/>
                          <a:latin typeface="Calibri" panose="020F0502020204030204" pitchFamily="34" charset="0"/>
                          <a:ea typeface="Times New Roman" panose="02020603050405020304" pitchFamily="18" charset="0"/>
                          <a:cs typeface="Calibri" panose="020F0502020204030204" pitchFamily="34" charset="0"/>
                        </a:rPr>
                        <a:t> and position</a:t>
                      </a:r>
                    </a:p>
                  </a:txBody>
                  <a:tcPr marL="68580" marR="68580" marT="0" marB="0"/>
                </a:tc>
                <a:tc>
                  <a:txBody>
                    <a:bodyPr/>
                    <a:lstStyle/>
                    <a:p>
                      <a:pPr>
                        <a:spcBef>
                          <a:spcPts val="300"/>
                        </a:spcBef>
                        <a:spcAft>
                          <a:spcPts val="300"/>
                        </a:spcAft>
                      </a:pPr>
                      <a:r>
                        <a:rPr lang="sv-SE" sz="1800" dirty="0" err="1">
                          <a:effectLst/>
                          <a:latin typeface="Calibri" panose="020F0502020204030204" pitchFamily="34" charset="0"/>
                          <a:ea typeface="Times New Roman" panose="02020603050405020304" pitchFamily="18" charset="0"/>
                          <a:cs typeface="Calibri" panose="020F0502020204030204" pitchFamily="34" charset="0"/>
                        </a:rPr>
                        <a:t>Role</a:t>
                      </a:r>
                      <a:r>
                        <a:rPr lang="sv-SE" sz="1800" dirty="0">
                          <a:effectLst/>
                          <a:latin typeface="Calibri" panose="020F0502020204030204" pitchFamily="34" charset="0"/>
                          <a:ea typeface="Times New Roman" panose="02020603050405020304" pitchFamily="18" charset="0"/>
                          <a:cs typeface="Calibri" panose="020F0502020204030204" pitchFamily="34" charset="0"/>
                        </a:rPr>
                        <a:t> in the SHC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project</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338186081"/>
                  </a:ext>
                </a:extLst>
              </a:tr>
              <a:tr h="360258">
                <a:tc>
                  <a:txBody>
                    <a:bodyPr/>
                    <a:lstStyle/>
                    <a:p>
                      <a:pPr marR="21590" algn="l">
                        <a:spcBef>
                          <a:spcPts val="300"/>
                        </a:spcBef>
                        <a:spcAft>
                          <a:spcPts val="300"/>
                        </a:spcAft>
                      </a:pPr>
                      <a:r>
                        <a:rPr lang="sv-SE" sz="1800" dirty="0">
                          <a:effectLst/>
                          <a:latin typeface="Calibri" panose="020F0502020204030204" pitchFamily="34" charset="0"/>
                          <a:cs typeface="Calibri" panose="020F0502020204030204" pitchFamily="34" charset="0"/>
                        </a:rPr>
                        <a:t>Jaroslaw </a:t>
                      </a:r>
                      <a:r>
                        <a:rPr lang="sv-SE" sz="1800" dirty="0" err="1">
                          <a:effectLst/>
                          <a:latin typeface="Calibri" panose="020F0502020204030204" pitchFamily="34" charset="0"/>
                          <a:cs typeface="Calibri" panose="020F0502020204030204" pitchFamily="34" charset="0"/>
                        </a:rPr>
                        <a:t>Fydrych</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cs typeface="Calibri" panose="020F0502020204030204" pitchFamily="34" charset="0"/>
                        </a:rPr>
                        <a:t>AD </a:t>
                      </a:r>
                      <a:r>
                        <a:rPr lang="sv-SE" sz="1800" dirty="0" err="1">
                          <a:effectLst/>
                          <a:latin typeface="Calibri" panose="020F0502020204030204" pitchFamily="34" charset="0"/>
                          <a:cs typeface="Calibri" panose="020F0502020204030204" pitchFamily="34" charset="0"/>
                        </a:rPr>
                        <a:t>Cryogenics</a:t>
                      </a:r>
                      <a:r>
                        <a:rPr lang="sv-SE" sz="1800" dirty="0">
                          <a:effectLst/>
                          <a:latin typeface="Calibri" panose="020F0502020204030204" pitchFamily="34" charset="0"/>
                          <a:cs typeface="Calibri" panose="020F0502020204030204" pitchFamily="34" charset="0"/>
                        </a:rPr>
                        <a:t> </a:t>
                      </a:r>
                      <a:r>
                        <a:rPr lang="sv-SE" sz="1800" dirty="0" err="1">
                          <a:effectLst/>
                          <a:latin typeface="Calibri" panose="020F0502020204030204" pitchFamily="34" charset="0"/>
                          <a:cs typeface="Calibri" panose="020F0502020204030204" pitchFamily="34" charset="0"/>
                        </a:rPr>
                        <a:t>Engineer</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err="1">
                          <a:effectLst/>
                          <a:latin typeface="Calibri" panose="020F0502020204030204" pitchFamily="34" charset="0"/>
                          <a:ea typeface="Times New Roman" panose="02020603050405020304" pitchFamily="18" charset="0"/>
                          <a:cs typeface="Calibri" panose="020F0502020204030204" pitchFamily="34" charset="0"/>
                        </a:rPr>
                        <a:t>Coordination</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96397183"/>
                  </a:ext>
                </a:extLst>
              </a:tr>
              <a:tr h="504056">
                <a:tc>
                  <a:txBody>
                    <a:bodyPr/>
                    <a:lstStyle/>
                    <a:p>
                      <a:pPr marR="21590" algn="l">
                        <a:spcBef>
                          <a:spcPts val="300"/>
                        </a:spcBef>
                        <a:spcAft>
                          <a:spcPts val="300"/>
                        </a:spcAft>
                      </a:pPr>
                      <a:r>
                        <a:rPr lang="sv-SE" sz="1800" dirty="0">
                          <a:effectLst/>
                          <a:latin typeface="Calibri" panose="020F0502020204030204" pitchFamily="34" charset="0"/>
                          <a:cs typeface="Calibri" panose="020F0502020204030204" pitchFamily="34" charset="0"/>
                        </a:rPr>
                        <a:t>Piotr </a:t>
                      </a:r>
                      <a:r>
                        <a:rPr lang="sv-SE" sz="1800" dirty="0" err="1">
                          <a:effectLst/>
                          <a:latin typeface="Calibri" panose="020F0502020204030204" pitchFamily="34" charset="0"/>
                          <a:cs typeface="Calibri" panose="020F0502020204030204" pitchFamily="34" charset="0"/>
                        </a:rPr>
                        <a:t>Tereszkowski</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cs typeface="Calibri" panose="020F0502020204030204" pitchFamily="34" charset="0"/>
                        </a:rPr>
                        <a:t>AD Design </a:t>
                      </a:r>
                      <a:r>
                        <a:rPr lang="sv-SE" sz="1800" dirty="0" err="1">
                          <a:effectLst/>
                          <a:latin typeface="Calibri" panose="020F0502020204030204" pitchFamily="34" charset="0"/>
                          <a:cs typeface="Calibri" panose="020F0502020204030204" pitchFamily="34" charset="0"/>
                        </a:rPr>
                        <a:t>Engineer</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3D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modeling</a:t>
                      </a:r>
                      <a:r>
                        <a:rPr lang="sv-SE" sz="1800" dirty="0">
                          <a:effectLst/>
                          <a:latin typeface="Calibri" panose="020F0502020204030204" pitchFamily="34" charset="0"/>
                          <a:ea typeface="Times New Roman" panose="02020603050405020304" pitchFamily="18" charset="0"/>
                          <a:cs typeface="Calibri" panose="020F0502020204030204" pitchFamily="34" charset="0"/>
                        </a:rPr>
                        <a:t> (CATIA)</a:t>
                      </a:r>
                      <a:br>
                        <a:rPr lang="sv-SE" sz="1800" dirty="0">
                          <a:effectLst/>
                          <a:latin typeface="Calibri" panose="020F0502020204030204" pitchFamily="34" charset="0"/>
                          <a:ea typeface="Times New Roman" panose="02020603050405020304" pitchFamily="18" charset="0"/>
                          <a:cs typeface="Calibri" panose="020F0502020204030204" pitchFamily="34" charset="0"/>
                        </a:rPr>
                      </a:br>
                      <a:r>
                        <a:rPr lang="sv-SE" sz="1800" dirty="0">
                          <a:effectLst/>
                          <a:latin typeface="Calibri" panose="020F0502020204030204" pitchFamily="34" charset="0"/>
                          <a:ea typeface="Times New Roman" panose="02020603050405020304" pitchFamily="18" charset="0"/>
                          <a:cs typeface="Calibri" panose="020F0502020204030204" pitchFamily="34" charset="0"/>
                        </a:rPr>
                        <a:t>Preparation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of</a:t>
                      </a:r>
                      <a:r>
                        <a:rPr lang="sv-SE" sz="1800" dirty="0">
                          <a:effectLst/>
                          <a:latin typeface="Calibri" panose="020F0502020204030204" pitchFamily="34" charset="0"/>
                          <a:ea typeface="Times New Roman" panose="02020603050405020304" pitchFamily="18" charset="0"/>
                          <a:cs typeface="Calibri" panose="020F0502020204030204" pitchFamily="34" charset="0"/>
                        </a:rPr>
                        <a:t> 2D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drawings</a:t>
                      </a:r>
                      <a:r>
                        <a:rPr lang="sv-SE" sz="1800" dirty="0">
                          <a:effectLst/>
                          <a:latin typeface="Calibri" panose="020F0502020204030204" pitchFamily="34" charset="0"/>
                          <a:ea typeface="Times New Roman" panose="02020603050405020304" pitchFamily="18" charset="0"/>
                          <a:cs typeface="Calibri" panose="020F0502020204030204" pitchFamily="34" charset="0"/>
                        </a:rPr>
                        <a:t>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of</a:t>
                      </a:r>
                      <a:r>
                        <a:rPr lang="sv-SE" sz="1800" dirty="0">
                          <a:effectLst/>
                          <a:latin typeface="Calibri" panose="020F0502020204030204" pitchFamily="34" charset="0"/>
                          <a:ea typeface="Times New Roman" panose="02020603050405020304" pitchFamily="18" charset="0"/>
                          <a:cs typeface="Calibri" panose="020F0502020204030204" pitchFamily="34" charset="0"/>
                        </a:rPr>
                        <a:t> non-standard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components</a:t>
                      </a:r>
                      <a:r>
                        <a:rPr lang="sv-SE" sz="18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tc>
                <a:extLst>
                  <a:ext uri="{0D108BD9-81ED-4DB2-BD59-A6C34878D82A}">
                    <a16:rowId xmlns:a16="http://schemas.microsoft.com/office/drawing/2014/main" val="846671002"/>
                  </a:ext>
                </a:extLst>
              </a:tr>
              <a:tr h="431613">
                <a:tc>
                  <a:txBody>
                    <a:bodyPr/>
                    <a:lstStyle/>
                    <a:p>
                      <a:pPr marR="21590" algn="l">
                        <a:spcBef>
                          <a:spcPts val="300"/>
                        </a:spcBef>
                        <a:spcAft>
                          <a:spcPts val="300"/>
                        </a:spcAft>
                      </a:pPr>
                      <a:r>
                        <a:rPr lang="sv-SE" sz="1800" dirty="0">
                          <a:effectLst/>
                          <a:latin typeface="Calibri" panose="020F0502020204030204" pitchFamily="34" charset="0"/>
                          <a:cs typeface="Calibri" panose="020F0502020204030204" pitchFamily="34" charset="0"/>
                        </a:rPr>
                        <a:t>Jonathan Moberg</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cs typeface="Calibri" panose="020F0502020204030204" pitchFamily="34" charset="0"/>
                        </a:rPr>
                        <a:t>EISD </a:t>
                      </a:r>
                      <a:r>
                        <a:rPr lang="sv-SE" sz="1800" dirty="0" err="1">
                          <a:effectLst/>
                          <a:latin typeface="Calibri" panose="020F0502020204030204" pitchFamily="34" charset="0"/>
                          <a:cs typeface="Calibri" panose="020F0502020204030204" pitchFamily="34" charset="0"/>
                        </a:rPr>
                        <a:t>Mechanical</a:t>
                      </a:r>
                      <a:r>
                        <a:rPr lang="sv-SE" sz="1800" dirty="0">
                          <a:effectLst/>
                          <a:latin typeface="Calibri" panose="020F0502020204030204" pitchFamily="34" charset="0"/>
                          <a:cs typeface="Calibri" panose="020F0502020204030204" pitchFamily="34" charset="0"/>
                        </a:rPr>
                        <a:t> </a:t>
                      </a:r>
                      <a:r>
                        <a:rPr lang="sv-SE" sz="1800" dirty="0" err="1">
                          <a:effectLst/>
                          <a:latin typeface="Calibri" panose="020F0502020204030204" pitchFamily="34" charset="0"/>
                          <a:cs typeface="Calibri" panose="020F0502020204030204" pitchFamily="34" charset="0"/>
                        </a:rPr>
                        <a:t>Engineer</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CFD and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mechanical</a:t>
                      </a:r>
                      <a:r>
                        <a:rPr lang="sv-SE" sz="1800" dirty="0">
                          <a:effectLst/>
                          <a:latin typeface="Calibri" panose="020F0502020204030204" pitchFamily="34" charset="0"/>
                          <a:ea typeface="Times New Roman" panose="02020603050405020304" pitchFamily="18" charset="0"/>
                          <a:cs typeface="Calibri" panose="020F0502020204030204" pitchFamily="34" charset="0"/>
                        </a:rPr>
                        <a:t>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calculations</a:t>
                      </a:r>
                      <a:r>
                        <a:rPr lang="sv-SE" sz="1800" dirty="0">
                          <a:effectLst/>
                          <a:latin typeface="Calibri" panose="020F0502020204030204" pitchFamily="34" charset="0"/>
                          <a:ea typeface="Times New Roman" panose="02020603050405020304" pitchFamily="18" charset="0"/>
                          <a:cs typeface="Calibri" panose="020F0502020204030204" pitchFamily="34" charset="0"/>
                        </a:rPr>
                        <a:t> (ANSYS)</a:t>
                      </a:r>
                    </a:p>
                  </a:txBody>
                  <a:tcPr marL="68580" marR="68580" marT="0" marB="0"/>
                </a:tc>
                <a:extLst>
                  <a:ext uri="{0D108BD9-81ED-4DB2-BD59-A6C34878D82A}">
                    <a16:rowId xmlns:a16="http://schemas.microsoft.com/office/drawing/2014/main" val="1603634503"/>
                  </a:ext>
                </a:extLst>
              </a:tr>
              <a:tr h="442704">
                <a:tc>
                  <a:txBody>
                    <a:bodyPr/>
                    <a:lstStyle/>
                    <a:p>
                      <a:pPr algn="l">
                        <a:spcAft>
                          <a:spcPts val="0"/>
                        </a:spcAft>
                      </a:pPr>
                      <a:r>
                        <a:rPr lang="sv-SE" sz="1800" dirty="0">
                          <a:effectLst/>
                          <a:latin typeface="Calibri" panose="020F0502020204030204" pitchFamily="34" charset="0"/>
                          <a:cs typeface="Calibri" panose="020F0502020204030204" pitchFamily="34" charset="0"/>
                        </a:rPr>
                        <a:t>Frans </a:t>
                      </a:r>
                      <a:r>
                        <a:rPr lang="sv-SE" sz="1800" dirty="0" err="1">
                          <a:effectLst/>
                          <a:latin typeface="Calibri" panose="020F0502020204030204" pitchFamily="34" charset="0"/>
                          <a:cs typeface="Calibri" panose="020F0502020204030204" pitchFamily="34" charset="0"/>
                        </a:rPr>
                        <a:t>Rodstrom</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cs typeface="Calibri" panose="020F0502020204030204" pitchFamily="34" charset="0"/>
                        </a:rPr>
                        <a:t>AD Design </a:t>
                      </a:r>
                      <a:r>
                        <a:rPr lang="sv-SE" sz="1800" dirty="0" err="1">
                          <a:effectLst/>
                          <a:latin typeface="Calibri" panose="020F0502020204030204" pitchFamily="34" charset="0"/>
                          <a:cs typeface="Calibri" panose="020F0502020204030204" pitchFamily="34" charset="0"/>
                        </a:rPr>
                        <a:t>Engineer</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Preparation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of</a:t>
                      </a:r>
                      <a:r>
                        <a:rPr lang="sv-SE" sz="1800" dirty="0">
                          <a:effectLst/>
                          <a:latin typeface="Calibri" panose="020F0502020204030204" pitchFamily="34" charset="0"/>
                          <a:ea typeface="Times New Roman" panose="02020603050405020304" pitchFamily="18" charset="0"/>
                          <a:cs typeface="Calibri" panose="020F0502020204030204" pitchFamily="34" charset="0"/>
                        </a:rPr>
                        <a:t> 2D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drawings</a:t>
                      </a:r>
                      <a:r>
                        <a:rPr lang="sv-SE" sz="1800" dirty="0">
                          <a:effectLst/>
                          <a:latin typeface="Calibri" panose="020F0502020204030204" pitchFamily="34" charset="0"/>
                          <a:ea typeface="Times New Roman" panose="02020603050405020304" pitchFamily="18" charset="0"/>
                          <a:cs typeface="Calibri" panose="020F0502020204030204" pitchFamily="34" charset="0"/>
                        </a:rPr>
                        <a:t>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of</a:t>
                      </a:r>
                      <a:r>
                        <a:rPr lang="sv-SE" sz="1800" dirty="0">
                          <a:effectLst/>
                          <a:latin typeface="Calibri" panose="020F0502020204030204" pitchFamily="34" charset="0"/>
                          <a:ea typeface="Times New Roman" panose="02020603050405020304" pitchFamily="18" charset="0"/>
                          <a:cs typeface="Calibri" panose="020F0502020204030204" pitchFamily="34" charset="0"/>
                        </a:rPr>
                        <a:t> standar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components</a:t>
                      </a:r>
                      <a:r>
                        <a:rPr lang="sv-SE" sz="1800" dirty="0">
                          <a:effectLst/>
                          <a:latin typeface="Calibri" panose="020F0502020204030204" pitchFamily="34" charset="0"/>
                          <a:ea typeface="Times New Roman" panose="02020603050405020304" pitchFamily="18" charset="0"/>
                          <a:cs typeface="Calibri" panose="020F0502020204030204" pitchFamily="34" charset="0"/>
                        </a:rPr>
                        <a:t> (E3D)</a:t>
                      </a:r>
                    </a:p>
                  </a:txBody>
                  <a:tcPr marL="68580" marR="68580" marT="0" marB="0"/>
                </a:tc>
                <a:extLst>
                  <a:ext uri="{0D108BD9-81ED-4DB2-BD59-A6C34878D82A}">
                    <a16:rowId xmlns:a16="http://schemas.microsoft.com/office/drawing/2014/main" val="1509472205"/>
                  </a:ext>
                </a:extLst>
              </a:tr>
              <a:tr h="504056">
                <a:tc>
                  <a:txBody>
                    <a:bodyPr/>
                    <a:lstStyle/>
                    <a:p>
                      <a:pPr algn="l">
                        <a:spcAft>
                          <a:spcPts val="0"/>
                        </a:spcAft>
                      </a:pPr>
                      <a:r>
                        <a:rPr lang="sv-SE" sz="1800" dirty="0" err="1">
                          <a:effectLst/>
                          <a:latin typeface="Calibri" panose="020F0502020204030204" pitchFamily="34" charset="0"/>
                          <a:ea typeface="Times New Roman" panose="02020603050405020304" pitchFamily="18" charset="0"/>
                          <a:cs typeface="Calibri" panose="020F0502020204030204" pitchFamily="34" charset="0"/>
                        </a:rPr>
                        <a:t>Xiaotao</a:t>
                      </a:r>
                      <a:r>
                        <a:rPr lang="sv-SE" sz="1800" dirty="0">
                          <a:effectLst/>
                          <a:latin typeface="Calibri" panose="020F0502020204030204" pitchFamily="34" charset="0"/>
                          <a:ea typeface="Times New Roman" panose="02020603050405020304" pitchFamily="18" charset="0"/>
                          <a:cs typeface="Calibri" panose="020F0502020204030204" pitchFamily="34" charset="0"/>
                        </a:rPr>
                        <a:t>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Su</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sv-SE" sz="1800" dirty="0">
                          <a:effectLst/>
                          <a:latin typeface="Calibri" panose="020F0502020204030204" pitchFamily="34" charset="0"/>
                          <a:cs typeface="Calibri" panose="020F0502020204030204" pitchFamily="34" charset="0"/>
                        </a:rPr>
                        <a:t>AD </a:t>
                      </a:r>
                      <a:r>
                        <a:rPr lang="sv-SE" sz="1800" dirty="0" err="1">
                          <a:effectLst/>
                          <a:latin typeface="Calibri" panose="020F0502020204030204" pitchFamily="34" charset="0"/>
                          <a:cs typeface="Calibri" panose="020F0502020204030204" pitchFamily="34" charset="0"/>
                        </a:rPr>
                        <a:t>Cryogenics</a:t>
                      </a:r>
                      <a:r>
                        <a:rPr lang="sv-SE" sz="1800" dirty="0">
                          <a:effectLst/>
                          <a:latin typeface="Calibri" panose="020F0502020204030204" pitchFamily="34" charset="0"/>
                          <a:cs typeface="Calibri" panose="020F0502020204030204" pitchFamily="34" charset="0"/>
                        </a:rPr>
                        <a:t> </a:t>
                      </a:r>
                      <a:r>
                        <a:rPr lang="sv-SE" sz="1800" dirty="0" err="1">
                          <a:effectLst/>
                          <a:latin typeface="Calibri" panose="020F0502020204030204" pitchFamily="34" charset="0"/>
                          <a:cs typeface="Calibri" panose="020F0502020204030204" pitchFamily="34" charset="0"/>
                        </a:rPr>
                        <a:t>Engineer</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Bef>
                          <a:spcPts val="300"/>
                        </a:spcBef>
                        <a:spcAft>
                          <a:spcPts val="3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Preparation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of</a:t>
                      </a:r>
                      <a:r>
                        <a:rPr lang="sv-SE" sz="1800" dirty="0">
                          <a:effectLst/>
                          <a:latin typeface="Calibri" panose="020F0502020204030204" pitchFamily="34" charset="0"/>
                          <a:ea typeface="Times New Roman" panose="02020603050405020304" pitchFamily="18" charset="0"/>
                          <a:cs typeface="Calibri" panose="020F0502020204030204" pitchFamily="34" charset="0"/>
                        </a:rPr>
                        <a:t> P&amp;ID (Visio)</a:t>
                      </a:r>
                    </a:p>
                  </a:txBody>
                  <a:tcPr marL="68580" marR="68580" marT="0" marB="0"/>
                </a:tc>
                <a:extLst>
                  <a:ext uri="{0D108BD9-81ED-4DB2-BD59-A6C34878D82A}">
                    <a16:rowId xmlns:a16="http://schemas.microsoft.com/office/drawing/2014/main" val="2093782286"/>
                  </a:ext>
                </a:extLst>
              </a:tr>
              <a:tr h="504056">
                <a:tc>
                  <a:txBody>
                    <a:bodyPr/>
                    <a:lstStyle/>
                    <a:p>
                      <a:pPr algn="l">
                        <a:spcAft>
                          <a:spcPts val="0"/>
                        </a:spcAft>
                      </a:pPr>
                      <a:r>
                        <a:rPr lang="sv-SE" sz="1800" b="0" dirty="0" err="1">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tbd</a:t>
                      </a:r>
                      <a:r>
                        <a:rPr lang="sv-SE" sz="1800" b="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 by CW43 </a:t>
                      </a:r>
                    </a:p>
                  </a:txBody>
                  <a:tcPr marL="68580" marR="68580"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sv-SE" sz="18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ICS Controls </a:t>
                      </a:r>
                      <a:r>
                        <a:rPr lang="sv-SE" sz="1800" dirty="0" err="1">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Engineer</a:t>
                      </a:r>
                      <a:endParaRPr lang="sv-SE" sz="18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sv-SE" sz="1800" b="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Developing Controls for the SHC </a:t>
                      </a:r>
                      <a:r>
                        <a:rPr lang="sv-SE" sz="1800" b="0" dirty="0" err="1">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valves</a:t>
                      </a:r>
                      <a:br>
                        <a:rPr lang="sv-SE" sz="1800" b="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br>
                      <a:r>
                        <a:rPr lang="sv-SE" sz="1800" b="0" dirty="0" err="1">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Cabling</a:t>
                      </a:r>
                      <a:r>
                        <a:rPr lang="sv-SE" sz="1800" b="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 the </a:t>
                      </a:r>
                      <a:r>
                        <a:rPr lang="sv-SE" sz="1800" b="0" dirty="0" err="1">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valves</a:t>
                      </a:r>
                      <a:endParaRPr lang="sv-SE" sz="1800" b="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492840"/>
                  </a:ext>
                </a:extLst>
              </a:tr>
            </a:tbl>
          </a:graphicData>
        </a:graphic>
      </p:graphicFrame>
    </p:spTree>
    <p:extLst>
      <p:ext uri="{BB962C8B-B14F-4D97-AF65-F5344CB8AC3E}">
        <p14:creationId xmlns:p14="http://schemas.microsoft.com/office/powerpoint/2010/main" val="335577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a:cxnSpLocks/>
          </p:cNvCxnSpPr>
          <p:nvPr/>
        </p:nvCxnSpPr>
        <p:spPr>
          <a:xfrm>
            <a:off x="6372200" y="1991142"/>
            <a:ext cx="0" cy="3528392"/>
          </a:xfrm>
          <a:prstGeom prst="line">
            <a:avLst/>
          </a:prstGeom>
          <a:ln>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97382" y="116632"/>
            <a:ext cx="8949238" cy="122413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a:latin typeface="Papyrus"/>
                <a:cs typeface="Papyrus"/>
              </a:rPr>
              <a:t>SHC project schedule </a:t>
            </a:r>
            <a:endParaRPr lang="en-US" b="1" dirty="0">
              <a:solidFill>
                <a:srgbClr val="0000FF"/>
              </a:solidFill>
              <a:latin typeface="Papyrus"/>
              <a:cs typeface="Papyrus"/>
            </a:endParaRPr>
          </a:p>
        </p:txBody>
      </p:sp>
      <p:pic>
        <p:nvPicPr>
          <p:cNvPr id="3" name="Picture 2">
            <a:extLst>
              <a:ext uri="{FF2B5EF4-FFF2-40B4-BE49-F238E27FC236}">
                <a16:creationId xmlns:a16="http://schemas.microsoft.com/office/drawing/2014/main" id="{41562681-BC7E-224D-A842-2C71A9BA16C6}"/>
              </a:ext>
            </a:extLst>
          </p:cNvPr>
          <p:cNvPicPr>
            <a:picLocks noChangeAspect="1"/>
          </p:cNvPicPr>
          <p:nvPr/>
        </p:nvPicPr>
        <p:blipFill rotWithShape="1">
          <a:blip r:embed="rId2"/>
          <a:srcRect r="1056"/>
          <a:stretch/>
        </p:blipFill>
        <p:spPr>
          <a:xfrm>
            <a:off x="36512" y="2204864"/>
            <a:ext cx="9144000" cy="3100949"/>
          </a:xfrm>
          <a:prstGeom prst="rect">
            <a:avLst/>
          </a:prstGeom>
        </p:spPr>
      </p:pic>
    </p:spTree>
    <p:extLst>
      <p:ext uri="{BB962C8B-B14F-4D97-AF65-F5344CB8AC3E}">
        <p14:creationId xmlns:p14="http://schemas.microsoft.com/office/powerpoint/2010/main" val="353635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8199" y="44624"/>
            <a:ext cx="8949238" cy="14031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a:latin typeface="Papyrus"/>
                <a:cs typeface="Papyrus"/>
              </a:rPr>
              <a:t>SHC installation plan</a:t>
            </a:r>
          </a:p>
        </p:txBody>
      </p:sp>
      <p:pic>
        <p:nvPicPr>
          <p:cNvPr id="4" name="Picture 3">
            <a:extLst>
              <a:ext uri="{FF2B5EF4-FFF2-40B4-BE49-F238E27FC236}">
                <a16:creationId xmlns:a16="http://schemas.microsoft.com/office/drawing/2014/main" id="{CD8B53D9-6D4D-4744-9610-2FB8DF15093F}"/>
              </a:ext>
            </a:extLst>
          </p:cNvPr>
          <p:cNvPicPr>
            <a:picLocks noChangeAspect="1"/>
          </p:cNvPicPr>
          <p:nvPr/>
        </p:nvPicPr>
        <p:blipFill>
          <a:blip r:embed="rId3"/>
          <a:stretch>
            <a:fillRect/>
          </a:stretch>
        </p:blipFill>
        <p:spPr>
          <a:xfrm>
            <a:off x="-16626" y="2322837"/>
            <a:ext cx="9125129" cy="4418531"/>
          </a:xfrm>
          <a:prstGeom prst="rect">
            <a:avLst/>
          </a:prstGeom>
        </p:spPr>
      </p:pic>
      <p:pic>
        <p:nvPicPr>
          <p:cNvPr id="9" name="Picture 8">
            <a:extLst>
              <a:ext uri="{FF2B5EF4-FFF2-40B4-BE49-F238E27FC236}">
                <a16:creationId xmlns:a16="http://schemas.microsoft.com/office/drawing/2014/main" id="{C72888DD-4EDA-874C-BA52-D7D959A50D1B}"/>
              </a:ext>
            </a:extLst>
          </p:cNvPr>
          <p:cNvPicPr>
            <a:picLocks noChangeAspect="1"/>
          </p:cNvPicPr>
          <p:nvPr/>
        </p:nvPicPr>
        <p:blipFill rotWithShape="1">
          <a:blip r:embed="rId4"/>
          <a:srcRect r="36595"/>
          <a:stretch/>
        </p:blipFill>
        <p:spPr>
          <a:xfrm>
            <a:off x="-7389" y="1505598"/>
            <a:ext cx="9115893" cy="742959"/>
          </a:xfrm>
          <a:prstGeom prst="rect">
            <a:avLst/>
          </a:prstGeom>
        </p:spPr>
      </p:pic>
    </p:spTree>
    <p:extLst>
      <p:ext uri="{BB962C8B-B14F-4D97-AF65-F5344CB8AC3E}">
        <p14:creationId xmlns:p14="http://schemas.microsoft.com/office/powerpoint/2010/main" val="275942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957565-002B-9D46-8132-DE3FD2519FE0}"/>
              </a:ext>
            </a:extLst>
          </p:cNvPr>
          <p:cNvSpPr/>
          <p:nvPr/>
        </p:nvSpPr>
        <p:spPr>
          <a:xfrm>
            <a:off x="1979712" y="2492896"/>
            <a:ext cx="5184576" cy="1384995"/>
          </a:xfrm>
          <a:prstGeom prst="rect">
            <a:avLst/>
          </a:prstGeom>
        </p:spPr>
        <p:txBody>
          <a:bodyPr wrap="square">
            <a:spAutoFit/>
          </a:bodyPr>
          <a:lstStyle/>
          <a:p>
            <a:pPr algn="ctr"/>
            <a:r>
              <a:rPr lang="en-US" sz="2800" b="1" dirty="0">
                <a:solidFill>
                  <a:srgbClr val="0094CA"/>
                </a:solidFill>
                <a:latin typeface="Avenir Next Medium"/>
                <a:cs typeface="Avenir Next Medium"/>
              </a:rPr>
              <a:t>Thank you for your attention!</a:t>
            </a:r>
          </a:p>
          <a:p>
            <a:pPr algn="ctr"/>
            <a:endParaRPr lang="en-US" sz="2800" b="1" dirty="0">
              <a:solidFill>
                <a:srgbClr val="0094CA"/>
              </a:solidFill>
              <a:latin typeface="Avenir Next Medium"/>
            </a:endParaRPr>
          </a:p>
          <a:p>
            <a:pPr algn="ctr"/>
            <a:r>
              <a:rPr lang="en-US" sz="2800" b="1" dirty="0">
                <a:solidFill>
                  <a:srgbClr val="0094CA"/>
                </a:solidFill>
                <a:latin typeface="Avenir Next Medium"/>
              </a:rPr>
              <a:t>Questions?</a:t>
            </a:r>
            <a:endParaRPr lang="en-GB" sz="2800" dirty="0"/>
          </a:p>
        </p:txBody>
      </p:sp>
    </p:spTree>
    <p:extLst>
      <p:ext uri="{BB962C8B-B14F-4D97-AF65-F5344CB8AC3E}">
        <p14:creationId xmlns:p14="http://schemas.microsoft.com/office/powerpoint/2010/main" val="273615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99" y="66610"/>
            <a:ext cx="8949238" cy="1274158"/>
          </a:xfrm>
        </p:spPr>
        <p:txBody>
          <a:bodyPr>
            <a:normAutofit/>
          </a:bodyPr>
          <a:lstStyle/>
          <a:p>
            <a:r>
              <a:rPr lang="en-US" dirty="0">
                <a:latin typeface="Papyrus"/>
                <a:cs typeface="Papyrus"/>
              </a:rPr>
              <a:t>SHC CDR agenda</a:t>
            </a:r>
          </a:p>
        </p:txBody>
      </p:sp>
      <p:pic>
        <p:nvPicPr>
          <p:cNvPr id="4" name="Picture 3">
            <a:extLst>
              <a:ext uri="{FF2B5EF4-FFF2-40B4-BE49-F238E27FC236}">
                <a16:creationId xmlns:a16="http://schemas.microsoft.com/office/drawing/2014/main" id="{69212C8B-B753-1A4D-BEDB-C400690B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24744"/>
            <a:ext cx="8263821" cy="5472608"/>
          </a:xfrm>
          <a:prstGeom prst="rect">
            <a:avLst/>
          </a:prstGeom>
        </p:spPr>
      </p:pic>
      <p:sp>
        <p:nvSpPr>
          <p:cNvPr id="6" name="Rounded Rectangle 5">
            <a:extLst>
              <a:ext uri="{FF2B5EF4-FFF2-40B4-BE49-F238E27FC236}">
                <a16:creationId xmlns:a16="http://schemas.microsoft.com/office/drawing/2014/main" id="{F88EB4CE-9792-DA44-9CF2-82BC32001212}"/>
              </a:ext>
            </a:extLst>
          </p:cNvPr>
          <p:cNvSpPr/>
          <p:nvPr/>
        </p:nvSpPr>
        <p:spPr>
          <a:xfrm>
            <a:off x="366355" y="2752125"/>
            <a:ext cx="8335829" cy="1756995"/>
          </a:xfrm>
          <a:prstGeom prst="roundRect">
            <a:avLst>
              <a:gd name="adj" fmla="val 914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7346A46C-FF81-BD4F-8CBB-1DA2A11E0F4B}"/>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18</a:t>
            </a:fld>
            <a:endParaRPr lang="en-GB" dirty="0"/>
          </a:p>
        </p:txBody>
      </p:sp>
    </p:spTree>
    <p:extLst>
      <p:ext uri="{BB962C8B-B14F-4D97-AF65-F5344CB8AC3E}">
        <p14:creationId xmlns:p14="http://schemas.microsoft.com/office/powerpoint/2010/main" val="100437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99" y="66610"/>
            <a:ext cx="8949238" cy="1274158"/>
          </a:xfrm>
        </p:spPr>
        <p:txBody>
          <a:bodyPr>
            <a:normAutofit/>
          </a:bodyPr>
          <a:lstStyle/>
          <a:p>
            <a:r>
              <a:rPr lang="en-US" dirty="0">
                <a:latin typeface="Papyrus"/>
                <a:cs typeface="Papyrus"/>
              </a:rPr>
              <a:t>SHC CDR agenda</a:t>
            </a:r>
          </a:p>
        </p:txBody>
      </p:sp>
      <p:pic>
        <p:nvPicPr>
          <p:cNvPr id="4" name="Picture 3">
            <a:extLst>
              <a:ext uri="{FF2B5EF4-FFF2-40B4-BE49-F238E27FC236}">
                <a16:creationId xmlns:a16="http://schemas.microsoft.com/office/drawing/2014/main" id="{69212C8B-B753-1A4D-BEDB-C400690B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24744"/>
            <a:ext cx="8263821" cy="5472608"/>
          </a:xfrm>
          <a:prstGeom prst="rect">
            <a:avLst/>
          </a:prstGeom>
        </p:spPr>
      </p:pic>
      <p:sp>
        <p:nvSpPr>
          <p:cNvPr id="6" name="Rounded Rectangle 5">
            <a:extLst>
              <a:ext uri="{FF2B5EF4-FFF2-40B4-BE49-F238E27FC236}">
                <a16:creationId xmlns:a16="http://schemas.microsoft.com/office/drawing/2014/main" id="{F88EB4CE-9792-DA44-9CF2-82BC32001212}"/>
              </a:ext>
            </a:extLst>
          </p:cNvPr>
          <p:cNvSpPr/>
          <p:nvPr/>
        </p:nvSpPr>
        <p:spPr>
          <a:xfrm>
            <a:off x="412635" y="2335628"/>
            <a:ext cx="8335829" cy="432048"/>
          </a:xfrm>
          <a:prstGeom prst="roundRect">
            <a:avLst>
              <a:gd name="adj" fmla="val 914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7346A46C-FF81-BD4F-8CBB-1DA2A11E0F4B}"/>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2</a:t>
            </a:fld>
            <a:endParaRPr lang="en-GB" dirty="0"/>
          </a:p>
        </p:txBody>
      </p:sp>
    </p:spTree>
    <p:extLst>
      <p:ext uri="{BB962C8B-B14F-4D97-AF65-F5344CB8AC3E}">
        <p14:creationId xmlns:p14="http://schemas.microsoft.com/office/powerpoint/2010/main" val="365614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project backgrounds (1/3)</a:t>
            </a:r>
          </a:p>
        </p:txBody>
      </p:sp>
      <p:pic>
        <p:nvPicPr>
          <p:cNvPr id="297" name="Picture 296">
            <a:extLst>
              <a:ext uri="{FF2B5EF4-FFF2-40B4-BE49-F238E27FC236}">
                <a16:creationId xmlns:a16="http://schemas.microsoft.com/office/drawing/2014/main" id="{DA3CC035-C0D3-9E4C-8F93-D7CB84FA3FA3}"/>
              </a:ext>
            </a:extLst>
          </p:cNvPr>
          <p:cNvPicPr>
            <a:picLocks noChangeAspect="1"/>
          </p:cNvPicPr>
          <p:nvPr/>
        </p:nvPicPr>
        <p:blipFill rotWithShape="1">
          <a:blip r:embed="rId2"/>
          <a:srcRect b="16061"/>
          <a:stretch/>
        </p:blipFill>
        <p:spPr>
          <a:xfrm>
            <a:off x="1187624" y="3531031"/>
            <a:ext cx="3060122" cy="2345028"/>
          </a:xfrm>
          <a:prstGeom prst="rect">
            <a:avLst/>
          </a:prstGeom>
        </p:spPr>
      </p:pic>
      <p:pic>
        <p:nvPicPr>
          <p:cNvPr id="298" name="Picture 297">
            <a:extLst>
              <a:ext uri="{FF2B5EF4-FFF2-40B4-BE49-F238E27FC236}">
                <a16:creationId xmlns:a16="http://schemas.microsoft.com/office/drawing/2014/main" id="{58E65383-5F82-184D-9CB7-341DA7576EA7}"/>
              </a:ext>
            </a:extLst>
          </p:cNvPr>
          <p:cNvPicPr>
            <a:picLocks noChangeAspect="1"/>
          </p:cNvPicPr>
          <p:nvPr/>
        </p:nvPicPr>
        <p:blipFill rotWithShape="1">
          <a:blip r:embed="rId3"/>
          <a:srcRect b="16017"/>
          <a:stretch/>
        </p:blipFill>
        <p:spPr>
          <a:xfrm>
            <a:off x="4860032" y="3573714"/>
            <a:ext cx="2952328" cy="2302346"/>
          </a:xfrm>
          <a:prstGeom prst="rect">
            <a:avLst/>
          </a:prstGeom>
        </p:spPr>
      </p:pic>
      <p:sp>
        <p:nvSpPr>
          <p:cNvPr id="4" name="Rectangle 3">
            <a:extLst>
              <a:ext uri="{FF2B5EF4-FFF2-40B4-BE49-F238E27FC236}">
                <a16:creationId xmlns:a16="http://schemas.microsoft.com/office/drawing/2014/main" id="{880AC455-83D8-1A43-BFF3-2C3024D7D536}"/>
              </a:ext>
            </a:extLst>
          </p:cNvPr>
          <p:cNvSpPr/>
          <p:nvPr/>
        </p:nvSpPr>
        <p:spPr>
          <a:xfrm>
            <a:off x="94471" y="1533904"/>
            <a:ext cx="8949238" cy="1938992"/>
          </a:xfrm>
          <a:prstGeom prst="rect">
            <a:avLst/>
          </a:prstGeom>
        </p:spPr>
        <p:txBody>
          <a:bodyPr wrap="square">
            <a:spAutoFit/>
          </a:bodyPr>
          <a:lstStyle/>
          <a:p>
            <a:r>
              <a:rPr lang="en-GB" sz="2000" dirty="0">
                <a:latin typeface="Calibri" panose="020F0502020204030204" pitchFamily="34" charset="0"/>
                <a:ea typeface="Times New Roman" panose="02020603050405020304" pitchFamily="18" charset="0"/>
                <a:cs typeface="Calibri" panose="020F0502020204030204" pitchFamily="34" charset="0"/>
              </a:rPr>
              <a:t>In 2015 </a:t>
            </a:r>
            <a:r>
              <a:rPr lang="en-US" sz="2000" dirty="0">
                <a:latin typeface="Calibri" panose="020F0502020204030204" pitchFamily="34" charset="0"/>
                <a:ea typeface="Times New Roman" panose="02020603050405020304" pitchFamily="18" charset="0"/>
                <a:cs typeface="Calibri" panose="020F0502020204030204" pitchFamily="34" charset="0"/>
              </a:rPr>
              <a:t>AD Safety Group with help of EIS Division investigated possible cold helium releases and propagations in the tunnel. </a:t>
            </a:r>
            <a:r>
              <a:rPr lang="en-US" sz="2000" dirty="0">
                <a:latin typeface="Calibri" panose="020F0502020204030204" pitchFamily="34" charset="0"/>
                <a:cs typeface="Calibri" panose="020F0502020204030204" pitchFamily="34" charset="0"/>
              </a:rPr>
              <a:t>The study revealed that </a:t>
            </a:r>
            <a:r>
              <a:rPr lang="en-GB" sz="2000" dirty="0">
                <a:latin typeface="Calibri" panose="020F0502020204030204" pitchFamily="34" charset="0"/>
                <a:cs typeface="Calibri" panose="020F0502020204030204" pitchFamily="34" charset="0"/>
              </a:rPr>
              <a:t>during personnel access to the tunnel the most critical risk regarding ODH and cold barns is the rapid loss of the 2K helium from 1 elliptical cryomodule. The</a:t>
            </a:r>
            <a:r>
              <a:rPr lang="en-GB" sz="2000" dirty="0"/>
              <a:t> numerical analyses showed that if the CM RDs were open to the tunnel the oxygen concentration and temperature might drop to 6 % and -160</a:t>
            </a:r>
            <a:r>
              <a:rPr lang="en-GB" sz="2000" dirty="0">
                <a:sym typeface="Symbol" pitchFamily="2" charset="2"/>
              </a:rPr>
              <a:t></a:t>
            </a:r>
            <a:r>
              <a:rPr lang="en-GB" sz="2000" dirty="0"/>
              <a:t>C, respectively.</a:t>
            </a:r>
            <a:endParaRPr lang="en-GB" sz="20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F38130E-6E08-224D-A8C2-1EA05A2AA6AD}"/>
              </a:ext>
            </a:extLst>
          </p:cNvPr>
          <p:cNvSpPr/>
          <p:nvPr/>
        </p:nvSpPr>
        <p:spPr>
          <a:xfrm>
            <a:off x="238487" y="5951021"/>
            <a:ext cx="8726001" cy="584775"/>
          </a:xfrm>
          <a:prstGeom prst="rect">
            <a:avLst/>
          </a:prstGeom>
        </p:spPr>
        <p:txBody>
          <a:bodyPr wrap="square">
            <a:spAutoFit/>
          </a:bodyPr>
          <a:lstStyle/>
          <a:p>
            <a:pPr indent="180340" algn="ctr">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Oxygen concentration and temperature distribution in the </a:t>
            </a:r>
            <a:r>
              <a:rPr lang="en-GB" sz="1600" dirty="0" err="1">
                <a:latin typeface="Calibri" panose="020F0502020204030204" pitchFamily="34" charset="0"/>
                <a:ea typeface="Times New Roman" panose="02020603050405020304" pitchFamily="18" charset="0"/>
                <a:cs typeface="Calibri" panose="020F0502020204030204" pitchFamily="34" charset="0"/>
              </a:rPr>
              <a:t>linac</a:t>
            </a:r>
            <a:r>
              <a:rPr lang="en-GB" sz="1600" dirty="0">
                <a:latin typeface="Calibri" panose="020F0502020204030204" pitchFamily="34" charset="0"/>
                <a:ea typeface="Times New Roman" panose="02020603050405020304" pitchFamily="18" charset="0"/>
                <a:cs typeface="Calibri" panose="020F0502020204030204" pitchFamily="34" charset="0"/>
              </a:rPr>
              <a:t> tunnel after </a:t>
            </a:r>
            <a:br>
              <a:rPr lang="en-GB" sz="1600" dirty="0">
                <a:latin typeface="Calibri" panose="020F0502020204030204" pitchFamily="34" charset="0"/>
                <a:ea typeface="Times New Roman" panose="02020603050405020304" pitchFamily="18" charset="0"/>
                <a:cs typeface="Calibri" panose="020F0502020204030204" pitchFamily="34" charset="0"/>
              </a:rPr>
            </a:br>
            <a:r>
              <a:rPr lang="en-GB" sz="1600" dirty="0">
                <a:latin typeface="Calibri" panose="020F0502020204030204" pitchFamily="34" charset="0"/>
                <a:ea typeface="Times New Roman" panose="02020603050405020304" pitchFamily="18" charset="0"/>
                <a:cs typeface="Calibri" panose="020F0502020204030204" pitchFamily="34" charset="0"/>
              </a:rPr>
              <a:t>a discharge of 28.4 kg of 5K helium within 1.9 seconds from the 2 RDs of a HBL </a:t>
            </a:r>
            <a:r>
              <a:rPr lang="en-GB" sz="1600" dirty="0" err="1">
                <a:latin typeface="Calibri" panose="020F0502020204030204" pitchFamily="34" charset="0"/>
                <a:ea typeface="Times New Roman" panose="02020603050405020304" pitchFamily="18" charset="0"/>
                <a:cs typeface="Calibri" panose="020F0502020204030204" pitchFamily="34" charset="0"/>
              </a:rPr>
              <a:t>Cryomdule</a:t>
            </a:r>
            <a:endParaRPr lang="sv-SE" sz="16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01" name="Slide Number Placeholder 3">
            <a:extLst>
              <a:ext uri="{FF2B5EF4-FFF2-40B4-BE49-F238E27FC236}">
                <a16:creationId xmlns:a16="http://schemas.microsoft.com/office/drawing/2014/main" id="{3110570C-8740-5E46-AF73-25CF87912362}"/>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3</a:t>
            </a:fld>
            <a:endParaRPr lang="en-GB" dirty="0"/>
          </a:p>
        </p:txBody>
      </p:sp>
    </p:spTree>
    <p:extLst>
      <p:ext uri="{BB962C8B-B14F-4D97-AF65-F5344CB8AC3E}">
        <p14:creationId xmlns:p14="http://schemas.microsoft.com/office/powerpoint/2010/main" val="132305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project backgrounds (2/3)</a:t>
            </a:r>
          </a:p>
        </p:txBody>
      </p:sp>
      <p:sp>
        <p:nvSpPr>
          <p:cNvPr id="7" name="Slide Number Placeholder 3">
            <a:extLst>
              <a:ext uri="{FF2B5EF4-FFF2-40B4-BE49-F238E27FC236}">
                <a16:creationId xmlns:a16="http://schemas.microsoft.com/office/drawing/2014/main" id="{C3D207B5-76C2-3749-9F24-EF3383053BBB}"/>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4</a:t>
            </a:fld>
            <a:endParaRPr lang="en-GB"/>
          </a:p>
        </p:txBody>
      </p:sp>
      <p:sp>
        <p:nvSpPr>
          <p:cNvPr id="8" name="Rectangle 7">
            <a:extLst>
              <a:ext uri="{FF2B5EF4-FFF2-40B4-BE49-F238E27FC236}">
                <a16:creationId xmlns:a16="http://schemas.microsoft.com/office/drawing/2014/main" id="{2D537B1A-BBEE-204A-AD8E-65E360860756}"/>
              </a:ext>
            </a:extLst>
          </p:cNvPr>
          <p:cNvSpPr/>
          <p:nvPr/>
        </p:nvSpPr>
        <p:spPr>
          <a:xfrm>
            <a:off x="179512" y="1628800"/>
            <a:ext cx="8208912" cy="5016758"/>
          </a:xfrm>
          <a:prstGeom prst="rect">
            <a:avLst/>
          </a:prstGeom>
        </p:spPr>
        <p:txBody>
          <a:bodyPr wrap="square">
            <a:spAutoFit/>
          </a:bodyPr>
          <a:lstStyle/>
          <a:p>
            <a:r>
              <a:rPr lang="en-US" sz="2000" b="1" u="sng" dirty="0">
                <a:latin typeface="Avenir Next Medium"/>
                <a:cs typeface="Avenir Next Medium"/>
              </a:rPr>
              <a:t>ESS Cryogenic Safety Workshop – Feb. 2016</a:t>
            </a:r>
            <a:endParaRPr lang="en-US" sz="2000" b="1" dirty="0">
              <a:latin typeface="Avenir Next Medium"/>
              <a:cs typeface="Avenir Next Medium"/>
            </a:endParaRPr>
          </a:p>
          <a:p>
            <a:br>
              <a:rPr lang="en-US" sz="2000" dirty="0">
                <a:solidFill>
                  <a:srgbClr val="178DCB"/>
                </a:solidFill>
                <a:latin typeface="Avenir Next Medium"/>
                <a:cs typeface="Avenir Next Medium"/>
              </a:rPr>
            </a:br>
            <a:r>
              <a:rPr lang="en-US" sz="2000" dirty="0">
                <a:latin typeface="Avenir Next Medium"/>
                <a:cs typeface="Avenir Next Medium"/>
              </a:rPr>
              <a:t>“</a:t>
            </a:r>
            <a:r>
              <a:rPr lang="en-US" sz="2000" i="1" dirty="0">
                <a:solidFill>
                  <a:srgbClr val="0070C0"/>
                </a:solidFill>
                <a:latin typeface="Avenir Next Medium"/>
                <a:cs typeface="Avenir Next Medium"/>
              </a:rPr>
              <a:t>Technical solutions to vent the helium coming out from the burst disks of the 2K helium vessel to a safe place should be investigated</a:t>
            </a:r>
            <a:r>
              <a:rPr lang="en-US" sz="2000" i="1" dirty="0">
                <a:solidFill>
                  <a:srgbClr val="178DCB"/>
                </a:solidFill>
                <a:latin typeface="Avenir Next Medium"/>
                <a:cs typeface="Avenir Next Medium"/>
              </a:rPr>
              <a:t>. </a:t>
            </a:r>
            <a:r>
              <a:rPr lang="en-US" sz="2000" i="1" dirty="0">
                <a:latin typeface="Avenir Next Medium"/>
                <a:cs typeface="Avenir Next Medium"/>
              </a:rPr>
              <a:t>Facilities like XFEL, </a:t>
            </a:r>
            <a:r>
              <a:rPr lang="en-US" sz="2000" i="1" dirty="0" err="1">
                <a:latin typeface="Avenir Next Medium"/>
                <a:cs typeface="Avenir Next Medium"/>
              </a:rPr>
              <a:t>Fermilab</a:t>
            </a:r>
            <a:r>
              <a:rPr lang="en-US" sz="2000" i="1" dirty="0">
                <a:latin typeface="Avenir Next Medium"/>
                <a:cs typeface="Avenir Next Medium"/>
              </a:rPr>
              <a:t> and ORNL only vent the vacuum vessel of cryogenic systems in the tunnel.</a:t>
            </a:r>
            <a:r>
              <a:rPr lang="en-US" sz="2000" dirty="0">
                <a:latin typeface="Avenir Next Medium"/>
                <a:cs typeface="Avenir Next Medium"/>
              </a:rPr>
              <a:t>”</a:t>
            </a:r>
          </a:p>
          <a:p>
            <a:endParaRPr lang="en-US" sz="2000" b="1" dirty="0">
              <a:solidFill>
                <a:srgbClr val="178DCB"/>
              </a:solidFill>
              <a:latin typeface="Avenir Next Medium"/>
              <a:cs typeface="Avenir Next Medium"/>
            </a:endParaRPr>
          </a:p>
          <a:p>
            <a:r>
              <a:rPr lang="en-US" sz="2000" b="1" u="sng" dirty="0">
                <a:latin typeface="Avenir Next Medium"/>
                <a:cs typeface="Avenir Next Medium"/>
              </a:rPr>
              <a:t>ESS </a:t>
            </a:r>
            <a:r>
              <a:rPr lang="en-US" sz="2000" b="1" u="sng" dirty="0" err="1">
                <a:latin typeface="Avenir Next Medium"/>
                <a:cs typeface="Avenir Next Medium"/>
              </a:rPr>
              <a:t>Cryomodules</a:t>
            </a:r>
            <a:r>
              <a:rPr lang="en-US" sz="2000" b="1" u="sng" dirty="0">
                <a:latin typeface="Avenir Next Medium"/>
                <a:cs typeface="Avenir Next Medium"/>
              </a:rPr>
              <a:t> Safety Review – June 2016</a:t>
            </a:r>
            <a:endParaRPr lang="en-US" sz="2000" b="1" dirty="0">
              <a:latin typeface="Avenir Next Medium"/>
              <a:cs typeface="Avenir Next Medium"/>
            </a:endParaRPr>
          </a:p>
          <a:p>
            <a:br>
              <a:rPr lang="en-US" sz="2000" dirty="0">
                <a:solidFill>
                  <a:srgbClr val="178DCB"/>
                </a:solidFill>
                <a:latin typeface="Avenir Next Medium"/>
                <a:cs typeface="Avenir Next Medium"/>
              </a:rPr>
            </a:br>
            <a:r>
              <a:rPr lang="en-US" sz="2000" dirty="0">
                <a:latin typeface="Avenir Next Medium"/>
                <a:cs typeface="Avenir Next Medium"/>
              </a:rPr>
              <a:t>“</a:t>
            </a:r>
            <a:r>
              <a:rPr lang="en-US" sz="2000" i="1" dirty="0">
                <a:latin typeface="Avenir Next Medium"/>
                <a:cs typeface="Avenir Next Medium"/>
              </a:rPr>
              <a:t>Integrating in the tunnel a helium collector in order to discharge helium outside the tunnel is a very interesting solution in order to cope with the risk of ODH and cold burns to personnel in the vicinity of the </a:t>
            </a:r>
            <a:r>
              <a:rPr lang="en-US" sz="2000" i="1" dirty="0" err="1">
                <a:latin typeface="Avenir Next Medium"/>
                <a:cs typeface="Avenir Next Medium"/>
              </a:rPr>
              <a:t>cryomodules</a:t>
            </a:r>
            <a:r>
              <a:rPr lang="en-US" sz="2000" i="1" dirty="0">
                <a:latin typeface="Avenir Next Medium"/>
                <a:cs typeface="Avenir Next Medium"/>
              </a:rPr>
              <a:t>. </a:t>
            </a:r>
            <a:r>
              <a:rPr lang="en-US" sz="2000" i="1" dirty="0">
                <a:solidFill>
                  <a:srgbClr val="0070C0"/>
                </a:solidFill>
                <a:latin typeface="Avenir Next Medium"/>
                <a:cs typeface="Avenir Next Medium"/>
              </a:rPr>
              <a:t>The committee supports the continuation of this work with high priority, as well as the evaluation of the impact of this system on the </a:t>
            </a:r>
            <a:r>
              <a:rPr lang="en-US" sz="2000" i="1" dirty="0" err="1">
                <a:solidFill>
                  <a:srgbClr val="0070C0"/>
                </a:solidFill>
                <a:latin typeface="Avenir Next Medium"/>
                <a:cs typeface="Avenir Next Medium"/>
              </a:rPr>
              <a:t>cryomodule</a:t>
            </a:r>
            <a:r>
              <a:rPr lang="en-US" sz="2000" i="1" dirty="0">
                <a:solidFill>
                  <a:srgbClr val="0070C0"/>
                </a:solidFill>
                <a:latin typeface="Avenir Next Medium"/>
                <a:cs typeface="Avenir Next Medium"/>
              </a:rPr>
              <a:t> design and integration aspects in the tunnel. </a:t>
            </a:r>
            <a:r>
              <a:rPr lang="en-US" sz="2000" dirty="0">
                <a:solidFill>
                  <a:srgbClr val="0070C0"/>
                </a:solidFill>
                <a:latin typeface="Avenir Next Medium"/>
                <a:cs typeface="Avenir Next Medium"/>
              </a:rPr>
              <a:t>“</a:t>
            </a:r>
            <a:endParaRPr lang="sv-SE" sz="2000" dirty="0">
              <a:solidFill>
                <a:srgbClr val="0070C0"/>
              </a:solidFill>
              <a:latin typeface="Avenir Next Medium"/>
              <a:cs typeface="Avenir Next Medium"/>
            </a:endParaRPr>
          </a:p>
        </p:txBody>
      </p:sp>
      <p:pic>
        <p:nvPicPr>
          <p:cNvPr id="9" name="Picture 8" descr="1280px-Oak_Ridge_National_Laboratory_logo.svg.png">
            <a:extLst>
              <a:ext uri="{FF2B5EF4-FFF2-40B4-BE49-F238E27FC236}">
                <a16:creationId xmlns:a16="http://schemas.microsoft.com/office/drawing/2014/main" id="{109BA230-8397-204F-BDD2-459F94A0C1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89568" y="1882888"/>
            <a:ext cx="504056" cy="259904"/>
          </a:xfrm>
          <a:prstGeom prst="rect">
            <a:avLst/>
          </a:prstGeom>
        </p:spPr>
      </p:pic>
      <p:pic>
        <p:nvPicPr>
          <p:cNvPr id="10" name="Picture 9" descr="DESY-Logo-cyan-RGB_ger.gif">
            <a:extLst>
              <a:ext uri="{FF2B5EF4-FFF2-40B4-BE49-F238E27FC236}">
                <a16:creationId xmlns:a16="http://schemas.microsoft.com/office/drawing/2014/main" id="{342E45F5-0085-DE4B-83C5-68F57DDF18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57165" y="1844824"/>
            <a:ext cx="296499" cy="296499"/>
          </a:xfrm>
          <a:prstGeom prst="rect">
            <a:avLst/>
          </a:prstGeom>
        </p:spPr>
      </p:pic>
      <p:pic>
        <p:nvPicPr>
          <p:cNvPr id="11" name="Picture 10" descr="download.png">
            <a:extLst>
              <a:ext uri="{FF2B5EF4-FFF2-40B4-BE49-F238E27FC236}">
                <a16:creationId xmlns:a16="http://schemas.microsoft.com/office/drawing/2014/main" id="{35600749-ABE0-1A45-AB37-84E8E3081F6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5672" y="1857487"/>
            <a:ext cx="298886" cy="292303"/>
          </a:xfrm>
          <a:prstGeom prst="rect">
            <a:avLst/>
          </a:prstGeom>
        </p:spPr>
      </p:pic>
      <p:pic>
        <p:nvPicPr>
          <p:cNvPr id="12" name="Picture 11" descr="Picture1.jpg">
            <a:extLst>
              <a:ext uri="{FF2B5EF4-FFF2-40B4-BE49-F238E27FC236}">
                <a16:creationId xmlns:a16="http://schemas.microsoft.com/office/drawing/2014/main" id="{0B169B44-0422-4F47-95BB-0003035094D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7520" y="1857487"/>
            <a:ext cx="406372" cy="304779"/>
          </a:xfrm>
          <a:prstGeom prst="rect">
            <a:avLst/>
          </a:prstGeom>
        </p:spPr>
      </p:pic>
      <p:pic>
        <p:nvPicPr>
          <p:cNvPr id="13" name="Picture 12" descr="download (1).png">
            <a:extLst>
              <a:ext uri="{FF2B5EF4-FFF2-40B4-BE49-F238E27FC236}">
                <a16:creationId xmlns:a16="http://schemas.microsoft.com/office/drawing/2014/main" id="{0BC44565-A7A2-5446-AB09-26FB6312158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5713" y="1929495"/>
            <a:ext cx="720080" cy="154091"/>
          </a:xfrm>
          <a:prstGeom prst="rect">
            <a:avLst/>
          </a:prstGeom>
        </p:spPr>
      </p:pic>
      <p:pic>
        <p:nvPicPr>
          <p:cNvPr id="14" name="Picture 13" descr="Spallation_neutron_source_logo.png">
            <a:extLst>
              <a:ext uri="{FF2B5EF4-FFF2-40B4-BE49-F238E27FC236}">
                <a16:creationId xmlns:a16="http://schemas.microsoft.com/office/drawing/2014/main" id="{79E11F9D-B5F1-F540-8F6A-36126CDD979D}"/>
              </a:ext>
            </a:extLst>
          </p:cNvPr>
          <p:cNvPicPr>
            <a:picLocks noChangeAspect="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05792" y="1857487"/>
            <a:ext cx="357278" cy="238185"/>
          </a:xfrm>
          <a:prstGeom prst="rect">
            <a:avLst/>
          </a:prstGeom>
        </p:spPr>
      </p:pic>
      <p:pic>
        <p:nvPicPr>
          <p:cNvPr id="15" name="Picture 14" descr="ess_logo_frugal_blue_cmyk.png">
            <a:extLst>
              <a:ext uri="{FF2B5EF4-FFF2-40B4-BE49-F238E27FC236}">
                <a16:creationId xmlns:a16="http://schemas.microsoft.com/office/drawing/2014/main" id="{F16D4A48-8C84-8C46-8456-84EE2B0EF50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537840" y="1857487"/>
            <a:ext cx="498656" cy="268320"/>
          </a:xfrm>
          <a:prstGeom prst="rect">
            <a:avLst/>
          </a:prstGeom>
        </p:spPr>
      </p:pic>
      <p:pic>
        <p:nvPicPr>
          <p:cNvPr id="16" name="Picture 15" descr="DESY-Logo-cyan-RGB_ger.gif">
            <a:extLst>
              <a:ext uri="{FF2B5EF4-FFF2-40B4-BE49-F238E27FC236}">
                <a16:creationId xmlns:a16="http://schemas.microsoft.com/office/drawing/2014/main" id="{D78E136E-50C3-114D-A41F-2E5642C985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2790" y="3986907"/>
            <a:ext cx="296499" cy="296499"/>
          </a:xfrm>
          <a:prstGeom prst="rect">
            <a:avLst/>
          </a:prstGeom>
        </p:spPr>
      </p:pic>
      <p:pic>
        <p:nvPicPr>
          <p:cNvPr id="17" name="Picture 16" descr="download.png">
            <a:extLst>
              <a:ext uri="{FF2B5EF4-FFF2-40B4-BE49-F238E27FC236}">
                <a16:creationId xmlns:a16="http://schemas.microsoft.com/office/drawing/2014/main" id="{20885150-C896-E746-9F73-C5F5EB17477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11297" y="3999570"/>
            <a:ext cx="298886" cy="292303"/>
          </a:xfrm>
          <a:prstGeom prst="rect">
            <a:avLst/>
          </a:prstGeom>
        </p:spPr>
      </p:pic>
      <p:pic>
        <p:nvPicPr>
          <p:cNvPr id="18" name="Picture 17" descr="ess_logo_frugal_blue_cmyk.png">
            <a:extLst>
              <a:ext uri="{FF2B5EF4-FFF2-40B4-BE49-F238E27FC236}">
                <a16:creationId xmlns:a16="http://schemas.microsoft.com/office/drawing/2014/main" id="{CF892349-8087-F049-B5D0-C5A36877EA5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61776" y="4011492"/>
            <a:ext cx="498656" cy="268320"/>
          </a:xfrm>
          <a:prstGeom prst="rect">
            <a:avLst/>
          </a:prstGeom>
        </p:spPr>
      </p:pic>
      <p:pic>
        <p:nvPicPr>
          <p:cNvPr id="19" name="Picture 18">
            <a:extLst>
              <a:ext uri="{FF2B5EF4-FFF2-40B4-BE49-F238E27FC236}">
                <a16:creationId xmlns:a16="http://schemas.microsoft.com/office/drawing/2014/main" id="{4DE84BFF-C1C6-1B44-B07F-8EACBB8B8150}"/>
              </a:ext>
            </a:extLst>
          </p:cNvPr>
          <p:cNvPicPr>
            <a:picLocks noChangeAspect="1"/>
          </p:cNvPicPr>
          <p:nvPr/>
        </p:nvPicPr>
        <p:blipFill>
          <a:blip r:embed="rId9"/>
          <a:stretch>
            <a:fillRect/>
          </a:stretch>
        </p:blipFill>
        <p:spPr>
          <a:xfrm>
            <a:off x="6784076" y="3999569"/>
            <a:ext cx="360040" cy="293527"/>
          </a:xfrm>
          <a:prstGeom prst="rect">
            <a:avLst/>
          </a:prstGeom>
        </p:spPr>
      </p:pic>
      <p:pic>
        <p:nvPicPr>
          <p:cNvPr id="20" name="Picture 19">
            <a:extLst>
              <a:ext uri="{FF2B5EF4-FFF2-40B4-BE49-F238E27FC236}">
                <a16:creationId xmlns:a16="http://schemas.microsoft.com/office/drawing/2014/main" id="{8E131CB1-97F5-FC4D-B20B-CB33C3CD7C29}"/>
              </a:ext>
            </a:extLst>
          </p:cNvPr>
          <p:cNvPicPr>
            <a:picLocks noChangeAspect="1"/>
          </p:cNvPicPr>
          <p:nvPr/>
        </p:nvPicPr>
        <p:blipFill>
          <a:blip r:embed="rId10"/>
          <a:stretch>
            <a:fillRect/>
          </a:stretch>
        </p:blipFill>
        <p:spPr>
          <a:xfrm>
            <a:off x="7336875" y="3987509"/>
            <a:ext cx="504056" cy="295897"/>
          </a:xfrm>
          <a:prstGeom prst="rect">
            <a:avLst/>
          </a:prstGeom>
        </p:spPr>
      </p:pic>
    </p:spTree>
    <p:extLst>
      <p:ext uri="{BB962C8B-B14F-4D97-AF65-F5344CB8AC3E}">
        <p14:creationId xmlns:p14="http://schemas.microsoft.com/office/powerpoint/2010/main" val="95399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project backgrounds (3/3)</a:t>
            </a:r>
          </a:p>
        </p:txBody>
      </p:sp>
      <p:sp>
        <p:nvSpPr>
          <p:cNvPr id="21" name="Slide Number Placeholder 3">
            <a:extLst>
              <a:ext uri="{FF2B5EF4-FFF2-40B4-BE49-F238E27FC236}">
                <a16:creationId xmlns:a16="http://schemas.microsoft.com/office/drawing/2014/main" id="{C65C32F7-3C62-A24B-B056-614CFAA637CB}"/>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5</a:t>
            </a:fld>
            <a:endParaRPr lang="en-GB"/>
          </a:p>
        </p:txBody>
      </p:sp>
      <p:sp>
        <p:nvSpPr>
          <p:cNvPr id="22" name="Rectangle 21">
            <a:extLst>
              <a:ext uri="{FF2B5EF4-FFF2-40B4-BE49-F238E27FC236}">
                <a16:creationId xmlns:a16="http://schemas.microsoft.com/office/drawing/2014/main" id="{8885588D-0737-CA44-BD95-1731F5818E4E}"/>
              </a:ext>
            </a:extLst>
          </p:cNvPr>
          <p:cNvSpPr/>
          <p:nvPr/>
        </p:nvSpPr>
        <p:spPr>
          <a:xfrm>
            <a:off x="179512" y="1628800"/>
            <a:ext cx="8208912" cy="1200329"/>
          </a:xfrm>
          <a:prstGeom prst="rect">
            <a:avLst/>
          </a:prstGeom>
        </p:spPr>
        <p:txBody>
          <a:bodyPr wrap="square">
            <a:spAutoFit/>
          </a:bodyPr>
          <a:lstStyle/>
          <a:p>
            <a:r>
              <a:rPr lang="en-US" sz="2000" b="1" u="sng" dirty="0">
                <a:latin typeface="Avenir Next Medium"/>
                <a:cs typeface="Avenir Next Medium"/>
              </a:rPr>
              <a:t>ESS Change Control Board meeting – Sep. 2017</a:t>
            </a:r>
            <a:br>
              <a:rPr lang="en-US" sz="2000" b="1" u="sng" dirty="0">
                <a:latin typeface="Avenir Next Medium"/>
                <a:cs typeface="Avenir Next Medium"/>
              </a:rPr>
            </a:br>
            <a:endParaRPr lang="en-US" sz="1200" b="1" dirty="0">
              <a:latin typeface="Avenir Next Medium"/>
              <a:cs typeface="Avenir Next Medium"/>
            </a:endParaRPr>
          </a:p>
          <a:p>
            <a:r>
              <a:rPr lang="en-US" sz="2000" dirty="0">
                <a:latin typeface="Avenir Next Medium"/>
                <a:cs typeface="Avenir Next Medium"/>
              </a:rPr>
              <a:t>Change Request CR0163/11.00145.1 Safety Helium Collectors in the Tunnel was presented to the Board on Sept 21</a:t>
            </a:r>
            <a:r>
              <a:rPr lang="en-US" sz="2000" baseline="30000" dirty="0">
                <a:latin typeface="Avenir Next Medium"/>
                <a:cs typeface="Avenir Next Medium"/>
              </a:rPr>
              <a:t>st</a:t>
            </a:r>
            <a:r>
              <a:rPr lang="en-US" sz="2000" dirty="0">
                <a:latin typeface="Avenir Next Medium"/>
                <a:cs typeface="Avenir Next Medium"/>
              </a:rPr>
              <a:t>, 2017 </a:t>
            </a:r>
            <a:endParaRPr lang="en-US" sz="2000" b="1" dirty="0">
              <a:latin typeface="Avenir Next Medium"/>
              <a:cs typeface="Avenir Next Medium"/>
            </a:endParaRPr>
          </a:p>
        </p:txBody>
      </p:sp>
      <p:graphicFrame>
        <p:nvGraphicFramePr>
          <p:cNvPr id="3" name="Table 2">
            <a:extLst>
              <a:ext uri="{FF2B5EF4-FFF2-40B4-BE49-F238E27FC236}">
                <a16:creationId xmlns:a16="http://schemas.microsoft.com/office/drawing/2014/main" id="{715E3319-020A-7E45-A8C5-3E3FC326400E}"/>
              </a:ext>
            </a:extLst>
          </p:cNvPr>
          <p:cNvGraphicFramePr>
            <a:graphicFrameLocks noGrp="1"/>
          </p:cNvGraphicFramePr>
          <p:nvPr>
            <p:extLst>
              <p:ext uri="{D42A27DB-BD31-4B8C-83A1-F6EECF244321}">
                <p14:modId xmlns:p14="http://schemas.microsoft.com/office/powerpoint/2010/main" val="1197805865"/>
              </p:ext>
            </p:extLst>
          </p:nvPr>
        </p:nvGraphicFramePr>
        <p:xfrm>
          <a:off x="251520" y="3800708"/>
          <a:ext cx="8363272" cy="1140460"/>
        </p:xfrm>
        <a:graphic>
          <a:graphicData uri="http://schemas.openxmlformats.org/drawingml/2006/table">
            <a:tbl>
              <a:tblPr firstRow="1" firstCol="1" lastRow="1" lastCol="1" bandRow="1" bandCol="1">
                <a:tableStyleId>{5940675A-B579-460E-94D1-54222C63F5DA}</a:tableStyleId>
              </a:tblPr>
              <a:tblGrid>
                <a:gridCol w="1699020">
                  <a:extLst>
                    <a:ext uri="{9D8B030D-6E8A-4147-A177-3AD203B41FA5}">
                      <a16:colId xmlns:a16="http://schemas.microsoft.com/office/drawing/2014/main" val="3253534269"/>
                    </a:ext>
                  </a:extLst>
                </a:gridCol>
                <a:gridCol w="6664252">
                  <a:extLst>
                    <a:ext uri="{9D8B030D-6E8A-4147-A177-3AD203B41FA5}">
                      <a16:colId xmlns:a16="http://schemas.microsoft.com/office/drawing/2014/main" val="3984306834"/>
                    </a:ext>
                  </a:extLst>
                </a:gridCol>
              </a:tblGrid>
              <a:tr h="180340">
                <a:tc gridSpan="2">
                  <a:txBody>
                    <a:bodyPr/>
                    <a:lstStyle/>
                    <a:p>
                      <a:pPr>
                        <a:spcBef>
                          <a:spcPts val="400"/>
                        </a:spcBef>
                        <a:spcAft>
                          <a:spcPts val="0"/>
                        </a:spcAft>
                      </a:pPr>
                      <a:r>
                        <a:rPr lang="en-US" sz="900" dirty="0">
                          <a:effectLst/>
                        </a:rPr>
                        <a:t>CHANGE IMPACT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1521699398"/>
                  </a:ext>
                </a:extLst>
              </a:tr>
              <a:tr h="0">
                <a:tc>
                  <a:txBody>
                    <a:bodyPr/>
                    <a:lstStyle/>
                    <a:p>
                      <a:pPr>
                        <a:spcBef>
                          <a:spcPts val="400"/>
                        </a:spcBef>
                        <a:spcAft>
                          <a:spcPts val="400"/>
                        </a:spcAft>
                      </a:pPr>
                      <a:r>
                        <a:rPr lang="en-US" sz="900" dirty="0">
                          <a:effectLst/>
                        </a:rPr>
                        <a:t>Schedule impact</a:t>
                      </a:r>
                      <a:br>
                        <a:rPr lang="en-US" sz="900" dirty="0">
                          <a:effectLst/>
                        </a:rPr>
                      </a:br>
                      <a:r>
                        <a:rPr lang="en-US" sz="900" dirty="0">
                          <a:effectLst/>
                        </a:rPr>
                        <a:t>for affected projects</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0"/>
                        </a:spcBef>
                        <a:spcAft>
                          <a:spcPts val="400"/>
                        </a:spcAft>
                      </a:pPr>
                      <a:r>
                        <a:rPr lang="en-US" sz="900">
                          <a:effectLst/>
                        </a:rPr>
                        <a:t>No schedule impact for the affected projects.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3156058"/>
                  </a:ext>
                </a:extLst>
              </a:tr>
              <a:tr h="0">
                <a:tc>
                  <a:txBody>
                    <a:bodyPr/>
                    <a:lstStyle/>
                    <a:p>
                      <a:pPr>
                        <a:spcBef>
                          <a:spcPts val="400"/>
                        </a:spcBef>
                        <a:spcAft>
                          <a:spcPts val="400"/>
                        </a:spcAft>
                      </a:pPr>
                      <a:r>
                        <a:rPr lang="en-US" sz="900">
                          <a:effectLst/>
                        </a:rPr>
                        <a:t>Scope impact</a:t>
                      </a:r>
                      <a:br>
                        <a:rPr lang="en-US" sz="900">
                          <a:effectLst/>
                        </a:rPr>
                      </a:br>
                      <a:r>
                        <a:rPr lang="en-US" sz="900">
                          <a:effectLst/>
                        </a:rPr>
                        <a:t>for projects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1200"/>
                        </a:spcAft>
                      </a:pPr>
                      <a:r>
                        <a:rPr lang="en-US" sz="900">
                          <a:effectLst/>
                        </a:rPr>
                        <a:t>The scope of the ACCSYS project will be increased by designing two helium collectors (preparation of built-to-print design documentation), and procuring and following-up the manufacturing and installation of the collectors in the cold linac section (SPK, MBL and HBL), CTL gallery and Cold Box Hall.</a:t>
                      </a:r>
                      <a:endParaRPr lang="sv-SE"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9338989"/>
                  </a:ext>
                </a:extLst>
              </a:tr>
              <a:tr h="0">
                <a:tc>
                  <a:txBody>
                    <a:bodyPr/>
                    <a:lstStyle/>
                    <a:p>
                      <a:pPr>
                        <a:spcBef>
                          <a:spcPts val="400"/>
                        </a:spcBef>
                        <a:spcAft>
                          <a:spcPts val="400"/>
                        </a:spcAft>
                      </a:pPr>
                      <a:r>
                        <a:rPr lang="en-US" sz="900" dirty="0">
                          <a:effectLst/>
                        </a:rPr>
                        <a:t>Safety Impact</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1200"/>
                        </a:spcAft>
                      </a:pPr>
                      <a:r>
                        <a:rPr lang="en-US" sz="900" dirty="0">
                          <a:effectLst/>
                        </a:rPr>
                        <a:t>Helium collectors will considerably increase the safety of works on cryomodules in the tunnel by eliminating the risks of oxygen deficiency hazards (ODH) and cold burns to personnel due to sudden and rapid cold helium discharges from the cryomodule bursting disks.</a:t>
                      </a:r>
                      <a:endParaRPr lang="sv-SE"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4090716"/>
                  </a:ext>
                </a:extLst>
              </a:tr>
            </a:tbl>
          </a:graphicData>
        </a:graphic>
      </p:graphicFrame>
      <p:graphicFrame>
        <p:nvGraphicFramePr>
          <p:cNvPr id="4" name="Table 3">
            <a:extLst>
              <a:ext uri="{FF2B5EF4-FFF2-40B4-BE49-F238E27FC236}">
                <a16:creationId xmlns:a16="http://schemas.microsoft.com/office/drawing/2014/main" id="{C72B9594-BD04-A141-949A-104FF55A1BA3}"/>
              </a:ext>
            </a:extLst>
          </p:cNvPr>
          <p:cNvGraphicFramePr>
            <a:graphicFrameLocks noGrp="1"/>
          </p:cNvGraphicFramePr>
          <p:nvPr>
            <p:extLst>
              <p:ext uri="{D42A27DB-BD31-4B8C-83A1-F6EECF244321}">
                <p14:modId xmlns:p14="http://schemas.microsoft.com/office/powerpoint/2010/main" val="1722928400"/>
              </p:ext>
            </p:extLst>
          </p:nvPr>
        </p:nvGraphicFramePr>
        <p:xfrm>
          <a:off x="251520" y="2958554"/>
          <a:ext cx="8363272" cy="728980"/>
        </p:xfrm>
        <a:graphic>
          <a:graphicData uri="http://schemas.openxmlformats.org/drawingml/2006/table">
            <a:tbl>
              <a:tblPr firstRow="1" firstCol="1" lastRow="1" lastCol="1" bandRow="1" bandCol="1">
                <a:tableStyleId>{5940675A-B579-460E-94D1-54222C63F5DA}</a:tableStyleId>
              </a:tblPr>
              <a:tblGrid>
                <a:gridCol w="1699582">
                  <a:extLst>
                    <a:ext uri="{9D8B030D-6E8A-4147-A177-3AD203B41FA5}">
                      <a16:colId xmlns:a16="http://schemas.microsoft.com/office/drawing/2014/main" val="2624194468"/>
                    </a:ext>
                  </a:extLst>
                </a:gridCol>
                <a:gridCol w="6663690">
                  <a:extLst>
                    <a:ext uri="{9D8B030D-6E8A-4147-A177-3AD203B41FA5}">
                      <a16:colId xmlns:a16="http://schemas.microsoft.com/office/drawing/2014/main" val="1740303511"/>
                    </a:ext>
                  </a:extLst>
                </a:gridCol>
              </a:tblGrid>
              <a:tr h="180340">
                <a:tc gridSpan="2">
                  <a:txBody>
                    <a:bodyPr/>
                    <a:lstStyle/>
                    <a:p>
                      <a:pPr>
                        <a:spcBef>
                          <a:spcPts val="400"/>
                        </a:spcBef>
                        <a:spcAft>
                          <a:spcPts val="0"/>
                        </a:spcAft>
                      </a:pPr>
                      <a:r>
                        <a:rPr lang="en-US" sz="900" dirty="0">
                          <a:effectLst/>
                        </a:rPr>
                        <a:t>CHANGE ANALYSIS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3062401826"/>
                  </a:ext>
                </a:extLst>
              </a:tr>
              <a:tr h="0">
                <a:tc>
                  <a:txBody>
                    <a:bodyPr/>
                    <a:lstStyle/>
                    <a:p>
                      <a:pPr>
                        <a:spcBef>
                          <a:spcPts val="400"/>
                        </a:spcBef>
                        <a:spcAft>
                          <a:spcPts val="400"/>
                        </a:spcAft>
                      </a:pPr>
                      <a:r>
                        <a:rPr lang="en-US" sz="900" dirty="0">
                          <a:effectLst/>
                        </a:rPr>
                        <a:t>Reason for change</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900" dirty="0">
                          <a:effectLst/>
                        </a:rPr>
                        <a:t>Cold helium vapour coming out from the bursting disks of the 2K helium vessels in cryomodules should be evacuated outside the tunnel </a:t>
                      </a:r>
                      <a:r>
                        <a:rPr lang="en-US" sz="900" dirty="0">
                          <a:effectLst/>
                        </a:rPr>
                        <a:t>in order to cope with the risks of oxygen deficiency hazards (ODH) and cold burns to personnel in the vicinity of the cryomodules. </a:t>
                      </a:r>
                      <a:r>
                        <a:rPr lang="en-GB" sz="900" dirty="0">
                          <a:effectLst/>
                        </a:rPr>
                        <a:t>The evacuation of cold helium vapour outside the tunnel has been recognized as a valuable solution by the committees of the ESS Safety Workshop 2016 (ESS-0061987) and the Safety Review of the Spoke and Elliptical Cryomodules 2016 (ESS-0063620)</a:t>
                      </a:r>
                      <a:endParaRPr lang="sv-SE" sz="850" dirty="0">
                        <a:effectLst/>
                        <a:latin typeface="Helvetica" pitchFamily="2"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5164268"/>
                  </a:ext>
                </a:extLst>
              </a:tr>
            </a:tbl>
          </a:graphicData>
        </a:graphic>
      </p:graphicFrame>
      <p:sp>
        <p:nvSpPr>
          <p:cNvPr id="5" name="Rectangle 4">
            <a:extLst>
              <a:ext uri="{FF2B5EF4-FFF2-40B4-BE49-F238E27FC236}">
                <a16:creationId xmlns:a16="http://schemas.microsoft.com/office/drawing/2014/main" id="{E0325024-EB36-7945-877D-9027B0F32A2F}"/>
              </a:ext>
            </a:extLst>
          </p:cNvPr>
          <p:cNvSpPr/>
          <p:nvPr/>
        </p:nvSpPr>
        <p:spPr>
          <a:xfrm>
            <a:off x="179511" y="5187094"/>
            <a:ext cx="8864197" cy="646331"/>
          </a:xfrm>
          <a:prstGeom prst="rect">
            <a:avLst/>
          </a:prstGeom>
        </p:spPr>
        <p:txBody>
          <a:bodyPr wrap="square">
            <a:spAutoFit/>
          </a:bodyPr>
          <a:lstStyle/>
          <a:p>
            <a:r>
              <a:rPr lang="en-US" b="1" dirty="0">
                <a:solidFill>
                  <a:srgbClr val="0070C0"/>
                </a:solidFill>
                <a:latin typeface="Avenir Next Medium"/>
                <a:cs typeface="Avenir Next Medium"/>
              </a:rPr>
              <a:t>The change request was approved by CCB Chair Roland </a:t>
            </a:r>
            <a:r>
              <a:rPr lang="en-US" b="1" dirty="0" err="1">
                <a:solidFill>
                  <a:srgbClr val="0070C0"/>
                </a:solidFill>
                <a:latin typeface="Avenir Next Medium"/>
                <a:cs typeface="Avenir Next Medium"/>
              </a:rPr>
              <a:t>Garoby</a:t>
            </a:r>
            <a:r>
              <a:rPr lang="en-US" b="1" dirty="0">
                <a:solidFill>
                  <a:srgbClr val="0070C0"/>
                </a:solidFill>
                <a:latin typeface="Avenir Next Medium"/>
                <a:cs typeface="Avenir Next Medium"/>
              </a:rPr>
              <a:t> on Sep 21</a:t>
            </a:r>
            <a:r>
              <a:rPr lang="en-US" b="1" baseline="30000" dirty="0">
                <a:solidFill>
                  <a:srgbClr val="0070C0"/>
                </a:solidFill>
                <a:latin typeface="Avenir Next Medium"/>
                <a:cs typeface="Avenir Next Medium"/>
              </a:rPr>
              <a:t>st</a:t>
            </a:r>
            <a:r>
              <a:rPr lang="en-US" b="1" dirty="0">
                <a:solidFill>
                  <a:srgbClr val="0070C0"/>
                </a:solidFill>
                <a:latin typeface="Avenir Next Medium"/>
                <a:cs typeface="Avenir Next Medium"/>
              </a:rPr>
              <a:t>, 2017</a:t>
            </a:r>
          </a:p>
          <a:p>
            <a:r>
              <a:rPr lang="en-US" b="1" dirty="0">
                <a:solidFill>
                  <a:srgbClr val="0070C0"/>
                </a:solidFill>
                <a:latin typeface="Avenir Next Medium"/>
                <a:cs typeface="Avenir Next Medium"/>
              </a:rPr>
              <a:t>and authorized by Director General John </a:t>
            </a:r>
            <a:r>
              <a:rPr lang="en-US" b="1" dirty="0" err="1">
                <a:solidFill>
                  <a:srgbClr val="0070C0"/>
                </a:solidFill>
                <a:latin typeface="Avenir Next Medium"/>
                <a:cs typeface="Avenir Next Medium"/>
              </a:rPr>
              <a:t>Womerslay</a:t>
            </a:r>
            <a:r>
              <a:rPr lang="en-US" b="1" dirty="0">
                <a:solidFill>
                  <a:srgbClr val="0070C0"/>
                </a:solidFill>
                <a:latin typeface="Avenir Next Medium"/>
                <a:cs typeface="Avenir Next Medium"/>
              </a:rPr>
              <a:t> on Sep 28</a:t>
            </a:r>
            <a:r>
              <a:rPr lang="en-US" b="1" baseline="30000" dirty="0">
                <a:solidFill>
                  <a:srgbClr val="0070C0"/>
                </a:solidFill>
                <a:latin typeface="Avenir Next Medium"/>
                <a:cs typeface="Avenir Next Medium"/>
              </a:rPr>
              <a:t>th</a:t>
            </a:r>
            <a:r>
              <a:rPr lang="en-US" b="1" dirty="0">
                <a:solidFill>
                  <a:srgbClr val="0070C0"/>
                </a:solidFill>
                <a:latin typeface="Avenir Next Medium"/>
                <a:cs typeface="Avenir Next Medium"/>
              </a:rPr>
              <a:t>, 2017</a:t>
            </a:r>
          </a:p>
        </p:txBody>
      </p:sp>
      <p:sp>
        <p:nvSpPr>
          <p:cNvPr id="35" name="Rounded Rectangle 34">
            <a:extLst>
              <a:ext uri="{FF2B5EF4-FFF2-40B4-BE49-F238E27FC236}">
                <a16:creationId xmlns:a16="http://schemas.microsoft.com/office/drawing/2014/main" id="{13813AC5-4D48-5747-B541-1E83186D6370}"/>
              </a:ext>
            </a:extLst>
          </p:cNvPr>
          <p:cNvSpPr/>
          <p:nvPr/>
        </p:nvSpPr>
        <p:spPr>
          <a:xfrm>
            <a:off x="116053" y="5142625"/>
            <a:ext cx="8848435" cy="690800"/>
          </a:xfrm>
          <a:prstGeom prst="roundRect">
            <a:avLst>
              <a:gd name="adj" fmla="val 914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02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function and main requirements</a:t>
            </a:r>
          </a:p>
        </p:txBody>
      </p:sp>
      <p:sp>
        <p:nvSpPr>
          <p:cNvPr id="8" name="Slide Number Placeholder 3">
            <a:extLst>
              <a:ext uri="{FF2B5EF4-FFF2-40B4-BE49-F238E27FC236}">
                <a16:creationId xmlns:a16="http://schemas.microsoft.com/office/drawing/2014/main" id="{E15A4FF5-8188-434A-99E1-174B5C5AA163}"/>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6</a:t>
            </a:fld>
            <a:endParaRPr lang="en-GB" dirty="0"/>
          </a:p>
        </p:txBody>
      </p:sp>
      <p:sp>
        <p:nvSpPr>
          <p:cNvPr id="9" name="Rectangle 8">
            <a:extLst>
              <a:ext uri="{FF2B5EF4-FFF2-40B4-BE49-F238E27FC236}">
                <a16:creationId xmlns:a16="http://schemas.microsoft.com/office/drawing/2014/main" id="{51156F4E-DFFA-5741-923C-9725E37A9869}"/>
              </a:ext>
            </a:extLst>
          </p:cNvPr>
          <p:cNvSpPr/>
          <p:nvPr/>
        </p:nvSpPr>
        <p:spPr>
          <a:xfrm>
            <a:off x="323528" y="1508156"/>
            <a:ext cx="8496944" cy="4708981"/>
          </a:xfrm>
          <a:prstGeom prst="rect">
            <a:avLst/>
          </a:prstGeom>
        </p:spPr>
        <p:txBody>
          <a:bodyPr wrap="square">
            <a:spAutoFit/>
          </a:bodyPr>
          <a:lstStyle/>
          <a:p>
            <a:r>
              <a:rPr lang="en-US" sz="2000" b="1" dirty="0">
                <a:latin typeface="Avenir Next Medium"/>
                <a:cs typeface="Avenir Next Medium"/>
              </a:rPr>
              <a:t>Function</a:t>
            </a:r>
          </a:p>
          <a:p>
            <a:r>
              <a:rPr lang="en-US" sz="2000" dirty="0">
                <a:latin typeface="Avenir Next Medium"/>
                <a:cs typeface="Avenir Next Medium"/>
              </a:rPr>
              <a:t>Safety Helium Collectors are intended </a:t>
            </a:r>
            <a:r>
              <a:rPr lang="en-US" sz="2000" b="1" dirty="0">
                <a:solidFill>
                  <a:srgbClr val="0094CA"/>
                </a:solidFill>
                <a:latin typeface="Avenir Next Medium"/>
                <a:cs typeface="Avenir Next Medium"/>
              </a:rPr>
              <a:t>to </a:t>
            </a:r>
            <a:r>
              <a:rPr lang="en-GB" sz="2000" b="1" dirty="0">
                <a:solidFill>
                  <a:srgbClr val="0094CA"/>
                </a:solidFill>
                <a:latin typeface="Avenir Next Medium"/>
                <a:cs typeface="Avenir Next Medium"/>
              </a:rPr>
              <a:t>collect the helium released by the rupture disks of the 2 K helium vessel </a:t>
            </a:r>
            <a:r>
              <a:rPr lang="en-GB" sz="2000" dirty="0">
                <a:latin typeface="Avenir Next Medium"/>
                <a:cs typeface="Avenir Next Medium"/>
              </a:rPr>
              <a:t>of the cryomodules </a:t>
            </a:r>
            <a:r>
              <a:rPr lang="en-GB" sz="2000" b="1" dirty="0">
                <a:solidFill>
                  <a:srgbClr val="0094CA"/>
                </a:solidFill>
                <a:latin typeface="Avenir Next Medium"/>
                <a:cs typeface="Avenir Next Medium"/>
              </a:rPr>
              <a:t>and vent it outside the tunnel</a:t>
            </a:r>
            <a:r>
              <a:rPr lang="en-GB" sz="2000" dirty="0">
                <a:latin typeface="Avenir Next Medium"/>
                <a:cs typeface="Avenir Next Medium"/>
              </a:rPr>
              <a:t> in order to prevent exposure of the personnel to helium releases during access to the tunnel (Beam OFF mode).</a:t>
            </a:r>
          </a:p>
          <a:p>
            <a:endParaRPr lang="en-GB" sz="2000" dirty="0">
              <a:solidFill>
                <a:srgbClr val="178DCB"/>
              </a:solidFill>
              <a:latin typeface="Avenir Next Medium"/>
              <a:cs typeface="Avenir Next Medium"/>
            </a:endParaRPr>
          </a:p>
          <a:p>
            <a:r>
              <a:rPr lang="en-US" sz="2000" b="1" dirty="0">
                <a:latin typeface="Avenir Next Medium"/>
                <a:cs typeface="Avenir Next Medium"/>
              </a:rPr>
              <a:t>Design requirements</a:t>
            </a:r>
            <a:endParaRPr lang="en-US" sz="2000" dirty="0">
              <a:solidFill>
                <a:srgbClr val="178DCB"/>
              </a:solidFill>
              <a:latin typeface="Avenir Next Medium"/>
              <a:cs typeface="Avenir Next Medium"/>
            </a:endParaRPr>
          </a:p>
          <a:p>
            <a:r>
              <a:rPr lang="en-US" sz="2000" dirty="0">
                <a:latin typeface="Avenir Next Medium"/>
                <a:cs typeface="Avenir Next Medium"/>
              </a:rPr>
              <a:t>Safety Helium Collectors shall be designed in such a way that the impact on the cryomodules design and operation is very limited:</a:t>
            </a:r>
          </a:p>
          <a:p>
            <a:pPr marL="914400" lvl="1" indent="-457200">
              <a:buFont typeface="Arial"/>
              <a:buChar char="•"/>
            </a:pPr>
            <a:r>
              <a:rPr lang="en-US" sz="2000" b="1" dirty="0">
                <a:solidFill>
                  <a:srgbClr val="0094CA"/>
                </a:solidFill>
                <a:latin typeface="Avenir Next Medium"/>
                <a:cs typeface="Avenir Next Medium"/>
              </a:rPr>
              <a:t>Maximum allowable pressure of 1.9 bar(a) </a:t>
            </a:r>
            <a:r>
              <a:rPr lang="en-US" sz="2000" dirty="0">
                <a:latin typeface="Avenir Next Medium"/>
                <a:cs typeface="Avenir Next Medium"/>
              </a:rPr>
              <a:t>at the outlet of the cryomodules’ burst disks.</a:t>
            </a:r>
          </a:p>
          <a:p>
            <a:pPr marL="914400" lvl="1" indent="-457200">
              <a:buFont typeface="Arial"/>
              <a:buChar char="•"/>
            </a:pPr>
            <a:r>
              <a:rPr lang="en-US" sz="2000" b="1" dirty="0">
                <a:solidFill>
                  <a:srgbClr val="0094CA"/>
                </a:solidFill>
                <a:latin typeface="Avenir Next Medium"/>
                <a:cs typeface="Avenir Next Medium"/>
              </a:rPr>
              <a:t>The collectors shall “behave” as if there were no collectors during Beam ON mode</a:t>
            </a:r>
            <a:r>
              <a:rPr lang="en-US" sz="2000" b="1" dirty="0">
                <a:latin typeface="Avenir Next Medium"/>
                <a:cs typeface="Avenir Next Medium"/>
              </a:rPr>
              <a:t> </a:t>
            </a:r>
            <a:r>
              <a:rPr lang="en-US" sz="2000" dirty="0">
                <a:latin typeface="Avenir Next Medium"/>
                <a:cs typeface="Avenir Next Medium"/>
              </a:rPr>
              <a:t>to limit back-pressure effects.</a:t>
            </a:r>
          </a:p>
          <a:p>
            <a:pPr marL="914400" lvl="1" indent="-457200">
              <a:buFont typeface="Arial"/>
              <a:buChar char="•"/>
            </a:pPr>
            <a:r>
              <a:rPr lang="en-US" sz="2000" b="1" dirty="0">
                <a:solidFill>
                  <a:srgbClr val="0094CA"/>
                </a:solidFill>
                <a:latin typeface="Avenir Next Medium"/>
                <a:cs typeface="Avenir Next Medium"/>
              </a:rPr>
              <a:t>Limit as much as possible the pressure drops</a:t>
            </a:r>
            <a:r>
              <a:rPr lang="en-US" sz="2000" dirty="0">
                <a:latin typeface="Avenir Next Medium"/>
                <a:cs typeface="Avenir Next Medium"/>
              </a:rPr>
              <a:t> in the connection line between the burst disks and the collectors.</a:t>
            </a:r>
          </a:p>
        </p:txBody>
      </p:sp>
    </p:spTree>
    <p:extLst>
      <p:ext uri="{BB962C8B-B14F-4D97-AF65-F5344CB8AC3E}">
        <p14:creationId xmlns:p14="http://schemas.microsoft.com/office/powerpoint/2010/main" val="352000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conceptual layout</a:t>
            </a:r>
          </a:p>
        </p:txBody>
      </p:sp>
      <p:sp>
        <p:nvSpPr>
          <p:cNvPr id="8" name="Slide Number Placeholder 3">
            <a:extLst>
              <a:ext uri="{FF2B5EF4-FFF2-40B4-BE49-F238E27FC236}">
                <a16:creationId xmlns:a16="http://schemas.microsoft.com/office/drawing/2014/main" id="{E15A4FF5-8188-434A-99E1-174B5C5AA163}"/>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7</a:t>
            </a:fld>
            <a:endParaRPr lang="en-GB"/>
          </a:p>
        </p:txBody>
      </p:sp>
      <p:pic>
        <p:nvPicPr>
          <p:cNvPr id="7" name="Picture 6">
            <a:extLst>
              <a:ext uri="{FF2B5EF4-FFF2-40B4-BE49-F238E27FC236}">
                <a16:creationId xmlns:a16="http://schemas.microsoft.com/office/drawing/2014/main" id="{A5F3634D-1139-C846-8DD1-955630A5AA22}"/>
              </a:ext>
            </a:extLst>
          </p:cNvPr>
          <p:cNvPicPr>
            <a:picLocks noChangeAspect="1"/>
          </p:cNvPicPr>
          <p:nvPr/>
        </p:nvPicPr>
        <p:blipFill>
          <a:blip r:embed="rId2"/>
          <a:stretch>
            <a:fillRect/>
          </a:stretch>
        </p:blipFill>
        <p:spPr>
          <a:xfrm>
            <a:off x="224715" y="1485353"/>
            <a:ext cx="8773189" cy="2540604"/>
          </a:xfrm>
          <a:prstGeom prst="rect">
            <a:avLst/>
          </a:prstGeom>
        </p:spPr>
      </p:pic>
      <p:sp>
        <p:nvSpPr>
          <p:cNvPr id="2" name="Rectangle 1">
            <a:extLst>
              <a:ext uri="{FF2B5EF4-FFF2-40B4-BE49-F238E27FC236}">
                <a16:creationId xmlns:a16="http://schemas.microsoft.com/office/drawing/2014/main" id="{5745AC27-1EC1-8D4A-9D11-C5ACE62A2E85}"/>
              </a:ext>
            </a:extLst>
          </p:cNvPr>
          <p:cNvSpPr/>
          <p:nvPr/>
        </p:nvSpPr>
        <p:spPr>
          <a:xfrm>
            <a:off x="320618" y="4158331"/>
            <a:ext cx="8496944" cy="2708434"/>
          </a:xfrm>
          <a:prstGeom prst="rect">
            <a:avLst/>
          </a:prstGeom>
        </p:spPr>
        <p:txBody>
          <a:bodyPr wrap="square">
            <a:spAutoFit/>
          </a:bodyPr>
          <a:lstStyle/>
          <a:p>
            <a:r>
              <a:rPr lang="en-GB" sz="1700" b="1" dirty="0">
                <a:latin typeface="Calibri" panose="020F0502020204030204" pitchFamily="34" charset="0"/>
                <a:cs typeface="Calibri" panose="020F0502020204030204" pitchFamily="34" charset="0"/>
              </a:rPr>
              <a:t>			SHC main components</a:t>
            </a:r>
          </a:p>
          <a:p>
            <a:r>
              <a:rPr lang="en-GB" sz="1700" dirty="0">
                <a:latin typeface="Calibri" panose="020F0502020204030204" pitchFamily="34" charset="0"/>
                <a:cs typeface="Calibri" panose="020F0502020204030204" pitchFamily="34" charset="0"/>
              </a:rPr>
              <a:t>- DN300 stainless-steel welded pipes (734 m)	      - </a:t>
            </a:r>
            <a:r>
              <a:rPr lang="sv-SE" sz="1700" dirty="0">
                <a:latin typeface="Calibri" panose="020F0502020204030204" pitchFamily="34" charset="0"/>
                <a:cs typeface="Calibri" panose="020F0502020204030204" pitchFamily="34" charset="0"/>
              </a:rPr>
              <a:t>73 flexible </a:t>
            </a:r>
            <a:r>
              <a:rPr lang="sv-SE" sz="1700" dirty="0" err="1">
                <a:latin typeface="Calibri" panose="020F0502020204030204" pitchFamily="34" charset="0"/>
                <a:cs typeface="Calibri" panose="020F0502020204030204" pitchFamily="34" charset="0"/>
              </a:rPr>
              <a:t>hoses</a:t>
            </a:r>
            <a:r>
              <a:rPr lang="sv-SE" sz="1700" dirty="0">
                <a:latin typeface="Calibri" panose="020F0502020204030204" pitchFamily="34" charset="0"/>
                <a:cs typeface="Calibri" panose="020F0502020204030204" pitchFamily="34" charset="0"/>
              </a:rPr>
              <a:t> DN100</a:t>
            </a:r>
            <a:endParaRPr lang="en-GB" sz="1700" dirty="0">
              <a:latin typeface="Calibri" panose="020F0502020204030204" pitchFamily="34" charset="0"/>
              <a:cs typeface="Calibri" panose="020F0502020204030204" pitchFamily="34" charset="0"/>
            </a:endParaRPr>
          </a:p>
          <a:p>
            <a:pPr marL="285750" indent="-285750">
              <a:buFontTx/>
              <a:buChar char="-"/>
            </a:pPr>
            <a:r>
              <a:rPr lang="en-GB" sz="1700" dirty="0">
                <a:latin typeface="Calibri" panose="020F0502020204030204" pitchFamily="34" charset="0"/>
                <a:cs typeface="Calibri" panose="020F0502020204030204" pitchFamily="34" charset="0"/>
              </a:rPr>
              <a:t>500mm x 250mm ducts (20 m)		      </a:t>
            </a:r>
            <a:r>
              <a:rPr lang="sv-SE" sz="1700" dirty="0">
                <a:latin typeface="Calibri" panose="020F0502020204030204" pitchFamily="34" charset="0"/>
                <a:cs typeface="Calibri" panose="020F0502020204030204" pitchFamily="34" charset="0"/>
              </a:rPr>
              <a:t>- 13 lateral </a:t>
            </a:r>
            <a:r>
              <a:rPr lang="sv-SE" sz="1700" dirty="0" err="1">
                <a:latin typeface="Calibri" panose="020F0502020204030204" pitchFamily="34" charset="0"/>
                <a:cs typeface="Calibri" panose="020F0502020204030204" pitchFamily="34" charset="0"/>
              </a:rPr>
              <a:t>compensators</a:t>
            </a:r>
            <a:r>
              <a:rPr lang="sv-SE" sz="1700" dirty="0">
                <a:latin typeface="Calibri" panose="020F0502020204030204" pitchFamily="34" charset="0"/>
                <a:cs typeface="Calibri" panose="020F0502020204030204" pitchFamily="34" charset="0"/>
              </a:rPr>
              <a:t> DN100</a:t>
            </a:r>
            <a:endParaRPr lang="en-GB" sz="1700" dirty="0">
              <a:latin typeface="Calibri" panose="020F0502020204030204" pitchFamily="34" charset="0"/>
              <a:cs typeface="Calibri" panose="020F0502020204030204" pitchFamily="34" charset="0"/>
            </a:endParaRPr>
          </a:p>
          <a:p>
            <a:pPr marL="285750" indent="-285750">
              <a:buFontTx/>
              <a:buChar char="-"/>
            </a:pPr>
            <a:r>
              <a:rPr lang="en-GB" sz="1700" dirty="0">
                <a:latin typeface="Calibri" panose="020F0502020204030204" pitchFamily="34" charset="0"/>
                <a:cs typeface="Calibri" panose="020F0502020204030204" pitchFamily="34" charset="0"/>
              </a:rPr>
              <a:t>89 shut-off valves:			      - </a:t>
            </a:r>
            <a:r>
              <a:rPr lang="pl-PL" sz="1700" dirty="0">
                <a:latin typeface="Calibri" panose="020F0502020204030204" pitchFamily="34" charset="0"/>
                <a:cs typeface="Calibri" panose="020F0502020204030204" pitchFamily="34" charset="0"/>
              </a:rPr>
              <a:t>79 </a:t>
            </a:r>
            <a:r>
              <a:rPr lang="pl-PL" sz="1700" dirty="0" err="1">
                <a:latin typeface="Calibri" panose="020F0502020204030204" pitchFamily="34" charset="0"/>
                <a:cs typeface="Calibri" panose="020F0502020204030204" pitchFamily="34" charset="0"/>
              </a:rPr>
              <a:t>fixed</a:t>
            </a:r>
            <a:r>
              <a:rPr lang="sv-SE" sz="1700" dirty="0">
                <a:latin typeface="Calibri" panose="020F0502020204030204" pitchFamily="34" charset="0"/>
                <a:cs typeface="Calibri" panose="020F0502020204030204" pitchFamily="34" charset="0"/>
              </a:rPr>
              <a:t> supports </a:t>
            </a:r>
            <a:endParaRPr lang="en-GB" sz="1700" dirty="0">
              <a:latin typeface="Calibri" panose="020F0502020204030204" pitchFamily="34" charset="0"/>
              <a:cs typeface="Calibri" panose="020F0502020204030204" pitchFamily="34" charset="0"/>
            </a:endParaRPr>
          </a:p>
          <a:p>
            <a:pPr marL="742950" lvl="1" indent="-285750">
              <a:buFontTx/>
              <a:buChar char="-"/>
            </a:pPr>
            <a:r>
              <a:rPr lang="en-GB" sz="1700" dirty="0">
                <a:latin typeface="Calibri" panose="020F0502020204030204" pitchFamily="34" charset="0"/>
                <a:cs typeface="Calibri" panose="020F0502020204030204" pitchFamily="34" charset="0"/>
              </a:rPr>
              <a:t>86 </a:t>
            </a:r>
            <a:r>
              <a:rPr lang="sv-SE" sz="1700" dirty="0">
                <a:latin typeface="Calibri" panose="020F0502020204030204" pitchFamily="34" charset="0"/>
                <a:cs typeface="Calibri" panose="020F0502020204030204" pitchFamily="34" charset="0"/>
              </a:rPr>
              <a:t>VAT Series 121 gate </a:t>
            </a:r>
            <a:r>
              <a:rPr lang="sv-SE" sz="1700" dirty="0" err="1">
                <a:latin typeface="Calibri" panose="020F0502020204030204" pitchFamily="34" charset="0"/>
                <a:cs typeface="Calibri" panose="020F0502020204030204" pitchFamily="34" charset="0"/>
              </a:rPr>
              <a:t>valves</a:t>
            </a:r>
            <a:r>
              <a:rPr lang="sv-SE" sz="1700" dirty="0">
                <a:latin typeface="Calibri" panose="020F0502020204030204" pitchFamily="34" charset="0"/>
                <a:cs typeface="Calibri" panose="020F0502020204030204" pitchFamily="34" charset="0"/>
              </a:rPr>
              <a:t> DN250 	      - </a:t>
            </a:r>
            <a:r>
              <a:rPr lang="en-GB" sz="1700" dirty="0"/>
              <a:t>79 sliding supports </a:t>
            </a:r>
          </a:p>
          <a:p>
            <a:pPr marL="742950" lvl="1" indent="-285750">
              <a:buFontTx/>
              <a:buChar char="-"/>
            </a:pPr>
            <a:r>
              <a:rPr lang="en-GB" sz="1700" dirty="0">
                <a:latin typeface="Calibri" panose="020F0502020204030204" pitchFamily="34" charset="0"/>
                <a:cs typeface="Calibri" panose="020F0502020204030204" pitchFamily="34" charset="0"/>
              </a:rPr>
              <a:t>3 </a:t>
            </a:r>
            <a:r>
              <a:rPr lang="sv-SE" sz="1700" dirty="0">
                <a:latin typeface="Calibri" panose="020F0502020204030204" pitchFamily="34" charset="0"/>
                <a:cs typeface="Calibri" panose="020F0502020204030204" pitchFamily="34" charset="0"/>
              </a:rPr>
              <a:t>VAT Series 121 gate </a:t>
            </a:r>
            <a:r>
              <a:rPr lang="sv-SE" sz="1700" dirty="0" err="1">
                <a:latin typeface="Calibri" panose="020F0502020204030204" pitchFamily="34" charset="0"/>
                <a:cs typeface="Calibri" panose="020F0502020204030204" pitchFamily="34" charset="0"/>
              </a:rPr>
              <a:t>valves</a:t>
            </a:r>
            <a:r>
              <a:rPr lang="sv-SE" sz="1700" dirty="0">
                <a:latin typeface="Calibri" panose="020F0502020204030204" pitchFamily="34" charset="0"/>
                <a:cs typeface="Calibri" panose="020F0502020204030204" pitchFamily="34" charset="0"/>
              </a:rPr>
              <a:t> DN320	      - </a:t>
            </a:r>
            <a:r>
              <a:rPr lang="en-GB" sz="1700" dirty="0">
                <a:latin typeface="Calibri" panose="020F0502020204030204" pitchFamily="34" charset="0"/>
                <a:cs typeface="Calibri" panose="020F0502020204030204" pitchFamily="34" charset="0"/>
              </a:rPr>
              <a:t>6 </a:t>
            </a:r>
            <a:r>
              <a:rPr lang="sv-SE" sz="1700" dirty="0" err="1">
                <a:latin typeface="Calibri" panose="020F0502020204030204" pitchFamily="34" charset="0"/>
                <a:cs typeface="Calibri" panose="020F0502020204030204" pitchFamily="34" charset="0"/>
              </a:rPr>
              <a:t>vertical</a:t>
            </a:r>
            <a:r>
              <a:rPr lang="sv-SE" sz="1700" dirty="0">
                <a:latin typeface="Calibri" panose="020F0502020204030204" pitchFamily="34" charset="0"/>
                <a:cs typeface="Calibri" panose="020F0502020204030204" pitchFamily="34" charset="0"/>
              </a:rPr>
              <a:t> </a:t>
            </a:r>
            <a:r>
              <a:rPr lang="en-GB" sz="1700" dirty="0"/>
              <a:t>supports </a:t>
            </a:r>
          </a:p>
          <a:p>
            <a:r>
              <a:rPr lang="en-GB" sz="1700" dirty="0">
                <a:latin typeface="Calibri" panose="020F0502020204030204" pitchFamily="34" charset="0"/>
                <a:cs typeface="Calibri" panose="020F0502020204030204" pitchFamily="34" charset="0"/>
              </a:rPr>
              <a:t>- 75 axial compensators DN300 </a:t>
            </a:r>
            <a:r>
              <a:rPr lang="sv-SE" sz="1700" dirty="0">
                <a:latin typeface="Calibri" panose="020F0502020204030204" pitchFamily="34" charset="0"/>
                <a:cs typeface="Calibri" panose="020F0502020204030204" pitchFamily="34" charset="0"/>
              </a:rPr>
              <a:t>		    </a:t>
            </a:r>
            <a:r>
              <a:rPr lang="sv-SE" sz="1700" dirty="0"/>
              <a:t>  - Support </a:t>
            </a:r>
            <a:r>
              <a:rPr lang="sv-SE" sz="1700" dirty="0" err="1"/>
              <a:t>beam</a:t>
            </a:r>
            <a:r>
              <a:rPr lang="sv-SE" sz="1700" dirty="0"/>
              <a:t> HEA120 (1260 m) </a:t>
            </a:r>
          </a:p>
          <a:p>
            <a:pPr marL="285750" indent="-285750">
              <a:buFontTx/>
              <a:buChar char="-"/>
            </a:pPr>
            <a:r>
              <a:rPr lang="sv-SE" sz="1700" dirty="0"/>
              <a:t>6 EN1092 </a:t>
            </a:r>
            <a:r>
              <a:rPr lang="sv-SE" sz="1700" dirty="0" err="1"/>
              <a:t>flanges</a:t>
            </a:r>
            <a:r>
              <a:rPr lang="sv-SE" sz="1700" dirty="0"/>
              <a:t> DN300  			      - 86 ISO-F </a:t>
            </a:r>
            <a:r>
              <a:rPr lang="sv-SE" sz="1700" dirty="0" err="1"/>
              <a:t>flanges</a:t>
            </a:r>
            <a:r>
              <a:rPr lang="sv-SE" sz="1700" dirty="0"/>
              <a:t> DN250</a:t>
            </a:r>
          </a:p>
          <a:p>
            <a:pPr marL="285750" indent="-285750">
              <a:buFontTx/>
              <a:buChar char="-"/>
            </a:pPr>
            <a:r>
              <a:rPr lang="sv-SE" sz="1700" dirty="0"/>
              <a:t>253 EN1092 </a:t>
            </a:r>
            <a:r>
              <a:rPr lang="sv-SE" sz="1700" dirty="0" err="1"/>
              <a:t>flanges</a:t>
            </a:r>
            <a:r>
              <a:rPr lang="sv-SE" sz="1700" dirty="0"/>
              <a:t> DN100 		  	      - 5 EN1092 </a:t>
            </a:r>
            <a:r>
              <a:rPr lang="sv-SE" sz="1700" dirty="0" err="1"/>
              <a:t>flanges</a:t>
            </a:r>
            <a:r>
              <a:rPr lang="sv-SE" sz="1700" dirty="0"/>
              <a:t> (DN80, 2xDN50, 						        DN40, DN25)</a:t>
            </a:r>
          </a:p>
        </p:txBody>
      </p:sp>
    </p:spTree>
    <p:extLst>
      <p:ext uri="{BB962C8B-B14F-4D97-AF65-F5344CB8AC3E}">
        <p14:creationId xmlns:p14="http://schemas.microsoft.com/office/powerpoint/2010/main" val="367514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Process and Instrumentation Diagram</a:t>
            </a:r>
          </a:p>
        </p:txBody>
      </p:sp>
      <p:sp>
        <p:nvSpPr>
          <p:cNvPr id="8" name="Slide Number Placeholder 3">
            <a:extLst>
              <a:ext uri="{FF2B5EF4-FFF2-40B4-BE49-F238E27FC236}">
                <a16:creationId xmlns:a16="http://schemas.microsoft.com/office/drawing/2014/main" id="{E15A4FF5-8188-434A-99E1-174B5C5AA163}"/>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8</a:t>
            </a:fld>
            <a:endParaRPr lang="en-GB"/>
          </a:p>
        </p:txBody>
      </p:sp>
      <p:pic>
        <p:nvPicPr>
          <p:cNvPr id="5" name="Picture 4">
            <a:extLst>
              <a:ext uri="{FF2B5EF4-FFF2-40B4-BE49-F238E27FC236}">
                <a16:creationId xmlns:a16="http://schemas.microsoft.com/office/drawing/2014/main" id="{B6BB1384-9956-124B-8644-3448E0264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0" y="1124744"/>
            <a:ext cx="9144000" cy="1077970"/>
          </a:xfrm>
          <a:prstGeom prst="rect">
            <a:avLst/>
          </a:prstGeom>
        </p:spPr>
      </p:pic>
      <p:pic>
        <p:nvPicPr>
          <p:cNvPr id="4" name="Picture 3">
            <a:extLst>
              <a:ext uri="{FF2B5EF4-FFF2-40B4-BE49-F238E27FC236}">
                <a16:creationId xmlns:a16="http://schemas.microsoft.com/office/drawing/2014/main" id="{F870FF94-95C3-344B-B851-D72BE51B4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98902"/>
            <a:ext cx="8654682" cy="4459098"/>
          </a:xfrm>
          <a:prstGeom prst="rect">
            <a:avLst/>
          </a:prstGeom>
        </p:spPr>
      </p:pic>
    </p:spTree>
    <p:extLst>
      <p:ext uri="{BB962C8B-B14F-4D97-AF65-F5344CB8AC3E}">
        <p14:creationId xmlns:p14="http://schemas.microsoft.com/office/powerpoint/2010/main" val="141645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a:spLocks noGrp="1"/>
          </p:cNvSpPr>
          <p:nvPr>
            <p:ph type="title"/>
          </p:nvPr>
        </p:nvSpPr>
        <p:spPr>
          <a:xfrm>
            <a:off x="94471" y="184784"/>
            <a:ext cx="8949238" cy="1274158"/>
          </a:xfrm>
        </p:spPr>
        <p:txBody>
          <a:bodyPr>
            <a:normAutofit/>
          </a:bodyPr>
          <a:lstStyle/>
          <a:p>
            <a:r>
              <a:rPr lang="en-US" dirty="0">
                <a:latin typeface="Papyrus"/>
                <a:cs typeface="Papyrus"/>
              </a:rPr>
              <a:t>SHC Interfaces</a:t>
            </a:r>
          </a:p>
        </p:txBody>
      </p:sp>
      <p:sp>
        <p:nvSpPr>
          <p:cNvPr id="8" name="Slide Number Placeholder 3">
            <a:extLst>
              <a:ext uri="{FF2B5EF4-FFF2-40B4-BE49-F238E27FC236}">
                <a16:creationId xmlns:a16="http://schemas.microsoft.com/office/drawing/2014/main" id="{E15A4FF5-8188-434A-99E1-174B5C5AA163}"/>
              </a:ext>
            </a:extLst>
          </p:cNvPr>
          <p:cNvSpPr>
            <a:spLocks noGrp="1"/>
          </p:cNvSpPr>
          <p:nvPr>
            <p:ph type="sldNum" sz="quarter" idx="12"/>
          </p:nvPr>
        </p:nvSpPr>
        <p:spPr>
          <a:xfrm>
            <a:off x="6553200" y="6356350"/>
            <a:ext cx="2133600" cy="365125"/>
          </a:xfrm>
        </p:spPr>
        <p:txBody>
          <a:bodyPr/>
          <a:lstStyle/>
          <a:p>
            <a:fld id="{551115BC-487E-4422-894C-CB7CD3E79223}" type="slidenum">
              <a:rPr lang="en-GB" smtClean="0"/>
              <a:t>9</a:t>
            </a:fld>
            <a:endParaRPr lang="en-GB"/>
          </a:p>
        </p:txBody>
      </p:sp>
      <p:pic>
        <p:nvPicPr>
          <p:cNvPr id="5" name="Picture 4">
            <a:extLst>
              <a:ext uri="{FF2B5EF4-FFF2-40B4-BE49-F238E27FC236}">
                <a16:creationId xmlns:a16="http://schemas.microsoft.com/office/drawing/2014/main" id="{02C9DC61-3B57-724C-A4C1-3A6B015C7626}"/>
              </a:ext>
            </a:extLst>
          </p:cNvPr>
          <p:cNvPicPr>
            <a:picLocks noChangeAspect="1"/>
          </p:cNvPicPr>
          <p:nvPr/>
        </p:nvPicPr>
        <p:blipFill rotWithShape="1">
          <a:blip r:embed="rId2">
            <a:extLst>
              <a:ext uri="{28A0092B-C50C-407E-A947-70E740481C1C}">
                <a14:useLocalDpi xmlns:a14="http://schemas.microsoft.com/office/drawing/2010/main" val="0"/>
              </a:ext>
            </a:extLst>
          </a:blip>
          <a:srcRect l="1503"/>
          <a:stretch/>
        </p:blipFill>
        <p:spPr>
          <a:xfrm>
            <a:off x="4427984" y="-99392"/>
            <a:ext cx="4717645" cy="6983965"/>
          </a:xfrm>
          <a:prstGeom prst="rect">
            <a:avLst/>
          </a:prstGeom>
        </p:spPr>
      </p:pic>
      <p:sp>
        <p:nvSpPr>
          <p:cNvPr id="13" name="Rectangle 12">
            <a:extLst>
              <a:ext uri="{FF2B5EF4-FFF2-40B4-BE49-F238E27FC236}">
                <a16:creationId xmlns:a16="http://schemas.microsoft.com/office/drawing/2014/main" id="{33379AA5-D055-E64C-8264-ABC346882CF5}"/>
              </a:ext>
            </a:extLst>
          </p:cNvPr>
          <p:cNvSpPr/>
          <p:nvPr/>
        </p:nvSpPr>
        <p:spPr>
          <a:xfrm>
            <a:off x="87965" y="1743118"/>
            <a:ext cx="8496944" cy="3416320"/>
          </a:xfrm>
          <a:prstGeom prst="rect">
            <a:avLst/>
          </a:prstGeom>
        </p:spPr>
        <p:txBody>
          <a:bodyPr wrap="square">
            <a:spAutoFit/>
          </a:bodyPr>
          <a:lstStyle/>
          <a:p>
            <a:r>
              <a:rPr lang="en-GB" b="1" dirty="0">
                <a:latin typeface="Calibri" panose="020F0502020204030204" pitchFamily="34" charset="0"/>
                <a:cs typeface="Calibri" panose="020F0502020204030204" pitchFamily="34" charset="0"/>
              </a:rPr>
              <a:t>SHC interfaces: </a:t>
            </a:r>
          </a:p>
          <a:p>
            <a:pPr marL="285750" indent="-285750">
              <a:buFontTx/>
              <a:buChar char="-"/>
            </a:pPr>
            <a:r>
              <a:rPr lang="en-GB" dirty="0">
                <a:solidFill>
                  <a:srgbClr val="0094CA"/>
                </a:solidFill>
                <a:latin typeface="Calibri" panose="020F0502020204030204" pitchFamily="34" charset="0"/>
                <a:cs typeface="Calibri" panose="020F0502020204030204" pitchFamily="34" charset="0"/>
              </a:rPr>
              <a:t>26 interfaces to SPK CRM RDs</a:t>
            </a:r>
          </a:p>
          <a:p>
            <a:pPr marL="285750" indent="-285750">
              <a:buFontTx/>
              <a:buChar char="-"/>
            </a:pPr>
            <a:r>
              <a:rPr lang="en-GB" dirty="0">
                <a:solidFill>
                  <a:srgbClr val="0094CA"/>
                </a:solidFill>
                <a:latin typeface="Calibri" panose="020F0502020204030204" pitchFamily="34" charset="0"/>
                <a:cs typeface="Calibri" panose="020F0502020204030204" pitchFamily="34" charset="0"/>
              </a:rPr>
              <a:t>18 interfaces to MBL CRM RDs</a:t>
            </a:r>
          </a:p>
          <a:p>
            <a:pPr marL="285750" indent="-285750">
              <a:buFontTx/>
              <a:buChar char="-"/>
            </a:pPr>
            <a:r>
              <a:rPr lang="en-GB" dirty="0">
                <a:solidFill>
                  <a:srgbClr val="0094CA"/>
                </a:solidFill>
                <a:latin typeface="Calibri" panose="020F0502020204030204" pitchFamily="34" charset="0"/>
                <a:cs typeface="Calibri" panose="020F0502020204030204" pitchFamily="34" charset="0"/>
              </a:rPr>
              <a:t>42 interfaces to HBL CRM RDs</a:t>
            </a:r>
          </a:p>
          <a:p>
            <a:pPr marL="285750" indent="-285750">
              <a:buFontTx/>
              <a:buChar char="-"/>
            </a:pPr>
            <a:r>
              <a:rPr lang="sv-SE" dirty="0">
                <a:solidFill>
                  <a:srgbClr val="0094CA"/>
                </a:solidFill>
              </a:rPr>
              <a:t>2 interfaces to VAC pump </a:t>
            </a:r>
            <a:r>
              <a:rPr lang="sv-SE" dirty="0" err="1">
                <a:solidFill>
                  <a:srgbClr val="0094CA"/>
                </a:solidFill>
              </a:rPr>
              <a:t>exhausts</a:t>
            </a:r>
            <a:r>
              <a:rPr lang="sv-SE" dirty="0">
                <a:solidFill>
                  <a:srgbClr val="0094CA"/>
                </a:solidFill>
              </a:rPr>
              <a:t> </a:t>
            </a:r>
          </a:p>
          <a:p>
            <a:pPr marL="285750" indent="-285750">
              <a:buFontTx/>
              <a:buChar char="-"/>
            </a:pPr>
            <a:r>
              <a:rPr lang="sv-SE" dirty="0">
                <a:solidFill>
                  <a:srgbClr val="0094CA"/>
                </a:solidFill>
              </a:rPr>
              <a:t>1 interface to the CDS </a:t>
            </a:r>
            <a:r>
              <a:rPr lang="sv-SE" dirty="0" err="1">
                <a:solidFill>
                  <a:srgbClr val="0094CA"/>
                </a:solidFill>
              </a:rPr>
              <a:t>Vent</a:t>
            </a:r>
            <a:r>
              <a:rPr lang="sv-SE" dirty="0">
                <a:solidFill>
                  <a:srgbClr val="0094CA"/>
                </a:solidFill>
              </a:rPr>
              <a:t> Line</a:t>
            </a:r>
          </a:p>
          <a:p>
            <a:pPr marL="285750" indent="-285750">
              <a:buFontTx/>
              <a:buChar char="-"/>
            </a:pPr>
            <a:endParaRPr lang="sv-SE" dirty="0">
              <a:solidFill>
                <a:srgbClr val="0094CA"/>
              </a:solidFill>
            </a:endParaRPr>
          </a:p>
          <a:p>
            <a:pPr marL="285750" indent="-285750">
              <a:buFontTx/>
              <a:buChar char="-"/>
            </a:pPr>
            <a:r>
              <a:rPr lang="sv-SE" dirty="0">
                <a:solidFill>
                  <a:srgbClr val="FF0000"/>
                </a:solidFill>
              </a:rPr>
              <a:t>89 Interfaces to ICS</a:t>
            </a:r>
            <a:br>
              <a:rPr lang="sv-SE" dirty="0">
                <a:solidFill>
                  <a:srgbClr val="FF0000"/>
                </a:solidFill>
              </a:rPr>
            </a:br>
            <a:r>
              <a:rPr lang="sv-SE" dirty="0">
                <a:solidFill>
                  <a:srgbClr val="FF0000"/>
                </a:solidFill>
              </a:rPr>
              <a:t>(under </a:t>
            </a:r>
            <a:r>
              <a:rPr lang="sv-SE" dirty="0" err="1">
                <a:solidFill>
                  <a:srgbClr val="FF0000"/>
                </a:solidFill>
              </a:rPr>
              <a:t>discussion</a:t>
            </a:r>
            <a:r>
              <a:rPr lang="sv-SE" dirty="0">
                <a:solidFill>
                  <a:srgbClr val="FF0000"/>
                </a:solidFill>
              </a:rPr>
              <a:t> </a:t>
            </a:r>
            <a:r>
              <a:rPr lang="sv-SE" dirty="0" err="1">
                <a:solidFill>
                  <a:srgbClr val="FF0000"/>
                </a:solidFill>
              </a:rPr>
              <a:t>with</a:t>
            </a:r>
            <a:r>
              <a:rPr lang="sv-SE" dirty="0">
                <a:solidFill>
                  <a:srgbClr val="FF0000"/>
                </a:solidFill>
              </a:rPr>
              <a:t> Philippe </a:t>
            </a:r>
            <a:r>
              <a:rPr lang="sv-SE" dirty="0" err="1">
                <a:solidFill>
                  <a:srgbClr val="FF0000"/>
                </a:solidFill>
              </a:rPr>
              <a:t>Rabis</a:t>
            </a:r>
            <a:r>
              <a:rPr lang="sv-SE" dirty="0">
                <a:solidFill>
                  <a:srgbClr val="FF0000"/>
                </a:solidFill>
              </a:rPr>
              <a:t>)</a:t>
            </a:r>
          </a:p>
          <a:p>
            <a:pPr marL="285750" indent="-285750">
              <a:buFontTx/>
              <a:buChar char="-"/>
            </a:pPr>
            <a:r>
              <a:rPr lang="sv-SE" dirty="0">
                <a:solidFill>
                  <a:srgbClr val="FF0000"/>
                </a:solidFill>
              </a:rPr>
              <a:t>89 interfaces to Instrument Air  </a:t>
            </a:r>
          </a:p>
          <a:p>
            <a:r>
              <a:rPr lang="sv-SE" dirty="0">
                <a:solidFill>
                  <a:srgbClr val="FF0000"/>
                </a:solidFill>
              </a:rPr>
              <a:t>      (under </a:t>
            </a:r>
            <a:r>
              <a:rPr lang="sv-SE" dirty="0" err="1">
                <a:solidFill>
                  <a:srgbClr val="FF0000"/>
                </a:solidFill>
              </a:rPr>
              <a:t>discussion</a:t>
            </a:r>
            <a:r>
              <a:rPr lang="sv-SE" dirty="0">
                <a:solidFill>
                  <a:srgbClr val="FF0000"/>
                </a:solidFill>
              </a:rPr>
              <a:t> </a:t>
            </a:r>
            <a:r>
              <a:rPr lang="sv-SE" dirty="0" err="1">
                <a:solidFill>
                  <a:srgbClr val="FF0000"/>
                </a:solidFill>
              </a:rPr>
              <a:t>with</a:t>
            </a:r>
            <a:r>
              <a:rPr lang="sv-SE" dirty="0">
                <a:solidFill>
                  <a:srgbClr val="FF0000"/>
                </a:solidFill>
              </a:rPr>
              <a:t> </a:t>
            </a:r>
            <a:r>
              <a:rPr lang="sv-SE" dirty="0" err="1">
                <a:solidFill>
                  <a:srgbClr val="FF0000"/>
                </a:solidFill>
              </a:rPr>
              <a:t>Anthon</a:t>
            </a:r>
            <a:r>
              <a:rPr lang="sv-SE" dirty="0">
                <a:solidFill>
                  <a:srgbClr val="FF0000"/>
                </a:solidFill>
              </a:rPr>
              <a:t> Lundmark)</a:t>
            </a:r>
          </a:p>
          <a:p>
            <a:pPr marL="285750" indent="-285750">
              <a:buFontTx/>
              <a:buChar char="-"/>
            </a:pPr>
            <a:endParaRPr lang="sv-SE" dirty="0"/>
          </a:p>
        </p:txBody>
      </p:sp>
      <p:sp>
        <p:nvSpPr>
          <p:cNvPr id="12" name="Rectangle 11">
            <a:extLst>
              <a:ext uri="{FF2B5EF4-FFF2-40B4-BE49-F238E27FC236}">
                <a16:creationId xmlns:a16="http://schemas.microsoft.com/office/drawing/2014/main" id="{0617A450-DA99-4949-8533-732A1D168B55}"/>
              </a:ext>
            </a:extLst>
          </p:cNvPr>
          <p:cNvSpPr/>
          <p:nvPr/>
        </p:nvSpPr>
        <p:spPr>
          <a:xfrm>
            <a:off x="323528" y="5443614"/>
            <a:ext cx="3561681" cy="369332"/>
          </a:xfrm>
          <a:prstGeom prst="rect">
            <a:avLst/>
          </a:prstGeom>
        </p:spPr>
        <p:txBody>
          <a:bodyPr wrap="none">
            <a:spAutoFit/>
          </a:bodyPr>
          <a:lstStyle/>
          <a:p>
            <a:r>
              <a:rPr lang="sv-SE" b="1" dirty="0"/>
              <a:t>Interfaces </a:t>
            </a:r>
            <a:r>
              <a:rPr lang="sv-SE" b="1" dirty="0" err="1"/>
              <a:t>are</a:t>
            </a:r>
            <a:r>
              <a:rPr lang="sv-SE" b="1" dirty="0"/>
              <a:t> </a:t>
            </a:r>
            <a:r>
              <a:rPr lang="sv-SE" b="1" dirty="0" err="1"/>
              <a:t>listed</a:t>
            </a:r>
            <a:r>
              <a:rPr lang="sv-SE" b="1" dirty="0"/>
              <a:t> in ESS-0414416</a:t>
            </a:r>
            <a:endParaRPr lang="en-GB" dirty="0"/>
          </a:p>
        </p:txBody>
      </p:sp>
      <p:sp>
        <p:nvSpPr>
          <p:cNvPr id="14" name="Rectangle 13">
            <a:extLst>
              <a:ext uri="{FF2B5EF4-FFF2-40B4-BE49-F238E27FC236}">
                <a16:creationId xmlns:a16="http://schemas.microsoft.com/office/drawing/2014/main" id="{B691E1D6-7887-3142-B232-C9F9D2CCC60A}"/>
              </a:ext>
            </a:extLst>
          </p:cNvPr>
          <p:cNvSpPr/>
          <p:nvPr/>
        </p:nvSpPr>
        <p:spPr>
          <a:xfrm>
            <a:off x="5148064" y="5178414"/>
            <a:ext cx="504056" cy="123111"/>
          </a:xfrm>
          <a:prstGeom prst="rect">
            <a:avLst/>
          </a:prstGeom>
          <a:solidFill>
            <a:schemeClr val="bg1"/>
          </a:solidFill>
        </p:spPr>
        <p:txBody>
          <a:bodyPr wrap="square" lIns="0" tIns="0" rIns="0" bIns="0">
            <a:spAutoFit/>
          </a:bodyPr>
          <a:lstStyle/>
          <a:p>
            <a:r>
              <a:rPr lang="sv-SE" sz="800" b="1" dirty="0"/>
              <a:t>IPNO</a:t>
            </a:r>
            <a:endParaRPr lang="en-GB" sz="800" dirty="0"/>
          </a:p>
        </p:txBody>
      </p:sp>
      <p:sp>
        <p:nvSpPr>
          <p:cNvPr id="17" name="Rectangle 16">
            <a:extLst>
              <a:ext uri="{FF2B5EF4-FFF2-40B4-BE49-F238E27FC236}">
                <a16:creationId xmlns:a16="http://schemas.microsoft.com/office/drawing/2014/main" id="{7A9A13A5-3C4E-2D46-8ED6-DBC2AA5934E0}"/>
              </a:ext>
            </a:extLst>
          </p:cNvPr>
          <p:cNvSpPr/>
          <p:nvPr/>
        </p:nvSpPr>
        <p:spPr>
          <a:xfrm>
            <a:off x="5724128" y="5178414"/>
            <a:ext cx="279648" cy="123111"/>
          </a:xfrm>
          <a:prstGeom prst="rect">
            <a:avLst/>
          </a:prstGeom>
          <a:solidFill>
            <a:schemeClr val="bg1"/>
          </a:solidFill>
        </p:spPr>
        <p:txBody>
          <a:bodyPr wrap="square" lIns="0" tIns="0" rIns="0" bIns="0">
            <a:spAutoFit/>
          </a:bodyPr>
          <a:lstStyle/>
          <a:p>
            <a:pPr algn="r"/>
            <a:r>
              <a:rPr lang="sv-SE" sz="800" b="1" dirty="0"/>
              <a:t>IPNO</a:t>
            </a:r>
            <a:endParaRPr lang="en-GB" sz="800" dirty="0"/>
          </a:p>
        </p:txBody>
      </p:sp>
    </p:spTree>
    <p:extLst>
      <p:ext uri="{BB962C8B-B14F-4D97-AF65-F5344CB8AC3E}">
        <p14:creationId xmlns:p14="http://schemas.microsoft.com/office/powerpoint/2010/main" val="4162720218"/>
      </p:ext>
    </p:extLst>
  </p:cSld>
  <p:clrMapOvr>
    <a:masterClrMapping/>
  </p:clrMapOvr>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30614</TotalTime>
  <Words>872</Words>
  <Application>Microsoft Macintosh PowerPoint</Application>
  <PresentationFormat>On-screen Show (4:3)</PresentationFormat>
  <Paragraphs>151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 Next Medium</vt:lpstr>
      <vt:lpstr>Calibri</vt:lpstr>
      <vt:lpstr>Cambria</vt:lpstr>
      <vt:lpstr>Helvetica</vt:lpstr>
      <vt:lpstr>Papyrus</vt:lpstr>
      <vt:lpstr>Symbol</vt:lpstr>
      <vt:lpstr>Tahoma</vt:lpstr>
      <vt:lpstr>Times New Roman</vt:lpstr>
      <vt:lpstr>ESS Core Powerpoint template</vt:lpstr>
      <vt:lpstr>General overview  of ACCSYS 11.11.6.5 Work Unit: Safety Helium Collectors (SHC) </vt:lpstr>
      <vt:lpstr>SHC CDR agenda</vt:lpstr>
      <vt:lpstr>SHC project backgrounds (1/3)</vt:lpstr>
      <vt:lpstr>SHC project backgrounds (2/3)</vt:lpstr>
      <vt:lpstr>SHC project backgrounds (3/3)</vt:lpstr>
      <vt:lpstr>SHC function and main requirements</vt:lpstr>
      <vt:lpstr>SHC conceptual layout</vt:lpstr>
      <vt:lpstr>SHC Process and Instrumentation Diagram</vt:lpstr>
      <vt:lpstr>SHC Interfaces</vt:lpstr>
      <vt:lpstr>SHC location</vt:lpstr>
      <vt:lpstr>SHC 3D model</vt:lpstr>
      <vt:lpstr>SHC project scope</vt:lpstr>
      <vt:lpstr>SHC project scope</vt:lpstr>
      <vt:lpstr>SHC project team</vt:lpstr>
      <vt:lpstr>PowerPoint Presentation</vt:lpstr>
      <vt:lpstr>PowerPoint Presentation</vt:lpstr>
      <vt:lpstr>PowerPoint Presentation</vt:lpstr>
      <vt:lpstr>SHC CDR agenda</vt:lpstr>
    </vt:vector>
  </TitlesOfParts>
  <Company>ESS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jaroslaw.fydrych@esss.se</cp:lastModifiedBy>
  <cp:revision>481</cp:revision>
  <cp:lastPrinted>2016-04-04T12:05:20Z</cp:lastPrinted>
  <dcterms:created xsi:type="dcterms:W3CDTF">2013-10-29T16:05:10Z</dcterms:created>
  <dcterms:modified xsi:type="dcterms:W3CDTF">2018-10-04T09:57:30Z</dcterms:modified>
</cp:coreProperties>
</file>