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375" r:id="rId3"/>
    <p:sldId id="387" r:id="rId4"/>
    <p:sldId id="427" r:id="rId5"/>
    <p:sldId id="459" r:id="rId6"/>
    <p:sldId id="460" r:id="rId7"/>
    <p:sldId id="462" r:id="rId8"/>
    <p:sldId id="463" r:id="rId9"/>
    <p:sldId id="464" r:id="rId10"/>
    <p:sldId id="434" r:id="rId11"/>
    <p:sldId id="465" r:id="rId12"/>
    <p:sldId id="461" r:id="rId13"/>
    <p:sldId id="468" r:id="rId14"/>
    <p:sldId id="467" r:id="rId15"/>
    <p:sldId id="466" r:id="rId16"/>
    <p:sldId id="475" r:id="rId17"/>
    <p:sldId id="469" r:id="rId18"/>
    <p:sldId id="476" r:id="rId19"/>
    <p:sldId id="470" r:id="rId20"/>
    <p:sldId id="478" r:id="rId21"/>
    <p:sldId id="477" r:id="rId22"/>
    <p:sldId id="471" r:id="rId23"/>
    <p:sldId id="472" r:id="rId24"/>
    <p:sldId id="473" r:id="rId25"/>
    <p:sldId id="479" r:id="rId26"/>
    <p:sldId id="480" r:id="rId27"/>
    <p:sldId id="474" r:id="rId2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AE0101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2663" autoAdjust="0"/>
  </p:normalViewPr>
  <p:slideViewPr>
    <p:cSldViewPr snapToGrid="0">
      <p:cViewPr varScale="1">
        <p:scale>
          <a:sx n="122" d="100"/>
          <a:sy n="122" d="100"/>
        </p:scale>
        <p:origin x="14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-67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thanmoberg\AppData\Roaming\Microsoft\Excel\CheckList_arbetsblad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thanmoberg\AppData\Roaming\Microsoft\Excel\CheckList_arbetsblad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0" i="0" baseline="0" dirty="0" smtClean="0">
                <a:effectLst/>
              </a:rPr>
              <a:t>Plastic deformation</a:t>
            </a:r>
            <a:endParaRPr lang="sv-SE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Sheet4!$I$3</c:f>
              <c:strCache>
                <c:ptCount val="1"/>
                <c:pt idx="0">
                  <c:v>LC3 1.4307</c:v>
                </c:pt>
              </c:strCache>
            </c:strRef>
          </c:tx>
          <c:xVal>
            <c:numRef>
              <c:f>Sheet4!$B$4:$B$12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</c:numCache>
            </c:numRef>
          </c:xVal>
          <c:yVal>
            <c:numRef>
              <c:f>Sheet4!$I$4:$I$12</c:f>
              <c:numCache>
                <c:formatCode>0.00E+00</c:formatCode>
                <c:ptCount val="9"/>
                <c:pt idx="0">
                  <c:v>6.3382999999999998E-3</c:v>
                </c:pt>
                <c:pt idx="1">
                  <c:v>6.5975000000000001E-3</c:v>
                </c:pt>
                <c:pt idx="2">
                  <c:v>6.7938E-3</c:v>
                </c:pt>
                <c:pt idx="3">
                  <c:v>6.9360000000000003E-3</c:v>
                </c:pt>
                <c:pt idx="4">
                  <c:v>7.0368000000000002E-3</c:v>
                </c:pt>
                <c:pt idx="5">
                  <c:v>7.1057999999999998E-3</c:v>
                </c:pt>
                <c:pt idx="6">
                  <c:v>7.1501000000000004E-3</c:v>
                </c:pt>
                <c:pt idx="7">
                  <c:v>7.1748000000000003E-3</c:v>
                </c:pt>
                <c:pt idx="8">
                  <c:v>7.1840000000000003E-3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A1-4E82-BEDB-6BA7D528DCFC}"/>
            </c:ext>
          </c:extLst>
        </c:ser>
        <c:ser>
          <c:idx val="3"/>
          <c:order val="1"/>
          <c:tx>
            <c:strRef>
              <c:f>Sheet4!$L$3</c:f>
              <c:strCache>
                <c:ptCount val="1"/>
                <c:pt idx="0">
                  <c:v>LC3 1.4404</c:v>
                </c:pt>
              </c:strCache>
            </c:strRef>
          </c:tx>
          <c:xVal>
            <c:numRef>
              <c:f>Sheet4!$L$4:$L$12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</c:numCache>
            </c:numRef>
          </c:xVal>
          <c:yVal>
            <c:numRef>
              <c:f>Sheet4!$M$4:$M$12</c:f>
              <c:numCache>
                <c:formatCode>0.00E+00</c:formatCode>
                <c:ptCount val="9"/>
                <c:pt idx="0">
                  <c:v>6.1926000000000004E-3</c:v>
                </c:pt>
                <c:pt idx="1">
                  <c:v>6.4429999999999999E-3</c:v>
                </c:pt>
                <c:pt idx="2">
                  <c:v>6.6217999999999997E-3</c:v>
                </c:pt>
                <c:pt idx="3">
                  <c:v>6.7502999999999999E-3</c:v>
                </c:pt>
                <c:pt idx="4">
                  <c:v>6.8405999999999996E-3</c:v>
                </c:pt>
                <c:pt idx="5">
                  <c:v>6.9017999999999996E-3</c:v>
                </c:pt>
                <c:pt idx="6">
                  <c:v>6.9401000000000003E-3</c:v>
                </c:pt>
                <c:pt idx="7">
                  <c:v>6.9604999999999997E-3</c:v>
                </c:pt>
                <c:pt idx="8">
                  <c:v>6.9673000000000001E-3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A1-4E82-BEDB-6BA7D528D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601112"/>
        <c:axId val="241600128"/>
      </c:scatterChart>
      <c:valAx>
        <c:axId val="241601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step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00128"/>
        <c:crosses val="autoZero"/>
        <c:crossBetween val="midCat"/>
      </c:valAx>
      <c:valAx>
        <c:axId val="24160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Plastic strain</a:t>
                </a:r>
                <a:r>
                  <a:rPr lang="en-US" baseline="0"/>
                  <a:t> [m/m]</a:t>
                </a:r>
                <a:endParaRPr lang="en-US"/>
              </a:p>
            </c:rich>
          </c:tx>
          <c:layout/>
          <c:overlay val="0"/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011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0" i="0" baseline="0" dirty="0" smtClean="0">
                <a:effectLst/>
              </a:rPr>
              <a:t>Plastic deformation</a:t>
            </a:r>
            <a:endParaRPr lang="sv-SE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Sheet4!$I$3</c:f>
              <c:strCache>
                <c:ptCount val="1"/>
                <c:pt idx="0">
                  <c:v>LC3 1.4307</c:v>
                </c:pt>
              </c:strCache>
            </c:strRef>
          </c:tx>
          <c:xVal>
            <c:numRef>
              <c:f>Sheet4!$B$4:$B$12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</c:numCache>
            </c:numRef>
          </c:xVal>
          <c:yVal>
            <c:numRef>
              <c:f>Sheet4!$I$4:$I$12</c:f>
              <c:numCache>
                <c:formatCode>0.00E+00</c:formatCode>
                <c:ptCount val="9"/>
                <c:pt idx="0">
                  <c:v>6.3382999999999998E-3</c:v>
                </c:pt>
                <c:pt idx="1">
                  <c:v>6.5975000000000001E-3</c:v>
                </c:pt>
                <c:pt idx="2">
                  <c:v>6.7938E-3</c:v>
                </c:pt>
                <c:pt idx="3">
                  <c:v>6.9360000000000003E-3</c:v>
                </c:pt>
                <c:pt idx="4">
                  <c:v>7.0368000000000002E-3</c:v>
                </c:pt>
                <c:pt idx="5">
                  <c:v>7.1057999999999998E-3</c:v>
                </c:pt>
                <c:pt idx="6">
                  <c:v>7.1501000000000004E-3</c:v>
                </c:pt>
                <c:pt idx="7">
                  <c:v>7.1748000000000003E-3</c:v>
                </c:pt>
                <c:pt idx="8">
                  <c:v>7.1840000000000003E-3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6C-4F3C-B193-D6375F0FBEFB}"/>
            </c:ext>
          </c:extLst>
        </c:ser>
        <c:ser>
          <c:idx val="3"/>
          <c:order val="1"/>
          <c:tx>
            <c:strRef>
              <c:f>Sheet4!$L$3</c:f>
              <c:strCache>
                <c:ptCount val="1"/>
                <c:pt idx="0">
                  <c:v>LC3 1.4404</c:v>
                </c:pt>
              </c:strCache>
            </c:strRef>
          </c:tx>
          <c:xVal>
            <c:numRef>
              <c:f>Sheet4!$L$4:$L$12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</c:numCache>
            </c:numRef>
          </c:xVal>
          <c:yVal>
            <c:numRef>
              <c:f>Sheet4!$M$4:$M$12</c:f>
              <c:numCache>
                <c:formatCode>0.00E+00</c:formatCode>
                <c:ptCount val="9"/>
                <c:pt idx="0">
                  <c:v>6.1926000000000004E-3</c:v>
                </c:pt>
                <c:pt idx="1">
                  <c:v>6.4429999999999999E-3</c:v>
                </c:pt>
                <c:pt idx="2">
                  <c:v>6.6217999999999997E-3</c:v>
                </c:pt>
                <c:pt idx="3">
                  <c:v>6.7502999999999999E-3</c:v>
                </c:pt>
                <c:pt idx="4">
                  <c:v>6.8405999999999996E-3</c:v>
                </c:pt>
                <c:pt idx="5">
                  <c:v>6.9017999999999996E-3</c:v>
                </c:pt>
                <c:pt idx="6">
                  <c:v>6.9401000000000003E-3</c:v>
                </c:pt>
                <c:pt idx="7">
                  <c:v>6.9604999999999997E-3</c:v>
                </c:pt>
                <c:pt idx="8">
                  <c:v>6.9673000000000001E-3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6C-4F3C-B193-D6375F0FB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601112"/>
        <c:axId val="241600128"/>
      </c:scatterChart>
      <c:valAx>
        <c:axId val="241601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step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00128"/>
        <c:crosses val="autoZero"/>
        <c:crossBetween val="midCat"/>
      </c:valAx>
      <c:valAx>
        <c:axId val="24160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Plastic strain</a:t>
                </a:r>
                <a:r>
                  <a:rPr lang="en-US" baseline="0"/>
                  <a:t> [m/m]</a:t>
                </a:r>
                <a:endParaRPr lang="en-US"/>
              </a:p>
            </c:rich>
          </c:tx>
          <c:layout/>
          <c:overlay val="0"/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011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2018-09-06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33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Target left, source right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88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Load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case</a:t>
            </a:r>
            <a:r>
              <a:rPr lang="sv-SE" baseline="0" dirty="0" smtClean="0"/>
              <a:t> 3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identified</a:t>
            </a:r>
            <a:r>
              <a:rPr lang="sv-SE" baseline="0" dirty="0" smtClean="0"/>
              <a:t> as the </a:t>
            </a:r>
            <a:r>
              <a:rPr lang="sv-SE" baseline="0" dirty="0" err="1" smtClean="0"/>
              <a:t>worst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case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Therefore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another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three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load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cycles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simulated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hardening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material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thereby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increased</a:t>
            </a:r>
            <a:r>
              <a:rPr lang="sv-SE" baseline="0" dirty="0" smtClean="0"/>
              <a:t> and the </a:t>
            </a:r>
            <a:r>
              <a:rPr lang="sv-SE" baseline="0" dirty="0" err="1" smtClean="0"/>
              <a:t>increment</a:t>
            </a:r>
            <a:r>
              <a:rPr lang="sv-SE" baseline="0" dirty="0" smtClean="0"/>
              <a:t> in plastic deformations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reduced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between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step 9 and 11 </a:t>
            </a:r>
            <a:r>
              <a:rPr lang="sv-SE" baseline="0" dirty="0" err="1" smtClean="0"/>
              <a:t>compared</a:t>
            </a:r>
            <a:r>
              <a:rPr lang="sv-SE" baseline="0" dirty="0" smtClean="0"/>
              <a:t> to the </a:t>
            </a:r>
            <a:r>
              <a:rPr lang="sv-SE" baseline="0" dirty="0" err="1" smtClean="0"/>
              <a:t>increment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between</a:t>
            </a:r>
            <a:r>
              <a:rPr lang="sv-SE" baseline="0" dirty="0" smtClean="0"/>
              <a:t> 3 and 5. By extrapolating the plastic deformations the </a:t>
            </a:r>
            <a:r>
              <a:rPr lang="sv-SE" baseline="0" dirty="0" err="1" smtClean="0"/>
              <a:t>structure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withstand</a:t>
            </a:r>
            <a:r>
              <a:rPr lang="sv-SE" baseline="0" dirty="0" smtClean="0"/>
              <a:t> at </a:t>
            </a:r>
            <a:r>
              <a:rPr lang="sv-SE" baseline="0" dirty="0" err="1" smtClean="0"/>
              <a:t>least</a:t>
            </a:r>
            <a:r>
              <a:rPr lang="sv-SE" baseline="0" dirty="0" smtClean="0"/>
              <a:t> 1229 </a:t>
            </a:r>
            <a:r>
              <a:rPr lang="sv-SE" baseline="0" dirty="0" err="1" smtClean="0"/>
              <a:t>cycles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89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2018-09-06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2018-09-06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2018-09-06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2018-09-06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2018-09-06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94664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Helium collector </a:t>
            </a:r>
            <a:r>
              <a:rPr lang="en-US" sz="4000" dirty="0" smtClean="0"/>
              <a:t>structural analysis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Jonathan Moberg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CDS vent line connection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27" y="1568654"/>
            <a:ext cx="4504065" cy="51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376" y="1600200"/>
            <a:ext cx="526324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Stub</a:t>
            </a:r>
            <a:r>
              <a:rPr lang="sv-SE" dirty="0" smtClean="0"/>
              <a:t> </a:t>
            </a:r>
            <a:r>
              <a:rPr lang="sv-SE" dirty="0" err="1" smtClean="0"/>
              <a:t>loads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619708"/>
              </p:ext>
            </p:extLst>
          </p:nvPr>
        </p:nvGraphicFramePr>
        <p:xfrm>
          <a:off x="1513840" y="2440781"/>
          <a:ext cx="6116320" cy="284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3764156677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88954844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178006164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677405029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1984815718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35152119"/>
                    </a:ext>
                  </a:extLst>
                </a:gridCol>
                <a:gridCol w="419735">
                  <a:extLst>
                    <a:ext uri="{9D8B030D-6E8A-4147-A177-3AD203B41FA5}">
                      <a16:colId xmlns:a16="http://schemas.microsoft.com/office/drawing/2014/main" val="111997268"/>
                    </a:ext>
                  </a:extLst>
                </a:gridCol>
                <a:gridCol w="419735">
                  <a:extLst>
                    <a:ext uri="{9D8B030D-6E8A-4147-A177-3AD203B41FA5}">
                      <a16:colId xmlns:a16="http://schemas.microsoft.com/office/drawing/2014/main" val="2053375238"/>
                    </a:ext>
                  </a:extLst>
                </a:gridCol>
                <a:gridCol w="376555">
                  <a:extLst>
                    <a:ext uri="{9D8B030D-6E8A-4147-A177-3AD203B41FA5}">
                      <a16:colId xmlns:a16="http://schemas.microsoft.com/office/drawing/2014/main" val="228057995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Static pressure in the flexible inlet hose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8914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Safety </a:t>
                      </a:r>
                      <a:r>
                        <a:rPr lang="en-GB" sz="1100" dirty="0" smtClean="0">
                          <a:effectLst/>
                        </a:rPr>
                        <a:t>device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Interface DN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Interface PN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Fz due to mass [N]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valve opening [kN]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Fx [kN]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Fy [kN]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Fz [kN]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45241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SV91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DIN EN 1092-1 Form B1 (DIN 2526 Form 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91712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SV92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DIN EN 1092-1 Form B1 (DIN 2526 Form 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56144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SV93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DIN EN 1092-1 Form B1 (DIN 2526 Form 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96706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SV94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DIN EN 1092-1 Form B1 (DIN 2526 Form 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25385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RD92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DIN EN 1092-1 Type 11 Form B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176104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4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Load</a:t>
            </a:r>
            <a:r>
              <a:rPr lang="sv-SE" dirty="0" smtClean="0"/>
              <a:t> </a:t>
            </a:r>
            <a:r>
              <a:rPr lang="sv-SE" dirty="0" err="1" smtClean="0"/>
              <a:t>cases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152262"/>
              </p:ext>
            </p:extLst>
          </p:nvPr>
        </p:nvGraphicFramePr>
        <p:xfrm>
          <a:off x="2428557" y="3151981"/>
          <a:ext cx="4286885" cy="142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1663086687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3019964280"/>
                    </a:ext>
                  </a:extLst>
                </a:gridCol>
                <a:gridCol w="305435">
                  <a:extLst>
                    <a:ext uri="{9D8B030D-6E8A-4147-A177-3AD203B41FA5}">
                      <a16:colId xmlns:a16="http://schemas.microsoft.com/office/drawing/2014/main" val="3125968465"/>
                    </a:ext>
                  </a:extLst>
                </a:gridCol>
                <a:gridCol w="519430">
                  <a:extLst>
                    <a:ext uri="{9D8B030D-6E8A-4147-A177-3AD203B41FA5}">
                      <a16:colId xmlns:a16="http://schemas.microsoft.com/office/drawing/2014/main" val="3415059786"/>
                    </a:ext>
                  </a:extLst>
                </a:gridCol>
                <a:gridCol w="305435">
                  <a:extLst>
                    <a:ext uri="{9D8B030D-6E8A-4147-A177-3AD203B41FA5}">
                      <a16:colId xmlns:a16="http://schemas.microsoft.com/office/drawing/2014/main" val="3390404924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2875622296"/>
                    </a:ext>
                  </a:extLst>
                </a:gridCol>
                <a:gridCol w="305435">
                  <a:extLst>
                    <a:ext uri="{9D8B030D-6E8A-4147-A177-3AD203B41FA5}">
                      <a16:colId xmlns:a16="http://schemas.microsoft.com/office/drawing/2014/main" val="275949160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1507657471"/>
                    </a:ext>
                  </a:extLst>
                </a:gridCol>
                <a:gridCol w="305435">
                  <a:extLst>
                    <a:ext uri="{9D8B030D-6E8A-4147-A177-3AD203B41FA5}">
                      <a16:colId xmlns:a16="http://schemas.microsoft.com/office/drawing/2014/main" val="744125264"/>
                    </a:ext>
                  </a:extLst>
                </a:gridCol>
              </a:tblGrid>
              <a:tr h="13906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Load case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DN25 [N]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dir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DN40 [N]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dir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DN80 [N]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dir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DN100 [N]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dir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602369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-4500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4500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-1400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5600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675979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-4500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-4500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-1400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5600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066051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3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-4500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-4500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-1400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5600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y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559854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-4500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4500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-1400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5600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241379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-4500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4500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-1400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5600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2383184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-4500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-1400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5600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110801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8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Load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r>
              <a:rPr lang="sv-SE" dirty="0" smtClean="0"/>
              <a:t> 3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3" y="1772816"/>
            <a:ext cx="4170669" cy="4948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5" y="5440144"/>
            <a:ext cx="1447800" cy="128587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18425"/>
              </p:ext>
            </p:extLst>
          </p:nvPr>
        </p:nvGraphicFramePr>
        <p:xfrm>
          <a:off x="4088557" y="1641829"/>
          <a:ext cx="4844416" cy="3128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7873">
                  <a:extLst>
                    <a:ext uri="{9D8B030D-6E8A-4147-A177-3AD203B41FA5}">
                      <a16:colId xmlns:a16="http://schemas.microsoft.com/office/drawing/2014/main" val="3277120623"/>
                    </a:ext>
                  </a:extLst>
                </a:gridCol>
                <a:gridCol w="1664335">
                  <a:extLst>
                    <a:ext uri="{9D8B030D-6E8A-4147-A177-3AD203B41FA5}">
                      <a16:colId xmlns:a16="http://schemas.microsoft.com/office/drawing/2014/main" val="2078014341"/>
                    </a:ext>
                  </a:extLst>
                </a:gridCol>
                <a:gridCol w="757873">
                  <a:extLst>
                    <a:ext uri="{9D8B030D-6E8A-4147-A177-3AD203B41FA5}">
                      <a16:colId xmlns:a16="http://schemas.microsoft.com/office/drawing/2014/main" val="1980452672"/>
                    </a:ext>
                  </a:extLst>
                </a:gridCol>
                <a:gridCol w="1664335">
                  <a:extLst>
                    <a:ext uri="{9D8B030D-6E8A-4147-A177-3AD203B41FA5}">
                      <a16:colId xmlns:a16="http://schemas.microsoft.com/office/drawing/2014/main" val="249998729"/>
                    </a:ext>
                  </a:extLst>
                </a:gridCol>
              </a:tblGrid>
              <a:tr h="276225"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1.4404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1.4307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979162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step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Plastic deformation [m/m]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step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Plastic deformation [m/m]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60065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6.19E-03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6.34E-03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17126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6.44E-03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6.60E-03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594296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6.62E-03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6.79E-03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610372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6.75E-03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6.94E-03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8051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6.84E-03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7.04E-03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2220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6.90E-03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7.11E-03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6078721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6.94E-03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7.15E-03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0559509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6.96E-03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7.17E-03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19023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6.97E-03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7.18E-03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8147882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n_allowed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n_allowed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4654 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38784124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13108865"/>
              </p:ext>
            </p:extLst>
          </p:nvPr>
        </p:nvGraphicFramePr>
        <p:xfrm>
          <a:off x="4184662" y="4769839"/>
          <a:ext cx="4502138" cy="195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61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73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Floor</a:t>
            </a:r>
            <a:r>
              <a:rPr lang="sv-SE" dirty="0" smtClean="0"/>
              <a:t> </a:t>
            </a:r>
            <a:r>
              <a:rPr lang="sv-SE" dirty="0" err="1" smtClean="0"/>
              <a:t>mounted</a:t>
            </a:r>
            <a:r>
              <a:rPr lang="sv-SE" dirty="0" smtClean="0"/>
              <a:t> support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27" y="1568654"/>
            <a:ext cx="4504065" cy="515282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1846" y="6236921"/>
            <a:ext cx="531446" cy="4845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Floor</a:t>
            </a:r>
            <a:r>
              <a:rPr lang="sv-SE" dirty="0"/>
              <a:t> </a:t>
            </a:r>
            <a:r>
              <a:rPr lang="sv-SE" dirty="0" err="1"/>
              <a:t>mounted</a:t>
            </a:r>
            <a:r>
              <a:rPr lang="sv-SE" dirty="0"/>
              <a:t>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05" y="1624012"/>
            <a:ext cx="472152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F_5,5316e+005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27" y="1568654"/>
            <a:ext cx="4504065" cy="515282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26767" y="5126892"/>
            <a:ext cx="1318955" cy="7971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F_5,5316e+005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5538"/>
            <a:ext cx="8229600" cy="36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23528" y="157502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AutoNum type="arabicPeriod"/>
            </a:pPr>
            <a:r>
              <a:rPr lang="en-US" sz="2400" dirty="0" smtClean="0"/>
              <a:t>Overview</a:t>
            </a:r>
            <a:endParaRPr lang="en-US" sz="2400" dirty="0" smtClean="0"/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en-US" sz="2400" dirty="0" smtClean="0"/>
              <a:t>Bellows</a:t>
            </a:r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sv-SE" sz="2400" dirty="0" smtClean="0"/>
              <a:t>Pipes</a:t>
            </a:r>
            <a:endParaRPr lang="en-US" sz="2400" dirty="0" smtClean="0"/>
          </a:p>
          <a:p>
            <a:pPr marL="342900" indent="-342900">
              <a:lnSpc>
                <a:spcPct val="140000"/>
              </a:lnSpc>
              <a:buFontTx/>
              <a:buAutoNum type="arabicPeriod"/>
            </a:pPr>
            <a:r>
              <a:rPr lang="en-US" sz="2400" dirty="0" smtClean="0"/>
              <a:t>Supports</a:t>
            </a:r>
            <a:endParaRPr lang="en-US" sz="2400" dirty="0" smtClean="0"/>
          </a:p>
          <a:p>
            <a:pPr>
              <a:lnSpc>
                <a:spcPct val="14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61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Ceiling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15" y="1600200"/>
            <a:ext cx="420517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Ceiling</a:t>
            </a:r>
            <a:r>
              <a:rPr lang="sv-SE" dirty="0"/>
              <a:t> </a:t>
            </a:r>
            <a:r>
              <a:rPr lang="sv-SE" dirty="0" err="1"/>
              <a:t>beam</a:t>
            </a:r>
            <a:r>
              <a:rPr lang="sv-SE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33" y="1600200"/>
            <a:ext cx="5905534" cy="452596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 rot="2376550">
            <a:off x="4216406" y="2668955"/>
            <a:ext cx="1891323" cy="290732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376550">
            <a:off x="4220306" y="2672861"/>
            <a:ext cx="1891323" cy="290732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7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Ceiling</a:t>
            </a:r>
            <a:r>
              <a:rPr lang="sv-SE" dirty="0"/>
              <a:t> </a:t>
            </a:r>
            <a:r>
              <a:rPr lang="sv-SE" dirty="0" err="1"/>
              <a:t>beam</a:t>
            </a:r>
            <a:r>
              <a:rPr lang="sv-SE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81" y="1600200"/>
            <a:ext cx="335303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Primary</a:t>
            </a:r>
            <a:r>
              <a:rPr lang="sv-SE" dirty="0" smtClean="0"/>
              <a:t> supports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" y="1694351"/>
            <a:ext cx="4098886" cy="42065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06" y="1896508"/>
            <a:ext cx="3981954" cy="387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Anchors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2" y="1600200"/>
            <a:ext cx="806213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Supports in the </a:t>
            </a:r>
            <a:r>
              <a:rPr lang="sv-SE" dirty="0" err="1" smtClean="0"/>
              <a:t>corridor</a:t>
            </a:r>
            <a:r>
              <a:rPr lang="sv-SE" dirty="0" smtClean="0"/>
              <a:t> to the </a:t>
            </a:r>
            <a:r>
              <a:rPr lang="sv-SE" dirty="0" err="1" smtClean="0"/>
              <a:t>cold</a:t>
            </a:r>
            <a:r>
              <a:rPr lang="sv-SE" dirty="0" smtClean="0"/>
              <a:t>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06430"/>
            <a:ext cx="8229600" cy="37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Supports in the </a:t>
            </a:r>
            <a:r>
              <a:rPr lang="sv-SE" dirty="0" err="1"/>
              <a:t>corridor</a:t>
            </a:r>
            <a:r>
              <a:rPr lang="sv-SE" dirty="0"/>
              <a:t> to the </a:t>
            </a:r>
            <a:r>
              <a:rPr lang="sv-SE" dirty="0" err="1"/>
              <a:t>cold</a:t>
            </a:r>
            <a:r>
              <a:rPr lang="sv-SE" dirty="0"/>
              <a:t>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859" y="1600200"/>
            <a:ext cx="722228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ix </a:t>
            </a:r>
            <a:r>
              <a:rPr lang="en-GB" dirty="0"/>
              <a:t>after the L-shaped hole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80" y="1600200"/>
            <a:ext cx="536063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42009" b="23453"/>
          <a:stretch/>
        </p:blipFill>
        <p:spPr>
          <a:xfrm>
            <a:off x="103840" y="4376979"/>
            <a:ext cx="9040159" cy="147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Papyrus"/>
              </a:rPr>
              <a:t>Routing of the collector </a:t>
            </a:r>
            <a:endParaRPr lang="en-US" dirty="0">
              <a:cs typeface="Papyrus"/>
            </a:endParaRPr>
          </a:p>
        </p:txBody>
      </p:sp>
      <p:pic>
        <p:nvPicPr>
          <p:cNvPr id="16" name="Picture 15" descr="Screen Shot 2015-05-17 at 12.50.4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2880320" cy="1435979"/>
          </a:xfrm>
          <a:prstGeom prst="rect">
            <a:avLst/>
          </a:prstGeom>
        </p:spPr>
      </p:pic>
      <p:pic>
        <p:nvPicPr>
          <p:cNvPr id="17" name="Picture 16" descr="Macintosh HD:private:var:folders:fh:8x9py10j2875kzvwl9zk8hrh0032n5:T:TemporaryItems:Picture_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/>
          <a:stretch/>
        </p:blipFill>
        <p:spPr bwMode="auto">
          <a:xfrm>
            <a:off x="7812360" y="2276872"/>
            <a:ext cx="1223541" cy="2417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8740476" y="4245049"/>
            <a:ext cx="144016" cy="7920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83568" y="3429000"/>
            <a:ext cx="648072" cy="129614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762542" y="2348880"/>
            <a:ext cx="1381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CDS vent line </a:t>
            </a:r>
          </a:p>
          <a:p>
            <a:r>
              <a:rPr lang="en-US" sz="1400" dirty="0" smtClean="0"/>
              <a:t>L = 12 m, DN400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892480" y="5229200"/>
            <a:ext cx="0" cy="93610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27584" y="6021288"/>
            <a:ext cx="8064896" cy="654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27584" y="5157192"/>
            <a:ext cx="0" cy="1008112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427984" y="5733256"/>
            <a:ext cx="641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310 m 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35496" y="1844824"/>
            <a:ext cx="124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Cold box room</a:t>
            </a:r>
            <a:br>
              <a:rPr lang="en-US" sz="1400" dirty="0" smtClean="0"/>
            </a:br>
            <a:r>
              <a:rPr lang="en-US" sz="1400" dirty="0" smtClean="0"/>
              <a:t>vent line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75656" y="2924944"/>
            <a:ext cx="97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CTL gallery</a:t>
            </a:r>
          </a:p>
          <a:p>
            <a:r>
              <a:rPr lang="en-US" sz="1400" dirty="0" smtClean="0"/>
              <a:t>L = 55 m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23528" y="2996952"/>
            <a:ext cx="72008" cy="136815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35896" y="4581128"/>
            <a:ext cx="2519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Elliptical and Spoke Linac tunnel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27984" y="1988840"/>
            <a:ext cx="2836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Total length of the collector &lt; 400 m</a:t>
            </a:r>
          </a:p>
        </p:txBody>
      </p:sp>
    </p:spTree>
    <p:extLst>
      <p:ext uri="{BB962C8B-B14F-4D97-AF65-F5344CB8AC3E}">
        <p14:creationId xmlns:p14="http://schemas.microsoft.com/office/powerpoint/2010/main" val="33295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Connections to the collector header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416" y="1643630"/>
            <a:ext cx="4759447" cy="47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0112"/>
            <a:ext cx="8229600" cy="11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Bellows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5858"/>
            <a:ext cx="8229600" cy="200113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95" y="4250788"/>
            <a:ext cx="556641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Highest</a:t>
            </a:r>
            <a:r>
              <a:rPr lang="sv-SE" dirty="0" smtClean="0"/>
              <a:t> stress in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6" y="1624012"/>
            <a:ext cx="74889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6606"/>
            <a:ext cx="8229600" cy="34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157229"/>
              </p:ext>
            </p:extLst>
          </p:nvPr>
        </p:nvGraphicFramePr>
        <p:xfrm>
          <a:off x="1995805" y="2669381"/>
          <a:ext cx="5152390" cy="238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090623029"/>
                    </a:ext>
                  </a:extLst>
                </a:gridCol>
                <a:gridCol w="1075055">
                  <a:extLst>
                    <a:ext uri="{9D8B030D-6E8A-4147-A177-3AD203B41FA5}">
                      <a16:colId xmlns:a16="http://schemas.microsoft.com/office/drawing/2014/main" val="3847503215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1340941275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357112518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27271304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SHC [L/R]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Cryomodule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Deformation 1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[mm]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Deformation 2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[mm]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Deformation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[mm]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16786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Spoke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797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Spoke transition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22.48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66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elliptical transition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0610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elliptical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21.74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761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Spoke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524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Spoke transition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2073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elliptical transition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0569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elliptical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21.78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688414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5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50520</TotalTime>
  <Words>570</Words>
  <Application>Microsoft Office PowerPoint</Application>
  <PresentationFormat>On-screen Show (4:3)</PresentationFormat>
  <Paragraphs>289</Paragraphs>
  <Slides>27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Papyrus</vt:lpstr>
      <vt:lpstr>Times New Roman</vt:lpstr>
      <vt:lpstr>ESS Core Powerpoint template</vt:lpstr>
      <vt:lpstr>Helium collector structural analysis</vt:lpstr>
      <vt:lpstr>Outline</vt:lpstr>
      <vt:lpstr>Routing of the collector </vt:lpstr>
      <vt:lpstr>Connections to the collector header</vt:lpstr>
      <vt:lpstr>PowerPoint Presentation</vt:lpstr>
      <vt:lpstr>Bellows</vt:lpstr>
      <vt:lpstr>Highest stress in the system</vt:lpstr>
      <vt:lpstr>Deformation</vt:lpstr>
      <vt:lpstr>PowerPoint Presentation</vt:lpstr>
      <vt:lpstr>CDS vent line connection</vt:lpstr>
      <vt:lpstr>PowerPoint Presentation</vt:lpstr>
      <vt:lpstr>Stub loads</vt:lpstr>
      <vt:lpstr>Load cases</vt:lpstr>
      <vt:lpstr>Load case 3</vt:lpstr>
      <vt:lpstr>PowerPoint Presentation</vt:lpstr>
      <vt:lpstr>Floor mounted support</vt:lpstr>
      <vt:lpstr>Floor mounted support</vt:lpstr>
      <vt:lpstr>F_5,5316e+005</vt:lpstr>
      <vt:lpstr>F_5,5316e+005</vt:lpstr>
      <vt:lpstr>Ceiling beam </vt:lpstr>
      <vt:lpstr>Ceiling beam </vt:lpstr>
      <vt:lpstr>Ceiling beam </vt:lpstr>
      <vt:lpstr>Primary supports</vt:lpstr>
      <vt:lpstr>Anchors</vt:lpstr>
      <vt:lpstr>Supports in the corridor to the cold box</vt:lpstr>
      <vt:lpstr>Supports in the corridor to the cold box</vt:lpstr>
      <vt:lpstr>Fix after the L-shaped hole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Jonathan Moberg</cp:lastModifiedBy>
  <cp:revision>616</cp:revision>
  <cp:lastPrinted>2016-04-04T12:05:20Z</cp:lastPrinted>
  <dcterms:created xsi:type="dcterms:W3CDTF">2013-10-29T16:05:10Z</dcterms:created>
  <dcterms:modified xsi:type="dcterms:W3CDTF">2018-09-06T14:32:21Z</dcterms:modified>
</cp:coreProperties>
</file>