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Lst>
  <p:notesMasterIdLst>
    <p:notesMasterId r:id="rId59"/>
  </p:notesMasterIdLst>
  <p:sldIdLst>
    <p:sldId id="256" r:id="rId5"/>
    <p:sldId id="257" r:id="rId6"/>
    <p:sldId id="258" r:id="rId7"/>
    <p:sldId id="319" r:id="rId8"/>
    <p:sldId id="259" r:id="rId9"/>
    <p:sldId id="260" r:id="rId10"/>
    <p:sldId id="267" r:id="rId11"/>
    <p:sldId id="261" r:id="rId12"/>
    <p:sldId id="268" r:id="rId13"/>
    <p:sldId id="275" r:id="rId14"/>
    <p:sldId id="276" r:id="rId15"/>
    <p:sldId id="277" r:id="rId16"/>
    <p:sldId id="278" r:id="rId17"/>
    <p:sldId id="262" r:id="rId18"/>
    <p:sldId id="269" r:id="rId19"/>
    <p:sldId id="263" r:id="rId20"/>
    <p:sldId id="270" r:id="rId21"/>
    <p:sldId id="274" r:id="rId22"/>
    <p:sldId id="279" r:id="rId23"/>
    <p:sldId id="282" r:id="rId24"/>
    <p:sldId id="280" r:id="rId25"/>
    <p:sldId id="284" r:id="rId26"/>
    <p:sldId id="285" r:id="rId27"/>
    <p:sldId id="290" r:id="rId28"/>
    <p:sldId id="288" r:id="rId29"/>
    <p:sldId id="289" r:id="rId30"/>
    <p:sldId id="321" r:id="rId31"/>
    <p:sldId id="322" r:id="rId32"/>
    <p:sldId id="281" r:id="rId33"/>
    <p:sldId id="287" r:id="rId34"/>
    <p:sldId id="320" r:id="rId35"/>
    <p:sldId id="291" r:id="rId36"/>
    <p:sldId id="295" r:id="rId37"/>
    <p:sldId id="294" r:id="rId38"/>
    <p:sldId id="297" r:id="rId39"/>
    <p:sldId id="298" r:id="rId40"/>
    <p:sldId id="299" r:id="rId41"/>
    <p:sldId id="300" r:id="rId42"/>
    <p:sldId id="301" r:id="rId43"/>
    <p:sldId id="323" r:id="rId44"/>
    <p:sldId id="292" r:id="rId45"/>
    <p:sldId id="308" r:id="rId46"/>
    <p:sldId id="309" r:id="rId47"/>
    <p:sldId id="306" r:id="rId48"/>
    <p:sldId id="311" r:id="rId49"/>
    <p:sldId id="307" r:id="rId50"/>
    <p:sldId id="310" r:id="rId51"/>
    <p:sldId id="312" r:id="rId52"/>
    <p:sldId id="313" r:id="rId53"/>
    <p:sldId id="314" r:id="rId54"/>
    <p:sldId id="316" r:id="rId55"/>
    <p:sldId id="317" r:id="rId56"/>
    <p:sldId id="315" r:id="rId57"/>
    <p:sldId id="318"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b, Nick (STFC,RAL,ISIS)" initials="W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p:cViewPr varScale="1">
        <p:scale>
          <a:sx n="71" d="100"/>
          <a:sy n="71" d="100"/>
        </p:scale>
        <p:origin x="40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30T17:24:32.379"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9EBB90-E97F-4C50-BF0A-C15CA0AEB7E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1A0AD4-AD4D-49A3-BFB8-7E2A6A9D0AF9}" type="slidenum">
              <a:rPr lang="en-US" altLang="en-US" smtClean="0"/>
              <a:pPr>
                <a:spcBef>
                  <a:spcPct val="0"/>
                </a:spcBef>
              </a:pPr>
              <a:t>1</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sissmallbotto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360988"/>
            <a:ext cx="91440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1700213"/>
            <a:ext cx="7772400" cy="1470025"/>
          </a:xfrm>
        </p:spPr>
        <p:txBody>
          <a:bodyPr/>
          <a:lstStyle>
            <a:lvl1pPr>
              <a:defRPr/>
            </a:lvl1pPr>
          </a:lstStyle>
          <a:p>
            <a:pPr lvl="0"/>
            <a:r>
              <a:rPr lang="en-US" altLang="en-US" noProof="0" smtClean="0"/>
              <a:t>Click to edit Master title style</a:t>
            </a:r>
          </a:p>
        </p:txBody>
      </p:sp>
      <p:sp>
        <p:nvSpPr>
          <p:cNvPr id="6148"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73020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5609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14040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sislargeto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685800" y="1700213"/>
            <a:ext cx="7772400" cy="1470025"/>
          </a:xfrm>
        </p:spPr>
        <p:txBody>
          <a:bodyPr/>
          <a:lstStyle>
            <a:lvl1pPr>
              <a:defRPr/>
            </a:lvl1pPr>
          </a:lstStyle>
          <a:p>
            <a:pPr lvl="0"/>
            <a:r>
              <a:rPr lang="en-US" altLang="en-US" noProof="0" smtClean="0"/>
              <a:t>Click to edit Master title style</a:t>
            </a:r>
          </a:p>
        </p:txBody>
      </p:sp>
      <p:sp>
        <p:nvSpPr>
          <p:cNvPr id="8196"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4BFD2B5E-D5DC-427E-A2B3-13F0B3184922}" type="slidenum">
              <a:rPr lang="en-US" altLang="en-US"/>
              <a:pPr>
                <a:defRPr/>
              </a:pPr>
              <a:t>‹#›</a:t>
            </a:fld>
            <a:endParaRPr lang="en-US" altLang="en-US" dirty="0"/>
          </a:p>
        </p:txBody>
      </p:sp>
    </p:spTree>
    <p:extLst>
      <p:ext uri="{BB962C8B-B14F-4D97-AF65-F5344CB8AC3E}">
        <p14:creationId xmlns:p14="http://schemas.microsoft.com/office/powerpoint/2010/main" val="68631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3649436-24BF-4CE1-97C9-78E1EBA47655}" type="slidenum">
              <a:rPr lang="en-US" altLang="en-US"/>
              <a:pPr>
                <a:defRPr/>
              </a:pPr>
              <a:t>‹#›</a:t>
            </a:fld>
            <a:endParaRPr lang="en-US" altLang="en-US" dirty="0"/>
          </a:p>
        </p:txBody>
      </p:sp>
    </p:spTree>
    <p:extLst>
      <p:ext uri="{BB962C8B-B14F-4D97-AF65-F5344CB8AC3E}">
        <p14:creationId xmlns:p14="http://schemas.microsoft.com/office/powerpoint/2010/main" val="341782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3DC4476-EE8E-42DC-A6D7-242D2E50BECD}" type="slidenum">
              <a:rPr lang="en-US" altLang="en-US"/>
              <a:pPr>
                <a:defRPr/>
              </a:pPr>
              <a:t>‹#›</a:t>
            </a:fld>
            <a:endParaRPr lang="en-US" altLang="en-US" dirty="0"/>
          </a:p>
        </p:txBody>
      </p:sp>
    </p:spTree>
    <p:extLst>
      <p:ext uri="{BB962C8B-B14F-4D97-AF65-F5344CB8AC3E}">
        <p14:creationId xmlns:p14="http://schemas.microsoft.com/office/powerpoint/2010/main" val="575977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8A3F92B-F32F-4CD7-9CD6-F338748CE870}" type="slidenum">
              <a:rPr lang="en-US" altLang="en-US"/>
              <a:pPr>
                <a:defRPr/>
              </a:pPr>
              <a:t>‹#›</a:t>
            </a:fld>
            <a:endParaRPr lang="en-US" altLang="en-US" dirty="0"/>
          </a:p>
        </p:txBody>
      </p:sp>
    </p:spTree>
    <p:extLst>
      <p:ext uri="{BB962C8B-B14F-4D97-AF65-F5344CB8AC3E}">
        <p14:creationId xmlns:p14="http://schemas.microsoft.com/office/powerpoint/2010/main" val="234268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87634F3F-E8F3-4AB4-B0FD-390D13BDC492}" type="slidenum">
              <a:rPr lang="en-US" altLang="en-US"/>
              <a:pPr>
                <a:defRPr/>
              </a:pPr>
              <a:t>‹#›</a:t>
            </a:fld>
            <a:endParaRPr lang="en-US" altLang="en-US" dirty="0"/>
          </a:p>
        </p:txBody>
      </p:sp>
    </p:spTree>
    <p:extLst>
      <p:ext uri="{BB962C8B-B14F-4D97-AF65-F5344CB8AC3E}">
        <p14:creationId xmlns:p14="http://schemas.microsoft.com/office/powerpoint/2010/main" val="115548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15CE6D48-7A0A-479A-A3A2-2C7D795021A7}" type="slidenum">
              <a:rPr lang="en-US" altLang="en-US"/>
              <a:pPr>
                <a:defRPr/>
              </a:pPr>
              <a:t>‹#›</a:t>
            </a:fld>
            <a:endParaRPr lang="en-US" altLang="en-US" dirty="0"/>
          </a:p>
        </p:txBody>
      </p:sp>
    </p:spTree>
    <p:extLst>
      <p:ext uri="{BB962C8B-B14F-4D97-AF65-F5344CB8AC3E}">
        <p14:creationId xmlns:p14="http://schemas.microsoft.com/office/powerpoint/2010/main" val="4252386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10F8552D-C923-41FB-B69A-CFEA00B66364}" type="slidenum">
              <a:rPr lang="en-US" altLang="en-US"/>
              <a:pPr>
                <a:defRPr/>
              </a:pPr>
              <a:t>‹#›</a:t>
            </a:fld>
            <a:endParaRPr lang="en-US" altLang="en-US" dirty="0"/>
          </a:p>
        </p:txBody>
      </p:sp>
    </p:spTree>
    <p:extLst>
      <p:ext uri="{BB962C8B-B14F-4D97-AF65-F5344CB8AC3E}">
        <p14:creationId xmlns:p14="http://schemas.microsoft.com/office/powerpoint/2010/main" val="40773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9AAFA5D-C842-47C5-B9AA-45E48855D43A}" type="slidenum">
              <a:rPr lang="en-US" altLang="en-US"/>
              <a:pPr>
                <a:defRPr/>
              </a:pPr>
              <a:t>‹#›</a:t>
            </a:fld>
            <a:endParaRPr lang="en-US" altLang="en-US" dirty="0"/>
          </a:p>
        </p:txBody>
      </p:sp>
    </p:spTree>
    <p:extLst>
      <p:ext uri="{BB962C8B-B14F-4D97-AF65-F5344CB8AC3E}">
        <p14:creationId xmlns:p14="http://schemas.microsoft.com/office/powerpoint/2010/main" val="365706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19343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257866E-1957-49CE-9B11-913D6AA48B05}" type="slidenum">
              <a:rPr lang="en-US" altLang="en-US"/>
              <a:pPr>
                <a:defRPr/>
              </a:pPr>
              <a:t>‹#›</a:t>
            </a:fld>
            <a:endParaRPr lang="en-US" altLang="en-US" dirty="0"/>
          </a:p>
        </p:txBody>
      </p:sp>
    </p:spTree>
    <p:extLst>
      <p:ext uri="{BB962C8B-B14F-4D97-AF65-F5344CB8AC3E}">
        <p14:creationId xmlns:p14="http://schemas.microsoft.com/office/powerpoint/2010/main" val="1617956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FB9DE5B-02BE-4B04-B2F3-982F6FB6D59E}" type="slidenum">
              <a:rPr lang="en-US" altLang="en-US"/>
              <a:pPr>
                <a:defRPr/>
              </a:pPr>
              <a:t>‹#›</a:t>
            </a:fld>
            <a:endParaRPr lang="en-US" altLang="en-US" dirty="0"/>
          </a:p>
        </p:txBody>
      </p:sp>
    </p:spTree>
    <p:extLst>
      <p:ext uri="{BB962C8B-B14F-4D97-AF65-F5344CB8AC3E}">
        <p14:creationId xmlns:p14="http://schemas.microsoft.com/office/powerpoint/2010/main" val="98397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DBE9CC8-DBF5-4735-BEBD-4A83250C230E}" type="slidenum">
              <a:rPr lang="en-US" altLang="en-US"/>
              <a:pPr>
                <a:defRPr/>
              </a:pPr>
              <a:t>‹#›</a:t>
            </a:fld>
            <a:endParaRPr lang="en-US" altLang="en-US" dirty="0"/>
          </a:p>
        </p:txBody>
      </p:sp>
    </p:spTree>
    <p:extLst>
      <p:ext uri="{BB962C8B-B14F-4D97-AF65-F5344CB8AC3E}">
        <p14:creationId xmlns:p14="http://schemas.microsoft.com/office/powerpoint/2010/main" val="318532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sissmalltop"/>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685800" y="1484313"/>
            <a:ext cx="7772400" cy="1470025"/>
          </a:xfrm>
        </p:spPr>
        <p:txBody>
          <a:bodyPr/>
          <a:lstStyle>
            <a:lvl1pPr>
              <a:defRPr/>
            </a:lvl1pPr>
          </a:lstStyle>
          <a:p>
            <a:pPr lvl="0"/>
            <a:r>
              <a:rPr lang="en-US" altLang="en-US" noProof="0" smtClean="0"/>
              <a:t>Click to edit Master title style</a:t>
            </a:r>
          </a:p>
        </p:txBody>
      </p:sp>
      <p:sp>
        <p:nvSpPr>
          <p:cNvPr id="10244"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049AD9A-7EBF-4BEC-AD16-26804047FAFE}" type="slidenum">
              <a:rPr lang="en-US" altLang="en-US"/>
              <a:pPr>
                <a:defRPr/>
              </a:pPr>
              <a:t>‹#›</a:t>
            </a:fld>
            <a:endParaRPr lang="en-US" altLang="en-US" dirty="0"/>
          </a:p>
        </p:txBody>
      </p:sp>
    </p:spTree>
    <p:extLst>
      <p:ext uri="{BB962C8B-B14F-4D97-AF65-F5344CB8AC3E}">
        <p14:creationId xmlns:p14="http://schemas.microsoft.com/office/powerpoint/2010/main" val="3151410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3B64979-0479-4077-8A28-31F8C301E096}" type="slidenum">
              <a:rPr lang="en-US" altLang="en-US"/>
              <a:pPr>
                <a:defRPr/>
              </a:pPr>
              <a:t>‹#›</a:t>
            </a:fld>
            <a:endParaRPr lang="en-US" altLang="en-US" dirty="0"/>
          </a:p>
        </p:txBody>
      </p:sp>
    </p:spTree>
    <p:extLst>
      <p:ext uri="{BB962C8B-B14F-4D97-AF65-F5344CB8AC3E}">
        <p14:creationId xmlns:p14="http://schemas.microsoft.com/office/powerpoint/2010/main" val="3383018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9C839EF5-A2F8-4732-879C-F4FBBA070623}" type="slidenum">
              <a:rPr lang="en-US" altLang="en-US"/>
              <a:pPr>
                <a:defRPr/>
              </a:pPr>
              <a:t>‹#›</a:t>
            </a:fld>
            <a:endParaRPr lang="en-US" altLang="en-US" dirty="0"/>
          </a:p>
        </p:txBody>
      </p:sp>
    </p:spTree>
    <p:extLst>
      <p:ext uri="{BB962C8B-B14F-4D97-AF65-F5344CB8AC3E}">
        <p14:creationId xmlns:p14="http://schemas.microsoft.com/office/powerpoint/2010/main" val="2886783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4A74CF1-03D5-4EEF-B57F-0C19794B6F15}" type="slidenum">
              <a:rPr lang="en-US" altLang="en-US"/>
              <a:pPr>
                <a:defRPr/>
              </a:pPr>
              <a:t>‹#›</a:t>
            </a:fld>
            <a:endParaRPr lang="en-US" altLang="en-US" dirty="0"/>
          </a:p>
        </p:txBody>
      </p:sp>
    </p:spTree>
    <p:extLst>
      <p:ext uri="{BB962C8B-B14F-4D97-AF65-F5344CB8AC3E}">
        <p14:creationId xmlns:p14="http://schemas.microsoft.com/office/powerpoint/2010/main" val="4277088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EC62F031-9EED-46EC-9C84-785975576C6E}" type="slidenum">
              <a:rPr lang="en-US" altLang="en-US"/>
              <a:pPr>
                <a:defRPr/>
              </a:pPr>
              <a:t>‹#›</a:t>
            </a:fld>
            <a:endParaRPr lang="en-US" altLang="en-US" dirty="0"/>
          </a:p>
        </p:txBody>
      </p:sp>
    </p:spTree>
    <p:extLst>
      <p:ext uri="{BB962C8B-B14F-4D97-AF65-F5344CB8AC3E}">
        <p14:creationId xmlns:p14="http://schemas.microsoft.com/office/powerpoint/2010/main" val="2463408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72F070A1-66A0-4F0D-9A17-5838CFB06508}" type="slidenum">
              <a:rPr lang="en-US" altLang="en-US"/>
              <a:pPr>
                <a:defRPr/>
              </a:pPr>
              <a:t>‹#›</a:t>
            </a:fld>
            <a:endParaRPr lang="en-US" altLang="en-US" dirty="0"/>
          </a:p>
        </p:txBody>
      </p:sp>
    </p:spTree>
    <p:extLst>
      <p:ext uri="{BB962C8B-B14F-4D97-AF65-F5344CB8AC3E}">
        <p14:creationId xmlns:p14="http://schemas.microsoft.com/office/powerpoint/2010/main" val="1516041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B36E283A-9011-4AE7-A571-3896B4E4952D}" type="slidenum">
              <a:rPr lang="en-US" altLang="en-US"/>
              <a:pPr>
                <a:defRPr/>
              </a:pPr>
              <a:t>‹#›</a:t>
            </a:fld>
            <a:endParaRPr lang="en-US" altLang="en-US" dirty="0"/>
          </a:p>
        </p:txBody>
      </p:sp>
    </p:spTree>
    <p:extLst>
      <p:ext uri="{BB962C8B-B14F-4D97-AF65-F5344CB8AC3E}">
        <p14:creationId xmlns:p14="http://schemas.microsoft.com/office/powerpoint/2010/main" val="145451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43617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C0968F5-1FB5-45AB-AE22-CAAAC7CBFA5A}" type="slidenum">
              <a:rPr lang="en-US" altLang="en-US"/>
              <a:pPr>
                <a:defRPr/>
              </a:pPr>
              <a:t>‹#›</a:t>
            </a:fld>
            <a:endParaRPr lang="en-US" altLang="en-US" dirty="0"/>
          </a:p>
        </p:txBody>
      </p:sp>
    </p:spTree>
    <p:extLst>
      <p:ext uri="{BB962C8B-B14F-4D97-AF65-F5344CB8AC3E}">
        <p14:creationId xmlns:p14="http://schemas.microsoft.com/office/powerpoint/2010/main" val="2127037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06D4C857-F429-4A1C-9349-7ECED1F2E0D5}" type="slidenum">
              <a:rPr lang="en-US" altLang="en-US"/>
              <a:pPr>
                <a:defRPr/>
              </a:pPr>
              <a:t>‹#›</a:t>
            </a:fld>
            <a:endParaRPr lang="en-US" altLang="en-US" dirty="0"/>
          </a:p>
        </p:txBody>
      </p:sp>
    </p:spTree>
    <p:extLst>
      <p:ext uri="{BB962C8B-B14F-4D97-AF65-F5344CB8AC3E}">
        <p14:creationId xmlns:p14="http://schemas.microsoft.com/office/powerpoint/2010/main" val="4159012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06CEFBB-BA73-4042-AAF3-244FB7A67AC6}" type="slidenum">
              <a:rPr lang="en-US" altLang="en-US"/>
              <a:pPr>
                <a:defRPr/>
              </a:pPr>
              <a:t>‹#›</a:t>
            </a:fld>
            <a:endParaRPr lang="en-US" altLang="en-US" dirty="0"/>
          </a:p>
        </p:txBody>
      </p:sp>
    </p:spTree>
    <p:extLst>
      <p:ext uri="{BB962C8B-B14F-4D97-AF65-F5344CB8AC3E}">
        <p14:creationId xmlns:p14="http://schemas.microsoft.com/office/powerpoint/2010/main" val="153785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DDA481C-C6F0-4FB8-B930-747A55B1D3E5}" type="slidenum">
              <a:rPr lang="en-US" altLang="en-US"/>
              <a:pPr>
                <a:defRPr/>
              </a:pPr>
              <a:t>‹#›</a:t>
            </a:fld>
            <a:endParaRPr lang="en-US" altLang="en-US" dirty="0"/>
          </a:p>
        </p:txBody>
      </p:sp>
    </p:spTree>
    <p:extLst>
      <p:ext uri="{BB962C8B-B14F-4D97-AF65-F5344CB8AC3E}">
        <p14:creationId xmlns:p14="http://schemas.microsoft.com/office/powerpoint/2010/main" val="2636577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sislargebotto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360988"/>
            <a:ext cx="91440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ctrTitle"/>
          </p:nvPr>
        </p:nvSpPr>
        <p:spPr>
          <a:xfrm>
            <a:off x="685800" y="1484313"/>
            <a:ext cx="7772400" cy="1470025"/>
          </a:xfrm>
        </p:spPr>
        <p:txBody>
          <a:bodyPr/>
          <a:lstStyle>
            <a:lvl1pPr>
              <a:defRPr/>
            </a:lvl1pPr>
          </a:lstStyle>
          <a:p>
            <a:pPr lvl="0"/>
            <a:r>
              <a:rPr lang="en-US" altLang="en-US" noProof="0" smtClean="0"/>
              <a:t>Click to edit Master title style</a:t>
            </a:r>
          </a:p>
        </p:txBody>
      </p:sp>
      <p:sp>
        <p:nvSpPr>
          <p:cNvPr id="12292"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17219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065016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80244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84197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37677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5664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05827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9447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455725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50172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22870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2829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10699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8175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6944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8466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5042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isissmallbottom"/>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5360988"/>
            <a:ext cx="91440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600200"/>
            <a:ext cx="82296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029"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isislargetop"/>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411413" y="1062038"/>
            <a:ext cx="62753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2349500"/>
            <a:ext cx="8229600"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717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717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Lucida Sans" panose="020B0602030504020204" pitchFamily="34" charset="0"/>
              </a:defRPr>
            </a:lvl1pPr>
          </a:lstStyle>
          <a:p>
            <a:pPr>
              <a:defRPr/>
            </a:pPr>
            <a:fld id="{5276716C-9A6E-414C-9592-531CFA47A4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30"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isissmalltop"/>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2411413" y="908050"/>
            <a:ext cx="6275387"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2276475"/>
            <a:ext cx="82296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922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922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Lucida Sans" panose="020B0602030504020204" pitchFamily="34" charset="0"/>
              </a:defRPr>
            </a:lvl1pPr>
          </a:lstStyle>
          <a:p>
            <a:pPr>
              <a:defRPr/>
            </a:pPr>
            <a:fld id="{7FCC5429-74D1-41E6-8613-D1C6358845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31"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isislargebottom"/>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5360988"/>
            <a:ext cx="91440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1600200"/>
            <a:ext cx="82296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032"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860.png"/></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44.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9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80.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000.png"/></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04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4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15.png"/><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5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124744"/>
            <a:ext cx="7772400" cy="1470025"/>
          </a:xfrm>
        </p:spPr>
        <p:txBody>
          <a:bodyPr/>
          <a:lstStyle/>
          <a:p>
            <a:pPr eaLnBrk="1" hangingPunct="1"/>
            <a:r>
              <a:rPr lang="en-GB" altLang="en-US" dirty="0" smtClean="0"/>
              <a:t>The wonderful world of motors from a mechanical engineers perspective.</a:t>
            </a:r>
            <a:endParaRPr lang="en-US" altLang="en-US" dirty="0" smtClean="0"/>
          </a:p>
        </p:txBody>
      </p:sp>
      <p:sp>
        <p:nvSpPr>
          <p:cNvPr id="10243" name="Rectangle 3"/>
          <p:cNvSpPr>
            <a:spLocks noGrp="1" noChangeArrowheads="1"/>
          </p:cNvSpPr>
          <p:nvPr>
            <p:ph type="subTitle" idx="1"/>
          </p:nvPr>
        </p:nvSpPr>
        <p:spPr>
          <a:xfrm>
            <a:off x="1371600" y="3716338"/>
            <a:ext cx="6400800" cy="1752600"/>
          </a:xfrm>
        </p:spPr>
        <p:txBody>
          <a:bodyPr/>
          <a:lstStyle/>
          <a:p>
            <a:pPr eaLnBrk="1" hangingPunct="1"/>
            <a:r>
              <a:rPr lang="en-US" altLang="en-US" smtClean="0"/>
              <a:t>Nick Webb</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932227"/>
            <a:ext cx="3168352" cy="2742888"/>
          </a:xfrm>
          <a:prstGeom prst="rect">
            <a:avLst/>
          </a:prstGeom>
        </p:spPr>
      </p:pic>
      <p:pic>
        <p:nvPicPr>
          <p:cNvPr id="6" name="Picture 2" descr="See the source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3290061"/>
            <a:ext cx="2880320" cy="21602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1863" y="142875"/>
            <a:ext cx="328771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323850" y="142875"/>
            <a:ext cx="8229600" cy="1143000"/>
          </a:xfrm>
        </p:spPr>
        <p:txBody>
          <a:bodyPr/>
          <a:lstStyle/>
          <a:p>
            <a:r>
              <a:rPr lang="en-GB" altLang="en-US" smtClean="0"/>
              <a:t>Linear motor</a:t>
            </a:r>
          </a:p>
        </p:txBody>
      </p:sp>
      <p:sp>
        <p:nvSpPr>
          <p:cNvPr id="2" name="Content Placeholder 2"/>
          <p:cNvSpPr>
            <a:spLocks noGrp="1"/>
          </p:cNvSpPr>
          <p:nvPr>
            <p:ph idx="1"/>
          </p:nvPr>
        </p:nvSpPr>
        <p:spPr/>
        <p:txBody>
          <a:bodyPr/>
          <a:lstStyle/>
          <a:p>
            <a:pPr marL="0" indent="0">
              <a:buFontTx/>
              <a:buNone/>
              <a:defRPr/>
            </a:pPr>
            <a:r>
              <a:rPr lang="en-GB" altLang="en-US" sz="1800" dirty="0" smtClean="0"/>
              <a:t>PRO’S</a:t>
            </a:r>
          </a:p>
          <a:p>
            <a:pPr lvl="1">
              <a:buFont typeface="Arial" panose="020B0604020202020204" pitchFamily="34" charset="0"/>
              <a:buChar char="•"/>
              <a:defRPr/>
            </a:pPr>
            <a:r>
              <a:rPr lang="en-GB" altLang="en-US" sz="1800" dirty="0" smtClean="0"/>
              <a:t>Fast motion</a:t>
            </a:r>
          </a:p>
          <a:p>
            <a:pPr lvl="1">
              <a:buFont typeface="Arial" panose="020B0604020202020204" pitchFamily="34" charset="0"/>
              <a:buChar char="•"/>
              <a:defRPr/>
            </a:pPr>
            <a:r>
              <a:rPr lang="en-GB" altLang="en-US" sz="1800" dirty="0" smtClean="0"/>
              <a:t>Compact design</a:t>
            </a:r>
          </a:p>
          <a:p>
            <a:pPr lvl="1">
              <a:buFont typeface="Arial" panose="020B0604020202020204" pitchFamily="34" charset="0"/>
              <a:buChar char="•"/>
              <a:defRPr/>
            </a:pPr>
            <a:r>
              <a:rPr lang="en-GB" altLang="en-US" sz="1800" dirty="0" smtClean="0"/>
              <a:t>Less parts in the design  </a:t>
            </a:r>
          </a:p>
          <a:p>
            <a:pPr marL="0" indent="0">
              <a:buFontTx/>
              <a:buNone/>
              <a:defRPr/>
            </a:pPr>
            <a:r>
              <a:rPr lang="en-GB" altLang="en-US" sz="1800" dirty="0" smtClean="0"/>
              <a:t>CON’S</a:t>
            </a:r>
          </a:p>
          <a:p>
            <a:pPr marL="685800" lvl="1">
              <a:buFont typeface="Arial" panose="020B0604020202020204" pitchFamily="34" charset="0"/>
              <a:buChar char="•"/>
              <a:defRPr/>
            </a:pPr>
            <a:r>
              <a:rPr lang="en-GB" altLang="en-US" sz="1800" dirty="0" smtClean="0"/>
              <a:t>Holding force when used vertically </a:t>
            </a:r>
          </a:p>
          <a:p>
            <a:pPr marL="685800" lvl="1">
              <a:buFont typeface="Arial" panose="020B0604020202020204" pitchFamily="34" charset="0"/>
              <a:buChar char="•"/>
              <a:defRPr/>
            </a:pPr>
            <a:r>
              <a:rPr lang="en-GB" altLang="en-US" sz="1800" dirty="0" smtClean="0"/>
              <a:t>Not suitable for some applications</a:t>
            </a:r>
          </a:p>
          <a:p>
            <a:pPr marL="685800" lvl="1">
              <a:buFont typeface="Arial" panose="020B0604020202020204" pitchFamily="34" charset="0"/>
              <a:buChar char="•"/>
              <a:defRPr/>
            </a:pPr>
            <a:r>
              <a:rPr lang="en-GB" altLang="en-US" sz="1800" dirty="0" smtClean="0"/>
              <a:t>Less control over accuracy of motion </a:t>
            </a:r>
          </a:p>
          <a:p>
            <a:pPr>
              <a:defRPr/>
            </a:pPr>
            <a:endParaRPr lang="en-GB" altLang="en-US" dirty="0" smtClean="0"/>
          </a:p>
          <a:p>
            <a:pPr>
              <a:defRPr/>
            </a:pPr>
            <a:endParaRPr lang="en-GB" altLang="en-US" dirty="0" smtClean="0"/>
          </a:p>
        </p:txBody>
      </p:sp>
      <p:pic>
        <p:nvPicPr>
          <p:cNvPr id="1946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00" y="-2286000"/>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78450" y="1631950"/>
            <a:ext cx="376555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288" y="4221163"/>
            <a:ext cx="2933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Linear motor application</a:t>
            </a:r>
          </a:p>
        </p:txBody>
      </p:sp>
      <p:sp>
        <p:nvSpPr>
          <p:cNvPr id="20483" name="Content Placeholder 2"/>
          <p:cNvSpPr>
            <a:spLocks noGrp="1"/>
          </p:cNvSpPr>
          <p:nvPr>
            <p:ph idx="1"/>
          </p:nvPr>
        </p:nvSpPr>
        <p:spPr/>
        <p:txBody>
          <a:bodyPr/>
          <a:lstStyle/>
          <a:p>
            <a:r>
              <a:rPr lang="en-GB" altLang="en-US" smtClean="0"/>
              <a:t>Commonly used on early slit designs </a:t>
            </a:r>
          </a:p>
          <a:p>
            <a:r>
              <a:rPr lang="en-GB" altLang="en-US" smtClean="0"/>
              <a:t>Vaccum chamber slits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043608" y="2777530"/>
            <a:ext cx="2412130" cy="3233365"/>
          </a:xfrm>
          <a:prstGeom prst="rect">
            <a:avLst/>
          </a:prstGeom>
          <a:effectLst>
            <a:softEdge rad="3175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112" y="2204863"/>
            <a:ext cx="3135263" cy="3033699"/>
          </a:xfrm>
          <a:prstGeom prst="rect">
            <a:avLst/>
          </a:prstGeom>
          <a:effectLst>
            <a:softEdge rad="3175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Piezo</a:t>
            </a:r>
          </a:p>
        </p:txBody>
      </p:sp>
      <p:sp>
        <p:nvSpPr>
          <p:cNvPr id="21507" name="Content Placeholder 2"/>
          <p:cNvSpPr>
            <a:spLocks noGrp="1"/>
          </p:cNvSpPr>
          <p:nvPr>
            <p:ph idx="1"/>
          </p:nvPr>
        </p:nvSpPr>
        <p:spPr>
          <a:xfrm>
            <a:off x="457200" y="1600200"/>
            <a:ext cx="5194300" cy="4421188"/>
          </a:xfrm>
        </p:spPr>
        <p:txBody>
          <a:bodyPr/>
          <a:lstStyle/>
          <a:p>
            <a:pPr marL="0" indent="0">
              <a:buFontTx/>
              <a:buNone/>
            </a:pPr>
            <a:r>
              <a:rPr lang="en-GB" altLang="en-US" sz="1800" dirty="0" smtClean="0"/>
              <a:t>PRO’S</a:t>
            </a:r>
          </a:p>
          <a:p>
            <a:pPr lvl="1">
              <a:buFont typeface="Arial" panose="020B0604020202020204" pitchFamily="34" charset="0"/>
              <a:buChar char="•"/>
            </a:pPr>
            <a:r>
              <a:rPr lang="en-GB" altLang="en-US" sz="1800" dirty="0" smtClean="0"/>
              <a:t>High resolution </a:t>
            </a:r>
          </a:p>
          <a:p>
            <a:pPr lvl="1">
              <a:buFont typeface="Arial" panose="020B0604020202020204" pitchFamily="34" charset="0"/>
              <a:buChar char="•"/>
            </a:pPr>
            <a:r>
              <a:rPr lang="en-GB" altLang="en-US" sz="1800" dirty="0" smtClean="0"/>
              <a:t>Non magnetic (polarised beamlines)</a:t>
            </a:r>
          </a:p>
          <a:p>
            <a:pPr lvl="1">
              <a:buFont typeface="Arial" panose="020B0604020202020204" pitchFamily="34" charset="0"/>
              <a:buChar char="•"/>
            </a:pPr>
            <a:r>
              <a:rPr lang="en-GB" altLang="en-US" sz="1800" dirty="0" smtClean="0"/>
              <a:t>Compact assembly</a:t>
            </a:r>
          </a:p>
          <a:p>
            <a:pPr lvl="1">
              <a:buFont typeface="Arial" panose="020B0604020202020204" pitchFamily="34" charset="0"/>
              <a:buChar char="•"/>
            </a:pPr>
            <a:r>
              <a:rPr lang="en-GB" altLang="en-US" sz="1800" dirty="0" smtClean="0"/>
              <a:t>Work well in vacuum</a:t>
            </a:r>
          </a:p>
          <a:p>
            <a:pPr lvl="1">
              <a:buFont typeface="Arial" panose="020B0604020202020204" pitchFamily="34" charset="0"/>
              <a:buChar char="•"/>
            </a:pPr>
            <a:endParaRPr lang="en-GB" altLang="en-US" sz="1800" dirty="0" smtClean="0"/>
          </a:p>
          <a:p>
            <a:pPr marL="0" indent="0">
              <a:buFontTx/>
              <a:buNone/>
            </a:pPr>
            <a:r>
              <a:rPr lang="en-GB" altLang="en-US" sz="1800" dirty="0" smtClean="0"/>
              <a:t>CON’S</a:t>
            </a:r>
          </a:p>
          <a:p>
            <a:pPr lvl="1">
              <a:buFont typeface="Arial" panose="020B0604020202020204" pitchFamily="34" charset="0"/>
              <a:buChar char="•"/>
            </a:pPr>
            <a:r>
              <a:rPr lang="en-GB" altLang="en-US" sz="1800" dirty="0" smtClean="0"/>
              <a:t>More difficult to control</a:t>
            </a:r>
          </a:p>
          <a:p>
            <a:pPr lvl="1">
              <a:buFont typeface="Arial" panose="020B0604020202020204" pitchFamily="34" charset="0"/>
              <a:buChar char="•"/>
            </a:pPr>
            <a:r>
              <a:rPr lang="en-GB" altLang="en-US" sz="1800" dirty="0" smtClean="0"/>
              <a:t>Cable length, tuning </a:t>
            </a:r>
          </a:p>
          <a:p>
            <a:pPr lvl="1">
              <a:buFont typeface="Arial" panose="020B0604020202020204" pitchFamily="34" charset="0"/>
              <a:buChar char="•"/>
            </a:pPr>
            <a:r>
              <a:rPr lang="en-GB" altLang="en-US" sz="1800" dirty="0" smtClean="0"/>
              <a:t>Cable size, fragile</a:t>
            </a:r>
          </a:p>
          <a:p>
            <a:pPr lvl="1">
              <a:buFont typeface="Arial" panose="020B0604020202020204" pitchFamily="34" charset="0"/>
              <a:buChar char="•"/>
            </a:pPr>
            <a:r>
              <a:rPr lang="en-GB" altLang="en-US" sz="1800" dirty="0" smtClean="0"/>
              <a:t>Maintenance</a:t>
            </a:r>
          </a:p>
          <a:p>
            <a:pPr lvl="1">
              <a:buFont typeface="Arial" panose="020B0604020202020204" pitchFamily="34" charset="0"/>
              <a:buChar char="•"/>
            </a:pPr>
            <a:r>
              <a:rPr lang="en-GB" altLang="en-US" sz="1800" dirty="0" smtClean="0"/>
              <a:t>Extra controller needed</a:t>
            </a:r>
          </a:p>
          <a:p>
            <a:pPr lvl="1">
              <a:buFont typeface="Arial" panose="020B0604020202020204" pitchFamily="34" charset="0"/>
              <a:buChar char="•"/>
            </a:pPr>
            <a:r>
              <a:rPr lang="en-GB" altLang="en-US" sz="1800" dirty="0" smtClean="0"/>
              <a:t>cost</a:t>
            </a:r>
          </a:p>
          <a:p>
            <a:pPr lvl="1">
              <a:buFont typeface="Arial" panose="020B0604020202020204" pitchFamily="34" charset="0"/>
              <a:buChar char="•"/>
            </a:pPr>
            <a:endParaRPr lang="en-GB" altLang="en-US" sz="1800" dirty="0" smtClean="0"/>
          </a:p>
          <a:p>
            <a:pPr lvl="1">
              <a:buFont typeface="Arial" panose="020B0604020202020204" pitchFamily="34" charset="0"/>
              <a:buChar char="•"/>
            </a:pPr>
            <a:endParaRPr lang="en-GB" altLang="en-US" sz="1800" dirty="0" smtClean="0"/>
          </a:p>
        </p:txBody>
      </p:sp>
      <p:pic>
        <p:nvPicPr>
          <p:cNvPr id="2150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4" y="284162"/>
            <a:ext cx="2471316" cy="132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100013"/>
            <a:ext cx="1944687" cy="151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24" y="1124744"/>
            <a:ext cx="2262188"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2358" y="3429000"/>
            <a:ext cx="2469224" cy="201778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675" y="3429000"/>
            <a:ext cx="4037013"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r>
              <a:rPr lang="en-GB" altLang="en-US" smtClean="0"/>
              <a:t>Piezo applications </a:t>
            </a:r>
          </a:p>
        </p:txBody>
      </p:sp>
      <p:sp>
        <p:nvSpPr>
          <p:cNvPr id="22532" name="Content Placeholder 2"/>
          <p:cNvSpPr>
            <a:spLocks noGrp="1"/>
          </p:cNvSpPr>
          <p:nvPr>
            <p:ph idx="1"/>
          </p:nvPr>
        </p:nvSpPr>
        <p:spPr>
          <a:xfrm>
            <a:off x="-6350" y="1417638"/>
            <a:ext cx="8229600" cy="1290637"/>
          </a:xfrm>
        </p:spPr>
        <p:txBody>
          <a:bodyPr/>
          <a:lstStyle/>
          <a:p>
            <a:r>
              <a:rPr lang="en-GB" altLang="en-US" sz="2400" smtClean="0"/>
              <a:t>ISIS use piezo motors mainly non magnetic slit assembly.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2585856"/>
            <a:ext cx="2952328" cy="2206523"/>
          </a:xfrm>
          <a:prstGeom prst="rect">
            <a:avLst/>
          </a:prstGeom>
          <a:effectLst>
            <a:softEdge rad="38100"/>
          </a:effectLst>
        </p:spPr>
      </p:pic>
      <p:pic>
        <p:nvPicPr>
          <p:cNvPr id="3" name="Picture 2"/>
          <p:cNvPicPr>
            <a:picLocks noChangeAspect="1"/>
          </p:cNvPicPr>
          <p:nvPr/>
        </p:nvPicPr>
        <p:blipFill>
          <a:blip r:embed="rId4"/>
          <a:stretch>
            <a:fillRect/>
          </a:stretch>
        </p:blipFill>
        <p:spPr>
          <a:xfrm>
            <a:off x="5796136" y="2276872"/>
            <a:ext cx="2704762" cy="1885714"/>
          </a:xfrm>
          <a:prstGeom prst="rect">
            <a:avLst/>
          </a:prstGeom>
          <a:effectLst>
            <a:softEdge rad="381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28675" y="125413"/>
            <a:ext cx="8229600" cy="1143000"/>
          </a:xfrm>
        </p:spPr>
        <p:txBody>
          <a:bodyPr/>
          <a:lstStyle/>
          <a:p>
            <a:r>
              <a:rPr lang="en-GB" altLang="en-US" sz="4000" smtClean="0"/>
              <a:t>Open loop stepper motor</a:t>
            </a:r>
          </a:p>
        </p:txBody>
      </p:sp>
      <p:pic>
        <p:nvPicPr>
          <p:cNvPr id="23555"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659563" y="296863"/>
            <a:ext cx="2195512" cy="1944687"/>
          </a:xfrm>
        </p:spPr>
      </p:pic>
      <p:sp>
        <p:nvSpPr>
          <p:cNvPr id="4" name="Content Placeholder 2"/>
          <p:cNvSpPr txBox="1">
            <a:spLocks/>
          </p:cNvSpPr>
          <p:nvPr/>
        </p:nvSpPr>
        <p:spPr bwMode="auto">
          <a:xfrm>
            <a:off x="457200" y="1600200"/>
            <a:ext cx="7138988"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GB" altLang="en-US" sz="1800" kern="0" dirty="0" smtClean="0"/>
              <a:t>PRO’S</a:t>
            </a:r>
          </a:p>
          <a:p>
            <a:pPr lvl="1">
              <a:buFont typeface="Arial" panose="020B0604020202020204" pitchFamily="34" charset="0"/>
              <a:buChar char="•"/>
              <a:defRPr/>
            </a:pPr>
            <a:r>
              <a:rPr lang="en-GB" altLang="en-US" sz="1600" kern="0" dirty="0"/>
              <a:t>A</a:t>
            </a:r>
            <a:r>
              <a:rPr lang="en-GB" altLang="en-US" sz="1600" kern="0" dirty="0" smtClean="0"/>
              <a:t>dd </a:t>
            </a:r>
            <a:r>
              <a:rPr lang="en-GB" altLang="en-US" sz="1600" kern="0" dirty="0"/>
              <a:t>feedback to create a ‘Servo Stepper’ system</a:t>
            </a:r>
          </a:p>
          <a:p>
            <a:pPr lvl="1">
              <a:buFont typeface="Arial" panose="020B0604020202020204" pitchFamily="34" charset="0"/>
              <a:buChar char="•"/>
              <a:defRPr/>
            </a:pPr>
            <a:r>
              <a:rPr lang="en-GB" altLang="en-US" sz="1600" kern="0" dirty="0" smtClean="0"/>
              <a:t>Now </a:t>
            </a:r>
            <a:r>
              <a:rPr lang="en-GB" altLang="en-US" sz="1600" kern="0" dirty="0"/>
              <a:t>seen as a cheap option by industrial users</a:t>
            </a:r>
          </a:p>
          <a:p>
            <a:pPr lvl="1">
              <a:buFont typeface="Arial" panose="020B0604020202020204" pitchFamily="34" charset="0"/>
              <a:buChar char="•"/>
              <a:defRPr/>
            </a:pPr>
            <a:r>
              <a:rPr lang="en-GB" altLang="en-US" sz="1600" kern="0" dirty="0" smtClean="0"/>
              <a:t>Inherent repeatability </a:t>
            </a:r>
            <a:r>
              <a:rPr lang="en-GB" altLang="en-US" sz="1600" kern="0" dirty="0"/>
              <a:t>(step angles of 1.8° or 0.72</a:t>
            </a:r>
            <a:r>
              <a:rPr lang="en-GB" altLang="en-US" sz="1600" kern="0" dirty="0" smtClean="0"/>
              <a:t>°)</a:t>
            </a:r>
          </a:p>
          <a:p>
            <a:pPr lvl="1">
              <a:buFont typeface="Arial" panose="020B0604020202020204" pitchFamily="34" charset="0"/>
              <a:buChar char="•"/>
              <a:defRPr/>
            </a:pPr>
            <a:r>
              <a:rPr lang="en-GB" altLang="en-US" sz="1600" kern="0" dirty="0" smtClean="0"/>
              <a:t>Highest </a:t>
            </a:r>
            <a:r>
              <a:rPr lang="en-GB" altLang="en-US" sz="1600" kern="0" dirty="0"/>
              <a:t>torque at low speeds</a:t>
            </a:r>
          </a:p>
          <a:p>
            <a:pPr lvl="1">
              <a:buFont typeface="Arial" panose="020B0604020202020204" pitchFamily="34" charset="0"/>
              <a:buChar char="•"/>
              <a:defRPr/>
            </a:pPr>
            <a:r>
              <a:rPr lang="en-GB" altLang="en-US" sz="1600" kern="0" dirty="0" smtClean="0"/>
              <a:t>Holding </a:t>
            </a:r>
            <a:r>
              <a:rPr lang="en-GB" altLang="en-US" sz="1600" kern="0" dirty="0"/>
              <a:t>‘detent’ torque</a:t>
            </a:r>
          </a:p>
          <a:p>
            <a:pPr lvl="1">
              <a:buFont typeface="Arial" panose="020B0604020202020204" pitchFamily="34" charset="0"/>
              <a:buChar char="•"/>
              <a:defRPr/>
            </a:pPr>
            <a:r>
              <a:rPr lang="en-GB" altLang="en-US" sz="1600" kern="0" dirty="0" smtClean="0"/>
              <a:t>Stepper </a:t>
            </a:r>
            <a:r>
              <a:rPr lang="en-GB" altLang="en-US" sz="1600" kern="0" dirty="0"/>
              <a:t>motors exist for high radiation </a:t>
            </a:r>
            <a:r>
              <a:rPr lang="en-GB" altLang="en-US" sz="1600" kern="0" dirty="0" smtClean="0"/>
              <a:t>environments</a:t>
            </a:r>
            <a:endParaRPr lang="en-GB" altLang="en-US" sz="1800" kern="0" dirty="0" smtClean="0"/>
          </a:p>
          <a:p>
            <a:pPr marL="0" indent="0">
              <a:buFontTx/>
              <a:buNone/>
              <a:defRPr/>
            </a:pPr>
            <a:r>
              <a:rPr lang="en-GB" altLang="en-US" sz="1800" kern="0" dirty="0" smtClean="0"/>
              <a:t>CON’S</a:t>
            </a:r>
          </a:p>
          <a:p>
            <a:pPr lvl="1">
              <a:buFont typeface="Arial" panose="020B0604020202020204" pitchFamily="34" charset="0"/>
              <a:buChar char="•"/>
              <a:defRPr/>
            </a:pPr>
            <a:r>
              <a:rPr lang="en-GB" altLang="en-US" sz="1600" kern="0" dirty="0" smtClean="0"/>
              <a:t>Speed </a:t>
            </a:r>
            <a:r>
              <a:rPr lang="en-GB" altLang="en-US" sz="1600" kern="0" dirty="0"/>
              <a:t>limitation (Useful speed 300 rpm </a:t>
            </a:r>
            <a:endParaRPr lang="en-GB" altLang="en-US" sz="1600" kern="0" dirty="0" smtClean="0"/>
          </a:p>
          <a:p>
            <a:pPr lvl="1">
              <a:buFont typeface="Arial" panose="020B0604020202020204" pitchFamily="34" charset="0"/>
              <a:buChar char="•"/>
              <a:defRPr/>
            </a:pPr>
            <a:r>
              <a:rPr lang="en-GB" altLang="en-US" sz="1600" kern="0" dirty="0" smtClean="0"/>
              <a:t>Low </a:t>
            </a:r>
            <a:r>
              <a:rPr lang="en-GB" altLang="en-US" sz="1600" kern="0" dirty="0"/>
              <a:t>resolution (200 to 500 magnetic steps)</a:t>
            </a:r>
          </a:p>
          <a:p>
            <a:pPr lvl="1">
              <a:buFont typeface="Arial" panose="020B0604020202020204" pitchFamily="34" charset="0"/>
              <a:buChar char="•"/>
              <a:defRPr/>
            </a:pPr>
            <a:endParaRPr lang="en-GB" altLang="en-US" sz="1800" kern="0" dirty="0" smtClean="0"/>
          </a:p>
          <a:p>
            <a:pPr lvl="1">
              <a:buFont typeface="Arial" panose="020B0604020202020204" pitchFamily="34" charset="0"/>
              <a:buChar char="•"/>
              <a:defRPr/>
            </a:pPr>
            <a:endParaRPr lang="en-GB" altLang="en-US" sz="1800" kern="0" dirty="0" smtClean="0"/>
          </a:p>
        </p:txBody>
      </p:sp>
      <p:pic>
        <p:nvPicPr>
          <p:cNvPr id="2355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4672013"/>
            <a:ext cx="2160587"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4616" y="4184898"/>
            <a:ext cx="2790106" cy="1864568"/>
          </a:xfrm>
          <a:prstGeom prst="rect">
            <a:avLst/>
          </a:prstGeom>
          <a:effectLst>
            <a:softEdge rad="3175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3213" y="214313"/>
            <a:ext cx="8229600" cy="1143000"/>
          </a:xfrm>
        </p:spPr>
        <p:txBody>
          <a:bodyPr/>
          <a:lstStyle/>
          <a:p>
            <a:r>
              <a:rPr lang="en-GB" altLang="en-US" smtClean="0"/>
              <a:t>Stepper application </a:t>
            </a:r>
          </a:p>
        </p:txBody>
      </p:sp>
      <p:sp>
        <p:nvSpPr>
          <p:cNvPr id="24579" name="Content Placeholder 2"/>
          <p:cNvSpPr>
            <a:spLocks noGrp="1"/>
          </p:cNvSpPr>
          <p:nvPr>
            <p:ph idx="1"/>
          </p:nvPr>
        </p:nvSpPr>
        <p:spPr/>
        <p:txBody>
          <a:bodyPr/>
          <a:lstStyle/>
          <a:p>
            <a:r>
              <a:rPr lang="en-GB" altLang="en-US" smtClean="0"/>
              <a:t>85% of motors at ISIS are stepper  </a:t>
            </a:r>
          </a:p>
        </p:txBody>
      </p:sp>
      <p:pic>
        <p:nvPicPr>
          <p:cNvPr id="2458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1725" y="260350"/>
            <a:ext cx="1498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996952"/>
            <a:ext cx="3589225" cy="2397564"/>
          </a:xfrm>
          <a:prstGeom prst="rect">
            <a:avLst/>
          </a:prstGeom>
          <a:effectLst>
            <a:softEdge rad="38100"/>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016" y="2689977"/>
            <a:ext cx="3816045" cy="2549078"/>
          </a:xfrm>
          <a:prstGeom prst="rect">
            <a:avLst/>
          </a:prstGeom>
          <a:effectLst>
            <a:softEdge rad="508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2708920"/>
            <a:ext cx="2967185" cy="2664296"/>
          </a:xfrm>
          <a:prstGeom prst="rect">
            <a:avLst/>
          </a:prstGeom>
        </p:spPr>
      </p:pic>
      <p:sp>
        <p:nvSpPr>
          <p:cNvPr id="25602" name="Title 1"/>
          <p:cNvSpPr>
            <a:spLocks noGrp="1"/>
          </p:cNvSpPr>
          <p:nvPr>
            <p:ph type="title"/>
          </p:nvPr>
        </p:nvSpPr>
        <p:spPr>
          <a:xfrm>
            <a:off x="457200" y="457200"/>
            <a:ext cx="8229600" cy="1143000"/>
          </a:xfrm>
        </p:spPr>
        <p:txBody>
          <a:bodyPr/>
          <a:lstStyle/>
          <a:p>
            <a:r>
              <a:rPr lang="en-GB" altLang="en-US" smtClean="0"/>
              <a:t>Servo</a:t>
            </a:r>
            <a:br>
              <a:rPr lang="en-GB" altLang="en-US" smtClean="0"/>
            </a:br>
            <a:r>
              <a:rPr lang="en-GB" altLang="en-US" sz="1400" i="1" smtClean="0"/>
              <a:t>Any motor with closed-loop feedback becomes a Servo system.</a:t>
            </a:r>
            <a:br>
              <a:rPr lang="en-GB" altLang="en-US" sz="1400" i="1" smtClean="0"/>
            </a:br>
            <a:r>
              <a:rPr lang="en-GB" altLang="en-US" sz="1400" i="1" smtClean="0"/>
              <a:t> (BLDC) Brush less DC waveform excited synchronous motor </a:t>
            </a:r>
            <a:br>
              <a:rPr lang="en-GB" altLang="en-US" sz="1400" i="1" smtClean="0"/>
            </a:br>
            <a:r>
              <a:rPr lang="en-GB" altLang="en-US" sz="1400" i="1" smtClean="0"/>
              <a:t>(PMSS) AC waveform excited synchronous motor with permanent magnets.</a:t>
            </a:r>
            <a:br>
              <a:rPr lang="en-GB" altLang="en-US" sz="1400" i="1" smtClean="0"/>
            </a:br>
            <a:r>
              <a:rPr lang="en-GB" altLang="en-US" sz="1400" i="1" smtClean="0"/>
              <a:t>Feedback can be resolver, hall sensors or encoders</a:t>
            </a:r>
            <a:br>
              <a:rPr lang="en-GB" altLang="en-US" sz="1400" i="1" smtClean="0"/>
            </a:br>
            <a:endParaRPr lang="en-GB" altLang="en-US" sz="1400" i="1" smtClean="0"/>
          </a:p>
        </p:txBody>
      </p:sp>
      <p:sp>
        <p:nvSpPr>
          <p:cNvPr id="5" name="Content Placeholder 2"/>
          <p:cNvSpPr txBox="1">
            <a:spLocks/>
          </p:cNvSpPr>
          <p:nvPr/>
        </p:nvSpPr>
        <p:spPr bwMode="auto">
          <a:xfrm>
            <a:off x="611560" y="1772816"/>
            <a:ext cx="823135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buFontTx/>
              <a:buNone/>
            </a:pPr>
            <a:r>
              <a:rPr lang="en-GB" altLang="en-US" sz="1800" dirty="0"/>
              <a:t>PRO’S</a:t>
            </a:r>
          </a:p>
          <a:p>
            <a:pPr lvl="1">
              <a:buFont typeface="Arial" panose="020B0604020202020204" pitchFamily="34" charset="0"/>
              <a:buChar char="•"/>
            </a:pPr>
            <a:r>
              <a:rPr lang="en-GB" altLang="en-US" sz="1600" dirty="0"/>
              <a:t>Higher speed applications (1000 rpm or above)</a:t>
            </a:r>
          </a:p>
          <a:p>
            <a:pPr lvl="1">
              <a:buFont typeface="Arial" panose="020B0604020202020204" pitchFamily="34" charset="0"/>
              <a:buChar char="•"/>
            </a:pPr>
            <a:r>
              <a:rPr lang="en-GB" altLang="en-US" sz="1600" dirty="0"/>
              <a:t>Allows larger gearbox ratios to be used due to higher speed,</a:t>
            </a:r>
          </a:p>
          <a:p>
            <a:pPr lvl="1">
              <a:buFont typeface="Arial" panose="020B0604020202020204" pitchFamily="34" charset="0"/>
              <a:buChar char="•"/>
            </a:pPr>
            <a:r>
              <a:rPr lang="en-GB" altLang="en-US" sz="1600" dirty="0"/>
              <a:t>More torque at higher speed, useful for moving large loads</a:t>
            </a:r>
          </a:p>
          <a:p>
            <a:pPr lvl="1">
              <a:buFont typeface="Arial" panose="020B0604020202020204" pitchFamily="34" charset="0"/>
              <a:buChar char="•"/>
            </a:pPr>
            <a:r>
              <a:rPr lang="en-GB" altLang="en-US" sz="1600" dirty="0"/>
              <a:t>Fast response times - Useful for ‘tracking’ motion </a:t>
            </a:r>
          </a:p>
          <a:p>
            <a:pPr lvl="2"/>
            <a:r>
              <a:rPr lang="en-GB" altLang="en-US" sz="1200" dirty="0"/>
              <a:t>fast error correction</a:t>
            </a:r>
          </a:p>
          <a:p>
            <a:pPr lvl="1">
              <a:buFontTx/>
              <a:buNone/>
            </a:pPr>
            <a:r>
              <a:rPr lang="en-GB" altLang="en-US" sz="1600" dirty="0"/>
              <a:t>BLDC motors exist for high radiation environments (Space use or ESS)</a:t>
            </a:r>
          </a:p>
          <a:p>
            <a:pPr>
              <a:buFontTx/>
              <a:buNone/>
            </a:pPr>
            <a:r>
              <a:rPr lang="en-GB" altLang="en-US" sz="1800" dirty="0"/>
              <a:t>CON’S</a:t>
            </a:r>
          </a:p>
          <a:p>
            <a:pPr lvl="1">
              <a:buFont typeface="Arial" panose="020B0604020202020204" pitchFamily="34" charset="0"/>
              <a:buChar char="•"/>
            </a:pPr>
            <a:r>
              <a:rPr lang="en-GB" altLang="en-US" sz="1600" dirty="0"/>
              <a:t>Needs tuning and feedback to work reliably</a:t>
            </a:r>
          </a:p>
          <a:p>
            <a:pPr lvl="1">
              <a:buFont typeface="Arial" panose="020B0604020202020204" pitchFamily="34" charset="0"/>
              <a:buChar char="•"/>
            </a:pPr>
            <a:r>
              <a:rPr lang="en-GB" altLang="en-US" sz="1600" dirty="0"/>
              <a:t>Setup time is high compared to steppers</a:t>
            </a:r>
          </a:p>
          <a:p>
            <a:pPr lvl="1">
              <a:buFont typeface="Arial" panose="020B0604020202020204" pitchFamily="34" charset="0"/>
              <a:buChar char="•"/>
            </a:pPr>
            <a:r>
              <a:rPr lang="en-GB" altLang="en-US" sz="1600" dirty="0"/>
              <a:t>Can go unstable on a loss of feedback</a:t>
            </a:r>
          </a:p>
          <a:p>
            <a:pPr lvl="1">
              <a:buFont typeface="Arial" panose="020B0604020202020204" pitchFamily="34" charset="0"/>
              <a:buChar char="•"/>
            </a:pPr>
            <a:r>
              <a:rPr lang="en-GB" altLang="en-US" sz="1600" dirty="0"/>
              <a:t>Higher costs likely</a:t>
            </a:r>
          </a:p>
          <a:p>
            <a:pPr lvl="1">
              <a:buFont typeface="Arial" panose="020B0604020202020204" pitchFamily="34" charset="0"/>
              <a:buChar char="•"/>
            </a:pPr>
            <a:endParaRPr lang="en-GB" altLang="en-US" sz="1800" dirty="0"/>
          </a:p>
          <a:p>
            <a:pPr lvl="1">
              <a:buFont typeface="Arial" panose="020B0604020202020204" pitchFamily="34" charset="0"/>
              <a:buChar char="•"/>
            </a:pPr>
            <a:endParaRPr lang="en-GB" altLang="en-US" sz="18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73216"/>
            <a:ext cx="1838012" cy="14638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Servo applications</a:t>
            </a:r>
          </a:p>
        </p:txBody>
      </p:sp>
      <p:sp>
        <p:nvSpPr>
          <p:cNvPr id="26627" name="Content Placeholder 2"/>
          <p:cNvSpPr>
            <a:spLocks noGrp="1"/>
          </p:cNvSpPr>
          <p:nvPr>
            <p:ph idx="1"/>
          </p:nvPr>
        </p:nvSpPr>
        <p:spPr/>
        <p:txBody>
          <a:bodyPr/>
          <a:lstStyle/>
          <a:p>
            <a:r>
              <a:rPr lang="en-GB" altLang="en-US" sz="1800" smtClean="0"/>
              <a:t>We use servo’s for high torque high speed applications, often stepper has torque but not speed  </a:t>
            </a:r>
          </a:p>
          <a:p>
            <a:r>
              <a:rPr lang="en-GB" altLang="en-US" sz="1800" smtClean="0"/>
              <a:t>Freia blocker project that needed smother rotation </a:t>
            </a:r>
          </a:p>
        </p:txBody>
      </p:sp>
      <p:pic>
        <p:nvPicPr>
          <p:cNvPr id="1026" name="Picture 2" descr="https://lh3.googleusercontent.com/yxGDlToIKBmAJwpaURGA3Vjo_qRhS-Zba2uuOs_HTf8b74T0j95AYjISiugkaelOUOVTkE6TzeR35khp_NDjkHsVHUgJuc9aeG0jQmgpI4OqY1BUWJ5JVjt96Ykv6O1rqCzfeFOMui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2636912"/>
            <a:ext cx="2160645" cy="280831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62267" y="2708920"/>
            <a:ext cx="5022623" cy="230680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dirty="0" smtClean="0"/>
              <a:t>What do we need to know to spec a motor </a:t>
            </a:r>
          </a:p>
        </p:txBody>
      </p:sp>
      <p:sp>
        <p:nvSpPr>
          <p:cNvPr id="3" name="Content Placeholder 2"/>
          <p:cNvSpPr>
            <a:spLocks noGrp="1"/>
          </p:cNvSpPr>
          <p:nvPr>
            <p:ph idx="1"/>
          </p:nvPr>
        </p:nvSpPr>
        <p:spPr/>
        <p:txBody>
          <a:bodyPr/>
          <a:lstStyle/>
          <a:p>
            <a:r>
              <a:rPr lang="en-GB" altLang="en-US" dirty="0" smtClean="0"/>
              <a:t>Load </a:t>
            </a:r>
          </a:p>
          <a:p>
            <a:r>
              <a:rPr lang="en-GB" altLang="en-US" dirty="0" smtClean="0"/>
              <a:t>Accuracy</a:t>
            </a:r>
          </a:p>
          <a:p>
            <a:r>
              <a:rPr lang="en-GB" altLang="en-US" dirty="0" smtClean="0"/>
              <a:t>Speed / duty cycle</a:t>
            </a:r>
          </a:p>
          <a:p>
            <a:r>
              <a:rPr lang="en-GB" altLang="en-US" dirty="0" smtClean="0"/>
              <a:t>Speed vs accuracy vs load</a:t>
            </a:r>
          </a:p>
          <a:p>
            <a:r>
              <a:rPr lang="en-GB" altLang="en-US" dirty="0" smtClean="0"/>
              <a:t>Acceleration </a:t>
            </a:r>
          </a:p>
          <a:p>
            <a:r>
              <a:rPr lang="en-GB" altLang="en-US" dirty="0" smtClean="0"/>
              <a:t>Environment</a:t>
            </a:r>
          </a:p>
          <a:p>
            <a:endParaRPr lang="en-GB" altLang="en-US" dirty="0" smtClean="0"/>
          </a:p>
        </p:txBody>
      </p:sp>
      <p:pic>
        <p:nvPicPr>
          <p:cNvPr id="27652" name="Picture 2" descr="https://png2.kisspng.com/sh/cfd4df2a7b3cc73d04979bc796a2e89c/L0KzQYm3UsE3N6VxiZH0aYP2gLBuTf1ma5lmhttsYXywdbBuif5mbaNuhtk2Y3n5eb20hf5ocZ9qfeRybnewc73wkL1ieqUyfdDwaX7odcO0gBxqeJJ3jOU2NXG7R4HoWcE4P2I9S6Q3MUmzQIOCUcgyPWI9T6sENUC4RImAWL5xdpg=/kisspng-mechanical-engineering-civil-engineering-clip-art-engineer-cliparts-5a870a91771832.190029181518799505487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0600" y="1484313"/>
            <a:ext cx="26162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Image result for motor clip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8400" y="3895725"/>
            <a:ext cx="22225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67"/>
            <a:ext cx="2503711" cy="1956289"/>
          </a:xfrm>
          <a:prstGeom prst="rect">
            <a:avLst/>
          </a:prstGeom>
        </p:spPr>
      </p:pic>
      <p:sp>
        <p:nvSpPr>
          <p:cNvPr id="28674" name="Title 1"/>
          <p:cNvSpPr>
            <a:spLocks noGrp="1"/>
          </p:cNvSpPr>
          <p:nvPr>
            <p:ph type="title"/>
          </p:nvPr>
        </p:nvSpPr>
        <p:spPr/>
        <p:txBody>
          <a:bodyPr/>
          <a:lstStyle/>
          <a:p>
            <a:r>
              <a:rPr lang="en-GB" altLang="en-US" dirty="0"/>
              <a:t>L</a:t>
            </a:r>
            <a:r>
              <a:rPr lang="en-GB" altLang="en-US" dirty="0" smtClean="0"/>
              <a:t>oad</a:t>
            </a:r>
            <a:endParaRPr lang="en-GB" altLang="en-US" dirty="0" smtClean="0"/>
          </a:p>
        </p:txBody>
      </p:sp>
      <p:sp>
        <p:nvSpPr>
          <p:cNvPr id="28675" name="Content Placeholder 2"/>
          <p:cNvSpPr>
            <a:spLocks noGrp="1"/>
          </p:cNvSpPr>
          <p:nvPr>
            <p:ph idx="1"/>
          </p:nvPr>
        </p:nvSpPr>
        <p:spPr>
          <a:xfrm>
            <a:off x="1251855" y="1615888"/>
            <a:ext cx="8229600" cy="4205288"/>
          </a:xfrm>
        </p:spPr>
        <p:txBody>
          <a:bodyPr/>
          <a:lstStyle/>
          <a:p>
            <a:r>
              <a:rPr lang="en-GB" altLang="en-US" dirty="0" smtClean="0"/>
              <a:t>Horizontal </a:t>
            </a:r>
          </a:p>
          <a:p>
            <a:r>
              <a:rPr lang="en-GB" altLang="en-US" dirty="0" smtClean="0"/>
              <a:t>Vertical </a:t>
            </a:r>
          </a:p>
          <a:p>
            <a:r>
              <a:rPr lang="en-GB" altLang="en-US" dirty="0" smtClean="0"/>
              <a:t>Gravity </a:t>
            </a:r>
            <a:r>
              <a:rPr lang="en-GB" altLang="en-US" dirty="0" smtClean="0"/>
              <a:t> </a:t>
            </a:r>
            <a:endParaRPr lang="en-GB" altLang="en-US" dirty="0" smtClean="0"/>
          </a:p>
          <a:p>
            <a:r>
              <a:rPr lang="en-GB" altLang="en-US" dirty="0" smtClean="0"/>
              <a:t>Friction </a:t>
            </a:r>
          </a:p>
          <a:p>
            <a:pPr lvl="1"/>
            <a:r>
              <a:rPr lang="en-GB" altLang="en-US" dirty="0"/>
              <a:t>Braked</a:t>
            </a:r>
            <a:endParaRPr lang="en-GB" altLang="en-US" dirty="0" smtClean="0"/>
          </a:p>
        </p:txBody>
      </p:sp>
      <p:pic>
        <p:nvPicPr>
          <p:cNvPr id="2867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5600" y="476250"/>
            <a:ext cx="35528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4509120"/>
            <a:ext cx="2394396" cy="2147319"/>
          </a:xfrm>
          <a:prstGeom prst="rect">
            <a:avLst/>
          </a:prstGeom>
          <a:effectLst>
            <a:softEdge rad="31750"/>
          </a:effec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47132" y="4959747"/>
            <a:ext cx="1022827" cy="124606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54688" y="332281"/>
            <a:ext cx="1612446" cy="1027713"/>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71723" y="2557276"/>
            <a:ext cx="3860717" cy="2647035"/>
          </a:xfrm>
          <a:prstGeom prst="rect">
            <a:avLst/>
          </a:prstGeom>
          <a:effectLst>
            <a:softEdge rad="3175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06363"/>
            <a:ext cx="8229600" cy="1143001"/>
          </a:xfrm>
        </p:spPr>
        <p:txBody>
          <a:bodyPr/>
          <a:lstStyle/>
          <a:p>
            <a:r>
              <a:rPr lang="en-GB" altLang="en-US" smtClean="0"/>
              <a:t>Motion control team ISIS </a:t>
            </a:r>
          </a:p>
        </p:txBody>
      </p:sp>
      <p:sp>
        <p:nvSpPr>
          <p:cNvPr id="12291" name="Content Placeholder 1"/>
          <p:cNvSpPr>
            <a:spLocks noGrp="1"/>
          </p:cNvSpPr>
          <p:nvPr>
            <p:ph idx="1"/>
          </p:nvPr>
        </p:nvSpPr>
        <p:spPr/>
        <p:txBody>
          <a:bodyPr/>
          <a:lstStyle/>
          <a:p>
            <a:endParaRPr lang="en-GB" altLang="en-US"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2425" y="3355975"/>
            <a:ext cx="1306513" cy="1751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8525" y="3355975"/>
            <a:ext cx="1196975" cy="1770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2600" y="3384550"/>
            <a:ext cx="1195388" cy="1712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95" name="TextBox 8"/>
          <p:cNvSpPr txBox="1">
            <a:spLocks noChangeArrowheads="1"/>
          </p:cNvSpPr>
          <p:nvPr/>
        </p:nvSpPr>
        <p:spPr bwMode="auto">
          <a:xfrm>
            <a:off x="5532438" y="536257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r>
              <a:rPr lang="en-GB" altLang="en-US" sz="1400">
                <a:latin typeface="Arial" panose="020B0604020202020204" pitchFamily="34" charset="0"/>
              </a:rPr>
              <a:t>Kyle</a:t>
            </a:r>
          </a:p>
        </p:txBody>
      </p:sp>
      <p:sp>
        <p:nvSpPr>
          <p:cNvPr id="12296" name="TextBox 11"/>
          <p:cNvSpPr txBox="1">
            <a:spLocks noChangeArrowheads="1"/>
          </p:cNvSpPr>
          <p:nvPr/>
        </p:nvSpPr>
        <p:spPr bwMode="auto">
          <a:xfrm>
            <a:off x="1952625" y="5399088"/>
            <a:ext cx="1296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r>
              <a:rPr lang="en-GB" altLang="en-US" sz="1400">
                <a:latin typeface="Arial" panose="020B0604020202020204" pitchFamily="34" charset="0"/>
              </a:rPr>
              <a:t>Simon</a:t>
            </a:r>
          </a:p>
        </p:txBody>
      </p:sp>
      <p:sp>
        <p:nvSpPr>
          <p:cNvPr id="12297" name="TextBox 12"/>
          <p:cNvSpPr txBox="1">
            <a:spLocks noChangeArrowheads="1"/>
          </p:cNvSpPr>
          <p:nvPr/>
        </p:nvSpPr>
        <p:spPr bwMode="auto">
          <a:xfrm>
            <a:off x="3816350" y="5405438"/>
            <a:ext cx="1296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r>
              <a:rPr lang="en-GB" altLang="en-US" sz="1400">
                <a:latin typeface="Arial" panose="020B0604020202020204" pitchFamily="34" charset="0"/>
              </a:rPr>
              <a:t>Ben</a:t>
            </a:r>
          </a:p>
        </p:txBody>
      </p:sp>
      <p:sp>
        <p:nvSpPr>
          <p:cNvPr id="12298" name="TextBox 14"/>
          <p:cNvSpPr txBox="1">
            <a:spLocks noChangeArrowheads="1"/>
          </p:cNvSpPr>
          <p:nvPr/>
        </p:nvSpPr>
        <p:spPr bwMode="auto">
          <a:xfrm>
            <a:off x="7246938" y="5387975"/>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r>
              <a:rPr lang="en-GB" altLang="en-US" sz="1400">
                <a:latin typeface="Arial" panose="020B0604020202020204" pitchFamily="34" charset="0"/>
              </a:rPr>
              <a:t>Jon</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5088" y="3359150"/>
            <a:ext cx="1177925" cy="176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6136" y="1018382"/>
            <a:ext cx="131445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11413" y="981075"/>
            <a:ext cx="1349375" cy="1849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302" name="TextBox 12"/>
          <p:cNvSpPr txBox="1">
            <a:spLocks noChangeArrowheads="1"/>
          </p:cNvSpPr>
          <p:nvPr/>
        </p:nvSpPr>
        <p:spPr bwMode="auto">
          <a:xfrm>
            <a:off x="6229350" y="2938463"/>
            <a:ext cx="1296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r>
              <a:rPr lang="en-GB" altLang="en-US" sz="1400">
                <a:latin typeface="Arial" panose="020B0604020202020204" pitchFamily="34" charset="0"/>
              </a:rPr>
              <a:t>Nick</a:t>
            </a:r>
          </a:p>
        </p:txBody>
      </p:sp>
      <p:sp>
        <p:nvSpPr>
          <p:cNvPr id="12303" name="TextBox 12"/>
          <p:cNvSpPr txBox="1">
            <a:spLocks noChangeArrowheads="1"/>
          </p:cNvSpPr>
          <p:nvPr/>
        </p:nvSpPr>
        <p:spPr bwMode="auto">
          <a:xfrm>
            <a:off x="2768600" y="2968625"/>
            <a:ext cx="1296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r>
              <a:rPr lang="en-GB" altLang="en-US" sz="1400">
                <a:latin typeface="Arial" panose="020B0604020202020204" pitchFamily="34" charset="0"/>
              </a:rPr>
              <a:t>Steve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8" y="5229225"/>
            <a:ext cx="223996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468313" y="255588"/>
            <a:ext cx="8229601" cy="1143000"/>
          </a:xfrm>
        </p:spPr>
        <p:txBody>
          <a:bodyPr/>
          <a:lstStyle/>
          <a:p>
            <a:r>
              <a:rPr lang="en-GB" altLang="en-US" smtClean="0"/>
              <a:t>Accuracy </a:t>
            </a:r>
          </a:p>
        </p:txBody>
      </p:sp>
      <p:sp>
        <p:nvSpPr>
          <p:cNvPr id="29700" name="Content Placeholder 2"/>
          <p:cNvSpPr>
            <a:spLocks noGrp="1"/>
          </p:cNvSpPr>
          <p:nvPr>
            <p:ph idx="1"/>
          </p:nvPr>
        </p:nvSpPr>
        <p:spPr/>
        <p:txBody>
          <a:bodyPr/>
          <a:lstStyle/>
          <a:p>
            <a:r>
              <a:rPr lang="en-GB" altLang="en-US" smtClean="0"/>
              <a:t>Calculate resolution by smallest step size </a:t>
            </a:r>
          </a:p>
          <a:p>
            <a:r>
              <a:rPr lang="en-GB" altLang="en-US" smtClean="0"/>
              <a:t>Resolution should be 10 times smaller than accuracy.</a:t>
            </a:r>
          </a:p>
          <a:p>
            <a:r>
              <a:rPr lang="en-GB" altLang="en-US" smtClean="0"/>
              <a:t>High accuracy stepper </a:t>
            </a:r>
          </a:p>
          <a:p>
            <a:r>
              <a:rPr lang="en-GB" altLang="en-US" smtClean="0"/>
              <a:t>Use full step for calculations (motion stop, power off conditions)</a:t>
            </a:r>
          </a:p>
          <a:p>
            <a:endParaRPr lang="en-GB" altLang="en-US" smtClean="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5979" y="117842"/>
            <a:ext cx="3959887" cy="1078909"/>
          </a:xfrm>
          <a:prstGeom prst="rect">
            <a:avLst/>
          </a:prstGeom>
          <a:effectLst>
            <a:softEdge rad="63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Speed </a:t>
            </a:r>
          </a:p>
        </p:txBody>
      </p:sp>
      <p:sp>
        <p:nvSpPr>
          <p:cNvPr id="30723" name="Content Placeholder 2"/>
          <p:cNvSpPr>
            <a:spLocks noGrp="1"/>
          </p:cNvSpPr>
          <p:nvPr>
            <p:ph idx="1"/>
          </p:nvPr>
        </p:nvSpPr>
        <p:spPr/>
        <p:txBody>
          <a:bodyPr/>
          <a:lstStyle/>
          <a:p>
            <a:r>
              <a:rPr lang="en-GB" altLang="en-US" smtClean="0"/>
              <a:t>How fast do you want to move?</a:t>
            </a:r>
          </a:p>
          <a:p>
            <a:r>
              <a:rPr lang="en-GB" altLang="en-US" smtClean="0"/>
              <a:t>10mm/s vs 100mm/s </a:t>
            </a:r>
          </a:p>
          <a:p>
            <a:r>
              <a:rPr lang="en-GB" altLang="en-US" smtClean="0"/>
              <a:t>Calculate real world numbers </a:t>
            </a:r>
          </a:p>
          <a:p>
            <a:r>
              <a:rPr lang="en-GB" altLang="en-US" smtClean="0"/>
              <a:t>Safety / momentum</a:t>
            </a:r>
          </a:p>
          <a:p>
            <a:r>
              <a:rPr lang="en-GB" altLang="en-US" smtClean="0"/>
              <a:t>Sample environment </a:t>
            </a:r>
          </a:p>
          <a:p>
            <a:r>
              <a:rPr lang="en-GB" altLang="en-US" smtClean="0"/>
              <a:t>Large rotations </a:t>
            </a:r>
          </a:p>
          <a:p>
            <a:r>
              <a:rPr lang="en-GB" altLang="en-US" smtClean="0"/>
              <a:t>Stepper torque 300rpm</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440411" y="1"/>
            <a:ext cx="2843808" cy="1484784"/>
          </a:xfrm>
          <a:prstGeom prst="rect">
            <a:avLst/>
          </a:prstGeom>
          <a:effectLst>
            <a:softEdge rad="254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3480822"/>
            <a:ext cx="3194366" cy="1831101"/>
          </a:xfrm>
          <a:prstGeom prst="rect">
            <a:avLst/>
          </a:prstGeom>
          <a:effectLst>
            <a:softEdge rad="381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mtClean="0"/>
              <a:t>Speed vs accuracy vs torque</a:t>
            </a:r>
          </a:p>
        </p:txBody>
      </p:sp>
      <p:sp>
        <p:nvSpPr>
          <p:cNvPr id="31747" name="Content Placeholder 2"/>
          <p:cNvSpPr>
            <a:spLocks noGrp="1"/>
          </p:cNvSpPr>
          <p:nvPr>
            <p:ph idx="1"/>
          </p:nvPr>
        </p:nvSpPr>
        <p:spPr>
          <a:xfrm>
            <a:off x="457200" y="1557338"/>
            <a:ext cx="8229600" cy="4205287"/>
          </a:xfrm>
        </p:spPr>
        <p:txBody>
          <a:bodyPr/>
          <a:lstStyle/>
          <a:p>
            <a:r>
              <a:rPr lang="en-GB" altLang="en-US" smtClean="0"/>
              <a:t>Motor can limit all 3 of these </a:t>
            </a:r>
          </a:p>
          <a:p>
            <a:r>
              <a:rPr lang="en-GB" altLang="en-US" smtClean="0"/>
              <a:t>Stepper 300rpm 200 steps/rotation</a:t>
            </a:r>
          </a:p>
          <a:p>
            <a:r>
              <a:rPr lang="en-GB" altLang="en-US" smtClean="0"/>
              <a:t>Can gearbox help </a:t>
            </a:r>
          </a:p>
          <a:p>
            <a:endParaRPr lang="en-GB" altLang="en-US" smtClean="0"/>
          </a:p>
        </p:txBody>
      </p:sp>
      <p:pic>
        <p:nvPicPr>
          <p:cNvPr id="3174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013" y="3573463"/>
            <a:ext cx="3962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Image result for torque graph stepper motor"/>
          <p:cNvPicPr>
            <a:picLocks noChangeAspect="1" noChangeArrowheads="1"/>
          </p:cNvPicPr>
          <p:nvPr/>
        </p:nvPicPr>
        <p:blipFill>
          <a:blip r:embed="rId3" cstate="email">
            <a:extLst>
              <a:ext uri="{28A0092B-C50C-407E-A947-70E740481C1C}">
                <a14:useLocalDpi xmlns:a14="http://schemas.microsoft.com/office/drawing/2010/main"/>
              </a:ext>
            </a:extLst>
          </a:blip>
          <a:srcRect t="10144" b="5322"/>
          <a:stretch>
            <a:fillRect/>
          </a:stretch>
        </p:blipFill>
        <p:spPr bwMode="auto">
          <a:xfrm>
            <a:off x="249238" y="4862513"/>
            <a:ext cx="29035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3441" y="2901929"/>
            <a:ext cx="2446136" cy="2421260"/>
          </a:xfrm>
          <a:prstGeom prst="rect">
            <a:avLst/>
          </a:prstGeom>
          <a:effectLst>
            <a:softEdge rad="762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91513" cy="1143000"/>
          </a:xfrm>
        </p:spPr>
        <p:txBody>
          <a:bodyPr/>
          <a:lstStyle/>
          <a:p>
            <a:r>
              <a:rPr lang="en-GB" altLang="en-US" smtClean="0"/>
              <a:t>Gearboxes </a:t>
            </a:r>
          </a:p>
        </p:txBody>
      </p:sp>
      <p:sp>
        <p:nvSpPr>
          <p:cNvPr id="32771" name="Content Placeholder 2"/>
          <p:cNvSpPr>
            <a:spLocks noGrp="1"/>
          </p:cNvSpPr>
          <p:nvPr>
            <p:ph idx="1"/>
          </p:nvPr>
        </p:nvSpPr>
        <p:spPr/>
        <p:txBody>
          <a:bodyPr/>
          <a:lstStyle/>
          <a:p>
            <a:r>
              <a:rPr lang="en-GB" altLang="en-US" dirty="0" smtClean="0"/>
              <a:t>Adding 10/1 gearbox</a:t>
            </a:r>
          </a:p>
          <a:p>
            <a:pPr lvl="1"/>
            <a:r>
              <a:rPr lang="en-GB" altLang="en-US" sz="2400" dirty="0" smtClean="0"/>
              <a:t>High accuracy </a:t>
            </a:r>
          </a:p>
          <a:p>
            <a:pPr lvl="1"/>
            <a:r>
              <a:rPr lang="en-GB" altLang="en-US" sz="2400" dirty="0" smtClean="0"/>
              <a:t>Low speed </a:t>
            </a:r>
          </a:p>
          <a:p>
            <a:pPr lvl="1"/>
            <a:r>
              <a:rPr lang="en-GB" altLang="en-US" sz="2400" dirty="0" smtClean="0"/>
              <a:t>Small amount extra backlash</a:t>
            </a:r>
          </a:p>
          <a:p>
            <a:pPr lvl="1"/>
            <a:r>
              <a:rPr lang="en-GB" altLang="en-US" sz="2400" dirty="0" smtClean="0"/>
              <a:t>Extra heat </a:t>
            </a:r>
          </a:p>
          <a:p>
            <a:pPr lvl="1"/>
            <a:r>
              <a:rPr lang="en-GB" altLang="en-US" sz="2400" dirty="0" smtClean="0"/>
              <a:t>Bigger assembly </a:t>
            </a:r>
          </a:p>
          <a:p>
            <a:pPr lvl="1"/>
            <a:r>
              <a:rPr lang="en-GB" altLang="en-US" sz="2400" dirty="0" smtClean="0"/>
              <a:t>Encoder, where do you put it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3852" y="274639"/>
            <a:ext cx="1954612" cy="1498178"/>
          </a:xfrm>
          <a:prstGeom prst="rect">
            <a:avLst/>
          </a:prstGeom>
          <a:effectLst>
            <a:softEdge rad="50800"/>
          </a:effectLst>
        </p:spPr>
      </p:pic>
      <p:pic>
        <p:nvPicPr>
          <p:cNvPr id="3277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9525"/>
            <a:ext cx="15113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6516688" y="2060575"/>
            <a:ext cx="22320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750" y="5265738"/>
            <a:ext cx="396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91513" cy="1143000"/>
          </a:xfrm>
        </p:spPr>
        <p:txBody>
          <a:bodyPr/>
          <a:lstStyle/>
          <a:p>
            <a:r>
              <a:rPr lang="en-GB" altLang="en-US" smtClean="0"/>
              <a:t>Gearboxes </a:t>
            </a:r>
          </a:p>
        </p:txBody>
      </p:sp>
      <p:sp>
        <p:nvSpPr>
          <p:cNvPr id="33795" name="Content Placeholder 2"/>
          <p:cNvSpPr>
            <a:spLocks noGrp="1"/>
          </p:cNvSpPr>
          <p:nvPr>
            <p:ph idx="1"/>
          </p:nvPr>
        </p:nvSpPr>
        <p:spPr>
          <a:xfrm>
            <a:off x="457200" y="1600200"/>
            <a:ext cx="5482952" cy="4205288"/>
          </a:xfrm>
        </p:spPr>
        <p:txBody>
          <a:bodyPr/>
          <a:lstStyle/>
          <a:p>
            <a:r>
              <a:rPr lang="en-GB" altLang="en-US" dirty="0" smtClean="0"/>
              <a:t>Adding 1/10 gearbox</a:t>
            </a:r>
          </a:p>
          <a:p>
            <a:pPr lvl="1"/>
            <a:r>
              <a:rPr lang="en-GB" altLang="en-US" sz="2400" dirty="0" smtClean="0"/>
              <a:t>lower accuracy </a:t>
            </a:r>
          </a:p>
          <a:p>
            <a:pPr lvl="1"/>
            <a:r>
              <a:rPr lang="en-GB" altLang="en-US" sz="2400" dirty="0" smtClean="0"/>
              <a:t>Higher speed </a:t>
            </a:r>
          </a:p>
          <a:p>
            <a:pPr lvl="1"/>
            <a:r>
              <a:rPr lang="en-GB" altLang="en-US" sz="2400" dirty="0" smtClean="0"/>
              <a:t>Backlash is amplified </a:t>
            </a:r>
          </a:p>
          <a:p>
            <a:pPr lvl="1"/>
            <a:r>
              <a:rPr lang="en-GB" altLang="en-US" sz="2400" dirty="0" smtClean="0"/>
              <a:t>Extra heat </a:t>
            </a:r>
          </a:p>
          <a:p>
            <a:pPr lvl="1"/>
            <a:r>
              <a:rPr lang="en-GB" altLang="en-US" sz="2400" dirty="0" smtClean="0"/>
              <a:t>Bigger assembly </a:t>
            </a:r>
          </a:p>
          <a:p>
            <a:pPr lvl="1"/>
            <a:r>
              <a:rPr lang="en-GB" altLang="en-US" sz="2400" dirty="0" smtClean="0"/>
              <a:t>Encoder where do you put it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3852" y="274639"/>
            <a:ext cx="1954612" cy="1498178"/>
          </a:xfrm>
          <a:prstGeom prst="rect">
            <a:avLst/>
          </a:prstGeom>
          <a:effectLst>
            <a:softEdge rad="50800"/>
          </a:effectLst>
        </p:spPr>
      </p:pic>
      <p:pic>
        <p:nvPicPr>
          <p:cNvPr id="3379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9525"/>
            <a:ext cx="15113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5085184"/>
            <a:ext cx="2880320" cy="1346308"/>
          </a:xfrm>
          <a:prstGeom prst="rect">
            <a:avLst/>
          </a:prstGeom>
          <a:effectLst>
            <a:softEdge rad="63500"/>
          </a:effectLst>
        </p:spPr>
      </p:pic>
      <p:pic>
        <p:nvPicPr>
          <p:cNvPr id="33799"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156325" y="2354263"/>
            <a:ext cx="27432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7950" y="-41275"/>
            <a:ext cx="8229600" cy="1143000"/>
          </a:xfrm>
        </p:spPr>
        <p:txBody>
          <a:bodyPr/>
          <a:lstStyle/>
          <a:p>
            <a:r>
              <a:rPr lang="en-GB" altLang="en-US" smtClean="0"/>
              <a:t>Types of gearbox </a:t>
            </a:r>
          </a:p>
        </p:txBody>
      </p:sp>
      <p:sp>
        <p:nvSpPr>
          <p:cNvPr id="34819" name="Content Placeholder 2"/>
          <p:cNvSpPr>
            <a:spLocks noGrp="1"/>
          </p:cNvSpPr>
          <p:nvPr>
            <p:ph idx="1"/>
          </p:nvPr>
        </p:nvSpPr>
        <p:spPr>
          <a:xfrm>
            <a:off x="539750" y="947738"/>
            <a:ext cx="4762500" cy="4205287"/>
          </a:xfrm>
        </p:spPr>
        <p:txBody>
          <a:bodyPr/>
          <a:lstStyle/>
          <a:p>
            <a:r>
              <a:rPr lang="en-GB" altLang="en-US" smtClean="0"/>
              <a:t>Bevel </a:t>
            </a:r>
          </a:p>
          <a:p>
            <a:pPr lvl="1"/>
            <a:r>
              <a:rPr lang="en-GB" altLang="en-US" smtClean="0"/>
              <a:t>90˚rotation change</a:t>
            </a:r>
          </a:p>
          <a:p>
            <a:pPr lvl="1"/>
            <a:r>
              <a:rPr lang="en-GB" altLang="en-US" smtClean="0"/>
              <a:t>Can drive 2 axes from 1 motor </a:t>
            </a:r>
          </a:p>
          <a:p>
            <a:pPr lvl="1"/>
            <a:r>
              <a:rPr lang="en-GB" altLang="en-US" smtClean="0"/>
              <a:t>Low friction </a:t>
            </a:r>
          </a:p>
          <a:p>
            <a:pPr lvl="1"/>
            <a:r>
              <a:rPr lang="en-GB" altLang="en-US" smtClean="0"/>
              <a:t>Multiple ratio choices </a:t>
            </a:r>
          </a:p>
          <a:p>
            <a:pPr lvl="1"/>
            <a:r>
              <a:rPr lang="en-GB" altLang="en-US" smtClean="0"/>
              <a:t>Choice of gear mesh </a:t>
            </a:r>
          </a:p>
          <a:p>
            <a:pPr lvl="2"/>
            <a:r>
              <a:rPr lang="en-GB" altLang="en-US" smtClean="0"/>
              <a:t>Spiral</a:t>
            </a:r>
          </a:p>
          <a:p>
            <a:pPr lvl="2"/>
            <a:r>
              <a:rPr lang="en-GB" altLang="en-US" smtClean="0"/>
              <a:t>Straight  </a:t>
            </a:r>
          </a:p>
          <a:p>
            <a:endParaRPr lang="en-GB" altLang="en-US" smtClean="0"/>
          </a:p>
        </p:txBody>
      </p:sp>
      <p:pic>
        <p:nvPicPr>
          <p:cNvPr id="3686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725" y="1101725"/>
            <a:ext cx="3802063" cy="3040063"/>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70600" y="-14288"/>
            <a:ext cx="3067050" cy="3057526"/>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11113" y="-109538"/>
            <a:ext cx="8229600" cy="1143001"/>
          </a:xfrm>
        </p:spPr>
        <p:txBody>
          <a:bodyPr/>
          <a:lstStyle/>
          <a:p>
            <a:r>
              <a:rPr lang="en-GB" altLang="en-US" smtClean="0"/>
              <a:t>Choice of gear mesh </a:t>
            </a:r>
          </a:p>
        </p:txBody>
      </p:sp>
      <p:sp>
        <p:nvSpPr>
          <p:cNvPr id="3" name="Content Placeholder 2"/>
          <p:cNvSpPr>
            <a:spLocks noGrp="1"/>
          </p:cNvSpPr>
          <p:nvPr>
            <p:ph idx="1"/>
          </p:nvPr>
        </p:nvSpPr>
        <p:spPr>
          <a:xfrm>
            <a:off x="-180975" y="620713"/>
            <a:ext cx="7127875" cy="4205287"/>
          </a:xfrm>
        </p:spPr>
        <p:txBody>
          <a:bodyPr/>
          <a:lstStyle/>
          <a:p>
            <a:pPr marL="1371600" lvl="3" indent="0">
              <a:buFontTx/>
              <a:buNone/>
              <a:defRPr/>
            </a:pPr>
            <a:endParaRPr lang="en-GB" dirty="0" smtClean="0"/>
          </a:p>
          <a:p>
            <a:pPr lvl="2">
              <a:defRPr/>
            </a:pPr>
            <a:r>
              <a:rPr lang="en-GB" dirty="0" smtClean="0"/>
              <a:t>Straight</a:t>
            </a:r>
          </a:p>
          <a:p>
            <a:pPr marL="1371600" lvl="3" indent="0">
              <a:buFontTx/>
              <a:buNone/>
              <a:defRPr/>
            </a:pPr>
            <a:r>
              <a:rPr lang="en-GB" sz="1400" dirty="0" smtClean="0"/>
              <a:t>+</a:t>
            </a:r>
            <a:r>
              <a:rPr lang="en-GB" dirty="0" smtClean="0"/>
              <a:t> </a:t>
            </a:r>
            <a:r>
              <a:rPr lang="en-GB" sz="1400" dirty="0" smtClean="0"/>
              <a:t>Less Friction</a:t>
            </a:r>
          </a:p>
          <a:p>
            <a:pPr marL="1371600" lvl="3" indent="0">
              <a:buFontTx/>
              <a:buNone/>
              <a:defRPr/>
            </a:pPr>
            <a:r>
              <a:rPr lang="en-GB" sz="1400" dirty="0" smtClean="0"/>
              <a:t>+  Cheaper </a:t>
            </a:r>
          </a:p>
          <a:p>
            <a:pPr marL="1371600" lvl="3" indent="0">
              <a:buFontTx/>
              <a:buNone/>
              <a:defRPr/>
            </a:pPr>
            <a:r>
              <a:rPr lang="en-GB" sz="1400" dirty="0" smtClean="0"/>
              <a:t>+ force in all one direction</a:t>
            </a:r>
          </a:p>
          <a:p>
            <a:pPr marL="1371600" lvl="3" indent="0">
              <a:buFontTx/>
              <a:buNone/>
              <a:defRPr/>
            </a:pPr>
            <a:r>
              <a:rPr lang="en-GB" sz="1400" dirty="0" smtClean="0"/>
              <a:t>+ Needs lower spec bearings</a:t>
            </a:r>
          </a:p>
          <a:p>
            <a:pPr marL="1371600" lvl="3" indent="0">
              <a:buFontTx/>
              <a:buNone/>
              <a:defRPr/>
            </a:pPr>
            <a:r>
              <a:rPr lang="en-GB" sz="1400" dirty="0" smtClean="0"/>
              <a:t>+ less heat </a:t>
            </a:r>
          </a:p>
          <a:p>
            <a:pPr lvl="3">
              <a:buFontTx/>
              <a:buChar char="-"/>
              <a:defRPr/>
            </a:pPr>
            <a:r>
              <a:rPr lang="en-GB" sz="1400" dirty="0" smtClean="0"/>
              <a:t>Needs bigger gear to transmit force</a:t>
            </a:r>
          </a:p>
          <a:p>
            <a:pPr lvl="3">
              <a:buFontTx/>
              <a:buChar char="-"/>
              <a:defRPr/>
            </a:pPr>
            <a:r>
              <a:rPr lang="en-GB" sz="1400" dirty="0" smtClean="0"/>
              <a:t>Noise</a:t>
            </a:r>
          </a:p>
          <a:p>
            <a:pPr lvl="3">
              <a:buFontTx/>
              <a:buChar char="-"/>
              <a:defRPr/>
            </a:pPr>
            <a:r>
              <a:rPr lang="en-GB" sz="1400" dirty="0" smtClean="0"/>
              <a:t>Back lash </a:t>
            </a:r>
          </a:p>
          <a:p>
            <a:pPr lvl="2">
              <a:defRPr/>
            </a:pPr>
            <a:r>
              <a:rPr lang="en-GB" dirty="0" smtClean="0"/>
              <a:t> Spiral (Helical)</a:t>
            </a:r>
          </a:p>
          <a:p>
            <a:pPr marL="1371600" lvl="3" indent="0">
              <a:buFontTx/>
              <a:buNone/>
              <a:defRPr/>
            </a:pPr>
            <a:r>
              <a:rPr lang="en-GB" sz="1400" dirty="0" smtClean="0"/>
              <a:t>+</a:t>
            </a:r>
            <a:r>
              <a:rPr lang="en-GB" dirty="0" smtClean="0"/>
              <a:t> </a:t>
            </a:r>
            <a:r>
              <a:rPr lang="en-GB" sz="1400" dirty="0" smtClean="0"/>
              <a:t>Lower noise</a:t>
            </a:r>
          </a:p>
          <a:p>
            <a:pPr marL="1371600" lvl="3" indent="0">
              <a:buFontTx/>
              <a:buNone/>
              <a:defRPr/>
            </a:pPr>
            <a:r>
              <a:rPr lang="en-GB" sz="1400" dirty="0" smtClean="0"/>
              <a:t>+ High contact area </a:t>
            </a:r>
          </a:p>
          <a:p>
            <a:pPr marL="1371600" lvl="3" indent="0">
              <a:buFontTx/>
              <a:buNone/>
              <a:defRPr/>
            </a:pPr>
            <a:r>
              <a:rPr lang="en-GB" sz="1400" dirty="0" smtClean="0"/>
              <a:t>+ Transmit more force</a:t>
            </a:r>
          </a:p>
          <a:p>
            <a:pPr lvl="3">
              <a:buFontTx/>
              <a:buChar char="-"/>
              <a:defRPr/>
            </a:pPr>
            <a:r>
              <a:rPr lang="en-GB" sz="1400" dirty="0" smtClean="0"/>
              <a:t>More friction </a:t>
            </a:r>
          </a:p>
          <a:p>
            <a:pPr lvl="3">
              <a:buFontTx/>
              <a:buChar char="-"/>
              <a:defRPr/>
            </a:pPr>
            <a:r>
              <a:rPr lang="en-GB" sz="1400" dirty="0" smtClean="0"/>
              <a:t>Expensive </a:t>
            </a:r>
          </a:p>
          <a:p>
            <a:pPr lvl="3">
              <a:buFontTx/>
              <a:buChar char="-"/>
              <a:defRPr/>
            </a:pPr>
            <a:r>
              <a:rPr lang="en-GB" sz="1400" dirty="0" smtClean="0"/>
              <a:t>Thrust force </a:t>
            </a:r>
          </a:p>
          <a:p>
            <a:pPr lvl="3">
              <a:buFontTx/>
              <a:buChar char="-"/>
              <a:defRPr/>
            </a:pPr>
            <a:r>
              <a:rPr lang="en-GB" sz="1400" dirty="0" smtClean="0"/>
              <a:t>Run hotter </a:t>
            </a:r>
          </a:p>
          <a:p>
            <a:pPr marL="914400" lvl="2" indent="0">
              <a:buFontTx/>
              <a:buNone/>
              <a:defRPr/>
            </a:pPr>
            <a:r>
              <a:rPr lang="en-GB" dirty="0" smtClean="0"/>
              <a:t> </a:t>
            </a:r>
          </a:p>
          <a:p>
            <a:pPr>
              <a:defRPr/>
            </a:pPr>
            <a:endParaRPr lang="en-GB" dirty="0"/>
          </a:p>
        </p:txBody>
      </p:sp>
      <p:pic>
        <p:nvPicPr>
          <p:cNvPr id="3584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3073400"/>
            <a:ext cx="28130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737"/>
            <a:ext cx="8229600" cy="1143000"/>
          </a:xfrm>
        </p:spPr>
        <p:txBody>
          <a:bodyPr/>
          <a:lstStyle/>
          <a:p>
            <a:r>
              <a:rPr lang="en-GB" dirty="0" smtClean="0"/>
              <a:t>Planetary or Harmonic </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4437112"/>
            <a:ext cx="3711107" cy="1975391"/>
          </a:xfr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6836" y="1265287"/>
            <a:ext cx="2242435" cy="2235721"/>
          </a:xfrm>
          <a:prstGeom prst="rect">
            <a:avLst/>
          </a:prstGeom>
        </p:spPr>
      </p:pic>
      <p:sp>
        <p:nvSpPr>
          <p:cNvPr id="8" name="TextBox 7"/>
          <p:cNvSpPr txBox="1"/>
          <p:nvPr/>
        </p:nvSpPr>
        <p:spPr>
          <a:xfrm>
            <a:off x="6225018" y="3717032"/>
            <a:ext cx="2953135" cy="1277273"/>
          </a:xfrm>
          <a:prstGeom prst="rect">
            <a:avLst/>
          </a:prstGeom>
          <a:noFill/>
        </p:spPr>
        <p:txBody>
          <a:bodyPr wrap="square" rtlCol="0">
            <a:spAutoFit/>
          </a:bodyPr>
          <a:lstStyle/>
          <a:p>
            <a:r>
              <a:rPr lang="en-GB" sz="1100" dirty="0"/>
              <a:t>Blue (outer circle): circular spline (fixed)</a:t>
            </a:r>
            <a:br>
              <a:rPr lang="en-GB" sz="1100" dirty="0"/>
            </a:br>
            <a:r>
              <a:rPr lang="en-GB" sz="1100" dirty="0"/>
              <a:t>Red (middle flexible circle): flex spline (attached to output shaft, which is not shown)</a:t>
            </a:r>
            <a:br>
              <a:rPr lang="en-GB" sz="1100" dirty="0"/>
            </a:br>
            <a:r>
              <a:rPr lang="en-GB" sz="1100" dirty="0"/>
              <a:t>Green (inner oval): wave generator (attached to input shaft; inner ball bearing and shaft are not shown)</a:t>
            </a:r>
          </a:p>
        </p:txBody>
      </p:sp>
      <p:sp>
        <p:nvSpPr>
          <p:cNvPr id="9" name="TextBox 8"/>
          <p:cNvSpPr txBox="1"/>
          <p:nvPr/>
        </p:nvSpPr>
        <p:spPr>
          <a:xfrm>
            <a:off x="466419" y="836712"/>
            <a:ext cx="5040560" cy="3970318"/>
          </a:xfrm>
          <a:prstGeom prst="rect">
            <a:avLst/>
          </a:prstGeom>
          <a:noFill/>
        </p:spPr>
        <p:txBody>
          <a:bodyPr wrap="square" rtlCol="0">
            <a:spAutoFit/>
          </a:bodyPr>
          <a:lstStyle/>
          <a:p>
            <a:r>
              <a:rPr lang="en-GB" dirty="0" smtClean="0"/>
              <a:t>PRO’S</a:t>
            </a:r>
            <a:endParaRPr lang="en-GB" dirty="0"/>
          </a:p>
          <a:p>
            <a:pPr marL="285750" indent="-285750">
              <a:buFont typeface="Arial" panose="020B0604020202020204" pitchFamily="34" charset="0"/>
              <a:buChar char="•"/>
            </a:pPr>
            <a:r>
              <a:rPr lang="en-GB" dirty="0" smtClean="0"/>
              <a:t>No backlash</a:t>
            </a:r>
          </a:p>
          <a:p>
            <a:pPr marL="285750" indent="-285750">
              <a:buFont typeface="Arial" panose="020B0604020202020204" pitchFamily="34" charset="0"/>
              <a:buChar char="•"/>
            </a:pPr>
            <a:r>
              <a:rPr lang="en-GB" dirty="0" smtClean="0"/>
              <a:t>compactness </a:t>
            </a:r>
            <a:r>
              <a:rPr lang="en-GB" dirty="0"/>
              <a:t>and light </a:t>
            </a:r>
            <a:r>
              <a:rPr lang="en-GB" dirty="0" smtClean="0"/>
              <a:t>weight</a:t>
            </a:r>
          </a:p>
          <a:p>
            <a:pPr marL="285750" indent="-285750">
              <a:buFont typeface="Arial" panose="020B0604020202020204" pitchFamily="34" charset="0"/>
              <a:buChar char="•"/>
            </a:pPr>
            <a:r>
              <a:rPr lang="en-GB" dirty="0"/>
              <a:t>H</a:t>
            </a:r>
            <a:r>
              <a:rPr lang="en-GB" dirty="0" smtClean="0"/>
              <a:t>igh </a:t>
            </a:r>
            <a:r>
              <a:rPr lang="en-GB" dirty="0"/>
              <a:t>gear </a:t>
            </a:r>
            <a:r>
              <a:rPr lang="en-GB" dirty="0" smtClean="0"/>
              <a:t>ratios</a:t>
            </a:r>
            <a:r>
              <a:rPr lang="en-GB" dirty="0"/>
              <a:t> 30:1 up to 320:1 </a:t>
            </a:r>
            <a:endParaRPr lang="en-GB" dirty="0" smtClean="0"/>
          </a:p>
          <a:p>
            <a:pPr marL="285750" indent="-285750">
              <a:buFont typeface="Arial" panose="020B0604020202020204" pitchFamily="34" charset="0"/>
              <a:buChar char="•"/>
            </a:pPr>
            <a:r>
              <a:rPr lang="en-GB" dirty="0"/>
              <a:t>G</a:t>
            </a:r>
            <a:r>
              <a:rPr lang="en-GB" dirty="0" smtClean="0"/>
              <a:t>ood </a:t>
            </a:r>
            <a:r>
              <a:rPr lang="en-GB" dirty="0"/>
              <a:t>resolution and excellent </a:t>
            </a:r>
            <a:r>
              <a:rPr lang="en-GB" dirty="0" smtClean="0"/>
              <a:t>repeatability</a:t>
            </a:r>
          </a:p>
          <a:p>
            <a:pPr marL="285750" indent="-285750">
              <a:buFont typeface="Arial" panose="020B0604020202020204" pitchFamily="34" charset="0"/>
              <a:buChar char="•"/>
            </a:pPr>
            <a:r>
              <a:rPr lang="en-GB" dirty="0"/>
              <a:t>H</a:t>
            </a:r>
            <a:r>
              <a:rPr lang="en-GB" dirty="0" smtClean="0"/>
              <a:t>igh </a:t>
            </a:r>
            <a:r>
              <a:rPr lang="en-GB" dirty="0"/>
              <a:t>torque </a:t>
            </a:r>
            <a:r>
              <a:rPr lang="en-GB" dirty="0" smtClean="0"/>
              <a:t>capability</a:t>
            </a:r>
          </a:p>
          <a:p>
            <a:pPr marL="285750" indent="-285750">
              <a:buFont typeface="Arial" panose="020B0604020202020204" pitchFamily="34" charset="0"/>
              <a:buChar char="•"/>
            </a:pPr>
            <a:endParaRPr lang="en-GB" dirty="0"/>
          </a:p>
          <a:p>
            <a:r>
              <a:rPr lang="en-GB" dirty="0" smtClean="0"/>
              <a:t>CON’S</a:t>
            </a:r>
          </a:p>
          <a:p>
            <a:endParaRPr lang="en-GB" dirty="0" smtClean="0"/>
          </a:p>
          <a:p>
            <a:pPr marL="285750" indent="-285750">
              <a:buFont typeface="Arial" panose="020B0604020202020204" pitchFamily="34" charset="0"/>
              <a:buChar char="•"/>
            </a:pPr>
            <a:r>
              <a:rPr lang="en-GB" dirty="0" smtClean="0"/>
              <a:t>Torsional stiffness</a:t>
            </a:r>
          </a:p>
          <a:p>
            <a:pPr marL="285750" indent="-285750">
              <a:buFont typeface="Arial" panose="020B0604020202020204" pitchFamily="34" charset="0"/>
              <a:buChar char="•"/>
            </a:pPr>
            <a:r>
              <a:rPr lang="en-GB" dirty="0" smtClean="0"/>
              <a:t>Back winding </a:t>
            </a:r>
          </a:p>
          <a:p>
            <a:pPr marL="285750" indent="-285750">
              <a:buFont typeface="Arial" panose="020B0604020202020204" pitchFamily="34" charset="0"/>
              <a:buChar char="•"/>
            </a:pPr>
            <a:r>
              <a:rPr lang="en-GB" dirty="0" smtClean="0"/>
              <a:t>Cost </a:t>
            </a:r>
          </a:p>
          <a:p>
            <a:pPr marL="285750" indent="-285750">
              <a:buFont typeface="Arial" panose="020B0604020202020204" pitchFamily="34" charset="0"/>
              <a:buChar char="•"/>
            </a:pPr>
            <a:r>
              <a:rPr lang="en-GB" dirty="0" smtClean="0"/>
              <a:t>Efficiency can be difficult to calculate</a:t>
            </a:r>
          </a:p>
          <a:p>
            <a:endParaRPr lang="en-GB" dirty="0"/>
          </a:p>
        </p:txBody>
      </p:sp>
    </p:spTree>
    <p:extLst>
      <p:ext uri="{BB962C8B-B14F-4D97-AF65-F5344CB8AC3E}">
        <p14:creationId xmlns:p14="http://schemas.microsoft.com/office/powerpoint/2010/main" val="1627355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56" y="13411"/>
            <a:ext cx="8229600" cy="1143000"/>
          </a:xfrm>
        </p:spPr>
        <p:txBody>
          <a:bodyPr/>
          <a:lstStyle/>
          <a:p>
            <a:r>
              <a:rPr lang="en-GB" dirty="0" smtClean="0"/>
              <a:t>Worm and wheel </a:t>
            </a:r>
            <a:endParaRPr lang="en-GB"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024263" y="2564904"/>
            <a:ext cx="3727323" cy="2568139"/>
          </a:xfrm>
          <a:effectLst>
            <a:softEdge rad="31750"/>
          </a:effectLst>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84168" y="-191457"/>
            <a:ext cx="2677580" cy="2695735"/>
          </a:xfrm>
          <a:prstGeom prst="rect">
            <a:avLst/>
          </a:prstGeom>
        </p:spPr>
      </p:pic>
      <p:sp>
        <p:nvSpPr>
          <p:cNvPr id="6" name="TextBox 5"/>
          <p:cNvSpPr txBox="1"/>
          <p:nvPr/>
        </p:nvSpPr>
        <p:spPr>
          <a:xfrm>
            <a:off x="467544" y="1340768"/>
            <a:ext cx="4032448" cy="3970318"/>
          </a:xfrm>
          <a:prstGeom prst="rect">
            <a:avLst/>
          </a:prstGeom>
          <a:noFill/>
        </p:spPr>
        <p:txBody>
          <a:bodyPr wrap="square" rtlCol="0">
            <a:spAutoFit/>
          </a:bodyPr>
          <a:lstStyle/>
          <a:p>
            <a:r>
              <a:rPr lang="en-GB" dirty="0" smtClean="0"/>
              <a:t>PRO’S</a:t>
            </a:r>
          </a:p>
          <a:p>
            <a:pPr marL="285750" indent="-285750">
              <a:buFont typeface="Arial" panose="020B0604020202020204" pitchFamily="34" charset="0"/>
              <a:buChar char="•"/>
            </a:pPr>
            <a:r>
              <a:rPr lang="en-GB" dirty="0" smtClean="0"/>
              <a:t>High speed reduction</a:t>
            </a:r>
          </a:p>
          <a:p>
            <a:pPr marL="285750" indent="-285750">
              <a:buFont typeface="Arial" panose="020B0604020202020204" pitchFamily="34" charset="0"/>
              <a:buChar char="•"/>
            </a:pPr>
            <a:r>
              <a:rPr lang="en-GB" dirty="0" smtClean="0"/>
              <a:t>Silent operation </a:t>
            </a:r>
          </a:p>
          <a:p>
            <a:pPr marL="285750" indent="-285750">
              <a:buFont typeface="Arial" panose="020B0604020202020204" pitchFamily="34" charset="0"/>
              <a:buChar char="•"/>
            </a:pPr>
            <a:r>
              <a:rPr lang="en-GB" dirty="0" smtClean="0"/>
              <a:t>Self locking due efficiency</a:t>
            </a:r>
          </a:p>
          <a:p>
            <a:pPr marL="285750" indent="-285750">
              <a:buFont typeface="Arial" panose="020B0604020202020204" pitchFamily="34" charset="0"/>
              <a:buChar char="•"/>
            </a:pPr>
            <a:r>
              <a:rPr lang="en-GB" dirty="0" smtClean="0"/>
              <a:t>Compact </a:t>
            </a:r>
            <a:r>
              <a:rPr lang="en-GB" dirty="0" err="1" smtClean="0"/>
              <a:t>geartrain</a:t>
            </a:r>
            <a:endParaRPr lang="en-GB" dirty="0" smtClean="0"/>
          </a:p>
          <a:p>
            <a:pPr marL="285750" indent="-285750">
              <a:buFont typeface="Arial" panose="020B0604020202020204" pitchFamily="34" charset="0"/>
              <a:buChar char="•"/>
            </a:pPr>
            <a:r>
              <a:rPr lang="en-GB" dirty="0" smtClean="0"/>
              <a:t>Can be high precision</a:t>
            </a:r>
          </a:p>
          <a:p>
            <a:pPr marL="285750" indent="-285750">
              <a:buFont typeface="Arial" panose="020B0604020202020204" pitchFamily="34" charset="0"/>
              <a:buChar char="•"/>
            </a:pPr>
            <a:endParaRPr lang="en-GB" dirty="0"/>
          </a:p>
          <a:p>
            <a:r>
              <a:rPr lang="en-GB" dirty="0" smtClean="0"/>
              <a:t>CON’S</a:t>
            </a:r>
          </a:p>
          <a:p>
            <a:pPr marL="285750" indent="-285750">
              <a:buFont typeface="Arial" panose="020B0604020202020204" pitchFamily="34" charset="0"/>
              <a:buChar char="•"/>
            </a:pPr>
            <a:r>
              <a:rPr lang="en-GB" dirty="0" smtClean="0"/>
              <a:t>Manufacturing costs</a:t>
            </a:r>
          </a:p>
          <a:p>
            <a:pPr marL="285750" indent="-285750">
              <a:buFont typeface="Arial" panose="020B0604020202020204" pitchFamily="34" charset="0"/>
              <a:buChar char="•"/>
            </a:pPr>
            <a:r>
              <a:rPr lang="en-GB" dirty="0" smtClean="0"/>
              <a:t>Extra force needed to drive </a:t>
            </a:r>
          </a:p>
          <a:p>
            <a:pPr marL="285750" indent="-285750">
              <a:buFont typeface="Arial" panose="020B0604020202020204" pitchFamily="34" charset="0"/>
              <a:buChar char="•"/>
            </a:pPr>
            <a:r>
              <a:rPr lang="en-GB" dirty="0" smtClean="0"/>
              <a:t>Forces created in box </a:t>
            </a:r>
          </a:p>
          <a:p>
            <a:pPr marL="285750" indent="-285750">
              <a:buFont typeface="Arial" panose="020B0604020202020204" pitchFamily="34" charset="0"/>
              <a:buChar char="•"/>
            </a:pPr>
            <a:r>
              <a:rPr lang="en-GB" dirty="0" smtClean="0"/>
              <a:t>Heat</a:t>
            </a:r>
          </a:p>
          <a:p>
            <a:pPr marL="285750" indent="-285750">
              <a:buFont typeface="Arial" panose="020B0604020202020204" pitchFamily="34" charset="0"/>
              <a:buChar char="•"/>
            </a:pPr>
            <a:r>
              <a:rPr lang="en-GB" dirty="0" smtClean="0"/>
              <a:t>Heavy casing</a:t>
            </a:r>
          </a:p>
          <a:p>
            <a:endParaRPr lang="en-GB" dirty="0"/>
          </a:p>
        </p:txBody>
      </p:sp>
    </p:spTree>
    <p:extLst>
      <p:ext uri="{BB962C8B-B14F-4D97-AF65-F5344CB8AC3E}">
        <p14:creationId xmlns:p14="http://schemas.microsoft.com/office/powerpoint/2010/main" val="2293306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t>Acceleration </a:t>
            </a:r>
          </a:p>
        </p:txBody>
      </p:sp>
      <p:sp>
        <p:nvSpPr>
          <p:cNvPr id="36867" name="Content Placeholder 2"/>
          <p:cNvSpPr>
            <a:spLocks noGrp="1"/>
          </p:cNvSpPr>
          <p:nvPr>
            <p:ph idx="1"/>
          </p:nvPr>
        </p:nvSpPr>
        <p:spPr/>
        <p:txBody>
          <a:bodyPr/>
          <a:lstStyle/>
          <a:p>
            <a:r>
              <a:rPr lang="en-GB" altLang="en-US" smtClean="0"/>
              <a:t>How fast do you need to get up to top speed</a:t>
            </a:r>
          </a:p>
          <a:p>
            <a:r>
              <a:rPr lang="en-GB" altLang="en-US" smtClean="0"/>
              <a:t>Faster accelerations = more torque </a:t>
            </a:r>
          </a:p>
        </p:txBody>
      </p:sp>
      <p:sp>
        <p:nvSpPr>
          <p:cNvPr id="36868" name="AutoShape 9" descr="Image result for porsche 911 rs turb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endParaRPr lang="en-GB" altLang="en-US" sz="1800">
              <a:latin typeface="Arial" panose="020B0604020202020204" pitchFamily="34" charset="0"/>
            </a:endParaRPr>
          </a:p>
        </p:txBody>
      </p:sp>
      <p:sp>
        <p:nvSpPr>
          <p:cNvPr id="36869" name="AutoShape 11" descr="Image result for porsche 911 rs turbo"/>
          <p:cNvSpPr>
            <a:spLocks noChangeAspect="1" noChangeArrowheads="1"/>
          </p:cNvSpPr>
          <p:nvPr/>
        </p:nvSpPr>
        <p:spPr bwMode="auto">
          <a:xfrm>
            <a:off x="1258888" y="1417638"/>
            <a:ext cx="54768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Sans" panose="020B0602040502020204" pitchFamily="34" charset="0"/>
              </a:defRPr>
            </a:lvl1pPr>
            <a:lvl2pPr marL="74295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a:spcBef>
                <a:spcPct val="0"/>
              </a:spcBef>
              <a:buFontTx/>
              <a:buNone/>
            </a:pPr>
            <a:endParaRPr lang="en-GB" altLang="en-US" sz="1800">
              <a:latin typeface="Arial" panose="020B0604020202020204" pitchFamily="34" charset="0"/>
            </a:endParaRPr>
          </a:p>
        </p:txBody>
      </p:sp>
      <p:pic>
        <p:nvPicPr>
          <p:cNvPr id="36870"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58888" y="3644900"/>
            <a:ext cx="6172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73584" y="1052736"/>
            <a:ext cx="3270416" cy="24528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title"/>
          </p:nvPr>
        </p:nvSpPr>
        <p:spPr>
          <a:xfrm>
            <a:off x="457200" y="5317"/>
            <a:ext cx="8229600" cy="1143000"/>
          </a:xfrm>
        </p:spPr>
        <p:txBody>
          <a:bodyPr/>
          <a:lstStyle/>
          <a:p>
            <a:r>
              <a:rPr lang="en-GB" altLang="en-US" dirty="0"/>
              <a:t>S</a:t>
            </a:r>
            <a:r>
              <a:rPr lang="en-GB" altLang="en-US" dirty="0" smtClean="0"/>
              <a:t>ummary</a:t>
            </a:r>
            <a:endParaRPr lang="en-GB" altLang="en-US" dirty="0" smtClean="0"/>
          </a:p>
        </p:txBody>
      </p:sp>
      <p:sp>
        <p:nvSpPr>
          <p:cNvPr id="13315" name="Content Placeholder 2"/>
          <p:cNvSpPr>
            <a:spLocks noGrp="1"/>
          </p:cNvSpPr>
          <p:nvPr>
            <p:ph idx="1"/>
          </p:nvPr>
        </p:nvSpPr>
        <p:spPr>
          <a:xfrm>
            <a:off x="457200" y="1196264"/>
            <a:ext cx="6347048" cy="4205288"/>
          </a:xfrm>
        </p:spPr>
        <p:txBody>
          <a:bodyPr/>
          <a:lstStyle/>
          <a:p>
            <a:r>
              <a:rPr lang="en-GB" altLang="en-US" sz="2400" dirty="0" smtClean="0"/>
              <a:t>Different types of motor and the applications you might use these in </a:t>
            </a:r>
            <a:endParaRPr lang="en-GB" altLang="en-US" sz="2400" dirty="0" smtClean="0"/>
          </a:p>
          <a:p>
            <a:endParaRPr lang="en-GB" altLang="en-US" sz="2400" dirty="0" smtClean="0"/>
          </a:p>
          <a:p>
            <a:r>
              <a:rPr lang="en-GB" altLang="en-US" sz="2400" dirty="0"/>
              <a:t>What do we need to know to spec a </a:t>
            </a:r>
            <a:r>
              <a:rPr lang="en-GB" altLang="en-US" sz="2400" dirty="0" smtClean="0"/>
              <a:t>motor</a:t>
            </a:r>
          </a:p>
          <a:p>
            <a:endParaRPr lang="en-GB" altLang="en-US" sz="2400" dirty="0" smtClean="0"/>
          </a:p>
          <a:p>
            <a:r>
              <a:rPr lang="en-GB" altLang="en-US" sz="2400" dirty="0" smtClean="0"/>
              <a:t>Motor calculations worked example </a:t>
            </a:r>
            <a:endParaRPr lang="en-GB" altLang="en-US" sz="2400" dirty="0" smtClean="0"/>
          </a:p>
          <a:p>
            <a:pPr marL="0" indent="0">
              <a:buNone/>
            </a:pPr>
            <a:r>
              <a:rPr lang="en-GB" altLang="en-US" sz="2400" dirty="0" smtClean="0"/>
              <a:t> </a:t>
            </a:r>
          </a:p>
          <a:p>
            <a:endParaRPr lang="en-GB" altLang="en-US"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95536" y="4077072"/>
            <a:ext cx="2818656" cy="26730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5288" y="692150"/>
            <a:ext cx="8229600" cy="1143000"/>
          </a:xfrm>
        </p:spPr>
        <p:txBody>
          <a:bodyPr/>
          <a:lstStyle/>
          <a:p>
            <a:r>
              <a:rPr lang="en-GB" altLang="en-US" smtClean="0"/>
              <a:t>What do we need to know about the environment to spec a motor </a:t>
            </a:r>
          </a:p>
        </p:txBody>
      </p:sp>
      <p:sp>
        <p:nvSpPr>
          <p:cNvPr id="3" name="Content Placeholder 2"/>
          <p:cNvSpPr>
            <a:spLocks noGrp="1"/>
          </p:cNvSpPr>
          <p:nvPr>
            <p:ph idx="1"/>
          </p:nvPr>
        </p:nvSpPr>
        <p:spPr>
          <a:xfrm>
            <a:off x="373063" y="2349500"/>
            <a:ext cx="8229600" cy="4205288"/>
          </a:xfrm>
        </p:spPr>
        <p:txBody>
          <a:bodyPr/>
          <a:lstStyle/>
          <a:p>
            <a:r>
              <a:rPr lang="en-GB" altLang="en-US" dirty="0" smtClean="0"/>
              <a:t>Environment </a:t>
            </a:r>
          </a:p>
          <a:p>
            <a:pPr lvl="1"/>
            <a:r>
              <a:rPr lang="en-GB" altLang="en-US" dirty="0" smtClean="0"/>
              <a:t>Frame </a:t>
            </a:r>
            <a:r>
              <a:rPr lang="en-GB" altLang="en-US" dirty="0" smtClean="0"/>
              <a:t>size </a:t>
            </a:r>
          </a:p>
          <a:p>
            <a:pPr lvl="1"/>
            <a:r>
              <a:rPr lang="en-GB" altLang="en-US" dirty="0" smtClean="0"/>
              <a:t>Magnetic </a:t>
            </a:r>
            <a:r>
              <a:rPr lang="en-GB" altLang="en-US" dirty="0" smtClean="0"/>
              <a:t>environment </a:t>
            </a:r>
          </a:p>
          <a:p>
            <a:pPr lvl="1"/>
            <a:r>
              <a:rPr lang="en-GB" altLang="en-US" dirty="0" smtClean="0"/>
              <a:t>Vacuum environment</a:t>
            </a:r>
          </a:p>
          <a:p>
            <a:pPr lvl="1"/>
            <a:r>
              <a:rPr lang="en-GB" altLang="en-US" dirty="0" smtClean="0"/>
              <a:t>Hot , cold </a:t>
            </a:r>
          </a:p>
          <a:p>
            <a:pPr lvl="1"/>
            <a:r>
              <a:rPr lang="en-GB" altLang="en-US" dirty="0" smtClean="0"/>
              <a:t>Radiation levels </a:t>
            </a:r>
          </a:p>
          <a:p>
            <a:endParaRPr lang="en-GB" altLang="en-US" dirty="0" smtClean="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6216" y="1772816"/>
            <a:ext cx="2361178" cy="147105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4866" y="3686522"/>
            <a:ext cx="1731939" cy="175870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5656" y="5445224"/>
            <a:ext cx="1439242" cy="128960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26" y="2524657"/>
            <a:ext cx="8229600" cy="1143000"/>
          </a:xfrm>
        </p:spPr>
        <p:txBody>
          <a:bodyPr/>
          <a:lstStyle/>
          <a:p>
            <a:r>
              <a:rPr lang="en-GB" altLang="en-US" dirty="0"/>
              <a:t>Motor calculations worked </a:t>
            </a:r>
            <a:r>
              <a:rPr lang="en-GB" altLang="en-US" dirty="0" smtClean="0"/>
              <a:t>examples</a:t>
            </a:r>
            <a:endParaRPr lang="en-GB" dirty="0"/>
          </a:p>
        </p:txBody>
      </p:sp>
      <p:sp>
        <p:nvSpPr>
          <p:cNvPr id="3" name="Content Placeholder 2"/>
          <p:cNvSpPr>
            <a:spLocks noGrp="1"/>
          </p:cNvSpPr>
          <p:nvPr>
            <p:ph idx="1"/>
          </p:nvPr>
        </p:nvSpPr>
        <p:spPr>
          <a:xfrm>
            <a:off x="0" y="4149080"/>
            <a:ext cx="8229600" cy="4205288"/>
          </a:xfrm>
        </p:spPr>
        <p:txBody>
          <a:bodyPr/>
          <a:lstStyle/>
          <a:p>
            <a:endParaRPr lang="en-GB" dirty="0"/>
          </a:p>
        </p:txBody>
      </p:sp>
    </p:spTree>
    <p:extLst>
      <p:ext uri="{BB962C8B-B14F-4D97-AF65-F5344CB8AC3E}">
        <p14:creationId xmlns:p14="http://schemas.microsoft.com/office/powerpoint/2010/main" val="76622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485775"/>
            <a:ext cx="8229600" cy="1143000"/>
          </a:xfrm>
        </p:spPr>
        <p:txBody>
          <a:bodyPr/>
          <a:lstStyle/>
          <a:p>
            <a:r>
              <a:rPr lang="en-GB" altLang="en-US" sz="4000" smtClean="0"/>
              <a:t>Calculating force needed for a motion system </a:t>
            </a:r>
            <a:br>
              <a:rPr lang="en-GB" altLang="en-US" sz="4000" smtClean="0"/>
            </a:br>
            <a:r>
              <a:rPr lang="en-GB" altLang="en-US" sz="2800" smtClean="0"/>
              <a:t>(Basics vertical)</a:t>
            </a:r>
          </a:p>
        </p:txBody>
      </p:sp>
      <p:sp>
        <p:nvSpPr>
          <p:cNvPr id="38915" name="Content Placeholder 2"/>
          <p:cNvSpPr>
            <a:spLocks noGrp="1"/>
          </p:cNvSpPr>
          <p:nvPr>
            <p:ph idx="1"/>
          </p:nvPr>
        </p:nvSpPr>
        <p:spPr>
          <a:xfrm>
            <a:off x="395288" y="1808163"/>
            <a:ext cx="8229600" cy="749300"/>
          </a:xfrm>
        </p:spPr>
        <p:txBody>
          <a:bodyPr/>
          <a:lstStyle/>
          <a:p>
            <a:pPr marL="0" indent="0">
              <a:buFontTx/>
              <a:buNone/>
            </a:pPr>
            <a:r>
              <a:rPr lang="en-GB" altLang="en-US" sz="2000" dirty="0" smtClean="0"/>
              <a:t>Newton’s </a:t>
            </a:r>
            <a:r>
              <a:rPr lang="en-GB" altLang="en-US" sz="2000" dirty="0" smtClean="0"/>
              <a:t>2</a:t>
            </a:r>
            <a:r>
              <a:rPr lang="en-GB" altLang="en-US" sz="2000" baseline="30000" dirty="0" smtClean="0"/>
              <a:t>nd</a:t>
            </a:r>
            <a:r>
              <a:rPr lang="en-GB" altLang="en-US" sz="2000" dirty="0" smtClean="0"/>
              <a:t> law </a:t>
            </a:r>
          </a:p>
          <a:p>
            <a:pPr marL="0" indent="0">
              <a:buFontTx/>
              <a:buNone/>
            </a:pPr>
            <a:endParaRPr lang="en-GB" altLang="en-US" sz="2000" dirty="0" smtClean="0"/>
          </a:p>
          <a:p>
            <a:pPr marL="0" indent="0">
              <a:buFontTx/>
              <a:buNone/>
            </a:pPr>
            <a:r>
              <a:rPr lang="en-GB" altLang="en-US" sz="2000" dirty="0" smtClean="0"/>
              <a:t>		Force = Mass x Acceleration</a:t>
            </a:r>
          </a:p>
          <a:p>
            <a:pPr marL="0" indent="0">
              <a:buFontTx/>
              <a:buNone/>
            </a:pPr>
            <a:endParaRPr lang="en-GB" altLang="en-US" sz="2000" dirty="0" smtClean="0"/>
          </a:p>
          <a:p>
            <a:pPr marL="0" indent="0">
              <a:buFontTx/>
              <a:buNone/>
            </a:pPr>
            <a:r>
              <a:rPr lang="en-GB" altLang="en-US" sz="2000" dirty="0" smtClean="0"/>
              <a:t>		Force = Mass x Gravity </a:t>
            </a:r>
          </a:p>
          <a:p>
            <a:pPr marL="0" indent="0">
              <a:buFontTx/>
              <a:buNone/>
            </a:pPr>
            <a:endParaRPr lang="en-GB" altLang="en-US" sz="2000" dirty="0" smtClean="0"/>
          </a:p>
          <a:p>
            <a:pPr marL="0" indent="0">
              <a:buFontTx/>
              <a:buNone/>
            </a:pPr>
            <a:r>
              <a:rPr lang="en-GB" altLang="en-US" sz="2000" dirty="0" smtClean="0"/>
              <a:t>		N =  Kg x m/s²</a:t>
            </a:r>
          </a:p>
          <a:p>
            <a:pPr marL="0" indent="0">
              <a:buFontTx/>
              <a:buNone/>
            </a:pPr>
            <a:r>
              <a:rPr lang="en-GB" altLang="en-US" sz="2000" dirty="0" smtClean="0"/>
              <a:t>		</a:t>
            </a:r>
          </a:p>
          <a:p>
            <a:pPr marL="0" indent="0">
              <a:buFontTx/>
              <a:buNone/>
            </a:pPr>
            <a:r>
              <a:rPr lang="en-GB" altLang="en-US" sz="2000" dirty="0" smtClean="0"/>
              <a:t>		98.1N = 10Kg x 9.81m/s²</a:t>
            </a:r>
          </a:p>
          <a:p>
            <a:pPr marL="0" indent="0">
              <a:buFontTx/>
              <a:buNone/>
            </a:pPr>
            <a:r>
              <a:rPr lang="en-GB" altLang="en-US" sz="2000" dirty="0" smtClean="0"/>
              <a:t>		</a:t>
            </a:r>
          </a:p>
          <a:p>
            <a:pPr marL="0" indent="0">
              <a:buFontTx/>
              <a:buNone/>
            </a:pPr>
            <a:endParaRPr lang="en-GB" altLang="en-US" sz="2000" dirty="0" smtClean="0"/>
          </a:p>
          <a:p>
            <a:pPr marL="0" indent="0">
              <a:buFontTx/>
              <a:buNone/>
            </a:pPr>
            <a:endParaRPr lang="en-GB" altLang="en-US" sz="2000" dirty="0" smtClean="0"/>
          </a:p>
          <a:p>
            <a:pPr marL="0" indent="0">
              <a:buFontTx/>
              <a:buNone/>
            </a:pPr>
            <a:endParaRPr lang="en-GB" altLang="en-US" sz="2000" dirty="0" smtClean="0"/>
          </a:p>
          <a:p>
            <a:pPr marL="0" indent="0">
              <a:buFontTx/>
              <a:buNone/>
            </a:pPr>
            <a:endParaRPr lang="en-GB" altLang="en-US" sz="2000" dirty="0" smtClean="0"/>
          </a:p>
          <a:p>
            <a:pPr marL="0" indent="0">
              <a:buFontTx/>
              <a:buNone/>
            </a:pPr>
            <a:endParaRPr lang="en-GB" altLang="en-US" sz="2000" dirty="0" smtClean="0"/>
          </a:p>
        </p:txBody>
      </p:sp>
      <p:sp>
        <p:nvSpPr>
          <p:cNvPr id="6" name="Down Arrow 5"/>
          <p:cNvSpPr/>
          <p:nvPr/>
        </p:nvSpPr>
        <p:spPr>
          <a:xfrm>
            <a:off x="6659563" y="1773238"/>
            <a:ext cx="1728787" cy="3671887"/>
          </a:xfrm>
          <a:prstGeom prst="downArrow">
            <a:avLst>
              <a:gd name="adj1" fmla="val 50000"/>
              <a:gd name="adj2" fmla="val 81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917" name="TextBox 6"/>
          <p:cNvSpPr txBox="1">
            <a:spLocks noChangeArrowheads="1"/>
          </p:cNvSpPr>
          <p:nvPr/>
        </p:nvSpPr>
        <p:spPr bwMode="auto">
          <a:xfrm>
            <a:off x="179388" y="5300663"/>
            <a:ext cx="3887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i="1">
                <a:latin typeface="Agency FB" panose="020B0503020202020204" pitchFamily="34" charset="0"/>
              </a:rPr>
              <a:t>In an inertial frame of reference, the vector sum of the forces F on an object is equal to the mass m of that object multiplied by the acceleration a of the object: F = ma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z="4000" smtClean="0">
                <a:solidFill>
                  <a:srgbClr val="000000"/>
                </a:solidFill>
              </a:rPr>
              <a:t>Calculating force needed for a motion system </a:t>
            </a:r>
            <a:br>
              <a:rPr lang="en-GB" altLang="en-US" sz="4000" smtClean="0">
                <a:solidFill>
                  <a:srgbClr val="000000"/>
                </a:solidFill>
              </a:rPr>
            </a:br>
            <a:r>
              <a:rPr lang="en-GB" altLang="en-US" sz="2800" smtClean="0">
                <a:solidFill>
                  <a:srgbClr val="000000"/>
                </a:solidFill>
              </a:rPr>
              <a:t>(Basics vertical)</a:t>
            </a:r>
            <a:endParaRPr lang="en-GB" altLang="en-US" smtClean="0"/>
          </a:p>
        </p:txBody>
      </p:sp>
      <p:sp>
        <p:nvSpPr>
          <p:cNvPr id="39939" name="Content Placeholder 2"/>
          <p:cNvSpPr>
            <a:spLocks noGrp="1"/>
          </p:cNvSpPr>
          <p:nvPr>
            <p:ph idx="1"/>
          </p:nvPr>
        </p:nvSpPr>
        <p:spPr>
          <a:xfrm>
            <a:off x="1692275" y="1989138"/>
            <a:ext cx="5327650" cy="503237"/>
          </a:xfrm>
        </p:spPr>
        <p:txBody>
          <a:bodyPr/>
          <a:lstStyle/>
          <a:p>
            <a:pPr marL="0" indent="0">
              <a:buFontTx/>
              <a:buNone/>
            </a:pPr>
            <a:r>
              <a:rPr lang="en-GB" altLang="en-US" sz="2000" dirty="0" smtClean="0"/>
              <a:t>Newton 3</a:t>
            </a:r>
            <a:r>
              <a:rPr lang="en-GB" altLang="en-US" sz="2000" baseline="30000" dirty="0" smtClean="0"/>
              <a:t>rd</a:t>
            </a:r>
            <a:r>
              <a:rPr lang="en-GB" altLang="en-US" sz="2000" dirty="0" smtClean="0"/>
              <a:t> law </a:t>
            </a:r>
          </a:p>
          <a:p>
            <a:pPr marL="0" indent="0">
              <a:buFontTx/>
              <a:buNone/>
            </a:pPr>
            <a:endParaRPr lang="en-GB" altLang="en-US" sz="2000" dirty="0" smtClean="0"/>
          </a:p>
          <a:p>
            <a:pPr marL="0" indent="0">
              <a:buFontTx/>
              <a:buNone/>
            </a:pPr>
            <a:r>
              <a:rPr lang="en-GB" altLang="en-US" sz="2000" dirty="0" smtClean="0"/>
              <a:t>Force = Mass x acceleration (Gravity)</a:t>
            </a:r>
          </a:p>
          <a:p>
            <a:pPr marL="0" indent="0">
              <a:buFontTx/>
              <a:buNone/>
            </a:pPr>
            <a:endParaRPr lang="en-GB" altLang="en-US" sz="2000" dirty="0" smtClean="0"/>
          </a:p>
          <a:p>
            <a:pPr marL="0" indent="0">
              <a:buFontTx/>
              <a:buNone/>
            </a:pPr>
            <a:r>
              <a:rPr lang="en-GB" altLang="en-US" sz="2000" dirty="0" smtClean="0"/>
              <a:t>Greater </a:t>
            </a:r>
            <a:r>
              <a:rPr lang="en-GB" altLang="en-US" sz="2000" dirty="0" smtClean="0"/>
              <a:t>apposing force will create upwards motion and acceleration </a:t>
            </a:r>
          </a:p>
          <a:p>
            <a:pPr marL="0" indent="0">
              <a:buFontTx/>
              <a:buNone/>
            </a:pPr>
            <a:endParaRPr lang="en-GB" altLang="en-US" sz="2000" dirty="0" smtClean="0"/>
          </a:p>
          <a:p>
            <a:pPr marL="0" indent="0">
              <a:buFontTx/>
              <a:buNone/>
            </a:pPr>
            <a:endParaRPr lang="en-GB" altLang="en-US" sz="2000" dirty="0" smtClean="0"/>
          </a:p>
          <a:p>
            <a:pPr marL="0" indent="0">
              <a:buFontTx/>
              <a:buNone/>
            </a:pPr>
            <a:r>
              <a:rPr lang="en-GB" altLang="en-US" sz="2000" dirty="0" smtClean="0"/>
              <a:t>		</a:t>
            </a:r>
          </a:p>
          <a:p>
            <a:pPr marL="0" indent="0">
              <a:buFontTx/>
              <a:buNone/>
            </a:pPr>
            <a:r>
              <a:rPr lang="en-GB" altLang="en-US" sz="2000" dirty="0" smtClean="0"/>
              <a:t>                           </a:t>
            </a:r>
          </a:p>
          <a:p>
            <a:pPr marL="0" indent="0">
              <a:buFontTx/>
              <a:buNone/>
            </a:pPr>
            <a:endParaRPr lang="en-GB" altLang="en-US" sz="2000" dirty="0" smtClean="0"/>
          </a:p>
          <a:p>
            <a:pPr marL="0" indent="0">
              <a:buFontTx/>
              <a:buNone/>
            </a:pPr>
            <a:endParaRPr lang="en-GB" altLang="en-US" sz="2000" dirty="0" smtClean="0"/>
          </a:p>
          <a:p>
            <a:pPr marL="0" indent="0">
              <a:buFontTx/>
              <a:buNone/>
            </a:pPr>
            <a:endParaRPr lang="en-GB" altLang="en-US" sz="2000" dirty="0" smtClean="0"/>
          </a:p>
          <a:p>
            <a:pPr marL="0" indent="0">
              <a:buFontTx/>
              <a:buNone/>
            </a:pPr>
            <a:endParaRPr lang="en-GB" altLang="en-US" sz="2000" dirty="0" smtClean="0"/>
          </a:p>
        </p:txBody>
      </p:sp>
      <p:sp>
        <p:nvSpPr>
          <p:cNvPr id="39940" name="TextBox 4"/>
          <p:cNvSpPr txBox="1">
            <a:spLocks noChangeArrowheads="1"/>
          </p:cNvSpPr>
          <p:nvPr/>
        </p:nvSpPr>
        <p:spPr bwMode="auto">
          <a:xfrm>
            <a:off x="179388" y="5300663"/>
            <a:ext cx="3887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i="1">
                <a:latin typeface="Agency FB" panose="020B0503020202020204" pitchFamily="34" charset="0"/>
              </a:rPr>
              <a:t>When one body exerts a force on a second body, the second body simultaneously exerts a force equal in magnitude and opposite in direction on the first body.</a:t>
            </a:r>
          </a:p>
        </p:txBody>
      </p:sp>
      <p:sp>
        <p:nvSpPr>
          <p:cNvPr id="8" name="Down Arrow 7"/>
          <p:cNvSpPr/>
          <p:nvPr/>
        </p:nvSpPr>
        <p:spPr>
          <a:xfrm>
            <a:off x="6732588" y="1628775"/>
            <a:ext cx="1727200" cy="2160588"/>
          </a:xfrm>
          <a:prstGeom prst="downArrow">
            <a:avLst>
              <a:gd name="adj1" fmla="val 50000"/>
              <a:gd name="adj2" fmla="val 81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Down Arrow 8"/>
          <p:cNvSpPr/>
          <p:nvPr/>
        </p:nvSpPr>
        <p:spPr>
          <a:xfrm rot="10800000">
            <a:off x="6732588" y="3860800"/>
            <a:ext cx="1727200" cy="2232025"/>
          </a:xfrm>
          <a:prstGeom prst="downArrow">
            <a:avLst>
              <a:gd name="adj1" fmla="val 50000"/>
              <a:gd name="adj2" fmla="val 818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z="4000" smtClean="0">
                <a:solidFill>
                  <a:srgbClr val="000000"/>
                </a:solidFill>
              </a:rPr>
              <a:t>Calculating force needed for a motion system </a:t>
            </a:r>
            <a:br>
              <a:rPr lang="en-GB" altLang="en-US" sz="4000" smtClean="0">
                <a:solidFill>
                  <a:srgbClr val="000000"/>
                </a:solidFill>
              </a:rPr>
            </a:br>
            <a:r>
              <a:rPr lang="en-GB" altLang="en-US" sz="2800" smtClean="0">
                <a:solidFill>
                  <a:srgbClr val="000000"/>
                </a:solidFill>
              </a:rPr>
              <a:t>(Basics Horizontal)</a:t>
            </a:r>
            <a:endParaRPr lang="en-GB" altLang="en-US" smtClean="0"/>
          </a:p>
        </p:txBody>
      </p:sp>
      <p:sp>
        <p:nvSpPr>
          <p:cNvPr id="40963" name="Content Placeholder 2"/>
          <p:cNvSpPr>
            <a:spLocks noGrp="1"/>
          </p:cNvSpPr>
          <p:nvPr>
            <p:ph idx="1"/>
          </p:nvPr>
        </p:nvSpPr>
        <p:spPr>
          <a:xfrm>
            <a:off x="684213" y="1847850"/>
            <a:ext cx="8229600" cy="747713"/>
          </a:xfrm>
        </p:spPr>
        <p:txBody>
          <a:bodyPr/>
          <a:lstStyle/>
          <a:p>
            <a:pPr marL="0" indent="0">
              <a:buFontTx/>
              <a:buNone/>
            </a:pPr>
            <a:r>
              <a:rPr lang="en-GB" altLang="en-US" sz="2000" smtClean="0"/>
              <a:t>Friction resistive force  = Input Force x coefficient of friction </a:t>
            </a:r>
          </a:p>
          <a:p>
            <a:pPr marL="0" indent="0">
              <a:buFontTx/>
              <a:buNone/>
            </a:pPr>
            <a:endParaRPr lang="en-GB" altLang="en-US" sz="2000" smtClean="0"/>
          </a:p>
          <a:p>
            <a:pPr marL="0" indent="0">
              <a:buFontTx/>
              <a:buNone/>
            </a:pPr>
            <a:endParaRPr lang="en-GB" altLang="en-US" sz="2000" smtClean="0"/>
          </a:p>
          <a:p>
            <a:pPr marL="0" indent="0">
              <a:buFontTx/>
              <a:buNone/>
            </a:pPr>
            <a:endParaRPr lang="en-GB" altLang="en-US" sz="2000" smtClean="0"/>
          </a:p>
        </p:txBody>
      </p:sp>
      <p:pic>
        <p:nvPicPr>
          <p:cNvPr id="4096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7213" y="2620963"/>
            <a:ext cx="379095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2205038"/>
            <a:ext cx="345598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51275" y="4386263"/>
            <a:ext cx="5038725" cy="1446212"/>
          </a:xfrm>
          <a:prstGeom prst="rect">
            <a:avLst/>
          </a:prstGeom>
        </p:spPr>
        <p:txBody>
          <a:bodyPr wrap="none">
            <a:spAutoFit/>
          </a:bodyPr>
          <a:lstStyle/>
          <a:p>
            <a:pPr>
              <a:defRPr/>
            </a:pPr>
            <a:r>
              <a:rPr lang="en-GB" dirty="0"/>
              <a:t>Moving an aluminium block on mild steel = 0.61</a:t>
            </a:r>
          </a:p>
          <a:p>
            <a:pPr>
              <a:defRPr/>
            </a:pPr>
            <a:r>
              <a:rPr lang="en-GB" dirty="0"/>
              <a:t>Use the 10kg box </a:t>
            </a:r>
          </a:p>
          <a:p>
            <a:pPr>
              <a:defRPr/>
            </a:pPr>
            <a:r>
              <a:rPr lang="en-GB" sz="1600" kern="0" dirty="0">
                <a:solidFill>
                  <a:srgbClr val="000000"/>
                </a:solidFill>
                <a:latin typeface="Lucida Sans"/>
              </a:rPr>
              <a:t>98.1N = 10Kg x 9.81m/s²</a:t>
            </a:r>
            <a:endParaRPr lang="en-GB" sz="1600" dirty="0"/>
          </a:p>
          <a:p>
            <a:pPr>
              <a:defRPr/>
            </a:pPr>
            <a:endParaRPr lang="en-GB" dirty="0"/>
          </a:p>
          <a:p>
            <a:pPr>
              <a:defRPr/>
            </a:pPr>
            <a:r>
              <a:rPr lang="en-GB" dirty="0"/>
              <a:t>59N = 98.1N x 0.61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46088" y="388938"/>
            <a:ext cx="8229600" cy="1143000"/>
          </a:xfrm>
        </p:spPr>
        <p:txBody>
          <a:bodyPr/>
          <a:lstStyle/>
          <a:p>
            <a:r>
              <a:rPr lang="en-GB" altLang="en-US" sz="4000" smtClean="0">
                <a:solidFill>
                  <a:srgbClr val="000000"/>
                </a:solidFill>
              </a:rPr>
              <a:t>Calculating force needed for a motion system  </a:t>
            </a:r>
            <a:br>
              <a:rPr lang="en-GB" altLang="en-US" sz="4000" smtClean="0">
                <a:solidFill>
                  <a:srgbClr val="000000"/>
                </a:solidFill>
              </a:rPr>
            </a:br>
            <a:r>
              <a:rPr lang="en-GB" altLang="en-US" sz="2800" smtClean="0">
                <a:solidFill>
                  <a:srgbClr val="000000"/>
                </a:solidFill>
              </a:rPr>
              <a:t>(Friction Basics Horizontal)</a:t>
            </a:r>
            <a:endParaRPr lang="en-GB" altLang="en-US" smtClean="0"/>
          </a:p>
        </p:txBody>
      </p:sp>
      <p:pic>
        <p:nvPicPr>
          <p:cNvPr id="4198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25" y="3722688"/>
            <a:ext cx="23034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950" y="1092200"/>
            <a:ext cx="15827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138" y="2133600"/>
            <a:ext cx="51530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16688" y="2444750"/>
            <a:ext cx="23415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11138" y="5321300"/>
            <a:ext cx="3506787" cy="1446213"/>
          </a:xfrm>
          <a:prstGeom prst="rect">
            <a:avLst/>
          </a:prstGeom>
        </p:spPr>
        <p:txBody>
          <a:bodyPr wrap="none">
            <a:spAutoFit/>
          </a:bodyPr>
          <a:lstStyle/>
          <a:p>
            <a:pPr>
              <a:defRPr/>
            </a:pPr>
            <a:r>
              <a:rPr lang="en-GB" dirty="0"/>
              <a:t>On roller bearings friction is 0.01</a:t>
            </a:r>
          </a:p>
          <a:p>
            <a:pPr>
              <a:defRPr/>
            </a:pPr>
            <a:r>
              <a:rPr lang="en-GB" dirty="0"/>
              <a:t>Use the 10kg box </a:t>
            </a:r>
          </a:p>
          <a:p>
            <a:pPr>
              <a:defRPr/>
            </a:pPr>
            <a:r>
              <a:rPr lang="en-GB" sz="1600" kern="0" dirty="0">
                <a:solidFill>
                  <a:srgbClr val="000000"/>
                </a:solidFill>
                <a:latin typeface="Lucida Sans"/>
              </a:rPr>
              <a:t>98.1N = 10Kg x 9.81m/s²</a:t>
            </a:r>
            <a:endParaRPr lang="en-GB" sz="1600" dirty="0"/>
          </a:p>
          <a:p>
            <a:pPr>
              <a:defRPr/>
            </a:pPr>
            <a:endParaRPr lang="en-GB" dirty="0"/>
          </a:p>
          <a:p>
            <a:pPr>
              <a:defRPr/>
            </a:pPr>
            <a:r>
              <a:rPr lang="en-GB" dirty="0"/>
              <a:t>1N = 98.1N x 0.01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solidFill>
                  <a:srgbClr val="000000"/>
                </a:solidFill>
              </a:rPr>
              <a:t>Calculating force needed for a motion system  </a:t>
            </a:r>
            <a:br>
              <a:rPr lang="en-GB" altLang="en-US" smtClean="0">
                <a:solidFill>
                  <a:srgbClr val="000000"/>
                </a:solidFill>
              </a:rPr>
            </a:br>
            <a:r>
              <a:rPr lang="en-GB" altLang="en-US" sz="3200" smtClean="0">
                <a:solidFill>
                  <a:srgbClr val="000000"/>
                </a:solidFill>
              </a:rPr>
              <a:t>(Friction Basics Horizontal)</a:t>
            </a:r>
            <a:endParaRPr lang="en-GB" altLang="en-US" smtClean="0"/>
          </a:p>
        </p:txBody>
      </p:sp>
      <p:sp>
        <p:nvSpPr>
          <p:cNvPr id="5" name="Rectangle 4"/>
          <p:cNvSpPr/>
          <p:nvPr/>
        </p:nvSpPr>
        <p:spPr>
          <a:xfrm>
            <a:off x="1547813" y="1989138"/>
            <a:ext cx="3505200" cy="1446212"/>
          </a:xfrm>
          <a:prstGeom prst="rect">
            <a:avLst/>
          </a:prstGeom>
        </p:spPr>
        <p:txBody>
          <a:bodyPr wrap="none">
            <a:spAutoFit/>
          </a:bodyPr>
          <a:lstStyle/>
          <a:p>
            <a:pPr>
              <a:defRPr/>
            </a:pPr>
            <a:r>
              <a:rPr lang="en-GB" dirty="0"/>
              <a:t>On roller bearings friction is 0.01</a:t>
            </a:r>
          </a:p>
          <a:p>
            <a:pPr>
              <a:defRPr/>
            </a:pPr>
            <a:r>
              <a:rPr lang="en-GB" dirty="0"/>
              <a:t>Use the 10kg box </a:t>
            </a:r>
          </a:p>
          <a:p>
            <a:pPr>
              <a:defRPr/>
            </a:pPr>
            <a:r>
              <a:rPr lang="en-GB" sz="1600" kern="0" dirty="0">
                <a:solidFill>
                  <a:srgbClr val="000000"/>
                </a:solidFill>
                <a:latin typeface="Lucida Sans"/>
              </a:rPr>
              <a:t>98.1N = 10Kg x 9.81m/s²</a:t>
            </a:r>
            <a:endParaRPr lang="en-GB" sz="1600" dirty="0"/>
          </a:p>
          <a:p>
            <a:pPr>
              <a:defRPr/>
            </a:pPr>
            <a:endParaRPr lang="en-GB" dirty="0"/>
          </a:p>
          <a:p>
            <a:pPr>
              <a:defRPr/>
            </a:pPr>
            <a:r>
              <a:rPr lang="en-GB" dirty="0"/>
              <a:t>1N = 98.1N x 0.01</a:t>
            </a:r>
          </a:p>
        </p:txBody>
      </p:sp>
      <p:pic>
        <p:nvPicPr>
          <p:cNvPr id="4301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24525" y="1700213"/>
            <a:ext cx="279082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538163"/>
            <a:ext cx="1727746" cy="1325736"/>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3435350"/>
            <a:ext cx="4054227" cy="169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8"/>
          <p:cNvSpPr txBox="1">
            <a:spLocks noChangeArrowheads="1"/>
          </p:cNvSpPr>
          <p:nvPr/>
        </p:nvSpPr>
        <p:spPr bwMode="auto">
          <a:xfrm>
            <a:off x="19055" y="5659438"/>
            <a:ext cx="7212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Miss alignment of </a:t>
            </a:r>
            <a:r>
              <a:rPr lang="en-GB" altLang="en-US" dirty="0" smtClean="0"/>
              <a:t>rail and drive couplings </a:t>
            </a:r>
            <a:r>
              <a:rPr lang="en-GB" altLang="en-US" dirty="0"/>
              <a:t>will increase friction </a:t>
            </a:r>
            <a:r>
              <a:rPr lang="en-GB" altLang="en-US" dirty="0" smtClean="0"/>
              <a:t>massively. </a:t>
            </a:r>
            <a:r>
              <a:rPr lang="en-GB" altLang="en-US" dirty="0" smtClean="0"/>
              <a:t>This will cause the force to rise.</a:t>
            </a:r>
            <a:endParaRPr lang="en-GB"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227763" y="620713"/>
            <a:ext cx="2808287" cy="2495550"/>
          </a:xfrm>
        </p:spPr>
      </p:pic>
      <p:pic>
        <p:nvPicPr>
          <p:cNvPr id="44035" name="Picture 1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84275" y="2286000"/>
            <a:ext cx="54991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itle 1"/>
          <p:cNvSpPr>
            <a:spLocks noGrp="1"/>
          </p:cNvSpPr>
          <p:nvPr>
            <p:ph type="title"/>
          </p:nvPr>
        </p:nvSpPr>
        <p:spPr>
          <a:xfrm>
            <a:off x="174625" y="49213"/>
            <a:ext cx="8229600" cy="1143000"/>
          </a:xfrm>
        </p:spPr>
        <p:txBody>
          <a:bodyPr/>
          <a:lstStyle/>
          <a:p>
            <a:pPr algn="l"/>
            <a:r>
              <a:rPr lang="en-GB" altLang="en-US" sz="4000" smtClean="0"/>
              <a:t>Calculating the torque needed to drive a leadscrew </a:t>
            </a:r>
          </a:p>
        </p:txBody>
      </p:sp>
      <p:sp>
        <p:nvSpPr>
          <p:cNvPr id="44037" name="TextBox 10"/>
          <p:cNvSpPr txBox="1">
            <a:spLocks noChangeArrowheads="1"/>
          </p:cNvSpPr>
          <p:nvPr/>
        </p:nvSpPr>
        <p:spPr bwMode="auto">
          <a:xfrm>
            <a:off x="228600" y="1422400"/>
            <a:ext cx="6480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a:t>Axial force, </a:t>
            </a:r>
            <a:r>
              <a:rPr lang="en-GB" altLang="en-US" sz="1400"/>
              <a:t>Gravity?</a:t>
            </a:r>
          </a:p>
          <a:p>
            <a:pPr>
              <a:buFont typeface="Arial" panose="020B0604020202020204" pitchFamily="34" charset="0"/>
              <a:buChar char="•"/>
            </a:pPr>
            <a:r>
              <a:rPr lang="en-GB" altLang="en-US"/>
              <a:t>Lead or Pitch </a:t>
            </a:r>
            <a:r>
              <a:rPr lang="en-GB" altLang="en-US" sz="1400"/>
              <a:t>(distance travelled by 1 rotation of screw )</a:t>
            </a:r>
          </a:p>
          <a:p>
            <a:pPr>
              <a:buFont typeface="Arial" panose="020B0604020202020204" pitchFamily="34" charset="0"/>
              <a:buChar char="•"/>
            </a:pPr>
            <a:r>
              <a:rPr lang="en-GB" altLang="en-US"/>
              <a:t>Screw Efficiency </a:t>
            </a:r>
            <a:r>
              <a:rPr lang="en-GB" altLang="en-US" sz="1400"/>
              <a:t> </a:t>
            </a:r>
          </a:p>
        </p:txBody>
      </p:sp>
      <p:pic>
        <p:nvPicPr>
          <p:cNvPr id="44038"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5263" y="3462338"/>
            <a:ext cx="2249487"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14"/>
          <p:cNvSpPr txBox="1">
            <a:spLocks noChangeArrowheads="1"/>
          </p:cNvSpPr>
          <p:nvPr/>
        </p:nvSpPr>
        <p:spPr bwMode="auto">
          <a:xfrm>
            <a:off x="174625" y="3328988"/>
            <a:ext cx="62928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a:t>Leadscrews: 20% - 80%     Ballscrews:  90%</a:t>
            </a:r>
          </a:p>
          <a:p>
            <a:endParaRPr lang="en-GB" altLang="en-US" sz="1400"/>
          </a:p>
          <a:p>
            <a:endParaRPr lang="en-GB" altLang="en-US" sz="1400"/>
          </a:p>
          <a:p>
            <a:r>
              <a:rPr lang="en-GB" altLang="en-US" sz="1400"/>
              <a:t>Efficiency of 50% or greater will back drive.</a:t>
            </a:r>
          </a:p>
          <a:p>
            <a:endParaRPr lang="en-GB" altLang="en-US" sz="1400"/>
          </a:p>
          <a:p>
            <a:r>
              <a:rPr lang="en-GB" altLang="en-US" sz="1400"/>
              <a:t>Screw lead’s less than 1/3 of leadscrew diameter do not back wind </a:t>
            </a:r>
          </a:p>
          <a:p>
            <a:endParaRPr lang="en-GB" altLang="en-US" sz="1400"/>
          </a:p>
          <a:p>
            <a:r>
              <a:rPr lang="en-GB" altLang="en-US" sz="1200"/>
              <a:t>10mm dimeter screw with 2mm lead = 41% Efficiency (&lt; 50% will not back drive)</a:t>
            </a:r>
          </a:p>
          <a:p>
            <a:r>
              <a:rPr lang="en-GB" altLang="en-US" sz="1200"/>
              <a:t>10mm diameter screw with 25mm lead = 83% Efficiency (&gt; 50% will back drive)</a:t>
            </a:r>
          </a:p>
          <a:p>
            <a:r>
              <a:rPr lang="en-GB" altLang="en-US" sz="1400"/>
              <a:t> </a:t>
            </a:r>
          </a:p>
        </p:txBody>
      </p:sp>
      <p:pic>
        <p:nvPicPr>
          <p:cNvPr id="44040" name="Picture 1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11125" y="5407025"/>
            <a:ext cx="4648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227763" y="620713"/>
            <a:ext cx="2808287" cy="2495550"/>
          </a:xfrm>
        </p:spPr>
      </p:pic>
      <p:sp>
        <p:nvSpPr>
          <p:cNvPr id="45059" name="Title 1"/>
          <p:cNvSpPr>
            <a:spLocks noGrp="1"/>
          </p:cNvSpPr>
          <p:nvPr>
            <p:ph type="title"/>
          </p:nvPr>
        </p:nvSpPr>
        <p:spPr/>
        <p:txBody>
          <a:bodyPr/>
          <a:lstStyle/>
          <a:p>
            <a:pPr algn="l"/>
            <a:r>
              <a:rPr lang="en-GB" altLang="en-US" sz="4000" smtClean="0"/>
              <a:t>Calculating the torque needed to drive a leadscrew </a:t>
            </a:r>
          </a:p>
        </p:txBody>
      </p:sp>
      <p:sp>
        <p:nvSpPr>
          <p:cNvPr id="8" name="TextBox 7"/>
          <p:cNvSpPr txBox="1">
            <a:spLocks noRot="1" noChangeAspect="1" noMove="1" noResize="1" noEditPoints="1" noAdjustHandles="1" noChangeArrowheads="1" noChangeShapeType="1" noTextEdit="1"/>
          </p:cNvSpPr>
          <p:nvPr/>
        </p:nvSpPr>
        <p:spPr>
          <a:xfrm>
            <a:off x="1842356" y="1854971"/>
            <a:ext cx="4241812" cy="861774"/>
          </a:xfrm>
          <a:prstGeom prst="rect">
            <a:avLst/>
          </a:prstGeom>
          <a:blipFill>
            <a:blip r:embed="rId3" cstate="hqprint">
              <a:extLst>
                <a:ext uri="{28A0092B-C50C-407E-A947-70E740481C1C}">
                  <a14:useLocalDpi xmlns:a14="http://schemas.microsoft.com/office/drawing/2010/main"/>
                </a:ext>
              </a:extLst>
            </a:blip>
            <a:stretch>
              <a:fillRect l="-1149" t="-3521" b="-5634"/>
            </a:stretch>
          </a:blipFill>
        </p:spPr>
        <p:txBody>
          <a:bodyPr/>
          <a:lstStyle/>
          <a:p>
            <a:r>
              <a:rPr lang="en-GB">
                <a:noFill/>
              </a:rPr>
              <a:t> </a:t>
            </a:r>
          </a:p>
        </p:txBody>
      </p:sp>
      <p:cxnSp>
        <p:nvCxnSpPr>
          <p:cNvPr id="10" name="Straight Connector 9"/>
          <p:cNvCxnSpPr>
            <a:stCxn id="8" idx="1"/>
          </p:cNvCxnSpPr>
          <p:nvPr/>
        </p:nvCxnSpPr>
        <p:spPr>
          <a:xfrm flipV="1">
            <a:off x="1843088" y="2276475"/>
            <a:ext cx="3449637" cy="9525"/>
          </a:xfrm>
          <a:prstGeom prst="line">
            <a:avLst/>
          </a:prstGeom>
          <a:ln w="12700"/>
        </p:spPr>
        <p:style>
          <a:lnRef idx="1">
            <a:schemeClr val="dk1"/>
          </a:lnRef>
          <a:fillRef idx="0">
            <a:schemeClr val="dk1"/>
          </a:fillRef>
          <a:effectRef idx="0">
            <a:schemeClr val="dk1"/>
          </a:effectRef>
          <a:fontRef idx="minor">
            <a:schemeClr val="tx1"/>
          </a:fontRef>
        </p:style>
      </p:cxnSp>
      <p:sp>
        <p:nvSpPr>
          <p:cNvPr id="3" name="Down Arrow 2"/>
          <p:cNvSpPr/>
          <p:nvPr/>
        </p:nvSpPr>
        <p:spPr>
          <a:xfrm>
            <a:off x="447675" y="2924175"/>
            <a:ext cx="1223963" cy="1728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063" name="TextBox 4"/>
          <p:cNvSpPr txBox="1">
            <a:spLocks noChangeArrowheads="1"/>
          </p:cNvSpPr>
          <p:nvPr/>
        </p:nvSpPr>
        <p:spPr bwMode="auto">
          <a:xfrm>
            <a:off x="719138" y="3327400"/>
            <a:ext cx="9366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a:t>10 kg</a:t>
            </a:r>
          </a:p>
          <a:p>
            <a:r>
              <a:rPr lang="en-GB" altLang="en-US" sz="1400"/>
              <a:t>98.1N </a:t>
            </a:r>
          </a:p>
          <a:p>
            <a:endParaRPr lang="en-GB" altLang="en-US" sz="1400"/>
          </a:p>
        </p:txBody>
      </p:sp>
      <p:pic>
        <p:nvPicPr>
          <p:cNvPr id="45064"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13" y="4797425"/>
            <a:ext cx="22494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843088" y="5373688"/>
            <a:ext cx="352425" cy="2873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4" name="Straight Arrow Connector 13"/>
          <p:cNvCxnSpPr/>
          <p:nvPr/>
        </p:nvCxnSpPr>
        <p:spPr>
          <a:xfrm flipH="1" flipV="1">
            <a:off x="2273300" y="5575300"/>
            <a:ext cx="387350" cy="46831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067" name="TextBox 14"/>
          <p:cNvSpPr txBox="1">
            <a:spLocks noChangeArrowheads="1"/>
          </p:cNvSpPr>
          <p:nvPr/>
        </p:nvSpPr>
        <p:spPr bwMode="auto">
          <a:xfrm>
            <a:off x="2700338" y="5719763"/>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Less than 50% </a:t>
            </a:r>
          </a:p>
          <a:p>
            <a:r>
              <a:rPr lang="en-GB" altLang="en-US"/>
              <a:t>Wont back wind </a:t>
            </a:r>
          </a:p>
        </p:txBody>
      </p:sp>
      <p:sp>
        <p:nvSpPr>
          <p:cNvPr id="16" name="TextBox 15"/>
          <p:cNvSpPr txBox="1">
            <a:spLocks noRot="1" noChangeAspect="1" noMove="1" noResize="1" noEditPoints="1" noAdjustHandles="1" noChangeArrowheads="1" noChangeShapeType="1" noTextEdit="1"/>
          </p:cNvSpPr>
          <p:nvPr/>
        </p:nvSpPr>
        <p:spPr>
          <a:xfrm>
            <a:off x="3491880" y="3496481"/>
            <a:ext cx="4241812" cy="861774"/>
          </a:xfrm>
          <a:prstGeom prst="rect">
            <a:avLst/>
          </a:prstGeom>
          <a:blipFill>
            <a:blip r:embed="rId5" cstate="hqprint">
              <a:extLst>
                <a:ext uri="{28A0092B-C50C-407E-A947-70E740481C1C}">
                  <a14:useLocalDpi xmlns:a14="http://schemas.microsoft.com/office/drawing/2010/main"/>
                </a:ext>
              </a:extLst>
            </a:blip>
            <a:stretch>
              <a:fillRect l="-1293" t="-4255" b="-6383"/>
            </a:stretch>
          </a:blipFill>
        </p:spPr>
        <p:txBody>
          <a:bodyPr/>
          <a:lstStyle/>
          <a:p>
            <a:r>
              <a:rPr lang="en-GB">
                <a:noFill/>
              </a:rPr>
              <a:t> </a:t>
            </a:r>
          </a:p>
        </p:txBody>
      </p:sp>
      <p:sp>
        <p:nvSpPr>
          <p:cNvPr id="45069" name="TextBox 16"/>
          <p:cNvSpPr txBox="1">
            <a:spLocks noChangeArrowheads="1"/>
          </p:cNvSpPr>
          <p:nvPr/>
        </p:nvSpPr>
        <p:spPr bwMode="auto">
          <a:xfrm>
            <a:off x="160338" y="2082800"/>
            <a:ext cx="1819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Torque (Nm) =</a:t>
            </a:r>
          </a:p>
        </p:txBody>
      </p:sp>
      <p:cxnSp>
        <p:nvCxnSpPr>
          <p:cNvPr id="18" name="Straight Connector 17"/>
          <p:cNvCxnSpPr/>
          <p:nvPr/>
        </p:nvCxnSpPr>
        <p:spPr>
          <a:xfrm flipV="1">
            <a:off x="3524250" y="3876675"/>
            <a:ext cx="1957388" cy="1588"/>
          </a:xfrm>
          <a:prstGeom prst="line">
            <a:avLst/>
          </a:prstGeom>
          <a:ln w="12700"/>
        </p:spPr>
        <p:style>
          <a:lnRef idx="1">
            <a:schemeClr val="dk1"/>
          </a:lnRef>
          <a:fillRef idx="0">
            <a:schemeClr val="dk1"/>
          </a:fillRef>
          <a:effectRef idx="0">
            <a:schemeClr val="dk1"/>
          </a:effectRef>
          <a:fontRef idx="minor">
            <a:schemeClr val="tx1"/>
          </a:fontRef>
        </p:style>
      </p:cxnSp>
      <p:sp>
        <p:nvSpPr>
          <p:cNvPr id="45071" name="TextBox 18"/>
          <p:cNvSpPr txBox="1">
            <a:spLocks noChangeArrowheads="1"/>
          </p:cNvSpPr>
          <p:nvPr/>
        </p:nvSpPr>
        <p:spPr bwMode="auto">
          <a:xfrm>
            <a:off x="1843088" y="3673475"/>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Torque (Nm) =</a:t>
            </a:r>
          </a:p>
        </p:txBody>
      </p:sp>
      <p:sp>
        <p:nvSpPr>
          <p:cNvPr id="45072" name="TextBox 20"/>
          <p:cNvSpPr txBox="1">
            <a:spLocks noChangeArrowheads="1"/>
          </p:cNvSpPr>
          <p:nvPr/>
        </p:nvSpPr>
        <p:spPr bwMode="auto">
          <a:xfrm>
            <a:off x="5514975" y="3692525"/>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    =  0.05(Nm)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7751" y="135366"/>
            <a:ext cx="6008059" cy="3509658"/>
          </a:xfrm>
          <a:prstGeom prst="rect">
            <a:avLst/>
          </a:prstGeom>
          <a:effectLst>
            <a:softEdge rad="31750"/>
          </a:effectLst>
        </p:spPr>
      </p:pic>
      <p:sp>
        <p:nvSpPr>
          <p:cNvPr id="5" name="Rectangle 4"/>
          <p:cNvSpPr/>
          <p:nvPr/>
        </p:nvSpPr>
        <p:spPr>
          <a:xfrm>
            <a:off x="122238" y="176213"/>
            <a:ext cx="2952750" cy="177641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250825" y="2530475"/>
            <a:ext cx="3694113" cy="113665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4310063" y="3879850"/>
            <a:ext cx="4392612" cy="1401763"/>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086" name="Title 1"/>
          <p:cNvSpPr>
            <a:spLocks noGrp="1"/>
          </p:cNvSpPr>
          <p:nvPr>
            <p:ph type="title"/>
          </p:nvPr>
        </p:nvSpPr>
        <p:spPr>
          <a:xfrm>
            <a:off x="1177925" y="-92075"/>
            <a:ext cx="8229600" cy="1143000"/>
          </a:xfrm>
        </p:spPr>
        <p:txBody>
          <a:bodyPr/>
          <a:lstStyle/>
          <a:p>
            <a:r>
              <a:rPr lang="en-GB" altLang="en-US" smtClean="0"/>
              <a:t>Loki collimator </a:t>
            </a:r>
          </a:p>
        </p:txBody>
      </p:sp>
      <p:sp>
        <p:nvSpPr>
          <p:cNvPr id="46087" name="TextBox 3"/>
          <p:cNvSpPr txBox="1">
            <a:spLocks noChangeArrowheads="1"/>
          </p:cNvSpPr>
          <p:nvPr/>
        </p:nvSpPr>
        <p:spPr bwMode="auto">
          <a:xfrm>
            <a:off x="250825" y="198438"/>
            <a:ext cx="7921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i="1" dirty="0"/>
              <a:t>Specification </a:t>
            </a:r>
          </a:p>
          <a:p>
            <a:r>
              <a:rPr lang="en-GB" altLang="en-US" sz="1400" dirty="0"/>
              <a:t>Maximum mass: 6,000 kg</a:t>
            </a:r>
          </a:p>
          <a:p>
            <a:r>
              <a:rPr lang="en-GB" altLang="en-US" sz="1400" dirty="0"/>
              <a:t>Travel distance: 475 mm</a:t>
            </a:r>
          </a:p>
          <a:p>
            <a:r>
              <a:rPr lang="en-GB" altLang="en-US" sz="1400" dirty="0"/>
              <a:t>Travel between guides:  250mm</a:t>
            </a:r>
          </a:p>
          <a:p>
            <a:r>
              <a:rPr lang="en-GB" altLang="en-US" sz="1400" dirty="0"/>
              <a:t>Linear rails : f 0.01 </a:t>
            </a:r>
          </a:p>
          <a:p>
            <a:r>
              <a:rPr lang="en-GB" altLang="en-US" sz="1400" dirty="0"/>
              <a:t>Time to travel distance </a:t>
            </a:r>
          </a:p>
          <a:p>
            <a:r>
              <a:rPr lang="en-GB" altLang="en-US" sz="1400" dirty="0"/>
              <a:t>Accuracy needed: +-</a:t>
            </a:r>
            <a:r>
              <a:rPr lang="en-GB" altLang="en-US" sz="1400" dirty="0" smtClean="0"/>
              <a:t>0.01mm</a:t>
            </a:r>
            <a:endParaRPr lang="en-GB" altLang="en-US" sz="1400" dirty="0" smtClean="0"/>
          </a:p>
          <a:p>
            <a:r>
              <a:rPr lang="en-GB" altLang="en-US" sz="1400" dirty="0" smtClean="0"/>
              <a:t>In Vacuum</a:t>
            </a:r>
            <a:endParaRPr lang="en-GB" altLang="en-US" sz="1400" dirty="0"/>
          </a:p>
        </p:txBody>
      </p:sp>
      <p:sp>
        <p:nvSpPr>
          <p:cNvPr id="46088" name="TextBox 5"/>
          <p:cNvSpPr txBox="1">
            <a:spLocks noChangeArrowheads="1"/>
          </p:cNvSpPr>
          <p:nvPr/>
        </p:nvSpPr>
        <p:spPr bwMode="auto">
          <a:xfrm>
            <a:off x="250825" y="2578100"/>
            <a:ext cx="50419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i="1" dirty="0"/>
              <a:t>Constraints</a:t>
            </a:r>
          </a:p>
          <a:p>
            <a:r>
              <a:rPr lang="en-GB" altLang="en-US" sz="1400" dirty="0"/>
              <a:t>Motor RPM : stepper useable RPM 300- 600</a:t>
            </a:r>
          </a:p>
          <a:p>
            <a:r>
              <a:rPr lang="en-GB" altLang="en-US" sz="1400" dirty="0"/>
              <a:t>System Resolution (full step): </a:t>
            </a:r>
            <a:r>
              <a:rPr lang="en-GB" altLang="en-US" sz="1400" dirty="0" smtClean="0"/>
              <a:t>0.001mm </a:t>
            </a:r>
            <a:endParaRPr lang="en-GB" altLang="en-US" sz="1400" dirty="0"/>
          </a:p>
          <a:p>
            <a:r>
              <a:rPr lang="en-GB" altLang="en-US" sz="1400" dirty="0"/>
              <a:t>System lead = 1mm or 0.25mm </a:t>
            </a:r>
          </a:p>
          <a:p>
            <a:endParaRPr lang="en-GB" altLang="en-US" dirty="0"/>
          </a:p>
        </p:txBody>
      </p:sp>
      <p:sp>
        <p:nvSpPr>
          <p:cNvPr id="46089" name="TextBox 7"/>
          <p:cNvSpPr txBox="1">
            <a:spLocks noChangeArrowheads="1"/>
          </p:cNvSpPr>
          <p:nvPr/>
        </p:nvSpPr>
        <p:spPr bwMode="auto">
          <a:xfrm>
            <a:off x="4310063" y="3879850"/>
            <a:ext cx="60499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i="1"/>
              <a:t>Screw jack constraints:</a:t>
            </a:r>
          </a:p>
          <a:p>
            <a:r>
              <a:rPr lang="en-GB" altLang="en-US" sz="1400" i="1"/>
              <a:t>1mm lead with 200 step / rev   </a:t>
            </a:r>
            <a:r>
              <a:rPr lang="en-GB" altLang="en-US" sz="1400"/>
              <a:t>1 step = 0.005mm</a:t>
            </a:r>
          </a:p>
          <a:p>
            <a:r>
              <a:rPr lang="en-GB" altLang="en-US" sz="1400"/>
              <a:t>Speed =  600 x 1 =600mm per minute </a:t>
            </a:r>
          </a:p>
          <a:p>
            <a:r>
              <a:rPr lang="en-GB" altLang="en-US" sz="1400" i="1"/>
              <a:t>0.25mm lead with 200 step / rev  </a:t>
            </a:r>
            <a:r>
              <a:rPr lang="en-GB" altLang="en-US" sz="1400"/>
              <a:t>1 step =0.00125mm</a:t>
            </a:r>
          </a:p>
          <a:p>
            <a:r>
              <a:rPr lang="en-GB" altLang="en-US" sz="1400"/>
              <a:t>Speed =  600 x 0.25 =150mm per minute </a:t>
            </a:r>
          </a:p>
          <a:p>
            <a:endParaRPr lang="en-GB" altLang="en-US"/>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t="8298" b="8813"/>
          <a:stretch/>
        </p:blipFill>
        <p:spPr>
          <a:xfrm>
            <a:off x="122201" y="4300495"/>
            <a:ext cx="1563217" cy="2304256"/>
          </a:xfrm>
          <a:prstGeom prst="rect">
            <a:avLst/>
          </a:prstGeom>
          <a:effectLst>
            <a:softEdge rad="12700"/>
          </a:effectLst>
        </p:spPr>
      </p:pic>
      <p:sp>
        <p:nvSpPr>
          <p:cNvPr id="46091" name="TextBox 11"/>
          <p:cNvSpPr txBox="1">
            <a:spLocks noChangeArrowheads="1"/>
          </p:cNvSpPr>
          <p:nvPr/>
        </p:nvSpPr>
        <p:spPr bwMode="auto">
          <a:xfrm>
            <a:off x="1908175" y="5516563"/>
            <a:ext cx="5111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Which </a:t>
            </a:r>
            <a:r>
              <a:rPr lang="en-GB" altLang="en-US" dirty="0" err="1"/>
              <a:t>screwjack</a:t>
            </a:r>
            <a:r>
              <a:rPr lang="en-GB" altLang="en-US" dirty="0"/>
              <a:t> neither are correct </a:t>
            </a:r>
            <a:r>
              <a:rPr lang="en-GB" altLang="en-US" dirty="0" smtClean="0"/>
              <a:t>?</a:t>
            </a:r>
          </a:p>
          <a:p>
            <a:r>
              <a:rPr lang="en-GB" altLang="en-US" dirty="0" smtClean="0"/>
              <a:t>What about a gearbox?</a:t>
            </a:r>
            <a:endParaRPr lang="en-GB"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64904"/>
            <a:ext cx="8229600" cy="1143000"/>
          </a:xfrm>
        </p:spPr>
        <p:txBody>
          <a:bodyPr/>
          <a:lstStyle/>
          <a:p>
            <a:r>
              <a:rPr lang="en-GB" altLang="en-US" dirty="0"/>
              <a:t>Different types of motor and the applications you might use these in </a:t>
            </a:r>
            <a:r>
              <a:rPr lang="en-GB" altLang="en-US" i="1" dirty="0"/>
              <a:t/>
            </a:r>
            <a:br>
              <a:rPr lang="en-GB" altLang="en-US" i="1" dirty="0"/>
            </a:br>
            <a:endParaRPr lang="en-GB" i="1" dirty="0"/>
          </a:p>
        </p:txBody>
      </p:sp>
    </p:spTree>
    <p:extLst>
      <p:ext uri="{BB962C8B-B14F-4D97-AF65-F5344CB8AC3E}">
        <p14:creationId xmlns:p14="http://schemas.microsoft.com/office/powerpoint/2010/main" val="39324076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Loki collimator </a:t>
            </a:r>
            <a:br>
              <a:rPr lang="en-GB" dirty="0" smtClean="0"/>
            </a:br>
            <a:r>
              <a:rPr lang="en-GB" sz="3200" i="1" dirty="0" smtClean="0"/>
              <a:t>Adding a gearbox</a:t>
            </a:r>
            <a:endParaRPr lang="en-GB" sz="3200" i="1" dirty="0"/>
          </a:p>
        </p:txBody>
      </p:sp>
      <p:sp>
        <p:nvSpPr>
          <p:cNvPr id="3" name="Content Placeholder 2"/>
          <p:cNvSpPr>
            <a:spLocks noGrp="1"/>
          </p:cNvSpPr>
          <p:nvPr>
            <p:ph idx="1"/>
          </p:nvPr>
        </p:nvSpPr>
        <p:spPr>
          <a:xfrm>
            <a:off x="457200" y="1600200"/>
            <a:ext cx="8229600" cy="4277072"/>
          </a:xfrm>
        </p:spPr>
        <p:txBody>
          <a:bodyPr/>
          <a:lstStyle/>
          <a:p>
            <a:r>
              <a:rPr lang="en-GB" dirty="0" smtClean="0"/>
              <a:t>Type of gearbox?</a:t>
            </a:r>
          </a:p>
          <a:p>
            <a:pPr lvl="1"/>
            <a:r>
              <a:rPr lang="en-GB" i="1" dirty="0" smtClean="0"/>
              <a:t>Planetary </a:t>
            </a:r>
          </a:p>
          <a:p>
            <a:r>
              <a:rPr lang="en-GB" dirty="0" smtClean="0"/>
              <a:t>Ratio ?</a:t>
            </a:r>
          </a:p>
          <a:p>
            <a:pPr lvl="1"/>
            <a:r>
              <a:rPr lang="en-GB" i="1" dirty="0" smtClean="0"/>
              <a:t>3:1</a:t>
            </a:r>
          </a:p>
          <a:p>
            <a:pPr lvl="1"/>
            <a:endParaRPr lang="en-GB" i="1" dirty="0" smtClean="0"/>
          </a:p>
          <a:p>
            <a:pPr marL="0" indent="0">
              <a:buNone/>
            </a:pPr>
            <a:r>
              <a:rPr lang="en-GB" i="1" dirty="0"/>
              <a:t>3/1 gearbox= 600step per mm</a:t>
            </a:r>
          </a:p>
          <a:p>
            <a:pPr marL="0" indent="0">
              <a:buNone/>
            </a:pPr>
            <a:r>
              <a:rPr lang="en-GB" i="1" dirty="0"/>
              <a:t>Resolution = 0.0016mm</a:t>
            </a:r>
          </a:p>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7569" y="1569731"/>
            <a:ext cx="3491880" cy="2367376"/>
          </a:xfrm>
          <a:prstGeom prst="rect">
            <a:avLst/>
          </a:prstGeom>
          <a:effectLst>
            <a:softEdge rad="31750"/>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40" y="4581128"/>
            <a:ext cx="936104" cy="936104"/>
          </a:xfrm>
          <a:prstGeom prst="rect">
            <a:avLst/>
          </a:prstGeom>
        </p:spPr>
      </p:pic>
    </p:spTree>
    <p:extLst>
      <p:ext uri="{BB962C8B-B14F-4D97-AF65-F5344CB8AC3E}">
        <p14:creationId xmlns:p14="http://schemas.microsoft.com/office/powerpoint/2010/main" val="2095043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55650" y="-11113"/>
            <a:ext cx="8229600" cy="1143001"/>
          </a:xfrm>
        </p:spPr>
        <p:txBody>
          <a:bodyPr/>
          <a:lstStyle/>
          <a:p>
            <a:r>
              <a:rPr lang="en-GB" altLang="en-US" smtClean="0"/>
              <a:t>Loki collimator </a:t>
            </a:r>
          </a:p>
        </p:txBody>
      </p:sp>
      <p:pic>
        <p:nvPicPr>
          <p:cNvPr id="47107"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127250" y="1450975"/>
            <a:ext cx="5105400" cy="1304925"/>
          </a:xfrm>
        </p:spPr>
      </p:pic>
      <p:pic>
        <p:nvPicPr>
          <p:cNvPr id="4710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338" y="2368550"/>
            <a:ext cx="35401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5"/>
          <p:cNvSpPr txBox="1">
            <a:spLocks noChangeArrowheads="1"/>
          </p:cNvSpPr>
          <p:nvPr/>
        </p:nvSpPr>
        <p:spPr bwMode="auto">
          <a:xfrm>
            <a:off x="3119438" y="1128713"/>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Load </a:t>
            </a:r>
          </a:p>
        </p:txBody>
      </p:sp>
      <p:cxnSp>
        <p:nvCxnSpPr>
          <p:cNvPr id="8" name="Straight Arrow Connector 7"/>
          <p:cNvCxnSpPr/>
          <p:nvPr/>
        </p:nvCxnSpPr>
        <p:spPr>
          <a:xfrm>
            <a:off x="3767138" y="1331913"/>
            <a:ext cx="576262" cy="431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111" name="TextBox 8"/>
          <p:cNvSpPr txBox="1">
            <a:spLocks noChangeArrowheads="1"/>
          </p:cNvSpPr>
          <p:nvPr/>
        </p:nvSpPr>
        <p:spPr bwMode="auto">
          <a:xfrm>
            <a:off x="5599113" y="1084263"/>
            <a:ext cx="129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Pitch </a:t>
            </a:r>
          </a:p>
        </p:txBody>
      </p:sp>
      <p:sp>
        <p:nvSpPr>
          <p:cNvPr id="47112" name="TextBox 9"/>
          <p:cNvSpPr txBox="1">
            <a:spLocks noChangeArrowheads="1"/>
          </p:cNvSpPr>
          <p:nvPr/>
        </p:nvSpPr>
        <p:spPr bwMode="auto">
          <a:xfrm>
            <a:off x="6688138" y="4481513"/>
            <a:ext cx="1296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 </a:t>
            </a:r>
          </a:p>
        </p:txBody>
      </p:sp>
      <p:sp>
        <p:nvSpPr>
          <p:cNvPr id="47113" name="TextBox 11"/>
          <p:cNvSpPr txBox="1">
            <a:spLocks noChangeArrowheads="1"/>
          </p:cNvSpPr>
          <p:nvPr/>
        </p:nvSpPr>
        <p:spPr bwMode="auto">
          <a:xfrm>
            <a:off x="5618163" y="27781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Efficiency</a:t>
            </a:r>
          </a:p>
        </p:txBody>
      </p:sp>
      <p:cxnSp>
        <p:nvCxnSpPr>
          <p:cNvPr id="14" name="Straight Arrow Connector 13"/>
          <p:cNvCxnSpPr/>
          <p:nvPr/>
        </p:nvCxnSpPr>
        <p:spPr>
          <a:xfrm flipH="1">
            <a:off x="5502275" y="1443038"/>
            <a:ext cx="365125" cy="2651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545138" y="2424113"/>
            <a:ext cx="576262" cy="3540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116" name="TextBox 14"/>
          <p:cNvSpPr txBox="1">
            <a:spLocks noChangeArrowheads="1"/>
          </p:cNvSpPr>
          <p:nvPr/>
        </p:nvSpPr>
        <p:spPr bwMode="auto">
          <a:xfrm>
            <a:off x="6988175" y="2446338"/>
            <a:ext cx="1443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Idling torque</a:t>
            </a:r>
          </a:p>
        </p:txBody>
      </p:sp>
      <p:cxnSp>
        <p:nvCxnSpPr>
          <p:cNvPr id="17" name="Straight Arrow Connector 16"/>
          <p:cNvCxnSpPr/>
          <p:nvPr/>
        </p:nvCxnSpPr>
        <p:spPr>
          <a:xfrm flipH="1" flipV="1">
            <a:off x="6915150" y="2092325"/>
            <a:ext cx="576263" cy="3540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118" name="TextBox 18"/>
          <p:cNvSpPr txBox="1">
            <a:spLocks noChangeArrowheads="1"/>
          </p:cNvSpPr>
          <p:nvPr/>
        </p:nvSpPr>
        <p:spPr bwMode="auto">
          <a:xfrm>
            <a:off x="3816350" y="2735263"/>
            <a:ext cx="1296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Efficiency</a:t>
            </a:r>
          </a:p>
        </p:txBody>
      </p:sp>
      <p:cxnSp>
        <p:nvCxnSpPr>
          <p:cNvPr id="20" name="Straight Arrow Connector 19"/>
          <p:cNvCxnSpPr>
            <a:stCxn id="47118" idx="0"/>
          </p:cNvCxnSpPr>
          <p:nvPr/>
        </p:nvCxnSpPr>
        <p:spPr>
          <a:xfrm flipV="1">
            <a:off x="4464050" y="2419350"/>
            <a:ext cx="293688" cy="3159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22238" y="176213"/>
            <a:ext cx="2362200" cy="1452562"/>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121" name="TextBox 21"/>
          <p:cNvSpPr txBox="1">
            <a:spLocks noChangeArrowheads="1"/>
          </p:cNvSpPr>
          <p:nvPr/>
        </p:nvSpPr>
        <p:spPr bwMode="auto">
          <a:xfrm>
            <a:off x="160338" y="220772"/>
            <a:ext cx="7921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i="1" dirty="0"/>
              <a:t>Load: </a:t>
            </a:r>
          </a:p>
          <a:p>
            <a:r>
              <a:rPr lang="en-GB" altLang="en-US" sz="1400" dirty="0"/>
              <a:t>Mass x Gravity x Friction</a:t>
            </a:r>
          </a:p>
          <a:p>
            <a:r>
              <a:rPr lang="en-GB" altLang="en-US" sz="1400" dirty="0"/>
              <a:t>6000kg x 9.81m/s x 0.01</a:t>
            </a:r>
          </a:p>
          <a:p>
            <a:r>
              <a:rPr lang="en-GB" altLang="en-US" sz="1400" dirty="0"/>
              <a:t>= 589 N  = 0.6KN</a:t>
            </a:r>
          </a:p>
          <a:p>
            <a:r>
              <a:rPr lang="en-GB" altLang="en-US" sz="1400" i="1" dirty="0"/>
              <a:t>Screw </a:t>
            </a:r>
            <a:r>
              <a:rPr lang="en-GB" altLang="en-US" sz="1400" i="1" dirty="0" smtClean="0"/>
              <a:t>jack: </a:t>
            </a:r>
            <a:r>
              <a:rPr lang="en-GB" altLang="en-US" sz="1400" dirty="0" smtClean="0"/>
              <a:t>4mm pitch</a:t>
            </a:r>
          </a:p>
          <a:p>
            <a:r>
              <a:rPr lang="en-GB" altLang="en-US" sz="1400" dirty="0" smtClean="0"/>
              <a:t>Screw jack reduction 4:1</a:t>
            </a:r>
          </a:p>
          <a:p>
            <a:endParaRPr lang="en-GB" altLang="en-US" sz="1400" dirty="0"/>
          </a:p>
          <a:p>
            <a:endParaRPr lang="en-GB" altLang="en-US" sz="1400" dirty="0"/>
          </a:p>
        </p:txBody>
      </p:sp>
      <p:sp>
        <p:nvSpPr>
          <p:cNvPr id="47124" name="TextBox 24"/>
          <p:cNvSpPr txBox="1">
            <a:spLocks noChangeArrowheads="1"/>
          </p:cNvSpPr>
          <p:nvPr/>
        </p:nvSpPr>
        <p:spPr bwMode="auto">
          <a:xfrm>
            <a:off x="2460625" y="3951288"/>
            <a:ext cx="181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0.42 Nm =</a:t>
            </a:r>
          </a:p>
        </p:txBody>
      </p:sp>
      <p:sp>
        <p:nvSpPr>
          <p:cNvPr id="47125" name="TextBox 25"/>
          <p:cNvSpPr txBox="1">
            <a:spLocks noChangeArrowheads="1"/>
          </p:cNvSpPr>
          <p:nvPr/>
        </p:nvSpPr>
        <p:spPr bwMode="auto">
          <a:xfrm>
            <a:off x="6184900" y="39703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+ 0.16 Nm</a:t>
            </a:r>
          </a:p>
        </p:txBody>
      </p:sp>
      <p:sp>
        <p:nvSpPr>
          <p:cNvPr id="47126" name="TextBox 27"/>
          <p:cNvSpPr txBox="1">
            <a:spLocks noChangeArrowheads="1"/>
          </p:cNvSpPr>
          <p:nvPr/>
        </p:nvSpPr>
        <p:spPr bwMode="auto">
          <a:xfrm>
            <a:off x="1168400" y="5080000"/>
            <a:ext cx="630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Drive torque= 0.42Nm</a:t>
            </a:r>
          </a:p>
        </p:txBody>
      </p:sp>
      <mc:AlternateContent xmlns:mc="http://schemas.openxmlformats.org/markup-compatibility/2006" xmlns:a14="http://schemas.microsoft.com/office/drawing/2010/main">
        <mc:Choice Requires="a14">
          <p:sp>
            <p:nvSpPr>
              <p:cNvPr id="2" name="TextBox 1"/>
              <p:cNvSpPr txBox="1"/>
              <p:nvPr/>
            </p:nvSpPr>
            <p:spPr>
              <a:xfrm>
                <a:off x="3864769" y="3860800"/>
                <a:ext cx="2201180"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0.6</m:t>
                          </m:r>
                          <m:r>
                            <a:rPr lang="en-GB" b="0" i="1" smtClean="0">
                              <a:latin typeface="Cambria Math" panose="02040503050406030204" pitchFamily="18" charset="0"/>
                            </a:rPr>
                            <m:t>𝑘𝑁</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 4</m:t>
                          </m:r>
                          <m:r>
                            <a:rPr lang="en-GB" b="0" i="1" smtClean="0">
                              <a:latin typeface="Cambria Math" panose="02040503050406030204" pitchFamily="18" charset="0"/>
                            </a:rPr>
                            <m:t>𝑚𝑚</m:t>
                          </m:r>
                        </m:num>
                        <m:den>
                          <m:r>
                            <a:rPr lang="en-GB" b="0" i="1" smtClean="0">
                              <a:latin typeface="Cambria Math" panose="02040503050406030204" pitchFamily="18" charset="0"/>
                            </a:rPr>
                            <m:t>2 </m:t>
                          </m:r>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 0.65 </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0.56 </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 4</m:t>
                          </m:r>
                        </m:den>
                      </m:f>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3864769" y="3860800"/>
                <a:ext cx="2201180" cy="525978"/>
              </a:xfrm>
              <a:prstGeom prst="rect">
                <a:avLst/>
              </a:prstGeom>
              <a:blipFill>
                <a:blip r:embed="rId4"/>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3568" y="178413"/>
            <a:ext cx="8229600" cy="1143001"/>
          </a:xfrm>
        </p:spPr>
        <p:txBody>
          <a:bodyPr/>
          <a:lstStyle/>
          <a:p>
            <a:r>
              <a:rPr lang="en-GB" altLang="en-US" dirty="0" smtClean="0"/>
              <a:t>Loki collimator </a:t>
            </a:r>
            <a:br>
              <a:rPr lang="en-GB" altLang="en-US" dirty="0" smtClean="0"/>
            </a:br>
            <a:r>
              <a:rPr lang="en-GB" altLang="en-US" sz="3600" i="1" dirty="0"/>
              <a:t>T</a:t>
            </a:r>
            <a:r>
              <a:rPr lang="en-GB" altLang="en-US" sz="3600" i="1" dirty="0" smtClean="0"/>
              <a:t>orque </a:t>
            </a:r>
            <a:r>
              <a:rPr lang="en-GB" altLang="en-US" sz="3600" i="1" dirty="0" smtClean="0"/>
              <a:t>calc</a:t>
            </a:r>
            <a:r>
              <a:rPr lang="en-GB" altLang="en-US" sz="3600" i="1" dirty="0" smtClean="0"/>
              <a:t>ulation</a:t>
            </a:r>
            <a:endParaRPr lang="en-GB" altLang="en-US" sz="3600" i="1" dirty="0" smtClean="0"/>
          </a:p>
        </p:txBody>
      </p:sp>
      <p:sp>
        <p:nvSpPr>
          <p:cNvPr id="21" name="Rectangle 20"/>
          <p:cNvSpPr/>
          <p:nvPr/>
        </p:nvSpPr>
        <p:spPr>
          <a:xfrm>
            <a:off x="212598" y="305413"/>
            <a:ext cx="2208417" cy="4445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132" name="TextBox 21"/>
          <p:cNvSpPr txBox="1">
            <a:spLocks noChangeArrowheads="1"/>
          </p:cNvSpPr>
          <p:nvPr/>
        </p:nvSpPr>
        <p:spPr bwMode="auto">
          <a:xfrm>
            <a:off x="179389" y="364241"/>
            <a:ext cx="2376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1400" i="1" dirty="0"/>
              <a:t>Drive </a:t>
            </a:r>
            <a:r>
              <a:rPr lang="en-GB" altLang="en-US" sz="1400" i="1" dirty="0" smtClean="0"/>
              <a:t>Torque M</a:t>
            </a:r>
            <a:r>
              <a:rPr lang="en-GB" altLang="en-US" sz="1400" i="1" baseline="-25000" dirty="0" smtClean="0"/>
              <a:t>G</a:t>
            </a:r>
            <a:r>
              <a:rPr lang="en-GB" altLang="en-US" sz="1400" i="1" dirty="0" smtClean="0"/>
              <a:t>: </a:t>
            </a:r>
            <a:r>
              <a:rPr lang="en-GB" altLang="en-US" sz="1400" i="1" dirty="0"/>
              <a:t>0.42Nm</a:t>
            </a:r>
            <a:endParaRPr lang="en-GB" altLang="en-US" sz="1400" dirty="0"/>
          </a:p>
          <a:p>
            <a:endParaRPr lang="en-GB" altLang="en-US" sz="1400" dirty="0"/>
          </a:p>
        </p:txBody>
      </p:sp>
      <p:sp>
        <p:nvSpPr>
          <p:cNvPr id="18" name="TextBox 17"/>
          <p:cNvSpPr txBox="1">
            <a:spLocks noRot="1" noChangeAspect="1" noMove="1" noResize="1" noEditPoints="1" noAdjustHandles="1" noChangeArrowheads="1" noChangeShapeType="1" noTextEdit="1"/>
          </p:cNvSpPr>
          <p:nvPr/>
        </p:nvSpPr>
        <p:spPr>
          <a:xfrm>
            <a:off x="804045" y="1349195"/>
            <a:ext cx="8352928" cy="5482911"/>
          </a:xfrm>
          <a:prstGeom prst="rect">
            <a:avLst/>
          </a:prstGeom>
          <a:blipFill>
            <a:blip r:embed="rId2" cstate="hqprint">
              <a:extLst>
                <a:ext uri="{28A0092B-C50C-407E-A947-70E740481C1C}">
                  <a14:useLocalDpi xmlns:a14="http://schemas.microsoft.com/office/drawing/2010/main"/>
                </a:ext>
              </a:extLst>
            </a:blip>
            <a:stretch>
              <a:fillRect l="-657" t="-556"/>
            </a:stretch>
          </a:blipFill>
        </p:spPr>
        <p:txBody>
          <a:bodyPr/>
          <a:lstStyle/>
          <a:p>
            <a:r>
              <a:rPr lang="en-GB">
                <a:noFill/>
              </a:rPr>
              <a:t> </a:t>
            </a:r>
          </a:p>
        </p:txBody>
      </p:sp>
      <p:sp>
        <p:nvSpPr>
          <p:cNvPr id="2" name="TextBox 1"/>
          <p:cNvSpPr txBox="1"/>
          <p:nvPr/>
        </p:nvSpPr>
        <p:spPr>
          <a:xfrm>
            <a:off x="3419872" y="5877272"/>
            <a:ext cx="3672408" cy="369332"/>
          </a:xfrm>
          <a:prstGeom prst="rect">
            <a:avLst/>
          </a:prstGeom>
          <a:noFill/>
        </p:spPr>
        <p:txBody>
          <a:bodyPr wrap="square" rtlCol="0">
            <a:spAutoFit/>
          </a:bodyPr>
          <a:lstStyle/>
          <a:p>
            <a:r>
              <a:rPr lang="en-GB" i="1" dirty="0" smtClean="0"/>
              <a:t>What is Inertia??</a:t>
            </a:r>
            <a:endParaRPr lang="en-GB"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4959" y="1772816"/>
            <a:ext cx="2874642" cy="297713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01" y="201241"/>
            <a:ext cx="8229600" cy="1143000"/>
          </a:xfrm>
        </p:spPr>
        <p:txBody>
          <a:bodyPr/>
          <a:lstStyle/>
          <a:p>
            <a:r>
              <a:rPr lang="en-GB" dirty="0" smtClean="0"/>
              <a:t>Calculating Inertia ?</a:t>
            </a:r>
            <a:br>
              <a:rPr lang="en-GB" dirty="0" smtClean="0"/>
            </a:br>
            <a:r>
              <a:rPr lang="en-GB" sz="3200" i="1" dirty="0" smtClean="0"/>
              <a:t>What is inertia? I=mr</a:t>
            </a:r>
            <a:r>
              <a:rPr lang="en-GB" sz="3200" i="1" baseline="30000" dirty="0" smtClean="0"/>
              <a:t>2</a:t>
            </a:r>
            <a:endParaRPr lang="en-GB" sz="3200" i="1" dirty="0"/>
          </a:p>
        </p:txBody>
      </p:sp>
      <p:sp>
        <p:nvSpPr>
          <p:cNvPr id="3" name="Content Placeholder 2"/>
          <p:cNvSpPr>
            <a:spLocks noGrp="1"/>
          </p:cNvSpPr>
          <p:nvPr>
            <p:ph idx="1"/>
          </p:nvPr>
        </p:nvSpPr>
        <p:spPr>
          <a:xfrm>
            <a:off x="308831" y="1447300"/>
            <a:ext cx="6624736" cy="1143550"/>
          </a:xfrm>
        </p:spPr>
        <p:txBody>
          <a:bodyPr/>
          <a:lstStyle/>
          <a:p>
            <a:r>
              <a:rPr lang="en-GB" sz="1800" i="1" dirty="0" smtClean="0"/>
              <a:t>Inertia is an object’s resistance to a change in speed.</a:t>
            </a:r>
          </a:p>
          <a:p>
            <a:r>
              <a:rPr lang="en-GB" sz="1800" i="1" dirty="0" smtClean="0"/>
              <a:t>Controlled by mass of object and distance of mass from axis of rotation  </a:t>
            </a:r>
          </a:p>
          <a:p>
            <a:endParaRPr lang="en-GB" sz="1800" i="1"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5210850"/>
            <a:ext cx="2390056" cy="1547361"/>
          </a:xfrm>
          <a:prstGeom prst="rect">
            <a:avLst/>
          </a:prstGeom>
        </p:spPr>
      </p:pic>
      <p:sp>
        <p:nvSpPr>
          <p:cNvPr id="5" name="Rectangle 4"/>
          <p:cNvSpPr/>
          <p:nvPr/>
        </p:nvSpPr>
        <p:spPr>
          <a:xfrm>
            <a:off x="2555776" y="5216158"/>
            <a:ext cx="4867944" cy="1384995"/>
          </a:xfrm>
          <a:prstGeom prst="rect">
            <a:avLst/>
          </a:prstGeom>
          <a:solidFill>
            <a:schemeClr val="accent1"/>
          </a:solidFill>
          <a:ln>
            <a:solidFill>
              <a:schemeClr val="tx2"/>
            </a:solidFill>
          </a:ln>
        </p:spPr>
        <p:txBody>
          <a:bodyPr wrap="square">
            <a:spAutoFit/>
          </a:bodyPr>
          <a:lstStyle/>
          <a:p>
            <a:r>
              <a:rPr lang="en-GB" sz="1400" i="1" dirty="0" smtClean="0"/>
              <a:t>A figure skater on the ice. When she spins with her arms close to her body, her mass is close to her axis of rotation and her rate of spin is fast. But when she extends her arms, the distance of her mass from the axis of rotation is increased, making her inertia larger and causing her to spin at a slower rate.</a:t>
            </a:r>
            <a:endParaRPr lang="en-GB" sz="1400" i="1"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238240"/>
            <a:ext cx="1869011" cy="2212002"/>
          </a:xfrm>
          <a:prstGeom prst="rect">
            <a:avLst/>
          </a:prstGeom>
          <a:effectLst>
            <a:softEdge rad="31750"/>
          </a:effectLst>
        </p:spPr>
      </p:pic>
      <p:pic>
        <p:nvPicPr>
          <p:cNvPr id="7" name="Picture 6"/>
          <p:cNvPicPr>
            <a:picLocks noChangeAspect="1"/>
          </p:cNvPicPr>
          <p:nvPr/>
        </p:nvPicPr>
        <p:blipFill>
          <a:blip r:embed="rId4"/>
          <a:stretch>
            <a:fillRect/>
          </a:stretch>
        </p:blipFill>
        <p:spPr>
          <a:xfrm>
            <a:off x="611560" y="2924944"/>
            <a:ext cx="2152650" cy="1762125"/>
          </a:xfrm>
          <a:prstGeom prst="rect">
            <a:avLst/>
          </a:prstGeom>
          <a:effectLst>
            <a:softEdge rad="31750"/>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6136" y="2861102"/>
            <a:ext cx="2707704" cy="2015117"/>
          </a:xfrm>
          <a:prstGeom prst="rect">
            <a:avLst/>
          </a:prstGeom>
        </p:spPr>
      </p:pic>
      <p:sp>
        <p:nvSpPr>
          <p:cNvPr id="9" name="TextBox 8"/>
          <p:cNvSpPr txBox="1"/>
          <p:nvPr/>
        </p:nvSpPr>
        <p:spPr>
          <a:xfrm>
            <a:off x="3275856" y="2869486"/>
            <a:ext cx="2520280" cy="307777"/>
          </a:xfrm>
          <a:prstGeom prst="rect">
            <a:avLst/>
          </a:prstGeom>
          <a:noFill/>
        </p:spPr>
        <p:txBody>
          <a:bodyPr wrap="square" rtlCol="0">
            <a:spAutoFit/>
          </a:bodyPr>
          <a:lstStyle/>
          <a:p>
            <a:r>
              <a:rPr lang="en-GB" sz="1400" dirty="0" smtClean="0"/>
              <a:t>Solid diesel engine flywheel </a:t>
            </a:r>
            <a:endParaRPr lang="en-GB" sz="1400" dirty="0"/>
          </a:p>
        </p:txBody>
      </p:sp>
      <p:sp>
        <p:nvSpPr>
          <p:cNvPr id="10" name="TextBox 9"/>
          <p:cNvSpPr txBox="1"/>
          <p:nvPr/>
        </p:nvSpPr>
        <p:spPr>
          <a:xfrm>
            <a:off x="3131840" y="4256971"/>
            <a:ext cx="2664296" cy="307777"/>
          </a:xfrm>
          <a:prstGeom prst="rect">
            <a:avLst/>
          </a:prstGeom>
          <a:noFill/>
        </p:spPr>
        <p:txBody>
          <a:bodyPr wrap="square" rtlCol="0">
            <a:spAutoFit/>
          </a:bodyPr>
          <a:lstStyle/>
          <a:p>
            <a:r>
              <a:rPr lang="en-GB" sz="1400" dirty="0" smtClean="0"/>
              <a:t>Ultralight race engine flywheel </a:t>
            </a:r>
            <a:endParaRPr lang="en-GB" sz="1400" dirty="0"/>
          </a:p>
        </p:txBody>
      </p:sp>
      <p:cxnSp>
        <p:nvCxnSpPr>
          <p:cNvPr id="12" name="Straight Arrow Connector 11"/>
          <p:cNvCxnSpPr/>
          <p:nvPr/>
        </p:nvCxnSpPr>
        <p:spPr>
          <a:xfrm flipV="1">
            <a:off x="5652120" y="4256972"/>
            <a:ext cx="432048" cy="15388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1"/>
          </p:cNvCxnSpPr>
          <p:nvPr/>
        </p:nvCxnSpPr>
        <p:spPr>
          <a:xfrm flipH="1">
            <a:off x="2732001" y="3023375"/>
            <a:ext cx="543855" cy="2415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681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2105" y="3011968"/>
            <a:ext cx="2959650" cy="1797552"/>
          </a:xfrm>
          <a:prstGeom prst="rect">
            <a:avLst/>
          </a:prstGeom>
        </p:spPr>
      </p:pic>
      <p:sp>
        <p:nvSpPr>
          <p:cNvPr id="49154" name="Title 1"/>
          <p:cNvSpPr>
            <a:spLocks noGrp="1"/>
          </p:cNvSpPr>
          <p:nvPr>
            <p:ph type="title"/>
          </p:nvPr>
        </p:nvSpPr>
        <p:spPr>
          <a:xfrm>
            <a:off x="-108520" y="116632"/>
            <a:ext cx="5040560" cy="1143000"/>
          </a:xfrm>
        </p:spPr>
        <p:txBody>
          <a:bodyPr/>
          <a:lstStyle/>
          <a:p>
            <a:r>
              <a:rPr lang="en-GB" altLang="en-US" dirty="0" smtClean="0"/>
              <a:t>Loki collimator </a:t>
            </a:r>
            <a:br>
              <a:rPr lang="en-GB" altLang="en-US" dirty="0" smtClean="0"/>
            </a:br>
            <a:r>
              <a:rPr lang="en-GB" altLang="en-US" sz="3600" i="1" dirty="0" smtClean="0"/>
              <a:t>Inertia</a:t>
            </a:r>
            <a:r>
              <a:rPr lang="en-GB" altLang="en-US" i="1" dirty="0" smtClean="0"/>
              <a:t> </a:t>
            </a:r>
          </a:p>
        </p:txBody>
      </p:sp>
      <mc:AlternateContent xmlns:mc="http://schemas.openxmlformats.org/markup-compatibility/2006" xmlns:a14="http://schemas.microsoft.com/office/drawing/2010/main">
        <mc:Choice Requires="a14">
          <p:sp>
            <p:nvSpPr>
              <p:cNvPr id="49155" name="Content Placeholder 2"/>
              <p:cNvSpPr>
                <a:spLocks noGrp="1"/>
              </p:cNvSpPr>
              <p:nvPr>
                <p:ph idx="1"/>
              </p:nvPr>
            </p:nvSpPr>
            <p:spPr>
              <a:xfrm>
                <a:off x="137212" y="1484784"/>
                <a:ext cx="7531132" cy="4752528"/>
              </a:xfrm>
            </p:spPr>
            <p:txBody>
              <a:bodyPr/>
              <a:lstStyle/>
              <a:p>
                <a:r>
                  <a:rPr lang="en-GB" altLang="en-US" sz="1200" dirty="0" smtClean="0"/>
                  <a:t>drive torque 0.42Nm</a:t>
                </a:r>
              </a:p>
              <a:p>
                <a:r>
                  <a:rPr lang="en-GB" altLang="en-US" sz="1200" dirty="0" smtClean="0"/>
                  <a:t>Select motor, vacuum, need to add 3:1 gearbox</a:t>
                </a:r>
              </a:p>
              <a:p>
                <a:r>
                  <a:rPr lang="en-GB" altLang="en-US" sz="1200" dirty="0" err="1" smtClean="0"/>
                  <a:t>Phytron</a:t>
                </a:r>
                <a:r>
                  <a:rPr lang="en-GB" altLang="en-US" sz="1200" dirty="0" smtClean="0"/>
                  <a:t> vacuum steppers</a:t>
                </a:r>
              </a:p>
              <a:p>
                <a:r>
                  <a:rPr lang="en-GB" altLang="en-US" sz="1200" dirty="0" smtClean="0"/>
                  <a:t>350mNm torque x 3 = 1Nm (roughly)</a:t>
                </a:r>
              </a:p>
              <a:p>
                <a:r>
                  <a:rPr lang="en-GB" altLang="en-US" sz="1200" dirty="0" smtClean="0"/>
                  <a:t>Rotor inertia = 0.15 kg cm</a:t>
                </a:r>
                <a:r>
                  <a:rPr lang="en-GB" altLang="en-US" sz="1200" baseline="30000" dirty="0" smtClean="0"/>
                  <a:t>2</a:t>
                </a:r>
              </a:p>
              <a:p>
                <a:r>
                  <a:rPr lang="en-GB" altLang="en-US" sz="1200" dirty="0" smtClean="0"/>
                  <a:t>Screw jack inertia = 0.21kg cm</a:t>
                </a:r>
                <a:r>
                  <a:rPr lang="en-GB" altLang="en-US" sz="1200" baseline="30000" dirty="0" smtClean="0"/>
                  <a:t>2</a:t>
                </a:r>
              </a:p>
              <a:p>
                <a:endParaRPr lang="en-GB" altLang="en-US" sz="1800" baseline="30000" dirty="0"/>
              </a:p>
              <a:p>
                <a:pPr marL="0" indent="0">
                  <a:buNone/>
                </a:pPr>
                <a:r>
                  <a:rPr lang="en-GB" altLang="en-US" sz="1800" dirty="0" smtClean="0"/>
                  <a:t>To calculate load inertia =</a:t>
                </a:r>
              </a:p>
              <a:p>
                <a:pPr marL="0" indent="0" algn="ctr">
                  <a:buNone/>
                </a:pPr>
                <a14:m>
                  <m:oMath xmlns:m="http://schemas.openxmlformats.org/officeDocument/2006/math">
                    <m:r>
                      <a:rPr lang="en-GB" altLang="en-US" sz="1600" i="1">
                        <a:latin typeface="Cambria Math" panose="02040503050406030204" pitchFamily="18" charset="0"/>
                      </a:rPr>
                      <m:t> </m:t>
                    </m:r>
                    <m:r>
                      <a:rPr lang="en-GB" altLang="en-US" sz="1600" b="0" i="1" smtClean="0">
                        <a:latin typeface="Cambria Math" panose="02040503050406030204" pitchFamily="18" charset="0"/>
                      </a:rPr>
                      <m:t>𝑚</m:t>
                    </m:r>
                    <m:r>
                      <a:rPr lang="en-GB" altLang="en-US" sz="1600" b="0" i="1" smtClean="0">
                        <a:latin typeface="Cambria Math" panose="02040503050406030204" pitchFamily="18" charset="0"/>
                      </a:rPr>
                      <m:t>. </m:t>
                    </m:r>
                    <m:d>
                      <m:dPr>
                        <m:ctrlPr>
                          <a:rPr lang="en-GB" altLang="en-US" sz="1600" b="0" i="1" smtClean="0">
                            <a:latin typeface="Cambria Math" panose="02040503050406030204" pitchFamily="18" charset="0"/>
                          </a:rPr>
                        </m:ctrlPr>
                      </m:dPr>
                      <m:e>
                        <m:f>
                          <m:fPr>
                            <m:ctrlPr>
                              <a:rPr lang="en-GB" altLang="en-US" sz="1600" b="0" i="1" smtClean="0">
                                <a:latin typeface="Cambria Math" panose="02040503050406030204" pitchFamily="18" charset="0"/>
                              </a:rPr>
                            </m:ctrlPr>
                          </m:fPr>
                          <m:num>
                            <m:r>
                              <a:rPr lang="en-GB" altLang="en-US" sz="1600" b="0" i="1" smtClean="0">
                                <a:latin typeface="Cambria Math" panose="02040503050406030204" pitchFamily="18" charset="0"/>
                              </a:rPr>
                              <m:t>𝑝</m:t>
                            </m:r>
                          </m:num>
                          <m:den>
                            <m:r>
                              <a:rPr lang="en-GB" altLang="en-US" sz="1600" b="0" i="1" smtClean="0">
                                <a:latin typeface="Cambria Math" panose="02040503050406030204" pitchFamily="18" charset="0"/>
                              </a:rPr>
                              <m:t>2</m:t>
                            </m:r>
                            <m:r>
                              <a:rPr lang="en-GB" altLang="en-US" sz="1600" b="0" i="1" smtClean="0">
                                <a:latin typeface="Cambria Math" panose="02040503050406030204" pitchFamily="18" charset="0"/>
                                <a:ea typeface="Cambria Math" panose="02040503050406030204" pitchFamily="18" charset="0"/>
                              </a:rPr>
                              <m:t>𝜋</m:t>
                            </m:r>
                          </m:den>
                        </m:f>
                      </m:e>
                    </m:d>
                  </m:oMath>
                </a14:m>
                <a:r>
                  <a:rPr lang="en-GB" altLang="en-US" sz="1600" baseline="30000" dirty="0" smtClean="0"/>
                  <a:t>2 </a:t>
                </a:r>
                <a:r>
                  <a:rPr lang="en-GB" altLang="en-US" sz="1600" dirty="0" smtClean="0"/>
                  <a:t>x 10</a:t>
                </a:r>
                <a:r>
                  <a:rPr lang="en-GB" altLang="en-US" sz="1600" baseline="30000" dirty="0" smtClean="0"/>
                  <a:t>-6</a:t>
                </a:r>
              </a:p>
              <a:p>
                <a:pPr marL="0" indent="0" algn="ctr">
                  <a:buNone/>
                </a:pPr>
                <a:endParaRPr lang="en-GB" altLang="en-US" sz="1600" baseline="30000" dirty="0"/>
              </a:p>
              <a:p>
                <a:pPr marL="0" indent="0" algn="ctr">
                  <a:buNone/>
                </a:pPr>
                <a:r>
                  <a:rPr lang="en-GB" altLang="en-US" sz="1600" b="0" dirty="0" smtClean="0"/>
                  <a:t>0.6 </a:t>
                </a:r>
                <a14:m>
                  <m:oMath xmlns:m="http://schemas.openxmlformats.org/officeDocument/2006/math">
                    <m:r>
                      <m:rPr>
                        <m:sty m:val="p"/>
                      </m:rPr>
                      <a:rPr lang="en-GB" altLang="en-US" sz="1600" i="1">
                        <a:latin typeface="Cambria Math" panose="02040503050406030204" pitchFamily="18" charset="0"/>
                      </a:rPr>
                      <m:t>x</m:t>
                    </m:r>
                    <m:r>
                      <a:rPr lang="en-GB" altLang="en-US" sz="1600" b="0" i="1" smtClean="0">
                        <a:latin typeface="Cambria Math" panose="02040503050406030204" pitchFamily="18" charset="0"/>
                      </a:rPr>
                      <m:t> </m:t>
                    </m:r>
                    <m:d>
                      <m:dPr>
                        <m:ctrlPr>
                          <a:rPr lang="en-GB" altLang="en-US" sz="1600" b="0" i="1" smtClean="0">
                            <a:latin typeface="Cambria Math" panose="02040503050406030204" pitchFamily="18" charset="0"/>
                          </a:rPr>
                        </m:ctrlPr>
                      </m:dPr>
                      <m:e>
                        <m:f>
                          <m:fPr>
                            <m:ctrlPr>
                              <a:rPr lang="en-GB" altLang="en-US" sz="1600" b="0" i="1" smtClean="0">
                                <a:latin typeface="Cambria Math" panose="02040503050406030204" pitchFamily="18" charset="0"/>
                              </a:rPr>
                            </m:ctrlPr>
                          </m:fPr>
                          <m:num>
                            <m:r>
                              <a:rPr lang="en-GB" altLang="en-US" sz="1600" b="0" i="1" smtClean="0">
                                <a:latin typeface="Cambria Math" panose="02040503050406030204" pitchFamily="18" charset="0"/>
                              </a:rPr>
                              <m:t>1</m:t>
                            </m:r>
                          </m:num>
                          <m:den>
                            <m:r>
                              <a:rPr lang="en-GB" altLang="en-US" sz="1600" b="0" i="1" smtClean="0">
                                <a:latin typeface="Cambria Math" panose="02040503050406030204" pitchFamily="18" charset="0"/>
                              </a:rPr>
                              <m:t>2</m:t>
                            </m:r>
                            <m:r>
                              <a:rPr lang="en-GB" altLang="en-US" sz="1600" b="0" i="1" smtClean="0">
                                <a:latin typeface="Cambria Math" panose="02040503050406030204" pitchFamily="18" charset="0"/>
                                <a:ea typeface="Cambria Math" panose="02040503050406030204" pitchFamily="18" charset="0"/>
                              </a:rPr>
                              <m:t>𝜋</m:t>
                            </m:r>
                          </m:den>
                        </m:f>
                      </m:e>
                    </m:d>
                  </m:oMath>
                </a14:m>
                <a:r>
                  <a:rPr lang="en-GB" altLang="en-US" sz="1600" baseline="30000" dirty="0" smtClean="0"/>
                  <a:t>2 </a:t>
                </a:r>
                <a:r>
                  <a:rPr lang="en-GB" altLang="en-US" sz="1600" dirty="0" smtClean="0"/>
                  <a:t>x 10</a:t>
                </a:r>
                <a:r>
                  <a:rPr lang="en-GB" altLang="en-US" sz="1600" baseline="30000" dirty="0" smtClean="0"/>
                  <a:t>-6 </a:t>
                </a:r>
                <a:r>
                  <a:rPr lang="en-GB" altLang="en-US" sz="1600" dirty="0" smtClean="0"/>
                  <a:t>=1.519 x 10</a:t>
                </a:r>
                <a:r>
                  <a:rPr lang="en-GB" altLang="en-US" sz="1600" baseline="30000" dirty="0" smtClean="0"/>
                  <a:t>-12 </a:t>
                </a:r>
                <a:r>
                  <a:rPr lang="en-GB" altLang="en-US" sz="1600" dirty="0" smtClean="0"/>
                  <a:t>kg/cm</a:t>
                </a:r>
                <a:r>
                  <a:rPr lang="en-GB" altLang="en-US" sz="1600" baseline="30000" dirty="0" smtClean="0"/>
                  <a:t>2 </a:t>
                </a:r>
                <a:endParaRPr lang="en-GB" altLang="en-US" sz="1600" dirty="0"/>
              </a:p>
              <a:p>
                <a:pPr marL="0" indent="0" algn="ctr">
                  <a:buNone/>
                </a:pPr>
                <a:r>
                  <a:rPr lang="en-GB" altLang="en-US" sz="2000" dirty="0" smtClean="0"/>
                  <a:t>Total Inertia </a:t>
                </a:r>
                <a:r>
                  <a:rPr lang="en-GB" altLang="en-US" sz="2000" i="1" dirty="0" smtClean="0"/>
                  <a:t>J</a:t>
                </a:r>
                <a:r>
                  <a:rPr lang="en-GB" altLang="en-US" sz="2000" dirty="0" smtClean="0"/>
                  <a:t> = 0.36Kg cm</a:t>
                </a:r>
                <a:r>
                  <a:rPr lang="en-GB" altLang="en-US" sz="2000" baseline="30000" dirty="0" smtClean="0"/>
                  <a:t>2</a:t>
                </a:r>
              </a:p>
              <a:p>
                <a:pPr marL="0" indent="0" algn="ctr">
                  <a:buNone/>
                </a:pPr>
                <a:endParaRPr lang="en-GB" altLang="en-US" sz="2000" dirty="0" smtClean="0"/>
              </a:p>
              <a:p>
                <a:pPr marL="0" indent="0" algn="ctr">
                  <a:buNone/>
                </a:pPr>
                <a:r>
                  <a:rPr lang="en-GB" altLang="en-US" sz="2000" dirty="0" smtClean="0"/>
                  <a:t>Inertia ratio = </a:t>
                </a:r>
                <a14:m>
                  <m:oMath xmlns:m="http://schemas.openxmlformats.org/officeDocument/2006/math">
                    <m:f>
                      <m:fPr>
                        <m:ctrlPr>
                          <a:rPr lang="en-GB" altLang="en-US" sz="2000" i="1" smtClean="0">
                            <a:latin typeface="Cambria Math" panose="02040503050406030204" pitchFamily="18" charset="0"/>
                          </a:rPr>
                        </m:ctrlPr>
                      </m:fPr>
                      <m:num>
                        <m:r>
                          <a:rPr lang="en-GB" altLang="en-US" sz="2000" b="0" i="1" smtClean="0">
                            <a:latin typeface="Cambria Math" panose="02040503050406030204" pitchFamily="18" charset="0"/>
                          </a:rPr>
                          <m:t>𝑖𝑛𝑒𝑟𝑡𝑖𝑎</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𝑜𝑓</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𝑙𝑜𝑎𝑑</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𝑟𝑒𝑓𝑙𝑒𝑐𝑡𝑒𝑑</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𝑡𝑜</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𝑚𝑜𝑡𝑜𝑟</m:t>
                        </m:r>
                      </m:num>
                      <m:den>
                        <m:r>
                          <a:rPr lang="en-GB" altLang="en-US" sz="2000" b="0" i="1" smtClean="0">
                            <a:latin typeface="Cambria Math" panose="02040503050406030204" pitchFamily="18" charset="0"/>
                          </a:rPr>
                          <m:t>𝑖𝑛𝑒𝑟𝑡𝑖𝑎</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𝑜𝑓</m:t>
                        </m:r>
                        <m:r>
                          <a:rPr lang="en-GB" altLang="en-US" sz="2000" b="0" i="1" smtClean="0">
                            <a:latin typeface="Cambria Math" panose="02040503050406030204" pitchFamily="18" charset="0"/>
                          </a:rPr>
                          <m:t> </m:t>
                        </m:r>
                        <m:r>
                          <a:rPr lang="en-GB" altLang="en-US" sz="2000" b="0" i="1" smtClean="0">
                            <a:latin typeface="Cambria Math" panose="02040503050406030204" pitchFamily="18" charset="0"/>
                          </a:rPr>
                          <m:t>𝑚𝑜𝑡𝑜𝑟</m:t>
                        </m:r>
                        <m:r>
                          <a:rPr lang="en-GB" altLang="en-US" sz="2000" b="0" i="1" smtClean="0">
                            <a:latin typeface="Cambria Math" panose="02040503050406030204" pitchFamily="18" charset="0"/>
                          </a:rPr>
                          <m:t> </m:t>
                        </m:r>
                      </m:den>
                    </m:f>
                  </m:oMath>
                </a14:m>
                <a:r>
                  <a:rPr lang="en-GB" altLang="en-US" sz="2000" dirty="0" smtClean="0"/>
                  <a:t> =</a:t>
                </a:r>
                <a14:m>
                  <m:oMath xmlns:m="http://schemas.openxmlformats.org/officeDocument/2006/math">
                    <m:f>
                      <m:fPr>
                        <m:ctrlPr>
                          <a:rPr lang="en-GB" altLang="en-US" sz="2000" i="1" dirty="0" smtClean="0">
                            <a:latin typeface="Cambria Math" panose="02040503050406030204" pitchFamily="18" charset="0"/>
                          </a:rPr>
                        </m:ctrlPr>
                      </m:fPr>
                      <m:num>
                        <m:r>
                          <a:rPr lang="en-GB" altLang="en-US" sz="2000" b="0" i="1" dirty="0" smtClean="0">
                            <a:latin typeface="Cambria Math" panose="02040503050406030204" pitchFamily="18" charset="0"/>
                          </a:rPr>
                          <m:t>0.21</m:t>
                        </m:r>
                      </m:num>
                      <m:den>
                        <m:r>
                          <a:rPr lang="en-GB" altLang="en-US" sz="2000" b="0" i="1" dirty="0" smtClean="0">
                            <a:latin typeface="Cambria Math" panose="02040503050406030204" pitchFamily="18" charset="0"/>
                          </a:rPr>
                          <m:t>0.15</m:t>
                        </m:r>
                      </m:den>
                    </m:f>
                  </m:oMath>
                </a14:m>
                <a:r>
                  <a:rPr lang="en-GB" altLang="en-US" sz="2000" dirty="0" smtClean="0"/>
                  <a:t> =</a:t>
                </a:r>
                <a14:m>
                  <m:oMath xmlns:m="http://schemas.openxmlformats.org/officeDocument/2006/math">
                    <m:f>
                      <m:fPr>
                        <m:ctrlPr>
                          <a:rPr lang="en-GB" altLang="en-US" sz="2000" i="1" dirty="0" smtClean="0">
                            <a:latin typeface="Cambria Math" panose="02040503050406030204" pitchFamily="18" charset="0"/>
                          </a:rPr>
                        </m:ctrlPr>
                      </m:fPr>
                      <m:num>
                        <m:r>
                          <a:rPr lang="en-GB" altLang="en-US" sz="2000" b="0" i="1" dirty="0" smtClean="0">
                            <a:latin typeface="Cambria Math" panose="02040503050406030204" pitchFamily="18" charset="0"/>
                          </a:rPr>
                          <m:t>1.4</m:t>
                        </m:r>
                      </m:num>
                      <m:den>
                        <m:r>
                          <a:rPr lang="en-GB" altLang="en-US" sz="2000" b="0" i="1" dirty="0" smtClean="0">
                            <a:latin typeface="Cambria Math" panose="02040503050406030204" pitchFamily="18" charset="0"/>
                          </a:rPr>
                          <m:t>1</m:t>
                        </m:r>
                      </m:den>
                    </m:f>
                  </m:oMath>
                </a14:m>
                <a:r>
                  <a:rPr lang="en-GB" altLang="en-US" sz="2000" dirty="0" smtClean="0"/>
                  <a:t> </a:t>
                </a:r>
              </a:p>
              <a:p>
                <a:pPr marL="0" indent="0">
                  <a:buNone/>
                </a:pPr>
                <a:endParaRPr lang="en-GB" altLang="en-US" sz="1800" dirty="0" smtClean="0"/>
              </a:p>
              <a:p>
                <a:pPr marL="0" indent="0">
                  <a:buNone/>
                </a:pPr>
                <a:endParaRPr lang="en-GB" altLang="en-US" sz="1800" dirty="0" smtClean="0"/>
              </a:p>
              <a:p>
                <a:endParaRPr lang="en-GB" altLang="en-US" sz="1800" dirty="0" smtClean="0"/>
              </a:p>
            </p:txBody>
          </p:sp>
        </mc:Choice>
        <mc:Fallback xmlns="">
          <p:sp>
            <p:nvSpPr>
              <p:cNvPr id="49155" name="Content Placeholder 2"/>
              <p:cNvSpPr>
                <a:spLocks noGrp="1" noRot="1" noChangeAspect="1" noMove="1" noResize="1" noEditPoints="1" noAdjustHandles="1" noChangeArrowheads="1" noChangeShapeType="1" noTextEdit="1"/>
              </p:cNvSpPr>
              <p:nvPr>
                <p:ph idx="1"/>
              </p:nvPr>
            </p:nvSpPr>
            <p:spPr>
              <a:xfrm>
                <a:off x="137212" y="1484784"/>
                <a:ext cx="7531132" cy="4752528"/>
              </a:xfrm>
              <a:blipFill>
                <a:blip r:embed="rId3"/>
                <a:stretch>
                  <a:fillRect l="-729" t="-128"/>
                </a:stretch>
              </a:blipFill>
            </p:spPr>
            <p:txBody>
              <a:bodyPr/>
              <a:lstStyle/>
              <a:p>
                <a:r>
                  <a:rPr lang="en-GB">
                    <a:noFill/>
                  </a:rPr>
                  <a:t> </a:t>
                </a:r>
              </a:p>
            </p:txBody>
          </p:sp>
        </mc:Fallback>
      </mc:AlternateContent>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129778"/>
            <a:ext cx="3456384" cy="124243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3995" y="1372208"/>
            <a:ext cx="3416324" cy="1333200"/>
          </a:xfrm>
          <a:prstGeom prst="rect">
            <a:avLst/>
          </a:prstGeom>
        </p:spPr>
      </p:pic>
      <p:sp>
        <p:nvSpPr>
          <p:cNvPr id="8" name="Rectangle 7"/>
          <p:cNvSpPr/>
          <p:nvPr/>
        </p:nvSpPr>
        <p:spPr>
          <a:xfrm>
            <a:off x="5613995" y="1678768"/>
            <a:ext cx="34163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Loki collimator </a:t>
            </a:r>
            <a:br>
              <a:rPr lang="en-GB" altLang="en-US" dirty="0" smtClean="0"/>
            </a:br>
            <a:r>
              <a:rPr lang="en-GB" altLang="en-US" sz="3600" i="1" dirty="0" smtClean="0"/>
              <a:t>Inertia</a:t>
            </a:r>
            <a:r>
              <a:rPr lang="en-GB" altLang="en-US" i="1" dirty="0" smtClean="0"/>
              <a:t> </a:t>
            </a:r>
            <a:br>
              <a:rPr lang="en-GB" altLang="en-US" i="1" dirty="0" smtClean="0"/>
            </a:br>
            <a:r>
              <a:rPr lang="en-GB" altLang="en-US" sz="1800" i="1" dirty="0" smtClean="0"/>
              <a:t>(adding </a:t>
            </a:r>
            <a:r>
              <a:rPr lang="en-GB" altLang="en-US" sz="1800" i="1" dirty="0" smtClean="0"/>
              <a:t>3:1 </a:t>
            </a:r>
            <a:r>
              <a:rPr lang="en-GB" altLang="en-US" sz="1800" i="1" dirty="0" smtClean="0"/>
              <a:t>gearbox)</a:t>
            </a:r>
            <a:endParaRPr lang="en-GB" sz="1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95736" y="1916832"/>
                <a:ext cx="8229600" cy="4205288"/>
              </a:xfrm>
            </p:spPr>
            <p:txBody>
              <a:bodyPr/>
              <a:lstStyle/>
              <a:p>
                <a:pPr marL="0" indent="0">
                  <a:buNone/>
                </a:pPr>
                <a:r>
                  <a:rPr lang="en-GB" altLang="en-US" sz="1800" dirty="0" smtClean="0"/>
                  <a:t>Gearbox inertia = 0.03 kg cm</a:t>
                </a:r>
                <a:r>
                  <a:rPr lang="en-GB" altLang="en-US" sz="1800" baseline="30000" dirty="0" smtClean="0"/>
                  <a:t>2</a:t>
                </a:r>
              </a:p>
              <a:p>
                <a:pPr marL="0" indent="0">
                  <a:buNone/>
                </a:pPr>
                <a:endParaRPr lang="en-GB" altLang="en-US" baseline="30000" dirty="0"/>
              </a:p>
              <a:p>
                <a:pPr marL="0" indent="0">
                  <a:buNone/>
                </a:pPr>
                <a:r>
                  <a:rPr lang="en-GB" altLang="en-US" sz="1800" dirty="0" smtClean="0"/>
                  <a:t> </a:t>
                </a:r>
                <a:r>
                  <a:rPr lang="en-GB" altLang="en-US" sz="1800" i="1" dirty="0"/>
                  <a:t>J</a:t>
                </a:r>
                <a:r>
                  <a:rPr lang="en-GB" altLang="en-US" sz="1800" dirty="0"/>
                  <a:t> </a:t>
                </a:r>
                <a:r>
                  <a:rPr lang="en-GB" altLang="en-US" sz="1800" dirty="0" smtClean="0"/>
                  <a:t>=  </a:t>
                </a:r>
                <a14:m>
                  <m:oMath xmlns:m="http://schemas.openxmlformats.org/officeDocument/2006/math">
                    <m:f>
                      <m:fPr>
                        <m:ctrlPr>
                          <a:rPr lang="en-GB" altLang="en-US" sz="1800" i="1" smtClean="0">
                            <a:latin typeface="Cambria Math" panose="02040503050406030204" pitchFamily="18" charset="0"/>
                          </a:rPr>
                        </m:ctrlPr>
                      </m:fPr>
                      <m:num>
                        <m:r>
                          <a:rPr lang="en-GB" altLang="en-US" sz="1800" b="0" i="1" smtClean="0">
                            <a:latin typeface="Cambria Math" panose="02040503050406030204" pitchFamily="18" charset="0"/>
                          </a:rPr>
                          <m:t>𝑝𝑟𝑒𝑣𝑖𝑜𝑢𝑠</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𝑖𝑛𝑒𝑟𝑡𝑖𝑎</m:t>
                        </m:r>
                        <m:r>
                          <a:rPr lang="en-GB" altLang="en-US" sz="1800" b="0" i="1" smtClean="0">
                            <a:latin typeface="Cambria Math" panose="02040503050406030204" pitchFamily="18" charset="0"/>
                          </a:rPr>
                          <m:t> </m:t>
                        </m:r>
                      </m:num>
                      <m:den>
                        <m:sSup>
                          <m:sSupPr>
                            <m:ctrlPr>
                              <a:rPr lang="en-GB" altLang="en-US" sz="1800" i="1" smtClean="0">
                                <a:latin typeface="Cambria Math" panose="02040503050406030204" pitchFamily="18" charset="0"/>
                              </a:rPr>
                            </m:ctrlPr>
                          </m:sSupPr>
                          <m:e>
                            <m:r>
                              <a:rPr lang="en-GB" altLang="en-US" sz="1800" b="0" i="1" smtClean="0">
                                <a:latin typeface="Cambria Math" panose="02040503050406030204" pitchFamily="18" charset="0"/>
                              </a:rPr>
                              <m:t>𝑔𝑒𝑎𝑟</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𝑟𝑎𝑡𝑖𝑜</m:t>
                            </m:r>
                            <m:r>
                              <a:rPr lang="en-GB" altLang="en-US" sz="1800" b="0" i="1" smtClean="0">
                                <a:latin typeface="Cambria Math" panose="02040503050406030204" pitchFamily="18" charset="0"/>
                              </a:rPr>
                              <m:t> </m:t>
                            </m:r>
                          </m:e>
                          <m:sup>
                            <m:r>
                              <a:rPr lang="en-GB" altLang="en-US" sz="1800" b="0" i="1" smtClean="0">
                                <a:latin typeface="Cambria Math" panose="02040503050406030204" pitchFamily="18" charset="0"/>
                              </a:rPr>
                              <m:t>2</m:t>
                            </m:r>
                          </m:sup>
                        </m:sSup>
                      </m:den>
                    </m:f>
                  </m:oMath>
                </a14:m>
                <a:r>
                  <a:rPr lang="en-GB" altLang="en-US" sz="1800" dirty="0" smtClean="0"/>
                  <a:t> + </a:t>
                </a:r>
                <a:r>
                  <a:rPr lang="en-GB" altLang="en-US" sz="1800" i="1" dirty="0" smtClean="0"/>
                  <a:t>gearbox inertia</a:t>
                </a:r>
              </a:p>
              <a:p>
                <a:endParaRPr lang="en-GB" altLang="en-US" sz="1800" i="1" dirty="0"/>
              </a:p>
              <a:p>
                <a:pPr marL="0" indent="0">
                  <a:buNone/>
                </a:pPr>
                <a:r>
                  <a:rPr lang="en-GB" altLang="en-US" sz="2000" i="1" dirty="0"/>
                  <a:t>J</a:t>
                </a:r>
                <a:r>
                  <a:rPr lang="en-GB" altLang="en-US" sz="2000" dirty="0"/>
                  <a:t> =  </a:t>
                </a:r>
                <a14:m>
                  <m:oMath xmlns:m="http://schemas.openxmlformats.org/officeDocument/2006/math">
                    <m:f>
                      <m:fPr>
                        <m:ctrlPr>
                          <a:rPr lang="en-GB" altLang="en-US" sz="2000" i="1">
                            <a:latin typeface="Cambria Math" panose="02040503050406030204" pitchFamily="18" charset="0"/>
                          </a:rPr>
                        </m:ctrlPr>
                      </m:fPr>
                      <m:num>
                        <m:r>
                          <a:rPr lang="en-GB" altLang="en-US" sz="2000" b="0" i="1" smtClean="0">
                            <a:latin typeface="Cambria Math" panose="02040503050406030204" pitchFamily="18" charset="0"/>
                          </a:rPr>
                          <m:t>0.36</m:t>
                        </m:r>
                      </m:num>
                      <m:den>
                        <m:sSup>
                          <m:sSupPr>
                            <m:ctrlPr>
                              <a:rPr lang="en-GB" altLang="en-US" sz="2000" i="1">
                                <a:latin typeface="Cambria Math" panose="02040503050406030204" pitchFamily="18" charset="0"/>
                              </a:rPr>
                            </m:ctrlPr>
                          </m:sSupPr>
                          <m:e>
                            <m:r>
                              <a:rPr lang="en-GB" altLang="en-US" sz="2000" b="0" i="1" smtClean="0">
                                <a:latin typeface="Cambria Math" panose="02040503050406030204" pitchFamily="18" charset="0"/>
                              </a:rPr>
                              <m:t>3</m:t>
                            </m:r>
                          </m:e>
                          <m:sup>
                            <m:r>
                              <a:rPr lang="en-GB" altLang="en-US" sz="2000" i="1">
                                <a:latin typeface="Cambria Math" panose="02040503050406030204" pitchFamily="18" charset="0"/>
                              </a:rPr>
                              <m:t>2</m:t>
                            </m:r>
                          </m:sup>
                        </m:sSup>
                      </m:den>
                    </m:f>
                  </m:oMath>
                </a14:m>
                <a:r>
                  <a:rPr lang="en-GB" altLang="en-US" sz="2000" dirty="0"/>
                  <a:t> + </a:t>
                </a:r>
                <a:r>
                  <a:rPr lang="en-GB" altLang="en-US" sz="2000" i="1" dirty="0" smtClean="0"/>
                  <a:t>0.03 </a:t>
                </a:r>
                <a:r>
                  <a:rPr lang="en-GB" altLang="en-US" dirty="0" smtClean="0"/>
                  <a:t> </a:t>
                </a:r>
                <a:r>
                  <a:rPr lang="en-GB" altLang="en-US" sz="2000" dirty="0" smtClean="0"/>
                  <a:t>= 0.07 kg cm2</a:t>
                </a:r>
                <a:endParaRPr lang="en-GB" altLang="en-US" sz="2000" baseline="30000"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95736" y="1916832"/>
                <a:ext cx="8229600" cy="4205288"/>
              </a:xfrm>
              <a:blipFill>
                <a:blip r:embed="rId2"/>
                <a:stretch>
                  <a:fillRect l="-741" t="-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403648" y="4653136"/>
                <a:ext cx="6552728" cy="772776"/>
              </a:xfrm>
              <a:prstGeom prst="rect">
                <a:avLst/>
              </a:prstGeom>
            </p:spPr>
            <p:txBody>
              <a:bodyPr wrap="square">
                <a:spAutoFit/>
              </a:bodyPr>
              <a:lstStyle/>
              <a:p>
                <a:pPr marL="0" indent="0" algn="ctr">
                  <a:buNone/>
                </a:pPr>
                <a:r>
                  <a:rPr lang="en-GB" altLang="en-US" sz="1800" dirty="0" smtClean="0"/>
                  <a:t>Inertia ratio = </a:t>
                </a:r>
                <a14:m>
                  <m:oMath xmlns:m="http://schemas.openxmlformats.org/officeDocument/2006/math">
                    <m:f>
                      <m:fPr>
                        <m:ctrlPr>
                          <a:rPr lang="en-GB" altLang="en-US" sz="1800" i="1" smtClean="0">
                            <a:latin typeface="Cambria Math" panose="02040503050406030204" pitchFamily="18" charset="0"/>
                          </a:rPr>
                        </m:ctrlPr>
                      </m:fPr>
                      <m:num>
                        <m:r>
                          <a:rPr lang="en-GB" altLang="en-US" sz="1800" b="0" i="1" smtClean="0">
                            <a:latin typeface="Cambria Math" panose="02040503050406030204" pitchFamily="18" charset="0"/>
                          </a:rPr>
                          <m:t>𝑖𝑛𝑒𝑟𝑡𝑖𝑎</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𝑜𝑓</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𝑙𝑜𝑎𝑑</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𝑟𝑒𝑓𝑙𝑒𝑐𝑡𝑒𝑑</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𝑡𝑜</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𝑚𝑜𝑡𝑜𝑟</m:t>
                        </m:r>
                      </m:num>
                      <m:den>
                        <m:r>
                          <a:rPr lang="en-GB" altLang="en-US" sz="1800" b="0" i="1" smtClean="0">
                            <a:latin typeface="Cambria Math" panose="02040503050406030204" pitchFamily="18" charset="0"/>
                          </a:rPr>
                          <m:t>𝑖𝑛𝑒𝑟𝑡𝑖𝑎</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𝑜𝑓</m:t>
                        </m:r>
                        <m:r>
                          <a:rPr lang="en-GB" altLang="en-US" sz="1800" b="0" i="1" smtClean="0">
                            <a:latin typeface="Cambria Math" panose="02040503050406030204" pitchFamily="18" charset="0"/>
                          </a:rPr>
                          <m:t> </m:t>
                        </m:r>
                        <m:r>
                          <a:rPr lang="en-GB" altLang="en-US" sz="1800" b="0" i="1" smtClean="0">
                            <a:latin typeface="Cambria Math" panose="02040503050406030204" pitchFamily="18" charset="0"/>
                          </a:rPr>
                          <m:t>𝑚𝑜𝑡𝑜𝑟</m:t>
                        </m:r>
                        <m:r>
                          <a:rPr lang="en-GB" altLang="en-US" sz="1800" b="0" i="1" smtClean="0">
                            <a:latin typeface="Cambria Math" panose="02040503050406030204" pitchFamily="18" charset="0"/>
                          </a:rPr>
                          <m:t> </m:t>
                        </m:r>
                      </m:den>
                    </m:f>
                  </m:oMath>
                </a14:m>
                <a:r>
                  <a:rPr lang="en-GB" altLang="en-US" sz="1800" dirty="0" smtClean="0"/>
                  <a:t> =</a:t>
                </a:r>
                <a14:m>
                  <m:oMath xmlns:m="http://schemas.openxmlformats.org/officeDocument/2006/math">
                    <m:f>
                      <m:fPr>
                        <m:ctrlPr>
                          <a:rPr lang="en-GB" altLang="en-US" sz="1800" i="1" dirty="0" smtClean="0">
                            <a:latin typeface="Cambria Math" panose="02040503050406030204" pitchFamily="18" charset="0"/>
                          </a:rPr>
                        </m:ctrlPr>
                      </m:fPr>
                      <m:num>
                        <m:r>
                          <a:rPr lang="en-GB" altLang="en-US" sz="1800" b="0" i="1" dirty="0" smtClean="0">
                            <a:latin typeface="Cambria Math" panose="02040503050406030204" pitchFamily="18" charset="0"/>
                          </a:rPr>
                          <m:t>0.07</m:t>
                        </m:r>
                      </m:num>
                      <m:den>
                        <m:r>
                          <a:rPr lang="en-GB" altLang="en-US" sz="1800" b="0" i="1" dirty="0" smtClean="0">
                            <a:latin typeface="Cambria Math" panose="02040503050406030204" pitchFamily="18" charset="0"/>
                          </a:rPr>
                          <m:t>0.15</m:t>
                        </m:r>
                      </m:den>
                    </m:f>
                  </m:oMath>
                </a14:m>
                <a:r>
                  <a:rPr lang="en-GB" altLang="en-US" sz="1800" dirty="0" smtClean="0"/>
                  <a:t> =</a:t>
                </a:r>
                <a14:m>
                  <m:oMath xmlns:m="http://schemas.openxmlformats.org/officeDocument/2006/math">
                    <m:f>
                      <m:fPr>
                        <m:ctrlPr>
                          <a:rPr lang="en-GB" altLang="en-US" sz="1800" i="1" dirty="0" smtClean="0">
                            <a:latin typeface="Cambria Math" panose="02040503050406030204" pitchFamily="18" charset="0"/>
                          </a:rPr>
                        </m:ctrlPr>
                      </m:fPr>
                      <m:num>
                        <m:r>
                          <a:rPr lang="en-GB" altLang="en-US" sz="1800" b="0" i="1" dirty="0" smtClean="0">
                            <a:latin typeface="Cambria Math" panose="02040503050406030204" pitchFamily="18" charset="0"/>
                          </a:rPr>
                          <m:t>1</m:t>
                        </m:r>
                      </m:num>
                      <m:den>
                        <m:r>
                          <a:rPr lang="en-GB" altLang="en-US" sz="1800" b="0" i="1" dirty="0" smtClean="0">
                            <a:latin typeface="Cambria Math" panose="02040503050406030204" pitchFamily="18" charset="0"/>
                          </a:rPr>
                          <m:t>2</m:t>
                        </m:r>
                      </m:den>
                    </m:f>
                  </m:oMath>
                </a14:m>
                <a:r>
                  <a:rPr lang="en-GB" altLang="en-US" sz="1800" dirty="0" smtClean="0"/>
                  <a:t> </a:t>
                </a:r>
              </a:p>
              <a:p>
                <a:pPr marL="0" indent="0">
                  <a:buNone/>
                </a:pPr>
                <a:endParaRPr lang="en-GB" altLang="en-US" sz="1600" dirty="0" smtClean="0"/>
              </a:p>
            </p:txBody>
          </p:sp>
        </mc:Choice>
        <mc:Fallback xmlns="">
          <p:sp>
            <p:nvSpPr>
              <p:cNvPr id="4" name="Rectangle 3"/>
              <p:cNvSpPr>
                <a:spLocks noRot="1" noChangeAspect="1" noMove="1" noResize="1" noEditPoints="1" noAdjustHandles="1" noChangeArrowheads="1" noChangeShapeType="1" noTextEdit="1"/>
              </p:cNvSpPr>
              <p:nvPr/>
            </p:nvSpPr>
            <p:spPr>
              <a:xfrm>
                <a:off x="1403648" y="4653136"/>
                <a:ext cx="6552728" cy="772776"/>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69524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31032" y="134411"/>
            <a:ext cx="8229600" cy="1143000"/>
          </a:xfrm>
        </p:spPr>
        <p:txBody>
          <a:bodyPr/>
          <a:lstStyle/>
          <a:p>
            <a:r>
              <a:rPr lang="en-GB" altLang="en-US" dirty="0" smtClean="0"/>
              <a:t>Loki Collimator </a:t>
            </a:r>
            <a:br>
              <a:rPr lang="en-GB" altLang="en-US" dirty="0" smtClean="0"/>
            </a:br>
            <a:r>
              <a:rPr lang="en-GB" altLang="en-US" sz="3200" i="1" dirty="0" smtClean="0"/>
              <a:t>Angular</a:t>
            </a:r>
            <a:r>
              <a:rPr lang="en-GB" altLang="en-US" i="1" dirty="0" smtClean="0"/>
              <a:t> </a:t>
            </a:r>
            <a:r>
              <a:rPr lang="en-GB" altLang="en-US" sz="3200" i="1" dirty="0" smtClean="0"/>
              <a:t>Acceleration</a:t>
            </a:r>
          </a:p>
        </p:txBody>
      </p:sp>
      <p:sp>
        <p:nvSpPr>
          <p:cNvPr id="50179" name="Content Placeholder 2"/>
          <p:cNvSpPr>
            <a:spLocks noGrp="1"/>
          </p:cNvSpPr>
          <p:nvPr>
            <p:ph idx="1"/>
          </p:nvPr>
        </p:nvSpPr>
        <p:spPr>
          <a:xfrm>
            <a:off x="4788024" y="260648"/>
            <a:ext cx="8229600" cy="1070992"/>
          </a:xfrm>
        </p:spPr>
        <p:txBody>
          <a:bodyPr/>
          <a:lstStyle/>
          <a:p>
            <a:pPr marL="0" indent="0">
              <a:buNone/>
            </a:pPr>
            <a:r>
              <a:rPr lang="el-GR" sz="1800" dirty="0"/>
              <a:t>ω’ = </a:t>
            </a:r>
            <a:r>
              <a:rPr lang="en-GB" sz="1800" dirty="0"/>
              <a:t>angular acceleration (rad/s</a:t>
            </a:r>
            <a:r>
              <a:rPr lang="en-GB" sz="1800" baseline="30000" dirty="0"/>
              <a:t>2</a:t>
            </a:r>
            <a:r>
              <a:rPr lang="en-GB" sz="1800" dirty="0" smtClean="0"/>
              <a:t>)</a:t>
            </a:r>
          </a:p>
          <a:p>
            <a:pPr marL="0" indent="0">
              <a:buNone/>
            </a:pPr>
            <a:r>
              <a:rPr lang="en-GB" sz="1800" dirty="0"/>
              <a:t>N = angular velocity (rpm)</a:t>
            </a:r>
          </a:p>
          <a:p>
            <a:pPr marL="0" indent="0">
              <a:buNone/>
            </a:pPr>
            <a:r>
              <a:rPr lang="en-GB" sz="1800" dirty="0"/>
              <a:t>t = acceleration time (s)</a:t>
            </a:r>
          </a:p>
          <a:p>
            <a:endParaRPr lang="en-GB" altLang="en-US" dirty="0" smtClean="0"/>
          </a:p>
        </p:txBody>
      </p:sp>
      <mc:AlternateContent xmlns:mc="http://schemas.openxmlformats.org/markup-compatibility/2006" xmlns:a14="http://schemas.microsoft.com/office/drawing/2010/main">
        <mc:Choice Requires="a14">
          <p:sp>
            <p:nvSpPr>
              <p:cNvPr id="2" name="TextBox 1"/>
              <p:cNvSpPr txBox="1"/>
              <p:nvPr/>
            </p:nvSpPr>
            <p:spPr>
              <a:xfrm>
                <a:off x="2987824" y="1844824"/>
                <a:ext cx="7272808" cy="792140"/>
              </a:xfrm>
              <a:prstGeom prst="rect">
                <a:avLst/>
              </a:prstGeom>
              <a:noFill/>
            </p:spPr>
            <p:txBody>
              <a:bodyPr wrap="square" rtlCol="0">
                <a:spAutoFit/>
              </a:bodyPr>
              <a:lstStyle/>
              <a:p>
                <a14:m>
                  <m:oMath xmlns:m="http://schemas.openxmlformats.org/officeDocument/2006/math">
                    <m:r>
                      <m:rPr>
                        <m:nor/>
                      </m:rPr>
                      <a:rPr lang="el-GR" sz="3200" dirty="0" smtClean="0"/>
                      <m:t>ω</m:t>
                    </m:r>
                    <m:r>
                      <m:rPr>
                        <m:nor/>
                      </m:rPr>
                      <a:rPr lang="el-GR" sz="3200" dirty="0" smtClean="0"/>
                      <m:t>’</m:t>
                    </m:r>
                  </m:oMath>
                </a14:m>
                <a:r>
                  <a:rPr lang="en-GB" sz="3200" dirty="0" smtClean="0"/>
                  <a:t> = </a:t>
                </a:r>
                <a14:m>
                  <m:oMath xmlns:m="http://schemas.openxmlformats.org/officeDocument/2006/math">
                    <m:f>
                      <m:fPr>
                        <m:ctrlPr>
                          <a:rPr lang="en-GB" sz="3200" i="1" smtClean="0">
                            <a:latin typeface="Cambria Math" panose="02040503050406030204" pitchFamily="18" charset="0"/>
                          </a:rPr>
                        </m:ctrlPr>
                      </m:fPr>
                      <m:num>
                        <m:r>
                          <a:rPr lang="en-GB" sz="3200" b="0" i="1" smtClean="0">
                            <a:latin typeface="Cambria Math" panose="02040503050406030204" pitchFamily="18" charset="0"/>
                          </a:rPr>
                          <m:t>2</m:t>
                        </m:r>
                        <m:r>
                          <a:rPr lang="en-GB" sz="3200" b="0" i="1" smtClean="0">
                            <a:latin typeface="Cambria Math" panose="02040503050406030204" pitchFamily="18" charset="0"/>
                            <a:ea typeface="Cambria Math" panose="02040503050406030204" pitchFamily="18" charset="0"/>
                          </a:rPr>
                          <m:t>𝜋</m:t>
                        </m:r>
                        <m:r>
                          <a:rPr lang="en-GB" sz="3200" b="0" i="1" smtClean="0">
                            <a:latin typeface="Cambria Math" panose="02040503050406030204" pitchFamily="18" charset="0"/>
                            <a:ea typeface="Cambria Math" panose="02040503050406030204" pitchFamily="18" charset="0"/>
                          </a:rPr>
                          <m:t> . </m:t>
                        </m:r>
                        <m:r>
                          <a:rPr lang="en-GB" sz="3200" b="0" i="1" smtClean="0">
                            <a:latin typeface="Cambria Math" panose="02040503050406030204" pitchFamily="18" charset="0"/>
                            <a:ea typeface="Cambria Math" panose="02040503050406030204" pitchFamily="18" charset="0"/>
                          </a:rPr>
                          <m:t>𝑁</m:t>
                        </m:r>
                      </m:num>
                      <m:den>
                        <m:r>
                          <a:rPr lang="en-GB" sz="3200" b="0" i="1" smtClean="0">
                            <a:latin typeface="Cambria Math" panose="02040503050406030204" pitchFamily="18" charset="0"/>
                          </a:rPr>
                          <m:t>60.</m:t>
                        </m:r>
                        <m:r>
                          <a:rPr lang="en-GB" sz="3200" b="0" i="1" smtClean="0">
                            <a:latin typeface="Cambria Math" panose="02040503050406030204" pitchFamily="18" charset="0"/>
                          </a:rPr>
                          <m:t>𝑡</m:t>
                        </m:r>
                      </m:den>
                    </m:f>
                  </m:oMath>
                </a14:m>
                <a:endParaRPr lang="en-GB"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2987824" y="1844824"/>
                <a:ext cx="7272808" cy="792140"/>
              </a:xfrm>
              <a:prstGeom prst="rect">
                <a:avLst/>
              </a:prstGeom>
              <a:blipFill>
                <a:blip r:embed="rId2"/>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27784" y="2893817"/>
                <a:ext cx="3528392" cy="889795"/>
              </a:xfrm>
              <a:prstGeom prst="rect">
                <a:avLst/>
              </a:prstGeom>
              <a:noFill/>
            </p:spPr>
            <p:txBody>
              <a:bodyPr wrap="square" rtlCol="0">
                <a:spAutoFit/>
              </a:bodyPr>
              <a:lstStyle/>
              <a:p>
                <a14:m>
                  <m:oMath xmlns:m="http://schemas.openxmlformats.org/officeDocument/2006/math">
                    <m:r>
                      <m:rPr>
                        <m:nor/>
                      </m:rPr>
                      <a:rPr lang="el-GR" sz="3200" dirty="0" smtClean="0"/>
                      <m:t>ω</m:t>
                    </m:r>
                    <m:r>
                      <m:rPr>
                        <m:nor/>
                      </m:rPr>
                      <a:rPr lang="el-GR" sz="3200" dirty="0" smtClean="0"/>
                      <m:t>’</m:t>
                    </m:r>
                  </m:oMath>
                </a14:m>
                <a:r>
                  <a:rPr lang="en-GB" sz="3200" dirty="0" smtClean="0"/>
                  <a:t> = </a:t>
                </a:r>
                <a14:m>
                  <m:oMath xmlns:m="http://schemas.openxmlformats.org/officeDocument/2006/math">
                    <m:f>
                      <m:fPr>
                        <m:ctrlPr>
                          <a:rPr lang="en-GB" sz="3200" i="1" smtClean="0">
                            <a:latin typeface="Cambria Math" panose="02040503050406030204" pitchFamily="18" charset="0"/>
                          </a:rPr>
                        </m:ctrlPr>
                      </m:fPr>
                      <m:num>
                        <m:r>
                          <a:rPr lang="en-GB" sz="3200" b="0" i="1" smtClean="0">
                            <a:latin typeface="Cambria Math" panose="02040503050406030204" pitchFamily="18" charset="0"/>
                          </a:rPr>
                          <m:t>2</m:t>
                        </m:r>
                        <m:r>
                          <a:rPr lang="en-GB" sz="3200" b="0" i="1" smtClean="0">
                            <a:latin typeface="Cambria Math" panose="02040503050406030204" pitchFamily="18" charset="0"/>
                            <a:ea typeface="Cambria Math" panose="02040503050406030204" pitchFamily="18" charset="0"/>
                          </a:rPr>
                          <m:t>𝜋</m:t>
                        </m:r>
                        <m:r>
                          <a:rPr lang="en-GB" sz="3200" b="0" i="1" smtClean="0">
                            <a:latin typeface="Cambria Math" panose="02040503050406030204" pitchFamily="18" charset="0"/>
                            <a:ea typeface="Cambria Math" panose="02040503050406030204" pitchFamily="18" charset="0"/>
                          </a:rPr>
                          <m:t> </m:t>
                        </m:r>
                        <m:r>
                          <a:rPr lang="en-GB" sz="3200" b="0" i="1" smtClean="0">
                            <a:latin typeface="Cambria Math" panose="02040503050406030204" pitchFamily="18" charset="0"/>
                            <a:ea typeface="Cambria Math" panose="02040503050406030204" pitchFamily="18" charset="0"/>
                          </a:rPr>
                          <m:t>𝑥</m:t>
                        </m:r>
                        <m:r>
                          <a:rPr lang="en-GB" sz="3200" b="0" i="1" smtClean="0">
                            <a:latin typeface="Cambria Math" panose="02040503050406030204" pitchFamily="18" charset="0"/>
                            <a:ea typeface="Cambria Math" panose="02040503050406030204" pitchFamily="18" charset="0"/>
                          </a:rPr>
                          <m:t> 600 </m:t>
                        </m:r>
                        <m:d>
                          <m:dPr>
                            <m:ctrlPr>
                              <a:rPr lang="en-GB" sz="3200" b="0" i="1" smtClean="0">
                                <a:latin typeface="Cambria Math" panose="02040503050406030204" pitchFamily="18" charset="0"/>
                                <a:ea typeface="Cambria Math" panose="02040503050406030204" pitchFamily="18" charset="0"/>
                              </a:rPr>
                            </m:ctrlPr>
                          </m:dPr>
                          <m:e>
                            <m:r>
                              <a:rPr lang="en-GB" sz="3200" b="0" i="1" smtClean="0">
                                <a:latin typeface="Cambria Math" panose="02040503050406030204" pitchFamily="18" charset="0"/>
                                <a:ea typeface="Cambria Math" panose="02040503050406030204" pitchFamily="18" charset="0"/>
                              </a:rPr>
                              <m:t>𝑟𝑝𝑚</m:t>
                            </m:r>
                          </m:e>
                        </m:d>
                      </m:num>
                      <m:den>
                        <m:r>
                          <a:rPr lang="en-GB" sz="3200" b="0" i="1" smtClean="0">
                            <a:latin typeface="Cambria Math" panose="02040503050406030204" pitchFamily="18" charset="0"/>
                          </a:rPr>
                          <m:t>60 </m:t>
                        </m:r>
                        <m:r>
                          <a:rPr lang="en-GB" sz="3200" b="0" i="1" smtClean="0">
                            <a:latin typeface="Cambria Math" panose="02040503050406030204" pitchFamily="18" charset="0"/>
                          </a:rPr>
                          <m:t>𝑥</m:t>
                        </m:r>
                        <m:r>
                          <a:rPr lang="en-GB" sz="3200" b="0" i="1" smtClean="0">
                            <a:latin typeface="Cambria Math" panose="02040503050406030204" pitchFamily="18" charset="0"/>
                          </a:rPr>
                          <m:t> 3 (</m:t>
                        </m:r>
                        <m:r>
                          <a:rPr lang="en-GB" sz="3200" b="0" i="1" smtClean="0">
                            <a:latin typeface="Cambria Math" panose="02040503050406030204" pitchFamily="18" charset="0"/>
                          </a:rPr>
                          <m:t>𝑠</m:t>
                        </m:r>
                        <m:r>
                          <a:rPr lang="en-GB" sz="3200" b="0" i="1" smtClean="0">
                            <a:latin typeface="Cambria Math" panose="02040503050406030204" pitchFamily="18" charset="0"/>
                          </a:rPr>
                          <m:t>)</m:t>
                        </m:r>
                      </m:den>
                    </m:f>
                  </m:oMath>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784" y="2893817"/>
                <a:ext cx="3528392" cy="889795"/>
              </a:xfrm>
              <a:prstGeom prst="rect">
                <a:avLst/>
              </a:prstGeom>
              <a:blipFill>
                <a:blip r:embed="rId3"/>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83768" y="4027514"/>
                <a:ext cx="7272808" cy="876843"/>
              </a:xfrm>
              <a:prstGeom prst="rect">
                <a:avLst/>
              </a:prstGeom>
              <a:noFill/>
            </p:spPr>
            <p:txBody>
              <a:bodyPr wrap="square" rtlCol="0">
                <a:spAutoFit/>
              </a:bodyPr>
              <a:lstStyle/>
              <a:p>
                <a14:m>
                  <m:oMath xmlns:m="http://schemas.openxmlformats.org/officeDocument/2006/math">
                    <m:r>
                      <m:rPr>
                        <m:nor/>
                      </m:rPr>
                      <a:rPr lang="el-GR" sz="3200" dirty="0" smtClean="0"/>
                      <m:t>ω</m:t>
                    </m:r>
                    <m:r>
                      <m:rPr>
                        <m:nor/>
                      </m:rPr>
                      <a:rPr lang="el-GR" sz="3200" dirty="0" smtClean="0"/>
                      <m:t>’</m:t>
                    </m:r>
                  </m:oMath>
                </a14:m>
                <a:r>
                  <a:rPr lang="en-GB" sz="3200" dirty="0" smtClean="0"/>
                  <a:t> = </a:t>
                </a:r>
                <a14:m>
                  <m:oMath xmlns:m="http://schemas.openxmlformats.org/officeDocument/2006/math">
                    <m:f>
                      <m:fPr>
                        <m:ctrlPr>
                          <a:rPr lang="en-GB" sz="3200" i="1" smtClean="0">
                            <a:latin typeface="Cambria Math" panose="02040503050406030204" pitchFamily="18" charset="0"/>
                          </a:rPr>
                        </m:ctrlPr>
                      </m:fPr>
                      <m:num>
                        <m:r>
                          <a:rPr lang="en-GB" sz="3200" b="0" i="1" smtClean="0">
                            <a:latin typeface="Cambria Math" panose="02040503050406030204" pitchFamily="18" charset="0"/>
                          </a:rPr>
                          <m:t>2</m:t>
                        </m:r>
                        <m:r>
                          <a:rPr lang="en-GB" sz="3200" b="0" i="1" smtClean="0">
                            <a:latin typeface="Cambria Math" panose="02040503050406030204" pitchFamily="18" charset="0"/>
                            <a:ea typeface="Cambria Math" panose="02040503050406030204" pitchFamily="18" charset="0"/>
                          </a:rPr>
                          <m:t>𝜋</m:t>
                        </m:r>
                        <m:r>
                          <a:rPr lang="en-GB" sz="3200" b="0" i="1" smtClean="0">
                            <a:latin typeface="Cambria Math" panose="02040503050406030204" pitchFamily="18" charset="0"/>
                            <a:ea typeface="Cambria Math" panose="02040503050406030204" pitchFamily="18" charset="0"/>
                          </a:rPr>
                          <m:t> </m:t>
                        </m:r>
                        <m:r>
                          <a:rPr lang="en-GB" sz="3200" b="0" i="1" smtClean="0">
                            <a:latin typeface="Cambria Math" panose="02040503050406030204" pitchFamily="18" charset="0"/>
                            <a:ea typeface="Cambria Math" panose="02040503050406030204" pitchFamily="18" charset="0"/>
                          </a:rPr>
                          <m:t>𝑥</m:t>
                        </m:r>
                        <m:r>
                          <a:rPr lang="en-GB" sz="3200" b="0" i="1" smtClean="0">
                            <a:latin typeface="Cambria Math" panose="02040503050406030204" pitchFamily="18" charset="0"/>
                            <a:ea typeface="Cambria Math" panose="02040503050406030204" pitchFamily="18" charset="0"/>
                          </a:rPr>
                          <m:t> 600 (</m:t>
                        </m:r>
                        <m:r>
                          <a:rPr lang="en-GB" sz="3200" b="0" i="1" smtClean="0">
                            <a:latin typeface="Cambria Math" panose="02040503050406030204" pitchFamily="18" charset="0"/>
                            <a:ea typeface="Cambria Math" panose="02040503050406030204" pitchFamily="18" charset="0"/>
                          </a:rPr>
                          <m:t>𝑟𝑝𝑚</m:t>
                        </m:r>
                        <m:r>
                          <a:rPr lang="en-GB" sz="3200" b="0" i="1" smtClean="0">
                            <a:latin typeface="Cambria Math" panose="02040503050406030204" pitchFamily="18" charset="0"/>
                            <a:ea typeface="Cambria Math" panose="02040503050406030204" pitchFamily="18" charset="0"/>
                          </a:rPr>
                          <m:t>)</m:t>
                        </m:r>
                      </m:num>
                      <m:den>
                        <m:r>
                          <a:rPr lang="en-GB" sz="3200" b="0" i="1" smtClean="0">
                            <a:latin typeface="Cambria Math" panose="02040503050406030204" pitchFamily="18" charset="0"/>
                          </a:rPr>
                          <m:t>60 </m:t>
                        </m:r>
                        <m:r>
                          <a:rPr lang="en-GB" sz="3200" b="0" i="1" smtClean="0">
                            <a:latin typeface="Cambria Math" panose="02040503050406030204" pitchFamily="18" charset="0"/>
                          </a:rPr>
                          <m:t>𝑥</m:t>
                        </m:r>
                        <m:r>
                          <a:rPr lang="en-GB" sz="3200" b="0" i="1" smtClean="0">
                            <a:latin typeface="Cambria Math" panose="02040503050406030204" pitchFamily="18" charset="0"/>
                          </a:rPr>
                          <m:t> 0.1 (</m:t>
                        </m:r>
                        <m:r>
                          <a:rPr lang="en-GB" sz="3200" b="0" i="1" smtClean="0">
                            <a:latin typeface="Cambria Math" panose="02040503050406030204" pitchFamily="18" charset="0"/>
                          </a:rPr>
                          <m:t>𝑠</m:t>
                        </m:r>
                        <m:r>
                          <a:rPr lang="en-GB" sz="3200" b="0" i="1" smtClean="0">
                            <a:latin typeface="Cambria Math" panose="02040503050406030204" pitchFamily="18" charset="0"/>
                          </a:rPr>
                          <m:t>)</m:t>
                        </m:r>
                      </m:den>
                    </m:f>
                  </m:oMath>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483768" y="4027514"/>
                <a:ext cx="7272808" cy="876843"/>
              </a:xfrm>
              <a:prstGeom prst="rect">
                <a:avLst/>
              </a:prstGeom>
              <a:blipFill>
                <a:blip r:embed="rId4"/>
                <a:stretch>
                  <a:fillRect b="-1389"/>
                </a:stretch>
              </a:blipFill>
            </p:spPr>
            <p:txBody>
              <a:bodyPr/>
              <a:lstStyle/>
              <a:p>
                <a:r>
                  <a:rPr lang="en-GB">
                    <a:noFill/>
                  </a:rPr>
                  <a:t> </a:t>
                </a:r>
              </a:p>
            </p:txBody>
          </p:sp>
        </mc:Fallback>
      </mc:AlternateContent>
      <p:sp>
        <p:nvSpPr>
          <p:cNvPr id="4" name="TextBox 3"/>
          <p:cNvSpPr txBox="1"/>
          <p:nvPr/>
        </p:nvSpPr>
        <p:spPr>
          <a:xfrm>
            <a:off x="6156176" y="2936881"/>
            <a:ext cx="2448272" cy="523220"/>
          </a:xfrm>
          <a:prstGeom prst="rect">
            <a:avLst/>
          </a:prstGeom>
          <a:noFill/>
        </p:spPr>
        <p:txBody>
          <a:bodyPr wrap="square" rtlCol="0">
            <a:spAutoFit/>
          </a:bodyPr>
          <a:lstStyle/>
          <a:p>
            <a:r>
              <a:rPr lang="en-GB" sz="2800" dirty="0" smtClean="0"/>
              <a:t>= 21 rad/s</a:t>
            </a:r>
            <a:r>
              <a:rPr lang="en-GB" sz="2800" baseline="30000" dirty="0" smtClean="0"/>
              <a:t>2</a:t>
            </a:r>
            <a:endParaRPr lang="en-GB" sz="2800" dirty="0"/>
          </a:p>
        </p:txBody>
      </p:sp>
      <p:sp>
        <p:nvSpPr>
          <p:cNvPr id="9" name="TextBox 8"/>
          <p:cNvSpPr txBox="1"/>
          <p:nvPr/>
        </p:nvSpPr>
        <p:spPr>
          <a:xfrm>
            <a:off x="5796136" y="4199141"/>
            <a:ext cx="2448272" cy="523220"/>
          </a:xfrm>
          <a:prstGeom prst="rect">
            <a:avLst/>
          </a:prstGeom>
          <a:noFill/>
        </p:spPr>
        <p:txBody>
          <a:bodyPr wrap="square" rtlCol="0">
            <a:spAutoFit/>
          </a:bodyPr>
          <a:lstStyle/>
          <a:p>
            <a:r>
              <a:rPr lang="en-GB" sz="2800" dirty="0" smtClean="0"/>
              <a:t>= 628 rad/s</a:t>
            </a:r>
            <a:r>
              <a:rPr lang="en-GB" sz="2800" baseline="30000" dirty="0" smtClean="0"/>
              <a:t>2</a:t>
            </a:r>
            <a:endParaRPr lang="en-GB" sz="2800"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87" y="4846189"/>
            <a:ext cx="3827983" cy="179097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56" y="188640"/>
            <a:ext cx="8229600" cy="1143000"/>
          </a:xfrm>
        </p:spPr>
        <p:txBody>
          <a:bodyPr/>
          <a:lstStyle/>
          <a:p>
            <a:r>
              <a:rPr lang="en-GB" dirty="0" smtClean="0"/>
              <a:t>Loki Collimator </a:t>
            </a:r>
            <a:br>
              <a:rPr lang="en-GB" dirty="0" smtClean="0"/>
            </a:br>
            <a:r>
              <a:rPr lang="en-GB" sz="3200" i="1" dirty="0" smtClean="0"/>
              <a:t>Total acceleration torque </a:t>
            </a:r>
            <a:endParaRPr lang="en-GB" sz="3200" i="1" dirty="0"/>
          </a:p>
        </p:txBody>
      </p:sp>
      <p:sp>
        <p:nvSpPr>
          <p:cNvPr id="3" name="Content Placeholder 2"/>
          <p:cNvSpPr>
            <a:spLocks noGrp="1"/>
          </p:cNvSpPr>
          <p:nvPr>
            <p:ph idx="1"/>
          </p:nvPr>
        </p:nvSpPr>
        <p:spPr>
          <a:xfrm>
            <a:off x="816521" y="1556792"/>
            <a:ext cx="8229600" cy="4205288"/>
          </a:xfrm>
        </p:spPr>
        <p:txBody>
          <a:bodyPr/>
          <a:lstStyle/>
          <a:p>
            <a:pPr marL="0" indent="0">
              <a:lnSpc>
                <a:spcPct val="150000"/>
              </a:lnSpc>
              <a:buNone/>
            </a:pPr>
            <a:r>
              <a:rPr lang="en-GB" i="1" dirty="0" smtClean="0"/>
              <a:t>T</a:t>
            </a:r>
            <a:r>
              <a:rPr lang="en-GB" i="1" baseline="-25000" dirty="0" smtClean="0"/>
              <a:t>acc</a:t>
            </a:r>
            <a:r>
              <a:rPr lang="en-GB" i="1" dirty="0" smtClean="0"/>
              <a:t>=J.</a:t>
            </a:r>
            <a:r>
              <a:rPr lang="el-GR" i="1" dirty="0" smtClean="0"/>
              <a:t> </a:t>
            </a:r>
            <a:r>
              <a:rPr lang="el-GR" dirty="0"/>
              <a:t>ω</a:t>
            </a:r>
            <a:r>
              <a:rPr lang="el-GR" i="1" dirty="0"/>
              <a:t>’ </a:t>
            </a:r>
            <a:endParaRPr lang="en-GB" i="1" dirty="0" smtClean="0"/>
          </a:p>
          <a:p>
            <a:pPr marL="0" indent="0">
              <a:lnSpc>
                <a:spcPct val="150000"/>
              </a:lnSpc>
              <a:buNone/>
            </a:pPr>
            <a:r>
              <a:rPr lang="en-GB" i="1" dirty="0" smtClean="0"/>
              <a:t>T</a:t>
            </a:r>
            <a:r>
              <a:rPr lang="en-GB" i="1" baseline="-25000" dirty="0" smtClean="0"/>
              <a:t>acc</a:t>
            </a:r>
            <a:r>
              <a:rPr lang="en-GB" i="1" dirty="0" smtClean="0"/>
              <a:t>= 1.47 Nm</a:t>
            </a:r>
          </a:p>
          <a:p>
            <a:pPr marL="0" indent="0">
              <a:lnSpc>
                <a:spcPct val="150000"/>
              </a:lnSpc>
              <a:buNone/>
            </a:pPr>
            <a:r>
              <a:rPr lang="en-GB" i="1" dirty="0" smtClean="0"/>
              <a:t>T</a:t>
            </a:r>
            <a:r>
              <a:rPr lang="en-GB" i="1" baseline="-25000" dirty="0" smtClean="0"/>
              <a:t>acc</a:t>
            </a:r>
            <a:r>
              <a:rPr lang="en-GB" i="1" dirty="0" smtClean="0"/>
              <a:t>= 43 Nm</a:t>
            </a:r>
          </a:p>
          <a:p>
            <a:pPr marL="0" indent="0">
              <a:lnSpc>
                <a:spcPct val="150000"/>
              </a:lnSpc>
              <a:buNone/>
            </a:pPr>
            <a:r>
              <a:rPr lang="en-GB" i="1" dirty="0" smtClean="0"/>
              <a:t>Will this work ??</a:t>
            </a:r>
            <a:r>
              <a:rPr lang="en-GB" i="1" dirty="0" smtClean="0">
                <a:sym typeface="Wingdings" panose="05000000000000000000" pitchFamily="2" charset="2"/>
              </a:rPr>
              <a:t> </a:t>
            </a:r>
            <a:endParaRPr lang="en-GB" dirty="0">
              <a:sym typeface="Wingdings" panose="05000000000000000000" pitchFamily="2" charset="2"/>
            </a:endParaRPr>
          </a:p>
          <a:p>
            <a:pPr marL="0" indent="0">
              <a:lnSpc>
                <a:spcPct val="150000"/>
              </a:lnSpc>
              <a:buNone/>
            </a:pPr>
            <a:endParaRPr lang="en-GB" sz="2000" i="1" dirty="0" smtClean="0">
              <a:sym typeface="Wingdings" panose="05000000000000000000" pitchFamily="2" charset="2"/>
            </a:endParaRPr>
          </a:p>
          <a:p>
            <a:pPr marL="0" indent="0">
              <a:lnSpc>
                <a:spcPct val="150000"/>
              </a:lnSpc>
              <a:buNone/>
            </a:pPr>
            <a:r>
              <a:rPr lang="en-GB" sz="2000" i="1" dirty="0" smtClean="0"/>
              <a:t>Motor + gearbox torque = 1Nm</a:t>
            </a:r>
          </a:p>
          <a:p>
            <a:pPr marL="0" indent="0">
              <a:buNone/>
            </a:pPr>
            <a:endParaRPr lang="en-GB" i="1" dirty="0" smtClean="0"/>
          </a:p>
          <a:p>
            <a:pPr marL="0" indent="0">
              <a:buNone/>
            </a:pPr>
            <a:endParaRPr lang="en-GB" i="1" dirty="0"/>
          </a:p>
          <a:p>
            <a:pPr marL="0" indent="0">
              <a:buNone/>
            </a:pPr>
            <a:endParaRPr lang="en-GB" i="1" dirty="0"/>
          </a:p>
          <a:p>
            <a:pPr marL="0" indent="0">
              <a:buNone/>
            </a:pPr>
            <a:endParaRPr lang="en-GB" i="1" dirty="0" smtClean="0"/>
          </a:p>
          <a:p>
            <a:pPr marL="0" indent="0">
              <a:buNone/>
            </a:pPr>
            <a:endParaRPr lang="en-GB" dirty="0" smtClean="0"/>
          </a:p>
          <a:p>
            <a:pPr marL="0" indent="0">
              <a:buNone/>
            </a:pPr>
            <a:endParaRPr lang="en-GB" dirty="0"/>
          </a:p>
        </p:txBody>
      </p:sp>
      <p:sp>
        <p:nvSpPr>
          <p:cNvPr id="6" name="TextBox 5"/>
          <p:cNvSpPr txBox="1"/>
          <p:nvPr/>
        </p:nvSpPr>
        <p:spPr>
          <a:xfrm>
            <a:off x="5459066" y="217515"/>
            <a:ext cx="3672408" cy="830997"/>
          </a:xfrm>
          <a:prstGeom prst="rect">
            <a:avLst/>
          </a:prstGeom>
          <a:noFill/>
        </p:spPr>
        <p:txBody>
          <a:bodyPr wrap="square" rtlCol="0">
            <a:spAutoFit/>
          </a:bodyPr>
          <a:lstStyle/>
          <a:p>
            <a:r>
              <a:rPr lang="it-IT" sz="1600" i="1" dirty="0"/>
              <a:t>T</a:t>
            </a:r>
            <a:r>
              <a:rPr lang="it-IT" sz="1600" i="1" baseline="-25000" dirty="0"/>
              <a:t>acc</a:t>
            </a:r>
            <a:r>
              <a:rPr lang="it-IT" sz="1600" i="1" dirty="0"/>
              <a:t> = torque due to acceleration (Nm</a:t>
            </a:r>
            <a:r>
              <a:rPr lang="it-IT" sz="1600" i="1" dirty="0" smtClean="0"/>
              <a:t>)</a:t>
            </a:r>
          </a:p>
          <a:p>
            <a:r>
              <a:rPr lang="en-GB" sz="1600" i="1" dirty="0"/>
              <a:t>J = inertia of the system (kgm</a:t>
            </a:r>
            <a:r>
              <a:rPr lang="en-GB" sz="1600" i="1" baseline="30000" dirty="0"/>
              <a:t>2</a:t>
            </a:r>
            <a:r>
              <a:rPr lang="en-GB" sz="1600" i="1" dirty="0" smtClean="0"/>
              <a:t>) </a:t>
            </a:r>
          </a:p>
          <a:p>
            <a:r>
              <a:rPr lang="el-GR" sz="1600" i="1" dirty="0"/>
              <a:t>ω’ = </a:t>
            </a:r>
            <a:r>
              <a:rPr lang="en-GB" sz="1600" i="1" dirty="0"/>
              <a:t>angular acceleration (rad/s</a:t>
            </a:r>
            <a:r>
              <a:rPr lang="en-GB" sz="1600" i="1" baseline="30000" dirty="0"/>
              <a:t>2</a:t>
            </a:r>
            <a:r>
              <a:rPr lang="en-GB" sz="1600" i="1" dirty="0"/>
              <a:t>)</a:t>
            </a:r>
          </a:p>
        </p:txBody>
      </p:sp>
      <p:sp>
        <p:nvSpPr>
          <p:cNvPr id="8" name="TextBox 7"/>
          <p:cNvSpPr txBox="1"/>
          <p:nvPr/>
        </p:nvSpPr>
        <p:spPr>
          <a:xfrm>
            <a:off x="7209917" y="1556792"/>
            <a:ext cx="3672408" cy="1077218"/>
          </a:xfrm>
          <a:prstGeom prst="rect">
            <a:avLst/>
          </a:prstGeom>
          <a:noFill/>
        </p:spPr>
        <p:txBody>
          <a:bodyPr wrap="square" rtlCol="0">
            <a:spAutoFit/>
          </a:bodyPr>
          <a:lstStyle/>
          <a:p>
            <a:r>
              <a:rPr lang="en-GB" sz="1600" i="1" dirty="0" smtClean="0"/>
              <a:t>J </a:t>
            </a:r>
            <a:r>
              <a:rPr lang="en-GB" sz="1600" i="1" dirty="0"/>
              <a:t>= </a:t>
            </a:r>
            <a:r>
              <a:rPr lang="en-GB" sz="1600" i="1" dirty="0" smtClean="0"/>
              <a:t>0.07(kgm</a:t>
            </a:r>
            <a:r>
              <a:rPr lang="en-GB" sz="1600" i="1" baseline="30000" dirty="0" smtClean="0"/>
              <a:t>2</a:t>
            </a:r>
            <a:r>
              <a:rPr lang="en-GB" sz="1600" i="1" dirty="0" smtClean="0"/>
              <a:t>) </a:t>
            </a:r>
          </a:p>
          <a:p>
            <a:r>
              <a:rPr lang="el-GR" sz="1600" i="1" dirty="0"/>
              <a:t>ω’ = </a:t>
            </a:r>
            <a:r>
              <a:rPr lang="en-GB" sz="1600" i="1" dirty="0" smtClean="0"/>
              <a:t>21(rad/s</a:t>
            </a:r>
            <a:r>
              <a:rPr lang="en-GB" sz="1600" i="1" baseline="30000" dirty="0" smtClean="0"/>
              <a:t>2</a:t>
            </a:r>
            <a:r>
              <a:rPr lang="en-GB" sz="1600" i="1" dirty="0" smtClean="0"/>
              <a:t>)</a:t>
            </a:r>
          </a:p>
          <a:p>
            <a:r>
              <a:rPr lang="el-GR" sz="1600" i="1" dirty="0" smtClean="0"/>
              <a:t>ω’ = </a:t>
            </a:r>
            <a:r>
              <a:rPr lang="en-GB" sz="1600" i="1" dirty="0" smtClean="0"/>
              <a:t>628(rad/s</a:t>
            </a:r>
            <a:r>
              <a:rPr lang="en-GB" sz="1600" i="1" baseline="30000" dirty="0" smtClean="0"/>
              <a:t>2</a:t>
            </a:r>
            <a:r>
              <a:rPr lang="en-GB" sz="1600" i="1" dirty="0" smtClean="0"/>
              <a:t>)</a:t>
            </a:r>
          </a:p>
          <a:p>
            <a:endParaRPr lang="en-GB" sz="1600" i="1" dirty="0"/>
          </a:p>
        </p:txBody>
      </p:sp>
      <p:pic>
        <p:nvPicPr>
          <p:cNvPr id="51204" name="Picture 4" descr="Electrical Engineering Clipart Free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6838"/>
          <a:stretch/>
        </p:blipFill>
        <p:spPr bwMode="auto">
          <a:xfrm>
            <a:off x="6043545" y="3043201"/>
            <a:ext cx="2857500" cy="2307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984" y="3888444"/>
            <a:ext cx="1367795" cy="1440185"/>
          </a:xfrm>
          <a:prstGeom prst="rect">
            <a:avLst/>
          </a:prstGeom>
        </p:spPr>
      </p:pic>
    </p:spTree>
    <p:extLst>
      <p:ext uri="{BB962C8B-B14F-4D97-AF65-F5344CB8AC3E}">
        <p14:creationId xmlns:p14="http://schemas.microsoft.com/office/powerpoint/2010/main" val="453808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51520" y="1628800"/>
                <a:ext cx="8229600" cy="4205288"/>
              </a:xfrm>
            </p:spPr>
            <p:txBody>
              <a:bodyPr/>
              <a:lstStyle/>
              <a:p>
                <a:pPr marL="0" indent="0">
                  <a:buNone/>
                </a:pPr>
                <a:r>
                  <a:rPr lang="en-GB" sz="1800" dirty="0" smtClean="0"/>
                  <a:t>Lower the acceleration to 6s</a:t>
                </a:r>
              </a:p>
              <a:p>
                <a:pPr marL="0" indent="0">
                  <a:buNone/>
                </a:pPr>
                <a14:m>
                  <m:oMath xmlns:m="http://schemas.openxmlformats.org/officeDocument/2006/math">
                    <m:r>
                      <m:rPr>
                        <m:nor/>
                      </m:rPr>
                      <a:rPr lang="el-GR" sz="1800" dirty="0"/>
                      <m:t>ω</m:t>
                    </m:r>
                    <m:r>
                      <m:rPr>
                        <m:nor/>
                      </m:rPr>
                      <a:rPr lang="el-GR" sz="1800" dirty="0"/>
                      <m:t>’</m:t>
                    </m:r>
                  </m:oMath>
                </a14:m>
                <a:r>
                  <a:rPr lang="en-GB" sz="1800" dirty="0"/>
                  <a:t> = </a:t>
                </a:r>
                <a14:m>
                  <m:oMath xmlns:m="http://schemas.openxmlformats.org/officeDocument/2006/math">
                    <m:f>
                      <m:fPr>
                        <m:ctrlPr>
                          <a:rPr lang="en-GB" sz="1800" i="1">
                            <a:latin typeface="Cambria Math" panose="02040503050406030204" pitchFamily="18" charset="0"/>
                          </a:rPr>
                        </m:ctrlPr>
                      </m:fPr>
                      <m:num>
                        <m:r>
                          <a:rPr lang="en-GB" sz="1800" i="1">
                            <a:latin typeface="Cambria Math" panose="02040503050406030204" pitchFamily="18" charset="0"/>
                          </a:rPr>
                          <m:t>2</m:t>
                        </m:r>
                        <m:r>
                          <a:rPr lang="en-GB" sz="1800" i="1">
                            <a:latin typeface="Cambria Math" panose="02040503050406030204" pitchFamily="18" charset="0"/>
                            <a:ea typeface="Cambria Math" panose="02040503050406030204" pitchFamily="18" charset="0"/>
                          </a:rPr>
                          <m:t>𝜋</m:t>
                        </m:r>
                        <m:r>
                          <a:rPr lang="en-GB" sz="1800" i="1">
                            <a:latin typeface="Cambria Math" panose="02040503050406030204" pitchFamily="18" charset="0"/>
                            <a:ea typeface="Cambria Math" panose="02040503050406030204" pitchFamily="18" charset="0"/>
                          </a:rPr>
                          <m:t> </m:t>
                        </m:r>
                        <m:r>
                          <a:rPr lang="en-GB" sz="1800" i="1">
                            <a:latin typeface="Cambria Math" panose="02040503050406030204" pitchFamily="18" charset="0"/>
                            <a:ea typeface="Cambria Math" panose="02040503050406030204" pitchFamily="18" charset="0"/>
                          </a:rPr>
                          <m:t>𝑥</m:t>
                        </m:r>
                        <m:r>
                          <a:rPr lang="en-GB" sz="1800" i="1">
                            <a:latin typeface="Cambria Math" panose="02040503050406030204" pitchFamily="18" charset="0"/>
                            <a:ea typeface="Cambria Math" panose="02040503050406030204" pitchFamily="18" charset="0"/>
                          </a:rPr>
                          <m:t> 600 </m:t>
                        </m:r>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𝑟𝑝𝑚</m:t>
                            </m:r>
                          </m:e>
                        </m:d>
                      </m:num>
                      <m:den>
                        <m:r>
                          <a:rPr lang="en-GB" sz="1800" i="1">
                            <a:latin typeface="Cambria Math" panose="02040503050406030204" pitchFamily="18" charset="0"/>
                          </a:rPr>
                          <m:t>60 </m:t>
                        </m:r>
                        <m:r>
                          <a:rPr lang="en-GB" sz="1800" i="1">
                            <a:latin typeface="Cambria Math" panose="02040503050406030204" pitchFamily="18" charset="0"/>
                          </a:rPr>
                          <m:t>𝑥</m:t>
                        </m:r>
                        <m:r>
                          <a:rPr lang="en-GB" sz="1800" i="1">
                            <a:latin typeface="Cambria Math" panose="02040503050406030204" pitchFamily="18" charset="0"/>
                          </a:rPr>
                          <m:t> 6 (</m:t>
                        </m:r>
                        <m:r>
                          <a:rPr lang="en-GB" sz="1800" i="1">
                            <a:latin typeface="Cambria Math" panose="02040503050406030204" pitchFamily="18" charset="0"/>
                          </a:rPr>
                          <m:t>𝑠</m:t>
                        </m:r>
                        <m:r>
                          <a:rPr lang="en-GB" sz="1800" i="1">
                            <a:latin typeface="Cambria Math" panose="02040503050406030204" pitchFamily="18" charset="0"/>
                          </a:rPr>
                          <m:t>)</m:t>
                        </m:r>
                      </m:den>
                    </m:f>
                  </m:oMath>
                </a14:m>
                <a:r>
                  <a:rPr lang="en-GB" sz="1800" dirty="0" smtClean="0"/>
                  <a:t> = 10.5 rad/s</a:t>
                </a:r>
                <a:r>
                  <a:rPr lang="en-GB" sz="1800" baseline="30000" dirty="0" smtClean="0"/>
                  <a:t>2</a:t>
                </a:r>
              </a:p>
              <a:p>
                <a:pPr marL="0" indent="0">
                  <a:buNone/>
                </a:pPr>
                <a:endParaRPr lang="en-GB" sz="1800" baseline="30000" dirty="0" smtClean="0"/>
              </a:p>
              <a:p>
                <a:pPr marL="0" indent="0">
                  <a:buNone/>
                </a:pPr>
                <a:r>
                  <a:rPr lang="en-GB" sz="1800" i="1" dirty="0" smtClean="0"/>
                  <a:t>T</a:t>
                </a:r>
                <a:r>
                  <a:rPr lang="en-GB" sz="1800" i="1" baseline="-25000" dirty="0" smtClean="0"/>
                  <a:t>acc</a:t>
                </a:r>
                <a:r>
                  <a:rPr lang="en-GB" sz="1800" i="1" dirty="0" smtClean="0"/>
                  <a:t>=J.</a:t>
                </a:r>
                <a:r>
                  <a:rPr lang="el-GR" sz="1800" i="1" dirty="0" smtClean="0"/>
                  <a:t> </a:t>
                </a:r>
                <a:r>
                  <a:rPr lang="el-GR" sz="1800" dirty="0" smtClean="0"/>
                  <a:t>ω</a:t>
                </a:r>
                <a:r>
                  <a:rPr lang="el-GR" sz="1800" i="1" dirty="0" smtClean="0"/>
                  <a:t>’ </a:t>
                </a:r>
                <a:r>
                  <a:rPr lang="en-GB" sz="1800" i="1" dirty="0" smtClean="0"/>
                  <a:t>= 0.07 x 10.5 = 0.735 Nm </a:t>
                </a:r>
              </a:p>
              <a:p>
                <a:pPr marL="0" indent="0">
                  <a:buNone/>
                </a:pPr>
                <a:endParaRPr lang="en-GB" sz="1800" i="1" dirty="0"/>
              </a:p>
              <a:p>
                <a:pPr marL="0" indent="0">
                  <a:buNone/>
                </a:pPr>
                <a:r>
                  <a:rPr lang="en-GB" sz="1800" i="1" dirty="0" smtClean="0"/>
                  <a:t>Torque total = acceleration torque + drive torque</a:t>
                </a:r>
              </a:p>
              <a:p>
                <a:pPr marL="0" indent="0">
                  <a:buNone/>
                </a:pPr>
                <a:endParaRPr lang="en-GB" sz="1800" i="1" dirty="0"/>
              </a:p>
              <a:p>
                <a:pPr marL="0" indent="0">
                  <a:buNone/>
                </a:pPr>
                <a:r>
                  <a:rPr lang="en-GB" sz="1800" i="1" dirty="0" smtClean="0"/>
                  <a:t> 0.735Nm + 0.42Nm = 1.155 Nm  </a:t>
                </a:r>
              </a:p>
              <a:p>
                <a:pPr marL="0" indent="0">
                  <a:buNone/>
                </a:pPr>
                <a:endParaRPr lang="en-GB" sz="1800" i="1" dirty="0" smtClean="0"/>
              </a:p>
              <a:p>
                <a:pPr marL="0" indent="0">
                  <a:buNone/>
                </a:pPr>
                <a:r>
                  <a:rPr lang="en-GB" sz="1800" i="1" dirty="0">
                    <a:sym typeface="Wingdings" panose="05000000000000000000" pitchFamily="2" charset="2"/>
                  </a:rPr>
                  <a:t> </a:t>
                </a:r>
                <a:r>
                  <a:rPr lang="en-GB" sz="3600" i="1" dirty="0" smtClean="0">
                    <a:sym typeface="Wingdings" panose="05000000000000000000" pitchFamily="2" charset="2"/>
                  </a:rPr>
                  <a:t>Still not enough motor torque </a:t>
                </a:r>
                <a:r>
                  <a:rPr lang="en-GB" sz="3600" dirty="0" smtClean="0">
                    <a:sym typeface="Wingdings" panose="05000000000000000000" pitchFamily="2" charset="2"/>
                  </a:rPr>
                  <a:t></a:t>
                </a:r>
                <a:endParaRPr lang="en-GB" sz="3600" dirty="0" smtClean="0"/>
              </a:p>
              <a:p>
                <a:pPr marL="0" indent="0">
                  <a:buNone/>
                </a:pPr>
                <a:endParaRPr lang="en-GB" dirty="0"/>
              </a:p>
              <a:p>
                <a:pPr marL="0" indent="0">
                  <a:buNone/>
                </a:pP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51520" y="1628800"/>
                <a:ext cx="8229600" cy="4205288"/>
              </a:xfrm>
              <a:blipFill>
                <a:blip r:embed="rId2"/>
                <a:stretch>
                  <a:fillRect l="-1333" t="-725"/>
                </a:stretch>
              </a:blipFill>
            </p:spPr>
            <p:txBody>
              <a:bodyPr/>
              <a:lstStyle/>
              <a:p>
                <a:r>
                  <a:rPr lang="en-GB">
                    <a:noFill/>
                  </a:rPr>
                  <a:t> </a:t>
                </a:r>
              </a:p>
            </p:txBody>
          </p:sp>
        </mc:Fallback>
      </mc:AlternateContent>
      <p:sp>
        <p:nvSpPr>
          <p:cNvPr id="6" name="Title 1"/>
          <p:cNvSpPr>
            <a:spLocks noGrp="1"/>
          </p:cNvSpPr>
          <p:nvPr>
            <p:ph type="title"/>
          </p:nvPr>
        </p:nvSpPr>
        <p:spPr/>
        <p:txBody>
          <a:bodyPr/>
          <a:lstStyle/>
          <a:p>
            <a:r>
              <a:rPr lang="en-GB" dirty="0" smtClean="0"/>
              <a:t>Loki Collimator </a:t>
            </a:r>
            <a:br>
              <a:rPr lang="en-GB" dirty="0" smtClean="0"/>
            </a:br>
            <a:r>
              <a:rPr lang="en-GB" sz="3200" i="1" dirty="0" smtClean="0"/>
              <a:t>Total acceleration torque </a:t>
            </a:r>
            <a:endParaRPr lang="en-GB" sz="3200" i="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4168" y="1772816"/>
            <a:ext cx="2837947" cy="2001019"/>
          </a:xfrm>
          <a:prstGeom prst="rect">
            <a:avLst/>
          </a:prstGeom>
          <a:effectLst>
            <a:softEdge rad="3175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0250" y="4203314"/>
            <a:ext cx="1140912" cy="1201295"/>
          </a:xfrm>
          <a:prstGeom prst="rect">
            <a:avLst/>
          </a:prstGeom>
        </p:spPr>
      </p:pic>
    </p:spTree>
    <p:extLst>
      <p:ext uri="{BB962C8B-B14F-4D97-AF65-F5344CB8AC3E}">
        <p14:creationId xmlns:p14="http://schemas.microsoft.com/office/powerpoint/2010/main" val="333557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6769" y="5091773"/>
            <a:ext cx="917543" cy="1094083"/>
          </a:xfrm>
          <a:prstGeom prst="rect">
            <a:avLst/>
          </a:prstGeom>
        </p:spPr>
      </p:pic>
      <p:sp>
        <p:nvSpPr>
          <p:cNvPr id="2" name="Title 1"/>
          <p:cNvSpPr>
            <a:spLocks noGrp="1"/>
          </p:cNvSpPr>
          <p:nvPr>
            <p:ph type="title"/>
          </p:nvPr>
        </p:nvSpPr>
        <p:spPr>
          <a:xfrm>
            <a:off x="-1116632" y="260648"/>
            <a:ext cx="8229600" cy="1143000"/>
          </a:xfrm>
        </p:spPr>
        <p:txBody>
          <a:bodyPr/>
          <a:lstStyle/>
          <a:p>
            <a:r>
              <a:rPr lang="en-GB" dirty="0" smtClean="0"/>
              <a:t>Loki Collimator </a:t>
            </a:r>
            <a:br>
              <a:rPr lang="en-GB" dirty="0" smtClean="0"/>
            </a:br>
            <a:r>
              <a:rPr lang="en-GB" sz="3200" i="1" dirty="0" smtClean="0"/>
              <a:t>try a bigger motor </a:t>
            </a:r>
            <a:endParaRPr lang="en-GB" sz="3200" i="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1408312"/>
                <a:ext cx="7416824" cy="3172816"/>
              </a:xfrm>
            </p:spPr>
            <p:txBody>
              <a:bodyPr/>
              <a:lstStyle/>
              <a:p>
                <a:pPr marL="0" indent="0">
                  <a:buNone/>
                </a:pPr>
                <a:r>
                  <a:rPr lang="en-GB" altLang="en-US" sz="2000" i="1" dirty="0" smtClean="0"/>
                  <a:t>J</a:t>
                </a:r>
                <a:r>
                  <a:rPr lang="en-GB" altLang="en-US" sz="2000" dirty="0"/>
                  <a:t> =  </a:t>
                </a:r>
                <a14:m>
                  <m:oMath xmlns:m="http://schemas.openxmlformats.org/officeDocument/2006/math">
                    <m:f>
                      <m:fPr>
                        <m:ctrlPr>
                          <a:rPr lang="en-GB" altLang="en-US" sz="2000" i="1">
                            <a:latin typeface="Cambria Math" panose="02040503050406030204" pitchFamily="18" charset="0"/>
                          </a:rPr>
                        </m:ctrlPr>
                      </m:fPr>
                      <m:num>
                        <m:r>
                          <a:rPr lang="en-GB" altLang="en-US" sz="2000" i="1">
                            <a:latin typeface="Cambria Math" panose="02040503050406030204" pitchFamily="18" charset="0"/>
                          </a:rPr>
                          <m:t>0.</m:t>
                        </m:r>
                        <m:r>
                          <a:rPr lang="en-GB" altLang="en-US" sz="2000" b="0" i="1" smtClean="0">
                            <a:latin typeface="Cambria Math" panose="02040503050406030204" pitchFamily="18" charset="0"/>
                          </a:rPr>
                          <m:t>4</m:t>
                        </m:r>
                        <m:r>
                          <a:rPr lang="en-GB" altLang="en-US" sz="2000" i="1">
                            <a:latin typeface="Cambria Math" panose="02040503050406030204" pitchFamily="18" charset="0"/>
                          </a:rPr>
                          <m:t>6</m:t>
                        </m:r>
                      </m:num>
                      <m:den>
                        <m:sSup>
                          <m:sSupPr>
                            <m:ctrlPr>
                              <a:rPr lang="en-GB" altLang="en-US" sz="2000" i="1">
                                <a:latin typeface="Cambria Math" panose="02040503050406030204" pitchFamily="18" charset="0"/>
                              </a:rPr>
                            </m:ctrlPr>
                          </m:sSupPr>
                          <m:e>
                            <m:r>
                              <a:rPr lang="en-GB" altLang="en-US" sz="2000" i="1">
                                <a:latin typeface="Cambria Math" panose="02040503050406030204" pitchFamily="18" charset="0"/>
                              </a:rPr>
                              <m:t>3</m:t>
                            </m:r>
                          </m:e>
                          <m:sup>
                            <m:r>
                              <a:rPr lang="en-GB" altLang="en-US" sz="2000" i="1">
                                <a:latin typeface="Cambria Math" panose="02040503050406030204" pitchFamily="18" charset="0"/>
                              </a:rPr>
                              <m:t>2</m:t>
                            </m:r>
                          </m:sup>
                        </m:sSup>
                      </m:den>
                    </m:f>
                  </m:oMath>
                </a14:m>
                <a:r>
                  <a:rPr lang="en-GB" altLang="en-US" sz="2000" dirty="0"/>
                  <a:t> + </a:t>
                </a:r>
                <a:r>
                  <a:rPr lang="en-GB" altLang="en-US" sz="2000" i="1" dirty="0"/>
                  <a:t>0.03 </a:t>
                </a:r>
                <a:r>
                  <a:rPr lang="en-GB" altLang="en-US" sz="2000" dirty="0" smtClean="0"/>
                  <a:t> </a:t>
                </a:r>
                <a:r>
                  <a:rPr lang="en-GB" altLang="en-US" sz="2000" dirty="0"/>
                  <a:t>= </a:t>
                </a:r>
                <a:r>
                  <a:rPr lang="en-GB" altLang="en-US" sz="2000" dirty="0" smtClean="0"/>
                  <a:t>0.08 </a:t>
                </a:r>
                <a:r>
                  <a:rPr lang="en-GB" altLang="en-US" sz="2000" dirty="0"/>
                  <a:t>kg </a:t>
                </a:r>
                <a:r>
                  <a:rPr lang="en-GB" altLang="en-US" sz="2000" dirty="0" smtClean="0"/>
                  <a:t>cm2</a:t>
                </a:r>
              </a:p>
              <a:p>
                <a:pPr marL="0" indent="0">
                  <a:buNone/>
                </a:pPr>
                <a:endParaRPr lang="en-GB" altLang="en-US" sz="2000" baseline="30000" dirty="0"/>
              </a:p>
              <a:p>
                <a:pPr marL="0" indent="0">
                  <a:buNone/>
                </a:pPr>
                <a:r>
                  <a:rPr lang="en-GB" sz="1800" i="1" dirty="0" smtClean="0"/>
                  <a:t>T</a:t>
                </a:r>
                <a:r>
                  <a:rPr lang="en-GB" sz="1800" i="1" baseline="-25000" dirty="0" smtClean="0"/>
                  <a:t>acc</a:t>
                </a:r>
                <a:r>
                  <a:rPr lang="en-GB" sz="1800" i="1" dirty="0" smtClean="0"/>
                  <a:t>=J.</a:t>
                </a:r>
                <a:r>
                  <a:rPr lang="el-GR" sz="1800" i="1" dirty="0" smtClean="0"/>
                  <a:t> </a:t>
                </a:r>
                <a:r>
                  <a:rPr lang="el-GR" sz="1800" dirty="0" smtClean="0"/>
                  <a:t>ω</a:t>
                </a:r>
                <a:r>
                  <a:rPr lang="el-GR" sz="1800" i="1" dirty="0" smtClean="0"/>
                  <a:t>’ </a:t>
                </a:r>
                <a:r>
                  <a:rPr lang="en-GB" sz="1800" i="1" dirty="0" smtClean="0"/>
                  <a:t> </a:t>
                </a:r>
              </a:p>
              <a:p>
                <a:pPr marL="0" indent="0">
                  <a:buNone/>
                </a:pPr>
                <a:endParaRPr lang="en-GB" sz="1800" i="1" dirty="0" smtClean="0"/>
              </a:p>
              <a:p>
                <a:pPr marL="0" indent="0">
                  <a:buNone/>
                </a:pPr>
                <a:r>
                  <a:rPr lang="en-GB" sz="1800" i="1" dirty="0"/>
                  <a:t> </a:t>
                </a:r>
                <a:r>
                  <a:rPr lang="en-GB" sz="1800" i="1" dirty="0" smtClean="0"/>
                  <a:t>0.08 x 10.5 = 0.84Nm</a:t>
                </a:r>
              </a:p>
              <a:p>
                <a:pPr marL="0" indent="0">
                  <a:buNone/>
                </a:pPr>
                <a:r>
                  <a:rPr lang="en-GB" sz="1800" i="1" dirty="0" smtClean="0"/>
                  <a:t> 0.84Nm + 0.42Nm = 1.26 Nm  </a:t>
                </a:r>
              </a:p>
              <a:p>
                <a:pPr marL="0" indent="0">
                  <a:buNone/>
                </a:pPr>
                <a:endParaRPr lang="en-GB" sz="1800" i="1" dirty="0"/>
              </a:p>
              <a:p>
                <a:pPr marL="0" indent="0">
                  <a:buNone/>
                </a:pPr>
                <a:r>
                  <a:rPr lang="en-GB" sz="1800" i="1" dirty="0" smtClean="0"/>
                  <a:t>Motor torque with gearbox= 2.52Nm  </a:t>
                </a:r>
              </a:p>
              <a:p>
                <a:pPr marL="0" indent="0">
                  <a:buNone/>
                </a:pPr>
                <a:r>
                  <a:rPr lang="en-GB" sz="1800" i="1" dirty="0" smtClean="0"/>
                  <a:t>Factor of safety of 2</a:t>
                </a:r>
              </a:p>
              <a:p>
                <a:pPr marL="0" indent="0">
                  <a:buNone/>
                </a:pPr>
                <a:endParaRPr lang="en-GB" sz="1800" i="1" dirty="0" smtClean="0"/>
              </a:p>
              <a:p>
                <a:pPr marL="0" indent="0">
                  <a:buNone/>
                </a:pPr>
                <a:r>
                  <a:rPr lang="en-GB" sz="1800" i="1" dirty="0" smtClean="0"/>
                  <a:t>What about Accuracy? Can we achieve 0.01mm</a:t>
                </a:r>
              </a:p>
              <a:p>
                <a:pPr marL="0" indent="0">
                  <a:buNone/>
                </a:pPr>
                <a:r>
                  <a:rPr lang="en-GB" sz="1800" i="1" dirty="0" smtClean="0"/>
                  <a:t>3/1 gearbox= 600step per mm</a:t>
                </a:r>
              </a:p>
              <a:p>
                <a:pPr marL="0" indent="0">
                  <a:buNone/>
                </a:pPr>
                <a:r>
                  <a:rPr lang="en-GB" sz="1800" i="1" dirty="0" smtClean="0"/>
                  <a:t>Resolution = </a:t>
                </a:r>
                <a:r>
                  <a:rPr lang="en-GB" sz="1800" i="1" dirty="0" smtClean="0"/>
                  <a:t>0.0016mm</a:t>
                </a:r>
                <a:endParaRPr lang="en-GB" sz="1800" i="1" dirty="0" smtClean="0"/>
              </a:p>
              <a:p>
                <a:pPr marL="0" indent="0">
                  <a:buNone/>
                </a:pPr>
                <a:endParaRPr lang="en-GB" sz="1800" i="1" dirty="0" smtClean="0"/>
              </a:p>
              <a:p>
                <a:pPr marL="0" indent="0">
                  <a:buNone/>
                </a:pPr>
                <a:endParaRPr lang="en-GB" sz="1800" i="1" dirty="0" smtClean="0"/>
              </a:p>
              <a:p>
                <a:pPr marL="0" indent="0">
                  <a:buNone/>
                </a:pPr>
                <a:endParaRPr lang="en-GB" sz="1800" i="1" dirty="0" smtClean="0"/>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1408312"/>
                <a:ext cx="7416824" cy="3172816"/>
              </a:xfrm>
              <a:blipFill>
                <a:blip r:embed="rId3"/>
                <a:stretch>
                  <a:fillRect l="-822" b="-41731"/>
                </a:stretch>
              </a:blipFill>
            </p:spPr>
            <p:txBody>
              <a:bodyPr/>
              <a:lstStyle/>
              <a:p>
                <a:r>
                  <a:rPr lang="en-GB">
                    <a:noFill/>
                  </a:rPr>
                  <a:t> </a:t>
                </a:r>
              </a:p>
            </p:txBody>
          </p:sp>
        </mc:Fallback>
      </mc:AlternateContent>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6229" y="151818"/>
            <a:ext cx="3456384" cy="124243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112" y="1394248"/>
            <a:ext cx="3416324" cy="1333200"/>
          </a:xfrm>
          <a:prstGeom prst="rect">
            <a:avLst/>
          </a:prstGeom>
        </p:spPr>
      </p:pic>
      <p:sp>
        <p:nvSpPr>
          <p:cNvPr id="6" name="Rectangle 5"/>
          <p:cNvSpPr/>
          <p:nvPr/>
        </p:nvSpPr>
        <p:spPr>
          <a:xfrm>
            <a:off x="5580112" y="2347828"/>
            <a:ext cx="34163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85581" y="2727448"/>
            <a:ext cx="3189498" cy="2364325"/>
          </a:xfrm>
          <a:prstGeom prst="rect">
            <a:avLst/>
          </a:prstGeom>
          <a:effectLst>
            <a:softEdge rad="31750"/>
          </a:effectLst>
        </p:spPr>
      </p:pic>
    </p:spTree>
    <p:extLst>
      <p:ext uri="{BB962C8B-B14F-4D97-AF65-F5344CB8AC3E}">
        <p14:creationId xmlns:p14="http://schemas.microsoft.com/office/powerpoint/2010/main" val="559029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88" y="-9525"/>
            <a:ext cx="1525588"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7763" y="333375"/>
            <a:ext cx="24574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p:cNvSpPr>
            <a:spLocks noGrp="1"/>
          </p:cNvSpPr>
          <p:nvPr>
            <p:ph type="title"/>
          </p:nvPr>
        </p:nvSpPr>
        <p:spPr>
          <a:xfrm>
            <a:off x="251520" y="41072"/>
            <a:ext cx="8229600" cy="1143000"/>
          </a:xfrm>
        </p:spPr>
        <p:txBody>
          <a:bodyPr/>
          <a:lstStyle/>
          <a:p>
            <a:r>
              <a:rPr lang="en-GB" altLang="en-US" dirty="0" smtClean="0"/>
              <a:t>Choice of motor </a:t>
            </a:r>
          </a:p>
        </p:txBody>
      </p:sp>
      <p:sp>
        <p:nvSpPr>
          <p:cNvPr id="14341" name="Content Placeholder 2"/>
          <p:cNvSpPr>
            <a:spLocks noGrp="1"/>
          </p:cNvSpPr>
          <p:nvPr>
            <p:ph idx="1"/>
          </p:nvPr>
        </p:nvSpPr>
        <p:spPr>
          <a:xfrm>
            <a:off x="395288" y="1196975"/>
            <a:ext cx="8229600" cy="4205288"/>
          </a:xfrm>
        </p:spPr>
        <p:txBody>
          <a:bodyPr/>
          <a:lstStyle/>
          <a:p>
            <a:r>
              <a:rPr lang="en-GB" altLang="en-US" dirty="0" smtClean="0"/>
              <a:t>Pneumatic</a:t>
            </a:r>
          </a:p>
          <a:p>
            <a:r>
              <a:rPr lang="en-GB" altLang="en-US" dirty="0" smtClean="0"/>
              <a:t>Hydraulic</a:t>
            </a:r>
          </a:p>
          <a:p>
            <a:r>
              <a:rPr lang="en-GB" altLang="en-US" dirty="0" smtClean="0"/>
              <a:t>Linear motor </a:t>
            </a:r>
          </a:p>
          <a:p>
            <a:r>
              <a:rPr lang="en-GB" altLang="en-US" dirty="0" smtClean="0"/>
              <a:t>piezo</a:t>
            </a:r>
          </a:p>
          <a:p>
            <a:r>
              <a:rPr lang="en-GB" altLang="en-US" dirty="0" smtClean="0"/>
              <a:t>Electric rotary </a:t>
            </a:r>
          </a:p>
          <a:p>
            <a:pPr lvl="1"/>
            <a:r>
              <a:rPr lang="en-GB" altLang="en-US" dirty="0" smtClean="0"/>
              <a:t>Stepper </a:t>
            </a:r>
          </a:p>
          <a:p>
            <a:pPr lvl="1"/>
            <a:r>
              <a:rPr lang="en-GB" altLang="en-US" dirty="0" smtClean="0"/>
              <a:t>Servo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3757116"/>
            <a:ext cx="2414811" cy="1543463"/>
          </a:xfrm>
          <a:prstGeom prst="rect">
            <a:avLst/>
          </a:prstGeom>
          <a:effectLst>
            <a:softEdge rad="63500"/>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9515" y="1844824"/>
            <a:ext cx="2167924" cy="1610457"/>
          </a:xfrm>
          <a:prstGeom prst="rect">
            <a:avLst/>
          </a:prstGeom>
          <a:effectLst>
            <a:softEdge rad="63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380653"/>
            <a:ext cx="5040560" cy="3070685"/>
          </a:xfrm>
          <a:prstGeom prst="rect">
            <a:avLst/>
          </a:prstGeom>
        </p:spPr>
      </p:pic>
      <p:sp>
        <p:nvSpPr>
          <p:cNvPr id="2" name="Title 1"/>
          <p:cNvSpPr>
            <a:spLocks noGrp="1"/>
          </p:cNvSpPr>
          <p:nvPr>
            <p:ph type="title"/>
          </p:nvPr>
        </p:nvSpPr>
        <p:spPr>
          <a:xfrm>
            <a:off x="-180528" y="44624"/>
            <a:ext cx="8229600" cy="1143000"/>
          </a:xfrm>
        </p:spPr>
        <p:txBody>
          <a:bodyPr/>
          <a:lstStyle/>
          <a:p>
            <a:r>
              <a:rPr lang="en-GB" dirty="0" smtClean="0"/>
              <a:t>Loki Collimator </a:t>
            </a:r>
            <a:br>
              <a:rPr lang="en-GB" dirty="0" smtClean="0"/>
            </a:br>
            <a:r>
              <a:rPr lang="en-GB" sz="3200" i="1" dirty="0" smtClean="0"/>
              <a:t>speed calculation</a:t>
            </a:r>
            <a:endParaRPr lang="en-GB" sz="3200" i="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3568" y="3451338"/>
                <a:ext cx="8229600" cy="4205288"/>
              </a:xfrm>
            </p:spPr>
            <p:txBody>
              <a:bodyPr/>
              <a:lstStyle/>
              <a:p>
                <a:pPr marL="0" indent="0">
                  <a:lnSpc>
                    <a:spcPct val="150000"/>
                  </a:lnSpc>
                  <a:buNone/>
                </a:pPr>
                <a:r>
                  <a:rPr lang="en-GB" sz="2000" dirty="0" smtClean="0"/>
                  <a:t>Takes 6s to reach max velocity 200mm /minute</a:t>
                </a:r>
              </a:p>
              <a:p>
                <a:pPr marL="0" indent="0">
                  <a:lnSpc>
                    <a:spcPct val="150000"/>
                  </a:lnSpc>
                  <a:buNone/>
                </a:pPr>
                <a:r>
                  <a:rPr lang="en-GB" sz="2000" dirty="0" smtClean="0"/>
                  <a:t>0.2 metres ÷ 60 seconds = 0.0033m/s</a:t>
                </a:r>
                <a:endParaRPr lang="en-GB" sz="2000" dirty="0"/>
              </a:p>
              <a:p>
                <a:pPr marL="0" indent="0">
                  <a:lnSpc>
                    <a:spcPct val="150000"/>
                  </a:lnSpc>
                  <a:buNone/>
                </a:pPr>
                <a:r>
                  <a:rPr lang="en-GB" sz="2000" dirty="0" smtClean="0"/>
                  <a:t>Acceleration =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𝑐h𝑎𝑛𝑔𝑒</m:t>
                        </m:r>
                        <m:r>
                          <a:rPr lang="en-GB" sz="2000" b="0" i="1" smtClean="0">
                            <a:latin typeface="Cambria Math" panose="02040503050406030204" pitchFamily="18" charset="0"/>
                          </a:rPr>
                          <m:t> </m:t>
                        </m:r>
                        <m:r>
                          <a:rPr lang="en-GB" sz="2000" b="0" i="1" smtClean="0">
                            <a:latin typeface="Cambria Math" panose="02040503050406030204" pitchFamily="18" charset="0"/>
                          </a:rPr>
                          <m:t>𝑖𝑛</m:t>
                        </m:r>
                        <m:r>
                          <a:rPr lang="en-GB" sz="2000" b="0" i="1" smtClean="0">
                            <a:latin typeface="Cambria Math" panose="02040503050406030204" pitchFamily="18" charset="0"/>
                          </a:rPr>
                          <m:t> </m:t>
                        </m:r>
                        <m:r>
                          <a:rPr lang="en-GB" sz="2000" b="0" i="1" smtClean="0">
                            <a:latin typeface="Cambria Math" panose="02040503050406030204" pitchFamily="18" charset="0"/>
                          </a:rPr>
                          <m:t>𝑣𝑒𝑙𝑜𝑐𝑖𝑡𝑦</m:t>
                        </m:r>
                        <m:r>
                          <a:rPr lang="en-GB" sz="2000" b="0" i="1" smtClean="0">
                            <a:latin typeface="Cambria Math" panose="02040503050406030204" pitchFamily="18" charset="0"/>
                          </a:rPr>
                          <m:t>  (</m:t>
                        </m:r>
                        <m:r>
                          <a:rPr lang="en-GB" sz="2000" b="0" i="1" smtClean="0">
                            <a:latin typeface="Cambria Math" panose="02040503050406030204" pitchFamily="18" charset="0"/>
                          </a:rPr>
                          <m:t>𝑚𝑒𝑡𝑟𝑒</m:t>
                        </m:r>
                        <m:r>
                          <a:rPr lang="en-GB" sz="2000" b="0" i="1" smtClean="0">
                            <a:latin typeface="Cambria Math" panose="02040503050406030204" pitchFamily="18" charset="0"/>
                          </a:rPr>
                          <m:t> </m:t>
                        </m:r>
                        <m:r>
                          <a:rPr lang="en-GB" sz="2000" b="0" i="1" smtClean="0">
                            <a:latin typeface="Cambria Math" panose="02040503050406030204" pitchFamily="18" charset="0"/>
                          </a:rPr>
                          <m:t>𝑝𝑒𝑟</m:t>
                        </m:r>
                        <m:r>
                          <a:rPr lang="en-GB" sz="2000" b="0" i="1" smtClean="0">
                            <a:latin typeface="Cambria Math" panose="02040503050406030204" pitchFamily="18" charset="0"/>
                          </a:rPr>
                          <m:t> </m:t>
                        </m:r>
                        <m:r>
                          <a:rPr lang="en-GB" sz="2000" b="0" i="1" smtClean="0">
                            <a:latin typeface="Cambria Math" panose="02040503050406030204" pitchFamily="18" charset="0"/>
                          </a:rPr>
                          <m:t>𝑠𝑒𝑐𝑜𝑛𝑑</m:t>
                        </m:r>
                        <m:r>
                          <a:rPr lang="en-GB" sz="2000" b="0" i="1" smtClean="0">
                            <a:latin typeface="Cambria Math" panose="02040503050406030204" pitchFamily="18" charset="0"/>
                          </a:rPr>
                          <m:t>)</m:t>
                        </m:r>
                      </m:num>
                      <m:den>
                        <m:r>
                          <a:rPr lang="en-GB" sz="2000" b="0" i="1" smtClean="0">
                            <a:latin typeface="Cambria Math" panose="02040503050406030204" pitchFamily="18" charset="0"/>
                          </a:rPr>
                          <m:t>𝑡𝑖𝑚𝑒</m:t>
                        </m:r>
                        <m:r>
                          <a:rPr lang="en-GB" sz="2000" b="0" i="1" smtClean="0">
                            <a:latin typeface="Cambria Math" panose="02040503050406030204" pitchFamily="18" charset="0"/>
                          </a:rPr>
                          <m:t> </m:t>
                        </m:r>
                        <m:r>
                          <a:rPr lang="en-GB" sz="2000" b="0" i="1" smtClean="0">
                            <a:latin typeface="Cambria Math" panose="02040503050406030204" pitchFamily="18" charset="0"/>
                          </a:rPr>
                          <m:t>𝑡𝑎𝑘𝑒𝑛</m:t>
                        </m:r>
                        <m:r>
                          <a:rPr lang="en-GB" sz="2000" b="0" i="1" smtClean="0">
                            <a:latin typeface="Cambria Math" panose="02040503050406030204" pitchFamily="18" charset="0"/>
                          </a:rPr>
                          <m:t>  </m:t>
                        </m:r>
                      </m:den>
                    </m:f>
                  </m:oMath>
                </a14:m>
                <a:endParaRPr lang="en-GB" sz="2000" dirty="0" smtClean="0"/>
              </a:p>
              <a:p>
                <a:pPr marL="0" indent="0">
                  <a:lnSpc>
                    <a:spcPct val="150000"/>
                  </a:lnSpc>
                  <a:buNone/>
                </a:pPr>
                <a:r>
                  <a:rPr lang="en-GB" sz="2000" dirty="0" smtClean="0"/>
                  <a:t>Acceleration =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0.0033</m:t>
                        </m:r>
                      </m:num>
                      <m:den>
                        <m:r>
                          <a:rPr lang="en-GB" sz="2000" b="0" i="1" smtClean="0">
                            <a:latin typeface="Cambria Math" panose="02040503050406030204" pitchFamily="18" charset="0"/>
                          </a:rPr>
                          <m:t>6</m:t>
                        </m:r>
                      </m:den>
                    </m:f>
                  </m:oMath>
                </a14:m>
                <a:r>
                  <a:rPr lang="en-GB" sz="2000" dirty="0" smtClean="0"/>
                  <a:t> =0.00055m/s</a:t>
                </a:r>
                <a:r>
                  <a:rPr lang="en-GB" sz="2000" baseline="30000" dirty="0" smtClean="0"/>
                  <a:t>2</a:t>
                </a:r>
                <a:endParaRPr lang="en-GB"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3568" y="3451338"/>
                <a:ext cx="8229600" cy="4205288"/>
              </a:xfrm>
              <a:blipFill>
                <a:blip r:embed="rId3"/>
                <a:stretch>
                  <a:fillRect l="-741"/>
                </a:stretch>
              </a:blipFill>
            </p:spPr>
            <p:txBody>
              <a:bodyPr/>
              <a:lstStyle/>
              <a:p>
                <a:r>
                  <a:rPr lang="en-GB">
                    <a:noFill/>
                  </a:rPr>
                  <a:t> </a:t>
                </a:r>
              </a:p>
            </p:txBody>
          </p:sp>
        </mc:Fallback>
      </mc:AlternateContent>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22" y="223382"/>
            <a:ext cx="2379052" cy="1549434"/>
          </a:xfrm>
          <a:prstGeom prst="rect">
            <a:avLst/>
          </a:prstGeom>
          <a:effectLst>
            <a:softEdge rad="31750"/>
          </a:effectLst>
        </p:spPr>
      </p:pic>
      <p:cxnSp>
        <p:nvCxnSpPr>
          <p:cNvPr id="7" name="Straight Connector 6"/>
          <p:cNvCxnSpPr/>
          <p:nvPr/>
        </p:nvCxnSpPr>
        <p:spPr>
          <a:xfrm flipV="1">
            <a:off x="1475656" y="1559349"/>
            <a:ext cx="936104" cy="136815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76256" y="299695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9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380653"/>
            <a:ext cx="5040560" cy="3070685"/>
          </a:xfrm>
          <a:prstGeom prst="rect">
            <a:avLst/>
          </a:prstGeom>
        </p:spPr>
      </p:pic>
      <p:sp>
        <p:nvSpPr>
          <p:cNvPr id="2" name="Title 1"/>
          <p:cNvSpPr>
            <a:spLocks noGrp="1"/>
          </p:cNvSpPr>
          <p:nvPr>
            <p:ph type="title"/>
          </p:nvPr>
        </p:nvSpPr>
        <p:spPr>
          <a:xfrm>
            <a:off x="-180528" y="44624"/>
            <a:ext cx="8229600" cy="1143000"/>
          </a:xfrm>
        </p:spPr>
        <p:txBody>
          <a:bodyPr/>
          <a:lstStyle/>
          <a:p>
            <a:r>
              <a:rPr lang="en-GB" dirty="0" smtClean="0"/>
              <a:t>Loki Collimator </a:t>
            </a:r>
            <a:br>
              <a:rPr lang="en-GB" dirty="0" smtClean="0"/>
            </a:br>
            <a:r>
              <a:rPr lang="en-GB" sz="3200" i="1" dirty="0" smtClean="0"/>
              <a:t>speed calculation</a:t>
            </a:r>
            <a:endParaRPr lang="en-GB" sz="3200" i="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83568" y="3451338"/>
                <a:ext cx="8229600" cy="4205288"/>
              </a:xfrm>
            </p:spPr>
            <p:txBody>
              <a:bodyPr/>
              <a:lstStyle/>
              <a:p>
                <a:pPr marL="0" indent="0">
                  <a:lnSpc>
                    <a:spcPct val="150000"/>
                  </a:lnSpc>
                  <a:buNone/>
                </a:pPr>
                <a14:m>
                  <m:oMath xmlns:m="http://schemas.openxmlformats.org/officeDocument/2006/math">
                    <m:r>
                      <a:rPr lang="en-GB" sz="2000" b="0" i="1" smtClean="0">
                        <a:latin typeface="Cambria Math" panose="02040503050406030204" pitchFamily="18" charset="0"/>
                      </a:rPr>
                      <m:t>𝐷𝑖𝑠𝑡𝑎𝑛𝑐𝑒</m:t>
                    </m:r>
                    <m:r>
                      <a:rPr lang="en-GB" sz="2000" b="0" i="1" smtClean="0">
                        <a:latin typeface="Cambria Math" panose="02040503050406030204" pitchFamily="18" charset="0"/>
                      </a:rPr>
                      <m:t> </m:t>
                    </m:r>
                    <m:r>
                      <a:rPr lang="en-GB" sz="2000" b="0" i="1" smtClean="0">
                        <a:latin typeface="Cambria Math" panose="02040503050406030204" pitchFamily="18" charset="0"/>
                      </a:rPr>
                      <m:t>𝑡𝑟𝑎𝑣𝑒𝑙𝑒𝑑</m:t>
                    </m:r>
                    <m:r>
                      <a:rPr lang="en-GB" sz="2000" b="0" i="1" smtClean="0">
                        <a:latin typeface="Cambria Math" panose="02040503050406030204" pitchFamily="18" charset="0"/>
                      </a:rPr>
                      <m:t> </m:t>
                    </m:r>
                    <m:r>
                      <a:rPr lang="en-GB" sz="2000" b="0" i="1" smtClean="0">
                        <a:latin typeface="Cambria Math" panose="02040503050406030204" pitchFamily="18" charset="0"/>
                      </a:rPr>
                      <m:t>𝑑𝑢𝑟𝑖𝑛𝑔</m:t>
                    </m:r>
                    <m:r>
                      <a:rPr lang="en-GB" sz="2000" b="0" i="1" smtClean="0">
                        <a:latin typeface="Cambria Math" panose="02040503050406030204" pitchFamily="18" charset="0"/>
                      </a:rPr>
                      <m:t> </m:t>
                    </m:r>
                    <m:r>
                      <a:rPr lang="en-GB" sz="2000" b="0" i="1" smtClean="0">
                        <a:latin typeface="Cambria Math" panose="02040503050406030204" pitchFamily="18" charset="0"/>
                      </a:rPr>
                      <m:t>𝑎𝑐𝑐𝑒𝑙𝑒𝑟𝑎𝑡𝑖𝑜𝑛</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dirty="0" smtClean="0"/>
                  <a:t> </a:t>
                </a:r>
                <a:r>
                  <a:rPr lang="en-GB" sz="2000" i="1" dirty="0" smtClean="0"/>
                  <a:t>at</a:t>
                </a:r>
                <a:r>
                  <a:rPr lang="en-GB" sz="2000" i="1" baseline="30000" dirty="0" smtClean="0"/>
                  <a:t>2</a:t>
                </a:r>
              </a:p>
              <a:p>
                <a:pPr marL="0" indent="0">
                  <a:lnSpc>
                    <a:spcPct val="150000"/>
                  </a:lnSpc>
                  <a:buNone/>
                </a:pPr>
                <a:r>
                  <a:rPr lang="en-GB" sz="2000" i="1" baseline="30000" dirty="0"/>
                  <a:t> </a:t>
                </a:r>
                <a:r>
                  <a:rPr lang="en-GB" sz="2000" i="1" dirty="0" smtClean="0"/>
                  <a:t>                              = </a:t>
                </a:r>
                <a14:m>
                  <m:oMath xmlns:m="http://schemas.openxmlformats.org/officeDocument/2006/math">
                    <m:f>
                      <m:fPr>
                        <m:ctrlPr>
                          <a:rPr lang="en-GB" sz="200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a14:m>
                <a:r>
                  <a:rPr lang="en-GB" sz="2000" i="1" dirty="0" smtClean="0"/>
                  <a:t> x </a:t>
                </a:r>
                <a:r>
                  <a:rPr lang="en-GB" sz="2000" dirty="0" smtClean="0"/>
                  <a:t>0.00055 x 6</a:t>
                </a:r>
                <a:r>
                  <a:rPr lang="en-GB" sz="2000" baseline="30000" dirty="0" smtClean="0"/>
                  <a:t>2</a:t>
                </a:r>
              </a:p>
              <a:p>
                <a:pPr marL="0" indent="0">
                  <a:lnSpc>
                    <a:spcPct val="150000"/>
                  </a:lnSpc>
                  <a:buNone/>
                </a:pPr>
                <a:r>
                  <a:rPr lang="en-GB" sz="2000" baseline="30000" dirty="0"/>
                  <a:t> </a:t>
                </a:r>
                <a:r>
                  <a:rPr lang="en-GB" sz="2000" baseline="30000" dirty="0" smtClean="0"/>
                  <a:t>      </a:t>
                </a:r>
              </a:p>
              <a:p>
                <a:pPr marL="0" indent="0">
                  <a:lnSpc>
                    <a:spcPct val="150000"/>
                  </a:lnSpc>
                  <a:buNone/>
                </a:pPr>
                <a:r>
                  <a:rPr lang="en-GB" sz="2000" baseline="30000" dirty="0"/>
                  <a:t> </a:t>
                </a:r>
                <a:r>
                  <a:rPr lang="en-GB" sz="2000" baseline="30000" dirty="0" smtClean="0"/>
                  <a:t>                                             </a:t>
                </a:r>
                <a:r>
                  <a:rPr lang="en-GB" sz="3600" baseline="30000" dirty="0" smtClean="0"/>
                  <a:t>0.0099m = 9.9mm</a:t>
                </a:r>
              </a:p>
              <a:p>
                <a:pPr marL="0" indent="0">
                  <a:lnSpc>
                    <a:spcPct val="150000"/>
                  </a:lnSpc>
                  <a:buNone/>
                </a:pPr>
                <a:endParaRPr lang="en-GB" sz="2000" baseline="30000" dirty="0" smtClean="0"/>
              </a:p>
              <a:p>
                <a:pPr marL="0" indent="0">
                  <a:lnSpc>
                    <a:spcPct val="150000"/>
                  </a:lnSpc>
                  <a:buNone/>
                </a:pPr>
                <a:endParaRPr lang="en-GB" sz="20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3568" y="3451338"/>
                <a:ext cx="8229600" cy="4205288"/>
              </a:xfrm>
              <a:blipFill>
                <a:blip r:embed="rId3"/>
                <a:stretch>
                  <a:fillRect/>
                </a:stretch>
              </a:blipFill>
            </p:spPr>
            <p:txBody>
              <a:bodyPr/>
              <a:lstStyle/>
              <a:p>
                <a:r>
                  <a:rPr lang="en-GB">
                    <a:noFill/>
                  </a:rPr>
                  <a:t> </a:t>
                </a:r>
              </a:p>
            </p:txBody>
          </p:sp>
        </mc:Fallback>
      </mc:AlternateContent>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22" y="223382"/>
            <a:ext cx="2379052" cy="1549434"/>
          </a:xfrm>
          <a:prstGeom prst="rect">
            <a:avLst/>
          </a:prstGeom>
          <a:effectLst>
            <a:softEdge rad="31750"/>
          </a:effectLst>
        </p:spPr>
      </p:pic>
      <p:sp>
        <p:nvSpPr>
          <p:cNvPr id="6" name="TextBox 5"/>
          <p:cNvSpPr txBox="1"/>
          <p:nvPr/>
        </p:nvSpPr>
        <p:spPr>
          <a:xfrm>
            <a:off x="6586737" y="1957789"/>
            <a:ext cx="2376264" cy="738664"/>
          </a:xfrm>
          <a:prstGeom prst="rect">
            <a:avLst/>
          </a:prstGeom>
          <a:solidFill>
            <a:schemeClr val="accent1">
              <a:lumMod val="50000"/>
            </a:schemeClr>
          </a:solidFill>
          <a:ln w="15875">
            <a:solidFill>
              <a:schemeClr val="tx1"/>
            </a:solidFill>
          </a:ln>
        </p:spPr>
        <p:txBody>
          <a:bodyPr wrap="square" rtlCol="0">
            <a:spAutoFit/>
          </a:bodyPr>
          <a:lstStyle/>
          <a:p>
            <a:pPr marL="0" indent="0">
              <a:lnSpc>
                <a:spcPct val="150000"/>
              </a:lnSpc>
              <a:buNone/>
            </a:pPr>
            <a:r>
              <a:rPr lang="en-GB" sz="1400" dirty="0" smtClean="0"/>
              <a:t>Acceleration: 0.00055m/s</a:t>
            </a:r>
            <a:r>
              <a:rPr lang="en-GB" sz="1400" baseline="30000" dirty="0" smtClean="0"/>
              <a:t>2</a:t>
            </a:r>
          </a:p>
          <a:p>
            <a:pPr marL="0" indent="0">
              <a:lnSpc>
                <a:spcPct val="150000"/>
              </a:lnSpc>
              <a:buNone/>
            </a:pPr>
            <a:r>
              <a:rPr lang="en-GB" sz="1400" dirty="0" smtClean="0"/>
              <a:t>Time taken: 6s </a:t>
            </a:r>
            <a:endParaRPr lang="en-GB" sz="1400" dirty="0"/>
          </a:p>
        </p:txBody>
      </p:sp>
      <p:cxnSp>
        <p:nvCxnSpPr>
          <p:cNvPr id="8" name="Straight Connector 7"/>
          <p:cNvCxnSpPr/>
          <p:nvPr/>
        </p:nvCxnSpPr>
        <p:spPr>
          <a:xfrm>
            <a:off x="1475656" y="2924944"/>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75656" y="1559349"/>
            <a:ext cx="936104" cy="136815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90056" y="1559349"/>
            <a:ext cx="21704" cy="1365596"/>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75656" y="2922388"/>
            <a:ext cx="936104" cy="255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370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380653"/>
            <a:ext cx="5040560" cy="3070685"/>
          </a:xfrm>
          <a:prstGeom prst="rect">
            <a:avLst/>
          </a:prstGeom>
        </p:spPr>
      </p:pic>
      <p:sp>
        <p:nvSpPr>
          <p:cNvPr id="2" name="Title 1"/>
          <p:cNvSpPr>
            <a:spLocks noGrp="1"/>
          </p:cNvSpPr>
          <p:nvPr>
            <p:ph type="title"/>
          </p:nvPr>
        </p:nvSpPr>
        <p:spPr>
          <a:xfrm>
            <a:off x="-180528" y="44624"/>
            <a:ext cx="8229600" cy="1143000"/>
          </a:xfrm>
        </p:spPr>
        <p:txBody>
          <a:bodyPr/>
          <a:lstStyle/>
          <a:p>
            <a:r>
              <a:rPr lang="en-GB" dirty="0" smtClean="0"/>
              <a:t>Loki Collimator </a:t>
            </a:r>
            <a:br>
              <a:rPr lang="en-GB" dirty="0" smtClean="0"/>
            </a:br>
            <a:r>
              <a:rPr lang="en-GB" sz="3200" i="1" dirty="0" smtClean="0"/>
              <a:t>speed calculation</a:t>
            </a:r>
            <a:endParaRPr lang="en-GB" sz="3200" i="1" dirty="0"/>
          </a:p>
        </p:txBody>
      </p:sp>
      <p:sp>
        <p:nvSpPr>
          <p:cNvPr id="3" name="Content Placeholder 2"/>
          <p:cNvSpPr>
            <a:spLocks noGrp="1"/>
          </p:cNvSpPr>
          <p:nvPr>
            <p:ph idx="1"/>
          </p:nvPr>
        </p:nvSpPr>
        <p:spPr>
          <a:xfrm>
            <a:off x="683568" y="3451338"/>
            <a:ext cx="8229600" cy="4205288"/>
          </a:xfrm>
        </p:spPr>
        <p:txBody>
          <a:bodyPr/>
          <a:lstStyle/>
          <a:p>
            <a:pPr marL="0" indent="0">
              <a:lnSpc>
                <a:spcPct val="150000"/>
              </a:lnSpc>
              <a:buNone/>
            </a:pPr>
            <a:r>
              <a:rPr lang="en-GB" sz="2000" b="0" dirty="0" smtClean="0"/>
              <a:t>Time taken to travel between 250mm guide centres</a:t>
            </a:r>
          </a:p>
          <a:p>
            <a:pPr marL="0" indent="0">
              <a:lnSpc>
                <a:spcPct val="150000"/>
              </a:lnSpc>
              <a:buNone/>
            </a:pPr>
            <a:r>
              <a:rPr lang="en-GB" sz="2000" dirty="0" smtClean="0"/>
              <a:t>Guide moves 10mm during acceleration and deceleration </a:t>
            </a:r>
          </a:p>
          <a:p>
            <a:pPr marL="0" indent="0">
              <a:lnSpc>
                <a:spcPct val="150000"/>
              </a:lnSpc>
              <a:buNone/>
            </a:pPr>
            <a:r>
              <a:rPr lang="en-GB" sz="2000" b="0" dirty="0" smtClean="0"/>
              <a:t>How long does it take to travel 230mm </a:t>
            </a:r>
          </a:p>
          <a:p>
            <a:pPr marL="0" indent="0">
              <a:lnSpc>
                <a:spcPct val="150000"/>
              </a:lnSpc>
              <a:buNone/>
            </a:pPr>
            <a:r>
              <a:rPr lang="en-GB" sz="2000" dirty="0" smtClean="0"/>
              <a:t>200 ÷ 60 = 3.33     </a:t>
            </a:r>
          </a:p>
          <a:p>
            <a:pPr marL="0" indent="0">
              <a:lnSpc>
                <a:spcPct val="150000"/>
              </a:lnSpc>
              <a:buNone/>
            </a:pPr>
            <a:r>
              <a:rPr lang="en-GB" sz="2000" b="0" dirty="0" smtClean="0"/>
              <a:t>230 ÷ 3.33 = </a:t>
            </a:r>
            <a:r>
              <a:rPr lang="en-GB" sz="2000" b="0" dirty="0" smtClean="0"/>
              <a:t> 69s + 12s (</a:t>
            </a:r>
            <a:r>
              <a:rPr lang="en-GB" sz="2000" b="0" dirty="0" err="1" smtClean="0"/>
              <a:t>accel</a:t>
            </a:r>
            <a:r>
              <a:rPr lang="en-GB" sz="2000" b="0" dirty="0" smtClean="0"/>
              <a:t> +</a:t>
            </a:r>
            <a:r>
              <a:rPr lang="en-GB" sz="2000" b="0" dirty="0" err="1" smtClean="0"/>
              <a:t>decel</a:t>
            </a:r>
            <a:r>
              <a:rPr lang="en-GB" sz="2000" b="0" dirty="0" smtClean="0"/>
              <a:t>) = 81s</a:t>
            </a:r>
          </a:p>
          <a:p>
            <a:pPr marL="0" indent="0">
              <a:lnSpc>
                <a:spcPct val="150000"/>
              </a:lnSpc>
              <a:buNone/>
            </a:pPr>
            <a:endParaRPr lang="en-GB" sz="2000" b="0" dirty="0" smtClean="0"/>
          </a:p>
          <a:p>
            <a:pPr marL="0" indent="0">
              <a:lnSpc>
                <a:spcPct val="150000"/>
              </a:lnSpc>
              <a:buNone/>
            </a:pPr>
            <a:endParaRPr lang="en-GB" sz="2000" baseline="30000" dirty="0" smtClean="0"/>
          </a:p>
          <a:p>
            <a:pPr marL="0" indent="0">
              <a:lnSpc>
                <a:spcPct val="150000"/>
              </a:lnSpc>
              <a:buNone/>
            </a:pPr>
            <a:endParaRPr lang="en-GB" sz="2000" i="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3622" y="223382"/>
            <a:ext cx="2379052" cy="1549434"/>
          </a:xfrm>
          <a:prstGeom prst="rect">
            <a:avLst/>
          </a:prstGeom>
          <a:effectLst>
            <a:softEdge rad="31750"/>
          </a:effectLst>
        </p:spPr>
      </p:pic>
      <p:cxnSp>
        <p:nvCxnSpPr>
          <p:cNvPr id="7" name="Straight Connector 6"/>
          <p:cNvCxnSpPr/>
          <p:nvPr/>
        </p:nvCxnSpPr>
        <p:spPr>
          <a:xfrm flipV="1">
            <a:off x="1475656" y="1559349"/>
            <a:ext cx="936104" cy="1368152"/>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11760" y="1523653"/>
            <a:ext cx="2016224" cy="35696"/>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99457" y="1548010"/>
            <a:ext cx="1108647" cy="137949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914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Loki collimator </a:t>
            </a:r>
            <a:br>
              <a:rPr lang="en-GB" dirty="0" smtClean="0"/>
            </a:br>
            <a:r>
              <a:rPr lang="en-GB" i="1" dirty="0" smtClean="0"/>
              <a:t>Conclusion</a:t>
            </a:r>
            <a:endParaRPr lang="en-GB" i="1" dirty="0"/>
          </a:p>
        </p:txBody>
      </p:sp>
      <p:sp>
        <p:nvSpPr>
          <p:cNvPr id="3" name="Content Placeholder 2"/>
          <p:cNvSpPr>
            <a:spLocks noGrp="1"/>
          </p:cNvSpPr>
          <p:nvPr>
            <p:ph idx="1"/>
          </p:nvPr>
        </p:nvSpPr>
        <p:spPr>
          <a:xfrm>
            <a:off x="179512" y="1556792"/>
            <a:ext cx="8229600" cy="4205288"/>
          </a:xfrm>
        </p:spPr>
        <p:txBody>
          <a:bodyPr/>
          <a:lstStyle/>
          <a:p>
            <a:pPr marL="0" indent="0">
              <a:buNone/>
            </a:pPr>
            <a:r>
              <a:rPr lang="en-GB" sz="2800" dirty="0" smtClean="0"/>
              <a:t>Torque needed to move system =  </a:t>
            </a:r>
            <a:r>
              <a:rPr lang="en-GB" sz="2800" i="1" dirty="0" smtClean="0"/>
              <a:t>1.26 </a:t>
            </a:r>
            <a:r>
              <a:rPr lang="en-GB" sz="2800" i="1" dirty="0"/>
              <a:t>Nm</a:t>
            </a:r>
            <a:r>
              <a:rPr lang="en-GB" sz="2800" dirty="0" smtClean="0"/>
              <a:t> </a:t>
            </a:r>
          </a:p>
          <a:p>
            <a:pPr marL="0" indent="0">
              <a:buNone/>
            </a:pPr>
            <a:r>
              <a:rPr lang="en-GB" sz="2800" dirty="0" smtClean="0"/>
              <a:t>Motor and gearbox torque         =  </a:t>
            </a:r>
            <a:r>
              <a:rPr lang="en-GB" sz="2800" i="1" dirty="0" smtClean="0"/>
              <a:t>2.52 Nm</a:t>
            </a:r>
          </a:p>
          <a:p>
            <a:pPr marL="0" indent="0">
              <a:buNone/>
            </a:pPr>
            <a:r>
              <a:rPr lang="en-GB" sz="2800" dirty="0" smtClean="0"/>
              <a:t>Motor and gearbox </a:t>
            </a:r>
            <a:r>
              <a:rPr lang="en-GB" sz="2800" dirty="0" err="1" smtClean="0"/>
              <a:t>FoS</a:t>
            </a:r>
            <a:r>
              <a:rPr lang="en-GB" sz="2800" dirty="0" smtClean="0"/>
              <a:t>              = 2:1</a:t>
            </a:r>
          </a:p>
          <a:p>
            <a:pPr marL="0" indent="0">
              <a:buNone/>
            </a:pPr>
            <a:r>
              <a:rPr lang="en-GB" sz="2800" dirty="0" smtClean="0"/>
              <a:t>System Resolution                      = 0.001mm</a:t>
            </a:r>
          </a:p>
          <a:p>
            <a:pPr marL="0" indent="0">
              <a:buNone/>
            </a:pPr>
            <a:r>
              <a:rPr lang="en-GB" sz="2800" dirty="0" smtClean="0"/>
              <a:t>Time taken to travel 250mm      = 81s</a:t>
            </a:r>
          </a:p>
          <a:p>
            <a:pPr marL="0" indent="0">
              <a:buNone/>
            </a:pPr>
            <a:endParaRPr lang="en-GB" sz="2800" dirty="0"/>
          </a:p>
          <a:p>
            <a:pPr marL="0" indent="0">
              <a:buNone/>
            </a:pPr>
            <a:r>
              <a:rPr lang="en-GB" sz="2800" i="1" dirty="0" smtClean="0">
                <a:solidFill>
                  <a:srgbClr val="002060"/>
                </a:solidFill>
              </a:rPr>
              <a:t>Could we up the RPM ?</a:t>
            </a:r>
          </a:p>
          <a:p>
            <a:pPr marL="0" indent="0">
              <a:buNone/>
            </a:pPr>
            <a:r>
              <a:rPr lang="en-GB" sz="2800" i="1" dirty="0" smtClean="0">
                <a:solidFill>
                  <a:srgbClr val="002060"/>
                </a:solidFill>
              </a:rPr>
              <a:t>Could we fit a larger motor ? </a:t>
            </a:r>
          </a:p>
          <a:p>
            <a:pPr marL="0" indent="0">
              <a:buNone/>
            </a:pPr>
            <a:r>
              <a:rPr lang="en-GB" sz="2800" i="1" dirty="0" smtClean="0">
                <a:solidFill>
                  <a:srgbClr val="002060"/>
                </a:solidFill>
              </a:rPr>
              <a:t>Check with scientist if speed is ok ?</a:t>
            </a:r>
          </a:p>
          <a:p>
            <a:pPr marL="0" indent="0">
              <a:buNone/>
            </a:pPr>
            <a:endParaRPr lang="en-GB" sz="2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4901" y="1556792"/>
            <a:ext cx="451899" cy="45189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7183" y="2121238"/>
            <a:ext cx="443666" cy="44366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7183" y="2620576"/>
            <a:ext cx="443666" cy="44366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7183" y="3135777"/>
            <a:ext cx="443666" cy="44366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0057" y="3716437"/>
            <a:ext cx="437052" cy="458419"/>
          </a:xfrm>
          <a:prstGeom prst="rect">
            <a:avLst/>
          </a:prstGeom>
        </p:spPr>
      </p:pic>
    </p:spTree>
    <p:extLst>
      <p:ext uri="{BB962C8B-B14F-4D97-AF65-F5344CB8AC3E}">
        <p14:creationId xmlns:p14="http://schemas.microsoft.com/office/powerpoint/2010/main" val="455696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559844"/>
            <a:ext cx="8229600" cy="1143000"/>
          </a:xfrm>
        </p:spPr>
        <p:txBody>
          <a:bodyPr/>
          <a:lstStyle/>
          <a:p>
            <a:r>
              <a:rPr lang="en-GB" dirty="0" smtClean="0"/>
              <a:t>Questions ???</a:t>
            </a:r>
            <a:br>
              <a:rPr lang="en-GB" dirty="0" smtClean="0"/>
            </a:br>
            <a:r>
              <a:rPr lang="en-GB" dirty="0"/>
              <a:t/>
            </a:r>
            <a:br>
              <a:rPr lang="en-GB" dirty="0"/>
            </a:br>
            <a:r>
              <a:rPr lang="en-GB" sz="1800" dirty="0" smtClean="0"/>
              <a:t>(</a:t>
            </a:r>
            <a:r>
              <a:rPr lang="en-GB" sz="1800" i="1" dirty="0" smtClean="0"/>
              <a:t>No difficult maths questions please)</a:t>
            </a:r>
            <a:endParaRPr lang="en-GB" sz="1800" i="1" dirty="0"/>
          </a:p>
        </p:txBody>
      </p:sp>
      <p:sp>
        <p:nvSpPr>
          <p:cNvPr id="3" name="Content Placeholder 2"/>
          <p:cNvSpPr>
            <a:spLocks noGrp="1"/>
          </p:cNvSpPr>
          <p:nvPr>
            <p:ph idx="1"/>
          </p:nvPr>
        </p:nvSpPr>
        <p:spPr>
          <a:xfrm>
            <a:off x="611560" y="404664"/>
            <a:ext cx="8229600" cy="4205288"/>
          </a:xfrm>
        </p:spPr>
        <p:txBody>
          <a:bodyPr/>
          <a:lstStyle/>
          <a:p>
            <a:pPr marL="0" indent="0" algn="ctr">
              <a:buNone/>
            </a:pPr>
            <a:r>
              <a:rPr lang="en-GB" dirty="0" smtClean="0"/>
              <a:t>Thankyou for you attention</a:t>
            </a:r>
            <a:endParaRPr lang="en-GB" dirty="0"/>
          </a:p>
        </p:txBody>
      </p:sp>
    </p:spTree>
    <p:extLst>
      <p:ext uri="{BB962C8B-B14F-4D97-AF65-F5344CB8AC3E}">
        <p14:creationId xmlns:p14="http://schemas.microsoft.com/office/powerpoint/2010/main" val="505737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9188" y="3141663"/>
            <a:ext cx="36957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a:xfrm>
            <a:off x="-324544" y="-161926"/>
            <a:ext cx="8229600" cy="1143001"/>
          </a:xfrm>
        </p:spPr>
        <p:txBody>
          <a:bodyPr/>
          <a:lstStyle/>
          <a:p>
            <a:r>
              <a:rPr lang="en-GB" altLang="en-US" dirty="0" smtClean="0"/>
              <a:t>Pneumatic </a:t>
            </a:r>
          </a:p>
        </p:txBody>
      </p:sp>
      <p:sp>
        <p:nvSpPr>
          <p:cNvPr id="2" name="Content Placeholder 2"/>
          <p:cNvSpPr>
            <a:spLocks noGrp="1"/>
          </p:cNvSpPr>
          <p:nvPr>
            <p:ph idx="1"/>
          </p:nvPr>
        </p:nvSpPr>
        <p:spPr>
          <a:xfrm>
            <a:off x="395288" y="981075"/>
            <a:ext cx="8229600" cy="3743325"/>
          </a:xfrm>
        </p:spPr>
        <p:txBody>
          <a:bodyPr/>
          <a:lstStyle/>
          <a:p>
            <a:pPr>
              <a:defRPr/>
            </a:pPr>
            <a:r>
              <a:rPr lang="en-GB" altLang="en-US" sz="1800" dirty="0" smtClean="0"/>
              <a:t>PRO’S </a:t>
            </a:r>
          </a:p>
          <a:p>
            <a:pPr marL="685800" lvl="1">
              <a:buFont typeface="Arial" panose="020B0604020202020204" pitchFamily="34" charset="0"/>
              <a:buChar char="•"/>
              <a:defRPr/>
            </a:pPr>
            <a:r>
              <a:rPr lang="en-GB" altLang="en-US" sz="1800" dirty="0" smtClean="0"/>
              <a:t>Air is free and everywhere </a:t>
            </a:r>
          </a:p>
          <a:p>
            <a:pPr marL="685800" lvl="1">
              <a:buFont typeface="Arial" panose="020B0604020202020204" pitchFamily="34" charset="0"/>
              <a:buChar char="•"/>
              <a:defRPr/>
            </a:pPr>
            <a:r>
              <a:rPr lang="en-GB" altLang="en-US" sz="1800" dirty="0" smtClean="0"/>
              <a:t>Control and mechanics are basic</a:t>
            </a:r>
          </a:p>
          <a:p>
            <a:pPr marL="685800" lvl="1">
              <a:buFont typeface="Arial" panose="020B0604020202020204" pitchFamily="34" charset="0"/>
              <a:buChar char="•"/>
              <a:defRPr/>
            </a:pPr>
            <a:r>
              <a:rPr lang="en-GB" altLang="en-US" sz="1800" dirty="0" smtClean="0"/>
              <a:t>Can be fast acting</a:t>
            </a:r>
          </a:p>
          <a:p>
            <a:pPr marL="685800" lvl="1">
              <a:buFont typeface="Arial" panose="020B0604020202020204" pitchFamily="34" charset="0"/>
              <a:buChar char="•"/>
              <a:defRPr/>
            </a:pPr>
            <a:r>
              <a:rPr lang="en-GB" altLang="en-US" sz="1800" dirty="0" smtClean="0"/>
              <a:t>Good for in – out of the beam type operations</a:t>
            </a:r>
          </a:p>
          <a:p>
            <a:pPr marL="685800" lvl="1">
              <a:buFont typeface="Arial" panose="020B0604020202020204" pitchFamily="34" charset="0"/>
              <a:buChar char="•"/>
              <a:defRPr/>
            </a:pPr>
            <a:r>
              <a:rPr lang="en-GB" altLang="en-US" sz="1800" dirty="0" smtClean="0"/>
              <a:t>Air wont become active the same way a oil will </a:t>
            </a:r>
          </a:p>
          <a:p>
            <a:pPr marL="685800" lvl="1">
              <a:buFont typeface="Arial" panose="020B0604020202020204" pitchFamily="34" charset="0"/>
              <a:buChar char="•"/>
              <a:defRPr/>
            </a:pPr>
            <a:r>
              <a:rPr lang="en-GB" altLang="en-US" sz="1800" dirty="0" smtClean="0"/>
              <a:t>Clean (no hydraulic oil to leak)</a:t>
            </a:r>
          </a:p>
          <a:p>
            <a:pPr marL="685800" lvl="1">
              <a:buFont typeface="Arial" panose="020B0604020202020204" pitchFamily="34" charset="0"/>
              <a:buChar char="•"/>
              <a:defRPr/>
            </a:pPr>
            <a:r>
              <a:rPr lang="en-GB" altLang="en-US" sz="1800" dirty="0" smtClean="0"/>
              <a:t>Can be designed to fail safe if air is lost </a:t>
            </a:r>
            <a:br>
              <a:rPr lang="en-GB" altLang="en-US" sz="1800" dirty="0" smtClean="0"/>
            </a:br>
            <a:r>
              <a:rPr lang="en-GB" altLang="en-US" sz="1800" dirty="0" smtClean="0"/>
              <a:t> </a:t>
            </a:r>
          </a:p>
          <a:p>
            <a:pPr>
              <a:defRPr/>
            </a:pPr>
            <a:r>
              <a:rPr lang="en-GB" altLang="en-US" sz="1800" dirty="0" smtClean="0"/>
              <a:t>CON’s</a:t>
            </a:r>
          </a:p>
          <a:p>
            <a:pPr marL="685800" lvl="1">
              <a:buFont typeface="Arial" panose="020B0604020202020204" pitchFamily="34" charset="0"/>
              <a:buChar char="•"/>
              <a:defRPr/>
            </a:pPr>
            <a:r>
              <a:rPr lang="en-GB" altLang="en-US" sz="1800" dirty="0" smtClean="0"/>
              <a:t>Noisy </a:t>
            </a:r>
          </a:p>
          <a:p>
            <a:pPr marL="685800" lvl="1">
              <a:buFont typeface="Arial" panose="020B0604020202020204" pitchFamily="34" charset="0"/>
              <a:buChar char="•"/>
              <a:defRPr/>
            </a:pPr>
            <a:r>
              <a:rPr lang="en-GB" altLang="en-US" sz="1800" dirty="0" smtClean="0"/>
              <a:t>Control is basic </a:t>
            </a:r>
          </a:p>
          <a:p>
            <a:pPr marL="685800" lvl="1">
              <a:buFont typeface="Arial" panose="020B0604020202020204" pitchFamily="34" charset="0"/>
              <a:buChar char="•"/>
              <a:defRPr/>
            </a:pPr>
            <a:r>
              <a:rPr lang="en-GB" altLang="en-US" sz="1800" dirty="0" smtClean="0"/>
              <a:t>Accuracy defined as dead stop </a:t>
            </a:r>
          </a:p>
          <a:p>
            <a:pPr marL="285750">
              <a:buFont typeface="Arial" panose="020B0604020202020204" pitchFamily="34" charset="0"/>
              <a:buChar char="•"/>
              <a:defRPr/>
            </a:pPr>
            <a:endParaRPr lang="en-GB" altLang="en-US" sz="1800" dirty="0"/>
          </a:p>
          <a:p>
            <a:pPr marL="0" indent="0">
              <a:buFontTx/>
              <a:buNone/>
              <a:defRPr/>
            </a:pPr>
            <a:endParaRPr lang="en-GB" altLang="en-US" sz="2200" dirty="0" smtClean="0"/>
          </a:p>
        </p:txBody>
      </p:sp>
      <p:pic>
        <p:nvPicPr>
          <p:cNvPr id="1536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404813"/>
            <a:ext cx="31099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71475" y="63500"/>
            <a:ext cx="8229600" cy="1143000"/>
          </a:xfrm>
        </p:spPr>
        <p:txBody>
          <a:bodyPr/>
          <a:lstStyle/>
          <a:p>
            <a:r>
              <a:rPr lang="en-GB" altLang="en-US" smtClean="0"/>
              <a:t>Pneumatic application </a:t>
            </a:r>
          </a:p>
        </p:txBody>
      </p:sp>
      <p:sp>
        <p:nvSpPr>
          <p:cNvPr id="16387" name="Content Placeholder 2"/>
          <p:cNvSpPr>
            <a:spLocks noGrp="1"/>
          </p:cNvSpPr>
          <p:nvPr>
            <p:ph idx="1"/>
          </p:nvPr>
        </p:nvSpPr>
        <p:spPr>
          <a:xfrm>
            <a:off x="107950" y="1206500"/>
            <a:ext cx="8229600" cy="4205288"/>
          </a:xfrm>
        </p:spPr>
        <p:txBody>
          <a:bodyPr/>
          <a:lstStyle/>
          <a:p>
            <a:pPr marL="0" indent="0">
              <a:buFontTx/>
              <a:buNone/>
              <a:defRPr/>
            </a:pPr>
            <a:r>
              <a:rPr lang="en-GB" altLang="en-US" sz="1800" dirty="0"/>
              <a:t>ISIS use Pneumatics for safety shutters on vacuum tanks,</a:t>
            </a:r>
          </a:p>
          <a:p>
            <a:pPr marL="0" indent="0">
              <a:buFontTx/>
              <a:buNone/>
              <a:defRPr/>
            </a:pPr>
            <a:r>
              <a:rPr lang="en-GB" altLang="en-US" sz="1800" dirty="0"/>
              <a:t>Neutron monitors in and out the beam</a:t>
            </a:r>
          </a:p>
          <a:p>
            <a:pPr>
              <a:defRPr/>
            </a:pPr>
            <a:endParaRPr lang="en-GB" altLang="en-US" dirty="0" smtClean="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45" y="2577530"/>
            <a:ext cx="2483153" cy="2867694"/>
          </a:xfrm>
          <a:prstGeom prst="rect">
            <a:avLst/>
          </a:prstGeom>
          <a:effectLst>
            <a:softEdge rad="254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208" y="2132856"/>
            <a:ext cx="2419469" cy="3024336"/>
          </a:xfrm>
          <a:prstGeom prst="rect">
            <a:avLst/>
          </a:prstGeom>
          <a:effectLst>
            <a:softEdge rad="31750"/>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7707" y="2150368"/>
            <a:ext cx="2830046" cy="3352229"/>
          </a:xfrm>
          <a:prstGeom prst="rect">
            <a:avLst/>
          </a:prstGeom>
          <a:effectLst>
            <a:softEdge rad="254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17463"/>
            <a:ext cx="29146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525463" y="409575"/>
            <a:ext cx="7934325" cy="1143000"/>
          </a:xfrm>
        </p:spPr>
        <p:txBody>
          <a:bodyPr/>
          <a:lstStyle/>
          <a:p>
            <a:r>
              <a:rPr lang="en-GB" altLang="en-US" smtClean="0"/>
              <a:t>Hydraulics</a:t>
            </a:r>
            <a:br>
              <a:rPr lang="en-GB" altLang="en-US" smtClean="0"/>
            </a:br>
            <a:endParaRPr lang="en-GB" altLang="en-US" smtClean="0"/>
          </a:p>
        </p:txBody>
      </p:sp>
      <p:sp>
        <p:nvSpPr>
          <p:cNvPr id="3" name="Content Placeholder 2"/>
          <p:cNvSpPr>
            <a:spLocks noGrp="1"/>
          </p:cNvSpPr>
          <p:nvPr>
            <p:ph idx="1"/>
          </p:nvPr>
        </p:nvSpPr>
        <p:spPr>
          <a:xfrm>
            <a:off x="457200" y="1268413"/>
            <a:ext cx="8229600" cy="4205287"/>
          </a:xfrm>
        </p:spPr>
        <p:txBody>
          <a:bodyPr/>
          <a:lstStyle/>
          <a:p>
            <a:pPr marL="285750">
              <a:buFont typeface="Arial" panose="020B0604020202020204" pitchFamily="34" charset="0"/>
              <a:buChar char="•"/>
              <a:defRPr/>
            </a:pPr>
            <a:endParaRPr lang="en-GB" altLang="en-US" sz="1800" dirty="0" smtClean="0"/>
          </a:p>
          <a:p>
            <a:pPr marL="0" indent="0">
              <a:buFontTx/>
              <a:buNone/>
              <a:defRPr/>
            </a:pPr>
            <a:endParaRPr lang="en-GB" altLang="en-US" sz="2200" dirty="0" smtClean="0"/>
          </a:p>
          <a:p>
            <a:pPr>
              <a:defRPr/>
            </a:pPr>
            <a:endParaRPr lang="en-GB" altLang="en-US" dirty="0" smtClean="0"/>
          </a:p>
        </p:txBody>
      </p:sp>
      <p:sp>
        <p:nvSpPr>
          <p:cNvPr id="17413" name="Content Placeholder 2"/>
          <p:cNvSpPr txBox="1">
            <a:spLocks/>
          </p:cNvSpPr>
          <p:nvPr/>
        </p:nvSpPr>
        <p:spPr bwMode="auto">
          <a:xfrm>
            <a:off x="914400" y="981075"/>
            <a:ext cx="8229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Lucida Sans" panose="020B0602040502020204" pitchFamily="34" charset="0"/>
              </a:defRPr>
            </a:lvl1pPr>
            <a:lvl2pPr marL="685800" indent="-285750">
              <a:spcBef>
                <a:spcPct val="20000"/>
              </a:spcBef>
              <a:buChar char="–"/>
              <a:defRPr sz="2800">
                <a:solidFill>
                  <a:schemeClr val="tx1"/>
                </a:solidFill>
                <a:latin typeface="Lucida Sans" panose="020B0602040502020204" pitchFamily="34" charset="0"/>
              </a:defRPr>
            </a:lvl2pPr>
            <a:lvl3pPr marL="1143000" indent="-228600">
              <a:spcBef>
                <a:spcPct val="20000"/>
              </a:spcBef>
              <a:buChar char="•"/>
              <a:defRPr sz="2400">
                <a:solidFill>
                  <a:schemeClr val="tx1"/>
                </a:solidFill>
                <a:latin typeface="Lucida Sans" panose="020B0602040502020204" pitchFamily="34" charset="0"/>
              </a:defRPr>
            </a:lvl3pPr>
            <a:lvl4pPr marL="1600200" indent="-228600">
              <a:spcBef>
                <a:spcPct val="20000"/>
              </a:spcBef>
              <a:buChar char="–"/>
              <a:defRPr sz="2000">
                <a:solidFill>
                  <a:schemeClr val="tx1"/>
                </a:solidFill>
                <a:latin typeface="Lucida Sans" panose="020B0602040502020204" pitchFamily="34" charset="0"/>
              </a:defRPr>
            </a:lvl4pPr>
            <a:lvl5pPr marL="2057400" indent="-228600">
              <a:spcBef>
                <a:spcPct val="20000"/>
              </a:spcBef>
              <a:buChar char="»"/>
              <a:defRPr sz="2000">
                <a:solidFill>
                  <a:schemeClr val="tx1"/>
                </a:solidFill>
                <a:latin typeface="Lucida Sans" panose="020B0602040502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40502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40502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40502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40502020204" pitchFamily="34" charset="0"/>
              </a:defRPr>
            </a:lvl9pPr>
          </a:lstStyle>
          <a:p>
            <a:pPr marL="0" indent="0">
              <a:buNone/>
            </a:pPr>
            <a:r>
              <a:rPr lang="en-GB" altLang="en-US" sz="1600" dirty="0" smtClean="0"/>
              <a:t>PRO’S</a:t>
            </a:r>
          </a:p>
          <a:p>
            <a:r>
              <a:rPr lang="en-GB" altLang="en-US" sz="1200" dirty="0" smtClean="0"/>
              <a:t>Very </a:t>
            </a:r>
            <a:r>
              <a:rPr lang="en-GB" altLang="en-US" sz="1200" dirty="0"/>
              <a:t>high force output can be available</a:t>
            </a:r>
          </a:p>
          <a:p>
            <a:r>
              <a:rPr lang="en-GB" altLang="en-US" sz="1200" dirty="0" smtClean="0"/>
              <a:t>Smooth </a:t>
            </a:r>
            <a:r>
              <a:rPr lang="en-GB" altLang="en-US" sz="1200" dirty="0"/>
              <a:t>operation/motion profile</a:t>
            </a:r>
          </a:p>
          <a:p>
            <a:r>
              <a:rPr lang="en-GB" altLang="en-US" sz="1200" dirty="0" smtClean="0"/>
              <a:t>System </a:t>
            </a:r>
            <a:r>
              <a:rPr lang="en-GB" altLang="en-US" sz="1200" dirty="0"/>
              <a:t>has some natural damping to it and can be designed to withstand shock loading</a:t>
            </a:r>
          </a:p>
          <a:p>
            <a:r>
              <a:rPr lang="en-GB" altLang="en-US" sz="1200" dirty="0" smtClean="0"/>
              <a:t>Can </a:t>
            </a:r>
            <a:r>
              <a:rPr lang="en-GB" altLang="en-US" sz="1200" dirty="0"/>
              <a:t>be position/velocity controlled with similar methods to motors</a:t>
            </a:r>
          </a:p>
          <a:p>
            <a:r>
              <a:rPr lang="en-GB" altLang="en-US" sz="1200" dirty="0" smtClean="0"/>
              <a:t>Very </a:t>
            </a:r>
            <a:r>
              <a:rPr lang="en-GB" altLang="en-US" sz="1200" dirty="0"/>
              <a:t>suited to linear motion applications</a:t>
            </a:r>
          </a:p>
          <a:p>
            <a:r>
              <a:rPr lang="en-GB" altLang="en-US" sz="1200" dirty="0" smtClean="0"/>
              <a:t>Compact </a:t>
            </a:r>
            <a:r>
              <a:rPr lang="en-GB" altLang="en-US" sz="1200" dirty="0"/>
              <a:t>installation as pump can be located away from where force/motion is required</a:t>
            </a:r>
          </a:p>
          <a:p>
            <a:r>
              <a:rPr lang="en-GB" altLang="en-US" sz="1200" dirty="0" smtClean="0"/>
              <a:t>Possible </a:t>
            </a:r>
            <a:r>
              <a:rPr lang="en-GB" altLang="en-US" sz="1200" dirty="0"/>
              <a:t>to run many actuators of different sizes off a single </a:t>
            </a:r>
            <a:r>
              <a:rPr lang="en-GB" altLang="en-US" sz="1200" dirty="0" smtClean="0"/>
              <a:t>pump</a:t>
            </a:r>
          </a:p>
          <a:p>
            <a:endParaRPr lang="en-GB" altLang="en-US" sz="1200" dirty="0"/>
          </a:p>
          <a:p>
            <a:pPr marL="0" indent="0">
              <a:buNone/>
            </a:pPr>
            <a:r>
              <a:rPr lang="en-GB" altLang="en-US" sz="1600" dirty="0" smtClean="0"/>
              <a:t>CON’S</a:t>
            </a:r>
          </a:p>
          <a:p>
            <a:r>
              <a:rPr lang="en-GB" altLang="en-US" sz="1200" dirty="0" smtClean="0"/>
              <a:t>Hydraulic </a:t>
            </a:r>
            <a:r>
              <a:rPr lang="en-GB" altLang="en-US" sz="1200" dirty="0"/>
              <a:t>fluid (different fluids are available) </a:t>
            </a:r>
            <a:r>
              <a:rPr lang="en-GB" altLang="en-US" sz="1200" dirty="0" smtClean="0"/>
              <a:t>can become </a:t>
            </a:r>
            <a:r>
              <a:rPr lang="en-GB" altLang="en-US" sz="1200" dirty="0"/>
              <a:t>active when used with neutrons  </a:t>
            </a:r>
            <a:endParaRPr lang="en-GB" altLang="en-US" sz="1200" dirty="0" smtClean="0"/>
          </a:p>
          <a:p>
            <a:r>
              <a:rPr lang="en-GB" altLang="en-US" sz="1200" dirty="0" smtClean="0"/>
              <a:t>Different </a:t>
            </a:r>
            <a:r>
              <a:rPr lang="en-GB" altLang="en-US" sz="1200" dirty="0"/>
              <a:t>design skill-set to electrical systems</a:t>
            </a:r>
          </a:p>
          <a:p>
            <a:r>
              <a:rPr lang="en-GB" altLang="en-US" sz="1200" dirty="0" smtClean="0"/>
              <a:t>Requires </a:t>
            </a:r>
            <a:r>
              <a:rPr lang="en-GB" altLang="en-US" sz="1200" dirty="0"/>
              <a:t>maintenance staff trained in risks of hydraulic systems</a:t>
            </a:r>
          </a:p>
          <a:p>
            <a:r>
              <a:rPr lang="en-GB" altLang="en-US" sz="1200" dirty="0" smtClean="0"/>
              <a:t>Can </a:t>
            </a:r>
            <a:r>
              <a:rPr lang="en-GB" altLang="en-US" sz="1200" dirty="0"/>
              <a:t>be messy. </a:t>
            </a:r>
          </a:p>
          <a:p>
            <a:r>
              <a:rPr lang="en-GB" altLang="en-US" sz="1200" dirty="0"/>
              <a:t>U</a:t>
            </a:r>
            <a:r>
              <a:rPr lang="en-GB" altLang="en-US" sz="1200" dirty="0" smtClean="0"/>
              <a:t>sers </a:t>
            </a:r>
            <a:r>
              <a:rPr lang="en-GB" altLang="en-US" sz="1200" dirty="0"/>
              <a:t>around hydraulics must be aware of the health hazards associated with hydraulic fluid and high pressure systems or the area must be controlled to prevent their access</a:t>
            </a:r>
          </a:p>
          <a:p>
            <a:endParaRPr lang="en-GB" altLang="en-US" sz="1200" dirty="0"/>
          </a:p>
          <a:p>
            <a:pPr>
              <a:buFontTx/>
              <a:buNone/>
            </a:pPr>
            <a:endParaRPr lang="en-GB" altLang="en-US" sz="1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3928" y="5187641"/>
            <a:ext cx="2129140" cy="1427667"/>
          </a:xfrm>
          <a:prstGeom prst="rect">
            <a:avLst/>
          </a:prstGeom>
          <a:effectLst>
            <a:softEdge rad="31750"/>
          </a:effectLst>
        </p:spPr>
      </p:pic>
      <p:pic>
        <p:nvPicPr>
          <p:cNvPr id="1741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528" y="5187641"/>
            <a:ext cx="3556348" cy="140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descr="https://www.inova-gmbh.com/fileadmin/Inova/Slider/Home/hexapod-fs8.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08304" y="188913"/>
            <a:ext cx="1651546" cy="155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57238" y="17463"/>
            <a:ext cx="8229601" cy="1143000"/>
          </a:xfrm>
        </p:spPr>
        <p:txBody>
          <a:bodyPr/>
          <a:lstStyle/>
          <a:p>
            <a:r>
              <a:rPr lang="en-GB" altLang="en-US" smtClean="0"/>
              <a:t>Hydraulic applications</a:t>
            </a:r>
          </a:p>
        </p:txBody>
      </p:sp>
      <p:sp>
        <p:nvSpPr>
          <p:cNvPr id="18435" name="Content Placeholder 2"/>
          <p:cNvSpPr>
            <a:spLocks noGrp="1"/>
          </p:cNvSpPr>
          <p:nvPr>
            <p:ph idx="1"/>
          </p:nvPr>
        </p:nvSpPr>
        <p:spPr>
          <a:xfrm>
            <a:off x="484188" y="1196975"/>
            <a:ext cx="5240337" cy="4205288"/>
          </a:xfrm>
        </p:spPr>
        <p:txBody>
          <a:bodyPr/>
          <a:lstStyle/>
          <a:p>
            <a:r>
              <a:rPr lang="en-GB" altLang="en-US" sz="1800" smtClean="0"/>
              <a:t>At ISIS we use hydraulics to run the shutter on the TS2 due to fail safe properties</a:t>
            </a:r>
          </a:p>
          <a:p>
            <a:r>
              <a:rPr lang="en-GB" altLang="en-US" sz="1800" smtClean="0"/>
              <a:t>Engineering beamlines, stress rigs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7229" y="1230660"/>
            <a:ext cx="1680261" cy="2240347"/>
          </a:xfrm>
          <a:prstGeom prst="rect">
            <a:avLst/>
          </a:prstGeom>
          <a:effectLst>
            <a:softEdge rad="3175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872" y="66317"/>
            <a:ext cx="1984803" cy="1478909"/>
          </a:xfrm>
          <a:prstGeom prst="rect">
            <a:avLst/>
          </a:prstGeom>
          <a:effectLst>
            <a:softEdge rad="381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3645024"/>
            <a:ext cx="6984776" cy="2600910"/>
          </a:xfrm>
          <a:prstGeom prst="rect">
            <a:avLst/>
          </a:prstGeom>
          <a:effectLst>
            <a:softEdge rad="3175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SIS Large Top Banner">
  <a:themeElements>
    <a:clrScheme name="ISIS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SIS Large Bottom Banner">
  <a:themeElements>
    <a:clrScheme name="ISIS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Large Bottom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11886</TotalTime>
  <Words>1874</Words>
  <Application>Microsoft Office PowerPoint</Application>
  <PresentationFormat>On-screen Show (4:3)</PresentationFormat>
  <Paragraphs>469</Paragraphs>
  <Slides>54</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54</vt:i4>
      </vt:variant>
    </vt:vector>
  </HeadingPairs>
  <TitlesOfParts>
    <vt:vector size="63" baseType="lpstr">
      <vt:lpstr>Agency FB</vt:lpstr>
      <vt:lpstr>Arial</vt:lpstr>
      <vt:lpstr>Cambria Math</vt:lpstr>
      <vt:lpstr>Lucida Sans</vt:lpstr>
      <vt:lpstr>Wingdings</vt:lpstr>
      <vt:lpstr>ISIS Small Bottom Banner</vt:lpstr>
      <vt:lpstr>ISIS Large Top Banner</vt:lpstr>
      <vt:lpstr>ISIS Small Top Banner</vt:lpstr>
      <vt:lpstr>ISIS Large Bottom Banner</vt:lpstr>
      <vt:lpstr>The wonderful world of motors from a mechanical engineers perspective.</vt:lpstr>
      <vt:lpstr>Motion control team ISIS </vt:lpstr>
      <vt:lpstr>Summary</vt:lpstr>
      <vt:lpstr>Different types of motor and the applications you might use these in  </vt:lpstr>
      <vt:lpstr>Choice of motor </vt:lpstr>
      <vt:lpstr>Pneumatic </vt:lpstr>
      <vt:lpstr>Pneumatic application </vt:lpstr>
      <vt:lpstr>Hydraulics </vt:lpstr>
      <vt:lpstr>Hydraulic applications</vt:lpstr>
      <vt:lpstr>Linear motor</vt:lpstr>
      <vt:lpstr>Linear motor application</vt:lpstr>
      <vt:lpstr>Piezo</vt:lpstr>
      <vt:lpstr>Piezo applications </vt:lpstr>
      <vt:lpstr>Open loop stepper motor</vt:lpstr>
      <vt:lpstr>Stepper application </vt:lpstr>
      <vt:lpstr>Servo Any motor with closed-loop feedback becomes a Servo system.  (BLDC) Brush less DC waveform excited synchronous motor  (PMSS) AC waveform excited synchronous motor with permanent magnets. Feedback can be resolver, hall sensors or encoders </vt:lpstr>
      <vt:lpstr>Servo applications</vt:lpstr>
      <vt:lpstr>What do we need to know to spec a motor </vt:lpstr>
      <vt:lpstr>Load</vt:lpstr>
      <vt:lpstr>Accuracy </vt:lpstr>
      <vt:lpstr>Speed </vt:lpstr>
      <vt:lpstr>Speed vs accuracy vs torque</vt:lpstr>
      <vt:lpstr>Gearboxes </vt:lpstr>
      <vt:lpstr>Gearboxes </vt:lpstr>
      <vt:lpstr>Types of gearbox </vt:lpstr>
      <vt:lpstr>Choice of gear mesh </vt:lpstr>
      <vt:lpstr>Planetary or Harmonic </vt:lpstr>
      <vt:lpstr>Worm and wheel </vt:lpstr>
      <vt:lpstr>Acceleration </vt:lpstr>
      <vt:lpstr>What do we need to know about the environment to spec a motor </vt:lpstr>
      <vt:lpstr>Motor calculations worked examples</vt:lpstr>
      <vt:lpstr>Calculating force needed for a motion system  (Basics vertical)</vt:lpstr>
      <vt:lpstr>Calculating force needed for a motion system  (Basics vertical)</vt:lpstr>
      <vt:lpstr>Calculating force needed for a motion system  (Basics Horizontal)</vt:lpstr>
      <vt:lpstr>Calculating force needed for a motion system   (Friction Basics Horizontal)</vt:lpstr>
      <vt:lpstr>Calculating force needed for a motion system   (Friction Basics Horizontal)</vt:lpstr>
      <vt:lpstr>Calculating the torque needed to drive a leadscrew </vt:lpstr>
      <vt:lpstr>Calculating the torque needed to drive a leadscrew </vt:lpstr>
      <vt:lpstr>Loki collimator </vt:lpstr>
      <vt:lpstr>Loki collimator  Adding a gearbox</vt:lpstr>
      <vt:lpstr>Loki collimator </vt:lpstr>
      <vt:lpstr>Loki collimator  Torque calculation</vt:lpstr>
      <vt:lpstr>Calculating Inertia ? What is inertia? I=mr2</vt:lpstr>
      <vt:lpstr>Loki collimator  Inertia </vt:lpstr>
      <vt:lpstr>Loki collimator  Inertia  (adding 3:1 gearbox)</vt:lpstr>
      <vt:lpstr>Loki Collimator  Angular Acceleration</vt:lpstr>
      <vt:lpstr>Loki Collimator  Total acceleration torque </vt:lpstr>
      <vt:lpstr>Loki Collimator  Total acceleration torque </vt:lpstr>
      <vt:lpstr>Loki Collimator  try a bigger motor </vt:lpstr>
      <vt:lpstr>Loki Collimator  speed calculation</vt:lpstr>
      <vt:lpstr>Loki Collimator  speed calculation</vt:lpstr>
      <vt:lpstr>Loki Collimator  speed calculation</vt:lpstr>
      <vt:lpstr>Loki collimator  Conclusion</vt:lpstr>
      <vt:lpstr>Questions ???  (No difficult maths questions please)</vt:lpstr>
    </vt:vector>
  </TitlesOfParts>
  <Company>CCLRC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Belcher, Emma (STFC,RAL,ISIS)</dc:creator>
  <cp:lastModifiedBy>Webb, Nick (STFC,RAL,ISIS)</cp:lastModifiedBy>
  <cp:revision>181</cp:revision>
  <dcterms:created xsi:type="dcterms:W3CDTF">2007-08-10T08:53:48Z</dcterms:created>
  <dcterms:modified xsi:type="dcterms:W3CDTF">2018-11-04T18:55:27Z</dcterms:modified>
</cp:coreProperties>
</file>