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7" r:id="rId9"/>
    <p:sldId id="278" r:id="rId10"/>
    <p:sldId id="282" r:id="rId11"/>
    <p:sldId id="279" r:id="rId12"/>
    <p:sldId id="280" r:id="rId13"/>
    <p:sldId id="281" r:id="rId14"/>
    <p:sldId id="259" r:id="rId15"/>
    <p:sldId id="283" r:id="rId16"/>
    <p:sldId id="284" r:id="rId17"/>
    <p:sldId id="285" r:id="rId18"/>
    <p:sldId id="289" r:id="rId19"/>
    <p:sldId id="288" r:id="rId20"/>
    <p:sldId id="286" r:id="rId21"/>
    <p:sldId id="287" r:id="rId22"/>
    <p:sldId id="290" r:id="rId23"/>
    <p:sldId id="291" r:id="rId24"/>
    <p:sldId id="271" r:id="rId25"/>
    <p:sldId id="276" r:id="rId26"/>
    <p:sldId id="264" r:id="rId27"/>
    <p:sldId id="296" r:id="rId28"/>
    <p:sldId id="272" r:id="rId29"/>
    <p:sldId id="293" r:id="rId30"/>
    <p:sldId id="294" r:id="rId31"/>
    <p:sldId id="273" r:id="rId32"/>
    <p:sldId id="292" r:id="rId33"/>
    <p:sldId id="274" r:id="rId34"/>
    <p:sldId id="297" r:id="rId35"/>
    <p:sldId id="295" r:id="rId3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94705" autoAdjust="0"/>
  </p:normalViewPr>
  <p:slideViewPr>
    <p:cSldViewPr>
      <p:cViewPr varScale="1">
        <p:scale>
          <a:sx n="115" d="100"/>
          <a:sy n="115" d="100"/>
        </p:scale>
        <p:origin x="15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2018-11-05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8865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0165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5603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1793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05/11/2018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05/11/2018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05/11/2018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05/11/2018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05/11/2018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confluence.esss.lu.se/display/MCAG/GIT+Bitbucket+Workflow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esss.lu.se/display/MCA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onfluence.esss.lu.se/display/MCAG/GIT+Bitbucket+Workflo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ESS MCAG </a:t>
            </a:r>
            <a:r>
              <a:rPr lang="en-GB" sz="4000" dirty="0" err="1"/>
              <a:t>TwinCAT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Federico Rojas Givaudan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ESS Motion Control and Automation Group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5 November, 2018</a:t>
            </a:fld>
            <a:endParaRPr lang="en-GB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C6D7E-9BB4-834E-B1DE-370E1A9AA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34C08-8918-1842-9649-9D6115081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Cloning the repository</a:t>
            </a:r>
          </a:p>
          <a:p>
            <a:r>
              <a:rPr lang="en-US" dirty="0"/>
              <a:t>Work on a branch</a:t>
            </a:r>
          </a:p>
          <a:p>
            <a:pPr lvl="1"/>
            <a:r>
              <a:rPr lang="en-US" dirty="0"/>
              <a:t>Create a new branch</a:t>
            </a:r>
          </a:p>
          <a:p>
            <a:pPr lvl="1"/>
            <a:r>
              <a:rPr lang="en-US" dirty="0"/>
              <a:t>Or check out and existing branch</a:t>
            </a:r>
          </a:p>
          <a:p>
            <a:r>
              <a:rPr lang="en-US" dirty="0"/>
              <a:t>Making changes (the change cycle)</a:t>
            </a:r>
          </a:p>
          <a:p>
            <a:pPr lvl="1"/>
            <a:r>
              <a:rPr lang="en-US" dirty="0"/>
              <a:t>Checking the changes (git status)</a:t>
            </a:r>
          </a:p>
          <a:p>
            <a:pPr lvl="1"/>
            <a:r>
              <a:rPr lang="en-US" dirty="0"/>
              <a:t>Adding the changes (git add)</a:t>
            </a:r>
          </a:p>
          <a:p>
            <a:pPr lvl="1"/>
            <a:r>
              <a:rPr lang="en-US" dirty="0"/>
              <a:t>Committing the changes (git commit)</a:t>
            </a:r>
          </a:p>
          <a:p>
            <a:r>
              <a:rPr lang="en-US" dirty="0"/>
              <a:t>Pushing your branch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14DAF-23B7-C943-A252-F34480D69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57909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EB780-12F6-4C45-AF28-434A3FA9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Bitbucket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423C5-B967-D642-84AE-93C5BADDB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D6EF65-3101-5E4F-A496-16D089A93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08" y="1554557"/>
            <a:ext cx="7452320" cy="496608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7B12B5E-697D-B142-995F-ED259A8FA44B}"/>
              </a:ext>
            </a:extLst>
          </p:cNvPr>
          <p:cNvSpPr/>
          <p:nvPr/>
        </p:nvSpPr>
        <p:spPr>
          <a:xfrm>
            <a:off x="323528" y="6021288"/>
            <a:ext cx="2376264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01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11A0-46F8-1B4D-B5F8-38039DBD1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TwinCAT repositories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183E56-D555-1141-8EED-034222DAD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12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1A9CAC-3E22-2442-A0DB-48E2F936F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99334"/>
            <a:ext cx="6829651" cy="525866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895F274-6C2C-3D49-9453-15D2EA163A3F}"/>
              </a:ext>
            </a:extLst>
          </p:cNvPr>
          <p:cNvSpPr/>
          <p:nvPr/>
        </p:nvSpPr>
        <p:spPr>
          <a:xfrm>
            <a:off x="323528" y="3298466"/>
            <a:ext cx="1530408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CB6AC5-1304-0443-9471-1812A486E8DB}"/>
              </a:ext>
            </a:extLst>
          </p:cNvPr>
          <p:cNvSpPr/>
          <p:nvPr/>
        </p:nvSpPr>
        <p:spPr>
          <a:xfrm>
            <a:off x="323528" y="5589240"/>
            <a:ext cx="1440160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2C234E-FA14-3246-B9FB-FC3B0405EF90}"/>
              </a:ext>
            </a:extLst>
          </p:cNvPr>
          <p:cNvSpPr/>
          <p:nvPr/>
        </p:nvSpPr>
        <p:spPr>
          <a:xfrm>
            <a:off x="323528" y="2772098"/>
            <a:ext cx="1530408" cy="2248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64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9B734-358A-074F-8236-D1ED1F43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tc_generic_struct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CC580-B117-2548-BD83-0329170A5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13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22E26-4C6F-3946-AA61-7EEA213D4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556792"/>
            <a:ext cx="5109351" cy="20882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C5D0E2E-3EB5-6B4A-9872-28B2A7D792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136" y="3933056"/>
            <a:ext cx="5093726" cy="22137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E0BFA38-B5EC-9A42-8894-7912BC5601A4}"/>
              </a:ext>
            </a:extLst>
          </p:cNvPr>
          <p:cNvSpPr txBox="1"/>
          <p:nvPr/>
        </p:nvSpPr>
        <p:spPr>
          <a:xfrm>
            <a:off x="5580112" y="1772816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submodules for easier update and maintenance</a:t>
            </a:r>
          </a:p>
          <a:p>
            <a:pPr marL="742950" lvl="1" indent="-285750">
              <a:buFontTx/>
              <a:buChar char="-"/>
            </a:pPr>
            <a:r>
              <a:rPr lang="en-US" dirty="0" err="1"/>
              <a:t>tc_epicscommodule</a:t>
            </a:r>
            <a:endParaRPr lang="en-US" dirty="0"/>
          </a:p>
          <a:p>
            <a:pPr marL="742950" lvl="1" indent="-285750">
              <a:buFontTx/>
              <a:buChar char="-"/>
            </a:pPr>
            <a:r>
              <a:rPr lang="en-US" dirty="0" err="1"/>
              <a:t>tc_mca_std_lib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951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B0EBD-5468-4C42-97F9-D39446325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folder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C5080-6970-1842-A251-491020F8E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tc_epicssommodule</a:t>
            </a:r>
            <a:endParaRPr lang="en-US" dirty="0"/>
          </a:p>
          <a:p>
            <a:r>
              <a:rPr lang="en-US" dirty="0"/>
              <a:t>MAIN</a:t>
            </a:r>
          </a:p>
          <a:p>
            <a:pPr lvl="1"/>
            <a:r>
              <a:rPr lang="en-US" dirty="0"/>
              <a:t>AXES</a:t>
            </a:r>
          </a:p>
          <a:p>
            <a:pPr lvl="1"/>
            <a:r>
              <a:rPr lang="en-US" dirty="0"/>
              <a:t>ERROR</a:t>
            </a:r>
          </a:p>
          <a:p>
            <a:pPr lvl="1"/>
            <a:r>
              <a:rPr lang="en-US" dirty="0"/>
              <a:t>PROG</a:t>
            </a:r>
          </a:p>
          <a:p>
            <a:r>
              <a:rPr lang="en-US" dirty="0" err="1"/>
              <a:t>tc_mca_std_lib</a:t>
            </a:r>
            <a:endParaRPr lang="en-US" dirty="0"/>
          </a:p>
          <a:p>
            <a:pPr lvl="1"/>
            <a:r>
              <a:rPr lang="en-US" dirty="0" err="1"/>
              <a:t>ChangeConfig</a:t>
            </a:r>
            <a:endParaRPr lang="en-US" dirty="0"/>
          </a:p>
          <a:p>
            <a:pPr lvl="1"/>
            <a:r>
              <a:rPr lang="en-US" dirty="0" err="1"/>
              <a:t>ErrorHandling</a:t>
            </a:r>
            <a:endParaRPr lang="en-US" dirty="0"/>
          </a:p>
          <a:p>
            <a:pPr lvl="1"/>
            <a:r>
              <a:rPr lang="en-US" dirty="0"/>
              <a:t>Hardware</a:t>
            </a:r>
          </a:p>
          <a:p>
            <a:pPr lvl="1"/>
            <a:r>
              <a:rPr lang="en-US" dirty="0"/>
              <a:t>Motion</a:t>
            </a:r>
          </a:p>
          <a:p>
            <a:pPr lvl="2"/>
            <a:r>
              <a:rPr lang="en-US" dirty="0"/>
              <a:t>Homing</a:t>
            </a:r>
          </a:p>
          <a:p>
            <a:pPr lvl="1"/>
            <a:r>
              <a:rPr lang="en-US" dirty="0"/>
              <a:t>VISUs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47002-1A45-1B4A-90BC-89778470C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14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1507441"/>
            <a:ext cx="2736304" cy="523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032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FB’s of </a:t>
            </a:r>
            <a:r>
              <a:rPr lang="en-US" dirty="0" err="1"/>
              <a:t>tc_mca_std_lib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pPr lvl="1"/>
            <a:r>
              <a:rPr lang="en-US" dirty="0" err="1"/>
              <a:t>FB_DriveVirtual</a:t>
            </a:r>
            <a:endParaRPr lang="en-US" dirty="0"/>
          </a:p>
          <a:p>
            <a:pPr lvl="1"/>
            <a:r>
              <a:rPr lang="en-US" dirty="0" err="1"/>
              <a:t>FB_NcAxis</a:t>
            </a:r>
            <a:endParaRPr lang="en-US" dirty="0"/>
          </a:p>
          <a:p>
            <a:r>
              <a:rPr lang="en-US" dirty="0"/>
              <a:t>Hardware</a:t>
            </a:r>
          </a:p>
          <a:p>
            <a:pPr lvl="1"/>
            <a:r>
              <a:rPr lang="en-US" dirty="0" err="1"/>
              <a:t>EtherCAT_Terminals</a:t>
            </a:r>
            <a:endParaRPr lang="en-US" dirty="0"/>
          </a:p>
          <a:p>
            <a:pPr lvl="1"/>
            <a:r>
              <a:rPr lang="en-US" dirty="0"/>
              <a:t>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15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8898" y="1600199"/>
            <a:ext cx="2423884" cy="497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090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folder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/>
          <a:lstStyle/>
          <a:p>
            <a:r>
              <a:rPr lang="en-US" dirty="0"/>
              <a:t>All supported terminals</a:t>
            </a:r>
          </a:p>
          <a:p>
            <a:r>
              <a:rPr lang="en-US" dirty="0"/>
              <a:t>Easy to create new FB if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16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1510040"/>
            <a:ext cx="2645648" cy="5062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42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E0969-5B21-814F-B7AF-E75815956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60453-27E2-BA4A-8789-BA7D2DD96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Motion variables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I/O’s variables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1C311-1FED-154E-A36E-65394C641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17</a:t>
            </a:fld>
            <a:endParaRPr lang="en-GB" noProof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6D4D533-5278-264D-9B15-56CCD8BBEC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45" b="64700"/>
          <a:stretch/>
        </p:blipFill>
        <p:spPr>
          <a:xfrm>
            <a:off x="381396" y="2567204"/>
            <a:ext cx="4046588" cy="37656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F7309DF-6674-CC40-83B2-96D379CB5D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00" r="24085"/>
          <a:stretch/>
        </p:blipFill>
        <p:spPr>
          <a:xfrm>
            <a:off x="4427984" y="2134323"/>
            <a:ext cx="3920066" cy="473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81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 Handling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18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70" y="2312194"/>
            <a:ext cx="68484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705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Calls of 3 Actions</a:t>
            </a:r>
          </a:p>
          <a:p>
            <a:pPr lvl="1"/>
            <a:r>
              <a:rPr lang="en-US" dirty="0"/>
              <a:t>AXES( )</a:t>
            </a:r>
          </a:p>
          <a:p>
            <a:pPr lvl="1"/>
            <a:r>
              <a:rPr lang="en-US" dirty="0"/>
              <a:t>ERROR( )</a:t>
            </a:r>
          </a:p>
          <a:p>
            <a:pPr lvl="1"/>
            <a:r>
              <a:rPr lang="en-US" dirty="0"/>
              <a:t>PROG(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19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883943"/>
            <a:ext cx="4933528" cy="167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1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Monday Afternoon</a:t>
            </a:r>
          </a:p>
          <a:p>
            <a:r>
              <a:rPr lang="en-US" dirty="0"/>
              <a:t>Introduction</a:t>
            </a:r>
          </a:p>
          <a:p>
            <a:r>
              <a:rPr lang="en-US" dirty="0"/>
              <a:t>Presentation of TwinCAT usage</a:t>
            </a:r>
          </a:p>
          <a:p>
            <a:pPr lvl="1"/>
            <a:r>
              <a:rPr lang="en-US" dirty="0"/>
              <a:t>ISIS</a:t>
            </a:r>
          </a:p>
          <a:p>
            <a:pPr lvl="1"/>
            <a:r>
              <a:rPr lang="en-US" dirty="0"/>
              <a:t>FZJ</a:t>
            </a:r>
          </a:p>
          <a:p>
            <a:pPr lvl="1"/>
            <a:r>
              <a:rPr lang="en-US" dirty="0"/>
              <a:t>ESS</a:t>
            </a:r>
          </a:p>
          <a:p>
            <a:r>
              <a:rPr lang="en-US" dirty="0"/>
              <a:t>EPICS</a:t>
            </a:r>
          </a:p>
          <a:p>
            <a:r>
              <a:rPr lang="en-US" dirty="0"/>
              <a:t>Current ESS MCAG software package</a:t>
            </a:r>
          </a:p>
          <a:p>
            <a:pPr lvl="1"/>
            <a:r>
              <a:rPr lang="en-US" dirty="0"/>
              <a:t>Changes in the current structure and FB (proposal, discussion)</a:t>
            </a:r>
          </a:p>
          <a:p>
            <a:pPr lvl="1"/>
            <a:r>
              <a:rPr lang="en-US" dirty="0"/>
              <a:t>Things missing in the structure</a:t>
            </a:r>
          </a:p>
          <a:p>
            <a:pPr lvl="1"/>
            <a:r>
              <a:rPr lang="en-US" dirty="0"/>
              <a:t>Basic function blocks req. (proposal)</a:t>
            </a:r>
          </a:p>
          <a:p>
            <a:pPr lvl="1"/>
            <a:r>
              <a:rPr lang="en-US" dirty="0"/>
              <a:t>Envisioned development work distribution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BEF65-B1C8-3E4B-B174-9427AEBD9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AXES( 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3E3D9-94A3-EA45-AF3C-11346F6C4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3466728" cy="4525963"/>
          </a:xfrm>
        </p:spPr>
        <p:txBody>
          <a:bodyPr/>
          <a:lstStyle/>
          <a:p>
            <a:r>
              <a:rPr lang="en-US" dirty="0"/>
              <a:t>In FBD language</a:t>
            </a:r>
          </a:p>
          <a:p>
            <a:endParaRPr lang="en-US" dirty="0"/>
          </a:p>
          <a:p>
            <a:r>
              <a:rPr lang="en-US" dirty="0"/>
              <a:t>NC communication</a:t>
            </a:r>
          </a:p>
          <a:p>
            <a:endParaRPr lang="en-US" dirty="0"/>
          </a:p>
          <a:p>
            <a:r>
              <a:rPr lang="en-US" dirty="0"/>
              <a:t>FB for driving an axis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5D710-B730-AC49-B397-3CB953CB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20</a:t>
            </a:fld>
            <a:endParaRPr lang="en-GB" noProof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89C522-7490-124F-8E8F-B8F210A51C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1" r="13410" b="50000"/>
          <a:stretch/>
        </p:blipFill>
        <p:spPr>
          <a:xfrm>
            <a:off x="4026768" y="1560226"/>
            <a:ext cx="4433664" cy="4798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892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26957-117D-3146-A007-95F740B75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ERROR( 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E4A07-7570-AD45-A16A-D88C2F45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21</a:t>
            </a:fld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In ST language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24778"/>
            <a:ext cx="7876235" cy="42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748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PROG(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ST language</a:t>
            </a:r>
          </a:p>
          <a:p>
            <a:r>
              <a:rPr lang="en-US" dirty="0"/>
              <a:t>Space for “free” programming </a:t>
            </a:r>
          </a:p>
          <a:p>
            <a:pPr lvl="1"/>
            <a:r>
              <a:rPr lang="en-US" dirty="0"/>
              <a:t>MP</a:t>
            </a:r>
          </a:p>
          <a:p>
            <a:pPr lvl="1"/>
            <a:r>
              <a:rPr lang="en-US" dirty="0"/>
              <a:t>Sequencing</a:t>
            </a:r>
          </a:p>
          <a:p>
            <a:pPr lvl="1"/>
            <a:r>
              <a:rPr lang="en-US" dirty="0"/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792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0388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ESS MCAG software package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Federico Rojas Givaudan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ESS Motion Control and Automation Group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5 November, 2018</a:t>
            </a:fld>
            <a:endParaRPr lang="en-GB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996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52B8A-65A7-B741-A6A4-AB5AB1AE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package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D313E-2431-854C-81C5-5F352CC36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TwinCAT base project in Git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https://confluence.esss.lu.se/display/MCAG/GIT+Bitbucket+Workflow</a:t>
            </a:r>
            <a:endParaRPr lang="en-US" dirty="0"/>
          </a:p>
          <a:p>
            <a:pPr lvl="1" indent="-342900"/>
            <a:r>
              <a:rPr lang="en-US" dirty="0"/>
              <a:t>Bitbucket (Git) used as distribution, version control and support platform </a:t>
            </a:r>
          </a:p>
          <a:p>
            <a:pPr lvl="1" indent="-342900"/>
            <a:r>
              <a:rPr lang="en-US" dirty="0"/>
              <a:t>Generic structure for all instruments</a:t>
            </a:r>
          </a:p>
          <a:p>
            <a:pPr lvl="1" indent="-342900"/>
            <a:r>
              <a:rPr lang="en-US" dirty="0"/>
              <a:t>Library containing all needed motion FB’s</a:t>
            </a:r>
          </a:p>
          <a:p>
            <a:pPr lvl="1" indent="-342900"/>
            <a:r>
              <a:rPr lang="en-US" dirty="0"/>
              <a:t>Updated and maintain by MCAG regularly</a:t>
            </a:r>
          </a:p>
          <a:p>
            <a:pPr lvl="1" indent="-342900"/>
            <a:r>
              <a:rPr lang="en-US" dirty="0"/>
              <a:t>Training provided by ESS MCAG if needed (by request or MC workshops)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903253-6184-A049-8D3A-021A73C4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429956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D8A61-7656-D04A-A283-56CF09174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 in-kind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8E7D7-F08F-1F4E-BF2B-46C5834CA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can be improved, what is missing?</a:t>
            </a:r>
          </a:p>
          <a:p>
            <a:pPr lvl="1"/>
            <a:r>
              <a:rPr lang="en-US" dirty="0"/>
              <a:t>Improvements in the current structure and FB</a:t>
            </a:r>
          </a:p>
          <a:p>
            <a:pPr lvl="1"/>
            <a:r>
              <a:rPr lang="en-US" dirty="0"/>
              <a:t>Things missing in the structure</a:t>
            </a:r>
          </a:p>
          <a:p>
            <a:pPr lvl="1"/>
            <a:r>
              <a:rPr lang="en-US" dirty="0"/>
              <a:t>Basic function blocks requirements</a:t>
            </a:r>
          </a:p>
          <a:p>
            <a:pPr lvl="1"/>
            <a:r>
              <a:rPr lang="en-US" dirty="0"/>
              <a:t>Envisioned development work distribution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10987-C299-124A-B768-A0EFF4F4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400710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TwinCAT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829315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FYI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 in the Lab</a:t>
            </a:r>
          </a:p>
          <a:p>
            <a:r>
              <a:rPr lang="en-US" dirty="0"/>
              <a:t>Teams of 3</a:t>
            </a:r>
          </a:p>
          <a:p>
            <a:r>
              <a:rPr lang="en-US" dirty="0"/>
              <a:t>Material and datasheets in INDICO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160062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29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4175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Tuesday morning</a:t>
            </a:r>
          </a:p>
          <a:p>
            <a:r>
              <a:rPr lang="en-US"/>
              <a:t>Hands-on session</a:t>
            </a:r>
          </a:p>
          <a:p>
            <a:pPr lvl="1"/>
            <a:r>
              <a:rPr lang="en-US"/>
              <a:t>Confluence commissioning workflows</a:t>
            </a:r>
          </a:p>
          <a:p>
            <a:r>
              <a:rPr lang="en-US"/>
              <a:t>Feedback of the workflows</a:t>
            </a:r>
          </a:p>
          <a:p>
            <a:pPr lvl="1"/>
            <a:r>
              <a:rPr lang="en-US"/>
              <a:t>Commissioning documentation feedback</a:t>
            </a:r>
          </a:p>
          <a:p>
            <a:r>
              <a:rPr lang="en-US"/>
              <a:t>MCAG ESS TwinCAT for instruments</a:t>
            </a:r>
          </a:p>
          <a:p>
            <a:r>
              <a:rPr lang="en-US"/>
              <a:t>Wrap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295431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ESS </a:t>
            </a:r>
            <a:r>
              <a:rPr lang="en-GB" sz="4000" dirty="0" err="1"/>
              <a:t>TwinCAT</a:t>
            </a:r>
            <a:r>
              <a:rPr lang="en-GB" sz="4000" dirty="0"/>
              <a:t> for instruments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Federico Rojas Givaudan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ESS Motion Control and Automation Group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5 November, 2018</a:t>
            </a:fld>
            <a:endParaRPr lang="en-GB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591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missing and how to continue?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 limit value 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32987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and </a:t>
            </a:r>
            <a:r>
              <a:rPr lang="en-US" dirty="0" err="1"/>
              <a:t>Bitbucket</a:t>
            </a:r>
            <a:r>
              <a:rPr lang="en-US" dirty="0"/>
              <a:t> feedback</a:t>
            </a:r>
          </a:p>
          <a:p>
            <a:r>
              <a:rPr lang="en-US" dirty="0" err="1"/>
              <a:t>TwinCAT</a:t>
            </a:r>
            <a:r>
              <a:rPr lang="en-US" dirty="0"/>
              <a:t> structure feedback</a:t>
            </a:r>
          </a:p>
          <a:p>
            <a:r>
              <a:rPr lang="en-US" dirty="0"/>
              <a:t>FB’s feedback</a:t>
            </a:r>
          </a:p>
          <a:p>
            <a:r>
              <a:rPr lang="en-US" dirty="0"/>
              <a:t>Commissioning workflow feedback</a:t>
            </a:r>
          </a:p>
          <a:p>
            <a:r>
              <a:rPr lang="en-US" dirty="0"/>
              <a:t>AOB?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024678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TwinCAT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564962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104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Round the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are we?</a:t>
            </a:r>
          </a:p>
          <a:p>
            <a:r>
              <a:rPr lang="en-US" dirty="0"/>
              <a:t>Where do we come from?</a:t>
            </a:r>
          </a:p>
          <a:p>
            <a:r>
              <a:rPr lang="en-US" dirty="0"/>
              <a:t>What are we doing?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348880"/>
            <a:ext cx="2069604" cy="206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521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the </a:t>
            </a:r>
            <a:r>
              <a:rPr lang="en-US" dirty="0" err="1"/>
              <a:t>TwinCAT</a:t>
            </a:r>
            <a:r>
              <a:rPr lang="en-US" dirty="0"/>
              <a:t> knowledge</a:t>
            </a:r>
          </a:p>
          <a:p>
            <a:r>
              <a:rPr lang="en-US" dirty="0"/>
              <a:t>ESS MCAG software distribution</a:t>
            </a:r>
          </a:p>
          <a:p>
            <a:r>
              <a:rPr lang="en-US" dirty="0"/>
              <a:t>Agree on a base structure and functions</a:t>
            </a:r>
          </a:p>
          <a:p>
            <a:r>
              <a:rPr lang="en-US" dirty="0"/>
              <a:t>Agree on a </a:t>
            </a:r>
            <a:r>
              <a:rPr lang="en-US" dirty="0" err="1"/>
              <a:t>TwinCAT</a:t>
            </a:r>
            <a:r>
              <a:rPr lang="en-US" dirty="0"/>
              <a:t> work flow between ESS and In-Kind</a:t>
            </a:r>
          </a:p>
          <a:p>
            <a:r>
              <a:rPr lang="en-US" dirty="0"/>
              <a:t>Action list of changes and improvements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154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err="1"/>
              <a:t>TwinCAT</a:t>
            </a:r>
            <a:r>
              <a:rPr lang="en-GB" sz="4000" dirty="0"/>
              <a:t> at ESS MCAG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Federico Rojas Givaudan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ESS Motion Control and Automation Group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5 November, 2018</a:t>
            </a:fld>
            <a:endParaRPr lang="en-GB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70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Bitbucket</a:t>
            </a:r>
            <a:r>
              <a:rPr lang="en-US" dirty="0"/>
              <a:t> and </a:t>
            </a:r>
            <a:r>
              <a:rPr lang="en-US" dirty="0" err="1"/>
              <a:t>Git</a:t>
            </a:r>
            <a:endParaRPr lang="en-US" dirty="0"/>
          </a:p>
          <a:p>
            <a:r>
              <a:rPr lang="en-US" dirty="0" err="1"/>
              <a:t>TwinCAT</a:t>
            </a:r>
            <a:r>
              <a:rPr lang="en-US" dirty="0"/>
              <a:t> solution structure</a:t>
            </a:r>
          </a:p>
          <a:p>
            <a:r>
              <a:rPr lang="en-US" dirty="0" err="1"/>
              <a:t>tc_mca_std_lib</a:t>
            </a:r>
            <a:endParaRPr lang="en-US" dirty="0"/>
          </a:p>
          <a:p>
            <a:r>
              <a:rPr lang="en-US" dirty="0" err="1"/>
              <a:t>tc_epicscommodule</a:t>
            </a:r>
            <a:endParaRPr lang="en-US" dirty="0"/>
          </a:p>
          <a:p>
            <a:r>
              <a:rPr lang="en-US" dirty="0"/>
              <a:t>MAIN</a:t>
            </a:r>
          </a:p>
          <a:p>
            <a:r>
              <a:rPr lang="en-US" dirty="0"/>
              <a:t>AXES( )</a:t>
            </a:r>
          </a:p>
          <a:p>
            <a:r>
              <a:rPr lang="en-US" dirty="0"/>
              <a:t>ERROR( )</a:t>
            </a:r>
          </a:p>
          <a:p>
            <a:r>
              <a:rPr lang="en-US" dirty="0"/>
              <a:t>PROG( )</a:t>
            </a:r>
          </a:p>
          <a:p>
            <a:r>
              <a:rPr lang="en-US" dirty="0"/>
              <a:t>Commissioning workflow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67710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Confluence home page of MCAG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https://confluence.esss.lu.se/display/MCAG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8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EE64D1-8082-FB44-B365-25C8A2CF6B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2996952"/>
            <a:ext cx="3640763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94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9DB5A-42B9-6041-881B-6CE4A5C0E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 in the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41F89-5A0F-0646-8F57-80CBFB48A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MC (CPU), one Bitbucket repository.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https://confluence.esss.lu.se/display/MCAG/GIT+Bitbucket+Workflow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897A7-626E-B747-9F07-8E85A1F82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5332F9-DC47-0140-BE3E-61A6341E58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8" y="3356992"/>
            <a:ext cx="9144000" cy="277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62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5687</TotalTime>
  <Words>670</Words>
  <Application>Microsoft Macintosh PowerPoint</Application>
  <PresentationFormat>On-screen Show (4:3)</PresentationFormat>
  <Paragraphs>214</Paragraphs>
  <Slides>35</Slides>
  <Notes>7</Notes>
  <HiddenSlides>3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ESS MCAG TwinCAT</vt:lpstr>
      <vt:lpstr>Agenda</vt:lpstr>
      <vt:lpstr>Agenda</vt:lpstr>
      <vt:lpstr>Round the table</vt:lpstr>
      <vt:lpstr>Objectives</vt:lpstr>
      <vt:lpstr>TwinCAT at ESS MCAG</vt:lpstr>
      <vt:lpstr>Outline</vt:lpstr>
      <vt:lpstr>Useful links</vt:lpstr>
      <vt:lpstr>Git in the workflow</vt:lpstr>
      <vt:lpstr>Git workflow</vt:lpstr>
      <vt:lpstr>Bitbucket</vt:lpstr>
      <vt:lpstr>TwinCAT repositories</vt:lpstr>
      <vt:lpstr>tc_generic_struct</vt:lpstr>
      <vt:lpstr>Our folder structure</vt:lpstr>
      <vt:lpstr>FB’s of tc_mca_std_lib</vt:lpstr>
      <vt:lpstr>Hardware folder</vt:lpstr>
      <vt:lpstr>MAIN variables</vt:lpstr>
      <vt:lpstr>MAIN variables</vt:lpstr>
      <vt:lpstr>MAIN program</vt:lpstr>
      <vt:lpstr>AXES( )</vt:lpstr>
      <vt:lpstr>ERROR( )</vt:lpstr>
      <vt:lpstr>PROG( )</vt:lpstr>
      <vt:lpstr>Thank you!</vt:lpstr>
      <vt:lpstr>ESS MCAG software package</vt:lpstr>
      <vt:lpstr>Software package</vt:lpstr>
      <vt:lpstr>Improvement in-kind discussion</vt:lpstr>
      <vt:lpstr>TwinCAT feedback</vt:lpstr>
      <vt:lpstr>Hands-on FYI</vt:lpstr>
      <vt:lpstr>Thank you!</vt:lpstr>
      <vt:lpstr>Hands-on feedback</vt:lpstr>
      <vt:lpstr>ESS TwinCAT for instruments</vt:lpstr>
      <vt:lpstr>What is missing and how to continue?</vt:lpstr>
      <vt:lpstr>Wrap up</vt:lpstr>
      <vt:lpstr>TwinCAT feedback</vt:lpstr>
      <vt:lpstr>Thank you!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TwinCAT day</dc:title>
  <dc:creator>Microsoft Office User</dc:creator>
  <cp:lastModifiedBy>Microsoft Office User</cp:lastModifiedBy>
  <cp:revision>30</cp:revision>
  <dcterms:created xsi:type="dcterms:W3CDTF">2018-10-16T11:17:53Z</dcterms:created>
  <dcterms:modified xsi:type="dcterms:W3CDTF">2018-11-05T10:40:34Z</dcterms:modified>
</cp:coreProperties>
</file>