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624" r:id="rId3"/>
    <p:sldId id="625" r:id="rId4"/>
    <p:sldId id="629" r:id="rId5"/>
    <p:sldId id="628" r:id="rId6"/>
    <p:sldId id="626" r:id="rId7"/>
    <p:sldId id="630" r:id="rId8"/>
    <p:sldId id="627" r:id="rId9"/>
  </p:sldIdLst>
  <p:sldSz cx="10688638" cy="7562850"/>
  <p:notesSz cx="6858000" cy="9144000"/>
  <p:defaultTextStyle>
    <a:defPPr>
      <a:defRPr lang="sv-SE"/>
    </a:defPPr>
    <a:lvl1pPr marL="0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091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182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274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4364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5456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6547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7637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8729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45" autoAdjust="0"/>
    <p:restoredTop sz="50000" autoAdjust="0"/>
  </p:normalViewPr>
  <p:slideViewPr>
    <p:cSldViewPr snapToGrid="0">
      <p:cViewPr varScale="1">
        <p:scale>
          <a:sx n="97" d="100"/>
          <a:sy n="97" d="100"/>
        </p:scale>
        <p:origin x="224" y="472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-26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2018-11-05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091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182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274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64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5456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6547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7637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8729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90"/>
            <a:ext cx="9085342" cy="1621111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7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2018-11-05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49" y="287443"/>
            <a:ext cx="1935953" cy="97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0688638" cy="158177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20" tIns="52108" rIns="104220" bIns="52108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2018-11-05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815" y="352374"/>
            <a:ext cx="1601987" cy="80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10688638" cy="158177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20" tIns="52108" rIns="104220" bIns="52108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70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70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2018-11-05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69" y="287439"/>
            <a:ext cx="1589533" cy="8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692891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91" indent="0">
              <a:buNone/>
              <a:defRPr sz="2300" b="1"/>
            </a:lvl2pPr>
            <a:lvl3pPr marL="1042182" indent="0">
              <a:buNone/>
              <a:defRPr sz="2100" b="1"/>
            </a:lvl3pPr>
            <a:lvl4pPr marL="1563274" indent="0">
              <a:buNone/>
              <a:defRPr sz="1800" b="1"/>
            </a:lvl4pPr>
            <a:lvl5pPr marL="2084364" indent="0">
              <a:buNone/>
              <a:defRPr sz="1800" b="1"/>
            </a:lvl5pPr>
            <a:lvl6pPr marL="2605456" indent="0">
              <a:buNone/>
              <a:defRPr sz="1800" b="1"/>
            </a:lvl6pPr>
            <a:lvl7pPr marL="3126547" indent="0">
              <a:buNone/>
              <a:defRPr sz="1800" b="1"/>
            </a:lvl7pPr>
            <a:lvl8pPr marL="3647637" indent="0">
              <a:buNone/>
              <a:defRPr sz="1800" b="1"/>
            </a:lvl8pPr>
            <a:lvl9pPr marL="4168729" indent="0">
              <a:buNone/>
              <a:defRPr sz="18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3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5" y="1692891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91" indent="0">
              <a:buNone/>
              <a:defRPr sz="2300" b="1"/>
            </a:lvl2pPr>
            <a:lvl3pPr marL="1042182" indent="0">
              <a:buNone/>
              <a:defRPr sz="2100" b="1"/>
            </a:lvl3pPr>
            <a:lvl4pPr marL="1563274" indent="0">
              <a:buNone/>
              <a:defRPr sz="1800" b="1"/>
            </a:lvl4pPr>
            <a:lvl5pPr marL="2084364" indent="0">
              <a:buNone/>
              <a:defRPr sz="1800" b="1"/>
            </a:lvl5pPr>
            <a:lvl6pPr marL="2605456" indent="0">
              <a:buNone/>
              <a:defRPr sz="1800" b="1"/>
            </a:lvl6pPr>
            <a:lvl7pPr marL="3126547" indent="0">
              <a:buNone/>
              <a:defRPr sz="1800" b="1"/>
            </a:lvl7pPr>
            <a:lvl8pPr marL="3647637" indent="0">
              <a:buNone/>
              <a:defRPr sz="1800" b="1"/>
            </a:lvl8pPr>
            <a:lvl9pPr marL="4168729" indent="0">
              <a:buNone/>
              <a:defRPr sz="18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5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2018-11-05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10688638" cy="158177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20" tIns="52108" rIns="104220" bIns="52108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3" y="302866"/>
            <a:ext cx="8345105" cy="1260475"/>
          </a:xfrm>
          <a:prstGeom prst="rect">
            <a:avLst/>
          </a:prstGeom>
        </p:spPr>
        <p:txBody>
          <a:bodyPr vert="horz" lIns="104220" tIns="52108" rIns="104220" bIns="52108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70"/>
            <a:ext cx="9619774" cy="4991131"/>
          </a:xfrm>
          <a:prstGeom prst="rect">
            <a:avLst/>
          </a:prstGeom>
        </p:spPr>
        <p:txBody>
          <a:bodyPr vert="horz" lIns="104220" tIns="52108" rIns="104220" bIns="5210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3" y="7009643"/>
            <a:ext cx="2494016" cy="402652"/>
          </a:xfrm>
          <a:prstGeom prst="rect">
            <a:avLst/>
          </a:prstGeom>
        </p:spPr>
        <p:txBody>
          <a:bodyPr vert="horz" lIns="104220" tIns="52108" rIns="104220" bIns="5210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2018-11-05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5" y="7009643"/>
            <a:ext cx="3384735" cy="402652"/>
          </a:xfrm>
          <a:prstGeom prst="rect">
            <a:avLst/>
          </a:prstGeom>
        </p:spPr>
        <p:txBody>
          <a:bodyPr vert="horz" lIns="104220" tIns="52108" rIns="104220" bIns="5210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104220" tIns="52108" rIns="104220" bIns="5210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1042182" rtl="0" eaLnBrk="1" latinLnBrk="0" hangingPunct="1">
        <a:spcBef>
          <a:spcPct val="0"/>
        </a:spcBef>
        <a:buNone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90821" indent="-390821" algn="l" defTabSz="10421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846773" indent="-325681" algn="l" defTabSz="10421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302727" indent="-260544" algn="l" defTabSz="10421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823817" indent="-260544" algn="l" defTabSz="10421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344909" indent="-260544" algn="l" defTabSz="104218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001" indent="-260544" algn="l" defTabSz="10421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092" indent="-260544" algn="l" defTabSz="10421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182" indent="-260544" algn="l" defTabSz="10421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273" indent="-260544" algn="l" defTabSz="10421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91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82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74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64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56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47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37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29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600" dirty="0"/>
              <a:t>Group Activity</a:t>
            </a:r>
            <a:br>
              <a:rPr lang="en-GB" sz="4600" dirty="0"/>
            </a:br>
            <a:r>
              <a:rPr lang="en-GB" sz="4600" dirty="0"/>
              <a:t>Selecting Components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238885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MCA Workshop #4</a:t>
            </a:r>
          </a:p>
          <a:p>
            <a:r>
              <a:rPr lang="en-US" sz="2500" dirty="0">
                <a:solidFill>
                  <a:schemeClr val="bg1"/>
                </a:solidFill>
              </a:rPr>
              <a:t>7</a:t>
            </a:r>
            <a:r>
              <a:rPr lang="en-US" sz="2500" baseline="30000" dirty="0">
                <a:solidFill>
                  <a:schemeClr val="bg1"/>
                </a:solidFill>
              </a:rPr>
              <a:t>th</a:t>
            </a:r>
            <a:r>
              <a:rPr lang="en-US" sz="2500" dirty="0">
                <a:solidFill>
                  <a:schemeClr val="bg1"/>
                </a:solidFill>
              </a:rPr>
              <a:t> November 2018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704899" y="5530215"/>
            <a:ext cx="7482047" cy="1073785"/>
          </a:xfrm>
          <a:prstGeom prst="rect">
            <a:avLst/>
          </a:prstGeom>
        </p:spPr>
        <p:txBody>
          <a:bodyPr vert="horz" lIns="104220" tIns="52108" rIns="104220" bIns="52108" rtlCol="0">
            <a:normAutofit/>
          </a:bodyPr>
          <a:lstStyle>
            <a:lvl1pPr marL="0" indent="0" algn="ctr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091" indent="0" algn="ctr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182" indent="0" algn="ctr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3274" indent="0" algn="ctr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4364" indent="0" algn="ctr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5456" indent="0" algn="ctr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6547" indent="0" algn="ctr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47637" indent="0" algn="ctr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68729" indent="0" algn="ctr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932" y="1790071"/>
            <a:ext cx="9079468" cy="4534529"/>
          </a:xfrm>
        </p:spPr>
        <p:txBody>
          <a:bodyPr>
            <a:normAutofit/>
          </a:bodyPr>
          <a:lstStyle/>
          <a:p>
            <a:r>
              <a:rPr lang="en-AU" dirty="0"/>
              <a:t>Think about the process one should go through when selecting components for a motion system.</a:t>
            </a:r>
          </a:p>
          <a:p>
            <a:r>
              <a:rPr lang="en-AU" dirty="0"/>
              <a:t>Share and learn tips, tricks and best practice when it comes to designing motion systems.</a:t>
            </a:r>
          </a:p>
          <a:p>
            <a:r>
              <a:rPr lang="en-AU" dirty="0"/>
              <a:t>Become familiar with the components in the ESS MCAG standard list.</a:t>
            </a:r>
          </a:p>
          <a:p>
            <a:r>
              <a:rPr lang="en-AU" dirty="0"/>
              <a:t>Work as a team with people from other facilities.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870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CC1757-1CC3-7A4F-8355-75F9B71C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Exercise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B4ABD9-6949-FB43-B54C-11AC6DFBD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In groups, answer two questions consisting of scenarios that one might encounter when designing a neutron instrument.</a:t>
            </a:r>
          </a:p>
          <a:p>
            <a:r>
              <a:rPr lang="en-AU" dirty="0"/>
              <a:t>If you believe an important piece of information is missing make an assumption.</a:t>
            </a:r>
          </a:p>
          <a:p>
            <a:r>
              <a:rPr lang="en-AU" dirty="0"/>
              <a:t>A summary session will be held after the exercise to compare answers so it is suggested to document your work and be prepared to summarise how your group went.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B89C622-9948-5A47-B195-58667EC5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39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52FD9E-B0AC-A24D-A856-23CD3C69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Useful Feedback for ESS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476F8E-AADB-864B-8984-39560BB97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Areas where standard components are lacking?</a:t>
            </a:r>
          </a:p>
          <a:p>
            <a:r>
              <a:rPr lang="en-AU" dirty="0"/>
              <a:t>What can we do/add to make your life easier?</a:t>
            </a:r>
          </a:p>
          <a:p>
            <a:r>
              <a:rPr lang="en-AU" dirty="0"/>
              <a:t>Rules of thumb you use to spec a motor?</a:t>
            </a:r>
          </a:p>
          <a:p>
            <a:r>
              <a:rPr lang="en-AU" dirty="0"/>
              <a:t>Things that might go into a motion control design handbook?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56E7DE-880F-2646-9695-5F74B1B8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948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39C5FA-03A0-F645-BB90-74E1A2124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Groups</a:t>
            </a: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AA889817-C7BF-FC43-B336-7D0F595776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145014"/>
              </p:ext>
            </p:extLst>
          </p:nvPr>
        </p:nvGraphicFramePr>
        <p:xfrm>
          <a:off x="631969" y="1652930"/>
          <a:ext cx="9231360" cy="5848960"/>
        </p:xfrm>
        <a:graphic>
          <a:graphicData uri="http://schemas.openxmlformats.org/drawingml/2006/table">
            <a:tbl>
              <a:tblPr firstRow="1" firstCol="1" bandRow="1"/>
              <a:tblGrid>
                <a:gridCol w="2633375">
                  <a:extLst>
                    <a:ext uri="{9D8B030D-6E8A-4147-A177-3AD203B41FA5}">
                      <a16:colId xmlns:a16="http://schemas.microsoft.com/office/drawing/2014/main" val="3081601969"/>
                    </a:ext>
                  </a:extLst>
                </a:gridCol>
                <a:gridCol w="330481">
                  <a:extLst>
                    <a:ext uri="{9D8B030D-6E8A-4147-A177-3AD203B41FA5}">
                      <a16:colId xmlns:a16="http://schemas.microsoft.com/office/drawing/2014/main" val="525799310"/>
                    </a:ext>
                  </a:extLst>
                </a:gridCol>
                <a:gridCol w="2804435">
                  <a:extLst>
                    <a:ext uri="{9D8B030D-6E8A-4147-A177-3AD203B41FA5}">
                      <a16:colId xmlns:a16="http://schemas.microsoft.com/office/drawing/2014/main" val="2985443790"/>
                    </a:ext>
                  </a:extLst>
                </a:gridCol>
                <a:gridCol w="329317">
                  <a:extLst>
                    <a:ext uri="{9D8B030D-6E8A-4147-A177-3AD203B41FA5}">
                      <a16:colId xmlns:a16="http://schemas.microsoft.com/office/drawing/2014/main" val="3484054009"/>
                    </a:ext>
                  </a:extLst>
                </a:gridCol>
                <a:gridCol w="3133752">
                  <a:extLst>
                    <a:ext uri="{9D8B030D-6E8A-4147-A177-3AD203B41FA5}">
                      <a16:colId xmlns:a16="http://schemas.microsoft.com/office/drawing/2014/main" val="637260103"/>
                    </a:ext>
                  </a:extLst>
                </a:gridCol>
              </a:tblGrid>
              <a:tr h="292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 dirty="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Group 1</a:t>
                      </a:r>
                      <a:endParaRPr lang="sv-SE" sz="1900" dirty="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 dirty="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Group 2</a:t>
                      </a:r>
                      <a:endParaRPr lang="sv-SE" sz="1900" dirty="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 dirty="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Group 3</a:t>
                      </a:r>
                      <a:endParaRPr lang="sv-SE" sz="1900" dirty="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709265"/>
                  </a:ext>
                </a:extLst>
              </a:tr>
              <a:tr h="292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Room: Mercury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Room: Mars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Room: Neptune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321690"/>
                  </a:ext>
                </a:extLst>
              </a:tr>
              <a:tr h="292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Brian Nutter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Julio Lidón-Simón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Anders Sandström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546627"/>
                  </a:ext>
                </a:extLst>
              </a:tr>
              <a:tr h="292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Kristina Jurisic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Markus Larsson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Jon Elmer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727526"/>
                  </a:ext>
                </a:extLst>
              </a:tr>
              <a:tr h="292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Ben Withers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Klaus Bussmann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Thomas Fay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491775"/>
                  </a:ext>
                </a:extLst>
              </a:tr>
              <a:tr h="292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Maria Romedahl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Oliver Listing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Michael Klein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685566"/>
                  </a:ext>
                </a:extLst>
              </a:tr>
              <a:tr h="292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593698"/>
                  </a:ext>
                </a:extLst>
              </a:tr>
              <a:tr h="292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Group 4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 dirty="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Group 5</a:t>
                      </a:r>
                      <a:endParaRPr lang="sv-SE" sz="1900" dirty="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Group 6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45335"/>
                  </a:ext>
                </a:extLst>
              </a:tr>
              <a:tr h="292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Room: Pluto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Room: Polaris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Room: Tellus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771408"/>
                  </a:ext>
                </a:extLst>
              </a:tr>
              <a:tr h="292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Claude Pradervand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Steve Cox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Frank Darmann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067053"/>
                  </a:ext>
                </a:extLst>
              </a:tr>
              <a:tr h="292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Federico Rojas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Torsten Bögershausen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Paul Barron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327554"/>
                  </a:ext>
                </a:extLst>
              </a:tr>
              <a:tr h="292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Simon Cooper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Kåre Iversen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Joerg Burmester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529360"/>
                  </a:ext>
                </a:extLst>
              </a:tr>
              <a:tr h="292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Harald Kleines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Frank Suxdorf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 i="1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Julen Etxeberria Malkorra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585474"/>
                  </a:ext>
                </a:extLst>
              </a:tr>
              <a:tr h="292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 i="1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 i="1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130008"/>
                  </a:ext>
                </a:extLst>
              </a:tr>
              <a:tr h="292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Group 7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498739"/>
                  </a:ext>
                </a:extLst>
              </a:tr>
              <a:tr h="292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Room: Tellus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399950"/>
                  </a:ext>
                </a:extLst>
              </a:tr>
              <a:tr h="292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Nicholas Webb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006179"/>
                  </a:ext>
                </a:extLst>
              </a:tr>
              <a:tr h="292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Thomas Gahl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226402"/>
                  </a:ext>
                </a:extLst>
              </a:tr>
              <a:tr h="292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Sven Janaschke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13890"/>
                  </a:ext>
                </a:extLst>
              </a:tr>
              <a:tr h="292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 dirty="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Nicklas Holmberg</a:t>
                      </a:r>
                      <a:endParaRPr lang="sv-SE" sz="1900" dirty="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 dirty="0">
                          <a:effectLst/>
                          <a:latin typeface="Times New Roman" pitchFamily="2" charset="0"/>
                          <a:ea typeface="Times New Roman" pitchFamily="2" charset="0"/>
                        </a:rPr>
                        <a:t> </a:t>
                      </a:r>
                      <a:endParaRPr lang="sv-SE" sz="1900" dirty="0">
                        <a:effectLst/>
                        <a:latin typeface="Times New Roman" pitchFamily="2" charset="0"/>
                        <a:ea typeface="Times New Roman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993772"/>
                  </a:ext>
                </a:extLst>
              </a:tr>
            </a:tbl>
          </a:graphicData>
        </a:graphic>
      </p:graphicFrame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5856B1E-5262-4B47-9037-D2BEAA44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099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52FD9E-B0AC-A24D-A856-23CD3C69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Keep in mind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476F8E-AADB-864B-8984-39560BB97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It’s about the process and the considerations rather than memorising formulas and finding exact values, it’s not an exam.</a:t>
            </a:r>
          </a:p>
          <a:p>
            <a:r>
              <a:rPr lang="en-AU" dirty="0"/>
              <a:t>Please take note of issues and disagreements that arise and may be interesting for the rest of the group.</a:t>
            </a:r>
          </a:p>
          <a:p>
            <a:r>
              <a:rPr lang="en-AU" dirty="0"/>
              <a:t>Not everyone in the room has a background in mechanical engineering, help others to understand.</a:t>
            </a:r>
          </a:p>
          <a:p>
            <a:endParaRPr lang="en-AU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56E7DE-880F-2646-9695-5F74B1B8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89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52FD9E-B0AC-A24D-A856-23CD3C69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Keep in mind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476F8E-AADB-864B-8984-39560BB97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If unfamiliar with these types of calculations keep an open mind, even an understanding of big vs small values can be useful.</a:t>
            </a:r>
          </a:p>
          <a:p>
            <a:r>
              <a:rPr lang="en-AU" dirty="0"/>
              <a:t>The equations and work notes are given as a guide due to time constrains, if you disagree with anything then throw them out and do it your own way!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56E7DE-880F-2646-9695-5F74B1B8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20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52FD9E-B0AC-A24D-A856-23CD3C69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Good luck!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56E7DE-880F-2646-9695-5F74B1B8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7C97D33-BEE2-934B-8044-29B6C4C7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06" y="2042503"/>
            <a:ext cx="8486614" cy="496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87375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65830</TotalTime>
  <Words>398</Words>
  <Application>Microsoft Macintosh PowerPoint</Application>
  <PresentationFormat>Anpassad</PresentationFormat>
  <Paragraphs>133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ESS Core Powerpoint</vt:lpstr>
      <vt:lpstr>Group Activity Selecting Components</vt:lpstr>
      <vt:lpstr>The Aims</vt:lpstr>
      <vt:lpstr>The Exercise</vt:lpstr>
      <vt:lpstr>Useful Feedback for ESS</vt:lpstr>
      <vt:lpstr>The Groups</vt:lpstr>
      <vt:lpstr>Keep in mind</vt:lpstr>
      <vt:lpstr>Keep in mind</vt:lpstr>
      <vt:lpstr>Good luck!</vt:lpstr>
    </vt:vector>
  </TitlesOfParts>
  <Manager/>
  <Company>ESS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Ken Andersen</dc:creator>
  <cp:keywords/>
  <dc:description/>
  <cp:lastModifiedBy>Microsoft Office-användare</cp:lastModifiedBy>
  <cp:revision>884</cp:revision>
  <cp:lastPrinted>2016-01-31T23:02:04Z</cp:lastPrinted>
  <dcterms:created xsi:type="dcterms:W3CDTF">2013-10-29T16:05:10Z</dcterms:created>
  <dcterms:modified xsi:type="dcterms:W3CDTF">2018-11-05T21:35:40Z</dcterms:modified>
  <cp:category/>
</cp:coreProperties>
</file>