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5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441" r:id="rId5"/>
    <p:sldId id="427" r:id="rId6"/>
    <p:sldId id="429" r:id="rId7"/>
    <p:sldId id="455" r:id="rId8"/>
    <p:sldId id="447" r:id="rId9"/>
    <p:sldId id="436" r:id="rId10"/>
    <p:sldId id="437" r:id="rId11"/>
    <p:sldId id="456" r:id="rId12"/>
    <p:sldId id="434" r:id="rId13"/>
    <p:sldId id="442" r:id="rId14"/>
    <p:sldId id="443" r:id="rId15"/>
    <p:sldId id="457" r:id="rId16"/>
    <p:sldId id="435" r:id="rId17"/>
    <p:sldId id="448" r:id="rId18"/>
    <p:sldId id="458" r:id="rId19"/>
    <p:sldId id="440" r:id="rId20"/>
    <p:sldId id="449" r:id="rId21"/>
    <p:sldId id="459" r:id="rId22"/>
    <p:sldId id="446" r:id="rId23"/>
    <p:sldId id="444" r:id="rId24"/>
  </p:sldIdLst>
  <p:sldSz cx="10080625" cy="7559675"/>
  <p:notesSz cx="9928225" cy="67976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0" autoAdjust="0"/>
    <p:restoredTop sz="86486" autoAdjust="0"/>
  </p:normalViewPr>
  <p:slideViewPr>
    <p:cSldViewPr>
      <p:cViewPr varScale="1">
        <p:scale>
          <a:sx n="61" d="100"/>
          <a:sy n="61" d="100"/>
        </p:scale>
        <p:origin x="-1326" y="-78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3966" y="-10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4308562" cy="339661"/>
          </a:xfrm>
          <a:prstGeom prst="rect">
            <a:avLst/>
          </a:prstGeom>
          <a:noFill/>
          <a:ln>
            <a:noFill/>
          </a:ln>
        </p:spPr>
        <p:txBody>
          <a:bodyPr vert="horz" wrap="none" lIns="82476" tIns="41238" rIns="82476" bIns="41238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1400"/>
            </a:pPr>
            <a:endParaRPr lang="en-US" sz="1300" dirty="0">
              <a:latin typeface="DejaVu Sans" pitchFamily="34"/>
              <a:ea typeface="DejaVu Sans" pitchFamily="2"/>
              <a:cs typeface="Lohit Hindi" pitchFamily="2"/>
            </a:endParaRP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quarter" idx="1"/>
          </p:nvPr>
        </p:nvSpPr>
        <p:spPr>
          <a:xfrm>
            <a:off x="5619617" y="0"/>
            <a:ext cx="4308562" cy="339661"/>
          </a:xfrm>
          <a:prstGeom prst="rect">
            <a:avLst/>
          </a:prstGeom>
          <a:noFill/>
          <a:ln>
            <a:noFill/>
          </a:ln>
        </p:spPr>
        <p:txBody>
          <a:bodyPr vert="horz" wrap="none" lIns="82476" tIns="41238" rIns="82476" bIns="41238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r" hangingPunct="0">
              <a:buNone/>
              <a:defRPr sz="1400"/>
            </a:pPr>
            <a:endParaRPr lang="en-US" sz="1300" dirty="0">
              <a:latin typeface="DejaVu Sans" pitchFamily="34"/>
              <a:ea typeface="DejaVu Sans" pitchFamily="2"/>
              <a:cs typeface="Lohit Hindi" pitchFamily="2"/>
            </a:endParaRPr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2"/>
          </p:nvPr>
        </p:nvSpPr>
        <p:spPr>
          <a:xfrm>
            <a:off x="0" y="6457904"/>
            <a:ext cx="4308562" cy="339661"/>
          </a:xfrm>
          <a:prstGeom prst="rect">
            <a:avLst/>
          </a:prstGeom>
          <a:noFill/>
          <a:ln>
            <a:noFill/>
          </a:ln>
        </p:spPr>
        <p:txBody>
          <a:bodyPr vert="horz" wrap="none" lIns="82476" tIns="41238" rIns="82476" bIns="41238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1400"/>
            </a:pPr>
            <a:endParaRPr lang="en-US" sz="1300" dirty="0">
              <a:latin typeface="DejaVu Sans" pitchFamily="34"/>
              <a:ea typeface="DejaVu Sans" pitchFamily="2"/>
              <a:cs typeface="Lohit Hindi" pitchFamily="2"/>
            </a:endParaRPr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3"/>
          </p:nvPr>
        </p:nvSpPr>
        <p:spPr>
          <a:xfrm>
            <a:off x="5619617" y="6457904"/>
            <a:ext cx="4308562" cy="339661"/>
          </a:xfrm>
          <a:prstGeom prst="rect">
            <a:avLst/>
          </a:prstGeom>
          <a:noFill/>
          <a:ln>
            <a:noFill/>
          </a:ln>
        </p:spPr>
        <p:txBody>
          <a:bodyPr vert="horz" wrap="none" lIns="82476" tIns="41238" rIns="82476" bIns="41238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r" hangingPunct="0">
              <a:buNone/>
              <a:defRPr sz="1400"/>
            </a:pPr>
            <a:fld id="{634AED2D-3C77-4C99-A8C8-6F34D6F6B991}" type="slidenum">
              <a:rPr/>
              <a:pPr algn="r" hangingPunct="0">
                <a:buNone/>
                <a:defRPr sz="1400"/>
              </a:pPr>
              <a:t>‹Nº›</a:t>
            </a:fld>
            <a:endParaRPr lang="en-US" sz="1300" dirty="0">
              <a:latin typeface="DejaVu Sans" pitchFamily="34"/>
              <a:ea typeface="DejaVu Sans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94765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17525"/>
            <a:ext cx="3397250" cy="25479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3"/>
          </p:nvPr>
        </p:nvSpPr>
        <p:spPr>
          <a:xfrm>
            <a:off x="992865" y="3228838"/>
            <a:ext cx="7942449" cy="30587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4" name="3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4308562" cy="3396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IN" sz="1300" kern="1200">
                <a:latin typeface="Times New Roman" pitchFamily="18"/>
                <a:ea typeface="DejaVu Sans" pitchFamily="2"/>
                <a:cs typeface="Tahoma" pitchFamily="2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5" name="4 Marcador de fecha"/>
          <p:cNvSpPr txBox="1">
            <a:spLocks noGrp="1"/>
          </p:cNvSpPr>
          <p:nvPr>
            <p:ph type="dt" idx="1"/>
          </p:nvPr>
        </p:nvSpPr>
        <p:spPr>
          <a:xfrm>
            <a:off x="5619617" y="0"/>
            <a:ext cx="4308562" cy="3396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IN" sz="1300" kern="1200">
                <a:latin typeface="Times New Roman" pitchFamily="18"/>
                <a:ea typeface="DejaVu Sans" pitchFamily="2"/>
                <a:cs typeface="Tahoma" pitchFamily="2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4"/>
          </p:nvPr>
        </p:nvSpPr>
        <p:spPr>
          <a:xfrm>
            <a:off x="0" y="6457904"/>
            <a:ext cx="4308562" cy="3396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en-IN" sz="1300" kern="1200">
                <a:latin typeface="Times New Roman" pitchFamily="18"/>
                <a:ea typeface="DejaVu Sans" pitchFamily="2"/>
                <a:cs typeface="Tahoma" pitchFamily="2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5"/>
          </p:nvPr>
        </p:nvSpPr>
        <p:spPr>
          <a:xfrm>
            <a:off x="5619617" y="6457904"/>
            <a:ext cx="4308562" cy="3396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en-IN" sz="1300" kern="1200">
                <a:latin typeface="Times New Roman" pitchFamily="18"/>
                <a:ea typeface="DejaVu Sans" pitchFamily="2"/>
                <a:cs typeface="Tahoma" pitchFamily="2"/>
              </a:defRPr>
            </a:lvl1pPr>
          </a:lstStyle>
          <a:p>
            <a:pPr lvl="0"/>
            <a:fld id="{D48A86F2-C7CD-4B98-9CD2-5D57B7428C25}" type="slidenum">
              <a:rPr/>
              <a:pPr lvl="0"/>
              <a:t>‹Nº›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20483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en-IN" sz="2000" b="0" i="0" u="none" strike="noStrike" kern="1200">
        <a:ln>
          <a:noFill/>
        </a:ln>
        <a:latin typeface="Arial" pitchFamily="18"/>
        <a:ea typeface="DejaVu Sans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3265488" y="517525"/>
            <a:ext cx="3397250" cy="25479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992865" y="3228838"/>
            <a:ext cx="7942449" cy="307777"/>
          </a:xfrm>
        </p:spPr>
        <p:txBody>
          <a:bodyPr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3265488" y="517525"/>
            <a:ext cx="3397250" cy="25479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992865" y="3228838"/>
            <a:ext cx="7942449" cy="307777"/>
          </a:xfrm>
        </p:spPr>
        <p:txBody>
          <a:bodyPr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5488" y="517525"/>
            <a:ext cx="3397250" cy="2547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48A86F2-C7CD-4B98-9CD2-5D57B7428C25}" type="slidenum">
              <a:rPr lang="es-ES" smtClean="0"/>
              <a:pPr lvl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9202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3265488" y="517525"/>
            <a:ext cx="3397250" cy="25479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992865" y="3228838"/>
            <a:ext cx="7942449" cy="307777"/>
          </a:xfrm>
        </p:spPr>
        <p:txBody>
          <a:bodyPr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5488" y="517525"/>
            <a:ext cx="3397250" cy="2547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48A86F2-C7CD-4B98-9CD2-5D57B7428C25}" type="slidenum">
              <a:rPr lang="es-ES" smtClean="0"/>
              <a:pPr lvl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0425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5488" y="517525"/>
            <a:ext cx="3397250" cy="2547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48A86F2-C7CD-4B98-9CD2-5D57B7428C25}" type="slidenum">
              <a:rPr lang="es-ES" smtClean="0"/>
              <a:pPr lvl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0780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3265488" y="517525"/>
            <a:ext cx="3397250" cy="25479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992865" y="3228838"/>
            <a:ext cx="7942449" cy="307777"/>
          </a:xfrm>
        </p:spPr>
        <p:txBody>
          <a:bodyPr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5488" y="517525"/>
            <a:ext cx="3397250" cy="2547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48A86F2-C7CD-4B98-9CD2-5D57B7428C25}" type="slidenum">
              <a:rPr lang="es-ES" smtClean="0"/>
              <a:pPr lvl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5918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5488" y="517525"/>
            <a:ext cx="3397250" cy="2547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48A86F2-C7CD-4B98-9CD2-5D57B7428C25}" type="slidenum">
              <a:rPr lang="es-ES" smtClean="0"/>
              <a:pPr lvl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3697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3265488" y="517525"/>
            <a:ext cx="3397250" cy="25479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992865" y="3228838"/>
            <a:ext cx="7942449" cy="307777"/>
          </a:xfrm>
        </p:spPr>
        <p:txBody>
          <a:bodyPr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3265488" y="517525"/>
            <a:ext cx="3397250" cy="25479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17862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3265488" y="517525"/>
            <a:ext cx="3397250" cy="25479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992865" y="3228838"/>
            <a:ext cx="7942449" cy="307777"/>
          </a:xfrm>
        </p:spPr>
        <p:txBody>
          <a:bodyPr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3265488" y="517525"/>
            <a:ext cx="3397250" cy="25479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67682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5488" y="517525"/>
            <a:ext cx="3397250" cy="2547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48A86F2-C7CD-4B98-9CD2-5D57B7428C25}" type="slidenum">
              <a:rPr lang="es-ES" smtClean="0"/>
              <a:pPr lvl="0"/>
              <a:t>3</a:t>
            </a:fld>
            <a:endParaRPr lang="es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5488" y="517525"/>
            <a:ext cx="3397250" cy="2547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48A86F2-C7CD-4B98-9CD2-5D57B7428C25}" type="slidenum">
              <a:rPr lang="es-ES" smtClean="0"/>
              <a:pPr lvl="0"/>
              <a:t>4</a:t>
            </a:fld>
            <a:endParaRPr lang="es-E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5488" y="517525"/>
            <a:ext cx="3397250" cy="2547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48A86F2-C7CD-4B98-9CD2-5D57B7428C25}" type="slidenum">
              <a:rPr lang="es-ES" smtClean="0"/>
              <a:pPr lvl="0"/>
              <a:t>5</a:t>
            </a:fld>
            <a:endParaRPr lang="es-E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3265488" y="517525"/>
            <a:ext cx="3397250" cy="25479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992865" y="3228838"/>
            <a:ext cx="7942449" cy="307777"/>
          </a:xfrm>
        </p:spPr>
        <p:txBody>
          <a:bodyPr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5488" y="517525"/>
            <a:ext cx="3397250" cy="2547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48A86F2-C7CD-4B98-9CD2-5D57B7428C25}" type="slidenum">
              <a:rPr lang="es-ES" smtClean="0"/>
              <a:pPr lvl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4870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5488" y="517525"/>
            <a:ext cx="3397250" cy="2547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48A86F2-C7CD-4B98-9CD2-5D57B7428C25}" type="slidenum">
              <a:rPr lang="es-ES" smtClean="0"/>
              <a:pPr lvl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4620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5488" y="517525"/>
            <a:ext cx="3397250" cy="2547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48A86F2-C7CD-4B98-9CD2-5D57B7428C25}" type="slidenum">
              <a:rPr lang="es-ES" smtClean="0"/>
              <a:pPr lvl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691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69EA8B-A95D-4F5C-884A-9B4A1870780E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9C29FE-B6D8-445B-AEF1-7679AD4671D9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80288" y="193675"/>
            <a:ext cx="2339975" cy="563086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60363" y="193675"/>
            <a:ext cx="6867525" cy="563086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44717C-F561-4B89-BC45-B1EE92F2FF6E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5F36AC-CFD8-47EA-971D-10B28B3C35C2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45CEC6-FE3D-43FB-B8E5-EEF99697CFD5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D3084D-96AB-43E0-960B-57ACB2511598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60363" y="6954838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72050" y="6954838"/>
            <a:ext cx="4459288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3B5127-4E9F-4D7E-8A84-AC855972D126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1E24EA-68BB-4DAF-B59B-56E82ADB1CAF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D295FC-455D-4E93-A07A-2BBF5CED3570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ED934E-4EEC-4963-8B6E-D337C55094E6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2F750D-3ABA-4338-ABAC-8CEDF9F1215F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324000">
              <a:buSzPct val="100000"/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 marL="864000" indent="-324000">
              <a:buSzPct val="100000"/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1295999" indent="-288000">
              <a:buSzPct val="100000"/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marL="1728000" indent="-216000">
              <a:buSzPct val="100000"/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marL="2160000" indent="-216000">
              <a:buSzPct val="100000"/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1F088C-D03F-4BBD-87B8-D6A6C30FA62E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7030DD-5C99-445E-A268-E80FA6CDE2C3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2257068-0325-4E3C-A099-6A31A7588B50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64388" y="1417638"/>
            <a:ext cx="2266950" cy="99218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60363" y="1417638"/>
            <a:ext cx="6651625" cy="99218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7F6D0A-588C-433C-827C-ACD98CFA0D74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622D9A-7A06-4FA7-902F-5DF4AC22C1C1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None/>
              <a:defRPr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60363" y="1439863"/>
            <a:ext cx="4603750" cy="4384675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6513" y="1439863"/>
            <a:ext cx="4603750" cy="4384675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B90CCB-6D03-4B3F-B967-6A547007FBAE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buNone/>
              <a:defRPr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B75D56-453E-49ED-8962-DEB27F377896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89703A-4896-4C16-8DF2-05FFFFE1C5E9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BB171D-F1EA-4D47-BB72-EEDFF4D5B154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EC97E4-DD30-4D7A-962B-D6820A3ADD8C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2B84C6-EC0B-4D85-9A4E-5A90C51839AB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720"/>
            <a:ext cx="10080000" cy="125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22630"/>
          </a:solidFill>
          <a:ln w="9360">
            <a:solidFill>
              <a:srgbClr val="BE4B48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Times New Roman" pitchFamily="18" charset="0"/>
              <a:ea typeface="DejaVu Sans" pitchFamily="2"/>
              <a:cs typeface="Times New Roman" pitchFamily="18" charset="0"/>
            </a:endParaRPr>
          </a:p>
        </p:txBody>
      </p:sp>
      <p:sp>
        <p:nvSpPr>
          <p:cNvPr id="3" name="2 Marcador de título"/>
          <p:cNvSpPr txBox="1"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IN" dirty="0"/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1"/>
          </p:nvPr>
        </p:nvSpPr>
        <p:spPr>
          <a:xfrm>
            <a:off x="360000" y="1440000"/>
            <a:ext cx="936000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SzPct val="45000"/>
              <a:buFont typeface="StarSymbol"/>
              <a:buNone/>
              <a:defRPr lang="en-IN" sz="3200" b="0" i="0" u="none" strike="noStrike" kern="1200">
                <a:ln>
                  <a:noFill/>
                </a:ln>
                <a:latin typeface="Arial" pitchFamily="34"/>
                <a:ea typeface="DejaVu Sans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2"/>
              </a:spcAft>
              <a:buSzPct val="45000"/>
              <a:buFont typeface="StarSymbol"/>
              <a:buChar char="●"/>
              <a:defRPr lang="en-IN" sz="3200" b="0" i="0" u="none" strike="noStrike" kern="1200">
                <a:ln>
                  <a:noFill/>
                </a:ln>
                <a:latin typeface="Arial" pitchFamily="34"/>
                <a:ea typeface="DejaVu Sans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IN" sz="2800" b="0" i="0" u="none" strike="noStrike" kern="1200">
                <a:ln>
                  <a:noFill/>
                </a:ln>
                <a:latin typeface="Arial" pitchFamily="34"/>
                <a:ea typeface="DejaVu Sans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IN" sz="24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IN" dirty="0"/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2"/>
          </p:nvPr>
        </p:nvSpPr>
        <p:spPr>
          <a:xfrm>
            <a:off x="503999" y="7020000"/>
            <a:ext cx="2348280" cy="38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lvl="0" rtl="0" hangingPunct="0">
              <a:buNone/>
              <a:tabLst/>
              <a:defRPr lang="en-IN" sz="1400" kern="1200">
                <a:latin typeface="Trebuchet MS" pitchFamily="34"/>
                <a:ea typeface="DejaVu Sans" pitchFamily="2"/>
                <a:cs typeface="Tahoma" pitchFamily="2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060000" y="7020000"/>
            <a:ext cx="3960000" cy="38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lvl="0" algn="ctr" rtl="0" hangingPunct="0">
              <a:buNone/>
              <a:tabLst/>
              <a:defRPr lang="en-IN" sz="1400" kern="1200">
                <a:latin typeface="Trebuchet MS" pitchFamily="34"/>
                <a:ea typeface="DejaVu Sans" pitchFamily="2"/>
                <a:cs typeface="Tahoma" pitchFamily="2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7227360" y="7020000"/>
            <a:ext cx="2348280" cy="38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lvl="0" algn="r" rtl="0" hangingPunct="0">
              <a:buNone/>
              <a:tabLst/>
              <a:defRPr lang="en-IN" sz="1400" kern="1200">
                <a:latin typeface="Trebuchet MS" pitchFamily="34"/>
                <a:ea typeface="DejaVu Sans" pitchFamily="2"/>
                <a:cs typeface="Tahoma" pitchFamily="2"/>
              </a:defRPr>
            </a:lvl1pPr>
          </a:lstStyle>
          <a:p>
            <a:pPr lvl="0"/>
            <a:fld id="{C9DE3279-F983-4DD1-BE28-914E939D709A}" type="slidenum">
              <a:rPr/>
              <a:pPr lvl="0"/>
              <a:t>‹Nº›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hangingPunct="0">
        <a:tabLst/>
        <a:defRPr lang="en-IN" sz="4400" b="0" i="0" u="none" strike="noStrike" kern="1200">
          <a:ln>
            <a:noFill/>
          </a:ln>
          <a:solidFill>
            <a:srgbClr val="FFFFFF"/>
          </a:solidFill>
          <a:latin typeface="Times New Roman" pitchFamily="18" charset="0"/>
          <a:ea typeface="DejaVu Sans" pitchFamily="2"/>
          <a:cs typeface="Times New Roman" pitchFamily="18" charset="0"/>
        </a:defRPr>
      </a:lvl1pPr>
    </p:titleStyle>
    <p:bodyStyle>
      <a:lvl1pPr marL="0" marR="0" indent="0" rtl="0" hangingPunct="0">
        <a:spcBef>
          <a:spcPts val="0"/>
        </a:spcBef>
        <a:spcAft>
          <a:spcPts val="1412"/>
        </a:spcAft>
        <a:tabLst/>
        <a:defRPr lang="en-IN" sz="3200" b="0" i="0" u="none" strike="noStrike" kern="1200">
          <a:ln>
            <a:noFill/>
          </a:ln>
          <a:latin typeface="Berlin Sans FB Demi" pitchFamily="34" charset="0"/>
          <a:ea typeface="DejaVu Sans" pitchFamily="2"/>
          <a:cs typeface="Times New Roman" pitchFamily="18" charset="0"/>
        </a:defRPr>
      </a:lvl1pPr>
      <a:lvl2pPr>
        <a:defRPr>
          <a:latin typeface="+mn-lt"/>
          <a:cs typeface="Times New Roman" pitchFamily="18" charset="0"/>
        </a:defRPr>
      </a:lvl2pPr>
      <a:lvl3pPr>
        <a:defRPr>
          <a:latin typeface="+mn-lt"/>
          <a:cs typeface="Times New Roman" pitchFamily="18" charset="0"/>
        </a:defRPr>
      </a:lvl3pPr>
      <a:lvl4pPr>
        <a:defRPr>
          <a:latin typeface="+mn-lt"/>
          <a:cs typeface="Times New Roman" pitchFamily="18" charset="0"/>
        </a:defRPr>
      </a:lvl4pPr>
      <a:lvl5pPr>
        <a:defRPr>
          <a:latin typeface="+mn-lt"/>
          <a:cs typeface="Times New Roman" pitchFamily="18" charset="0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Move="1" noResize="1"/>
          </p:cNvSpPr>
          <p:nvPr/>
        </p:nvSpPr>
        <p:spPr>
          <a:xfrm>
            <a:off x="0" y="7020000"/>
            <a:ext cx="10080000" cy="55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22630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DejaVu Sans" pitchFamily="34"/>
              <a:ea typeface="DejaVu Sans" pitchFamily="2"/>
              <a:cs typeface="Lohit Hindi" pitchFamily="2"/>
            </a:endParaRPr>
          </a:p>
        </p:txBody>
      </p:sp>
      <p:sp>
        <p:nvSpPr>
          <p:cNvPr id="3" name="2 Marcador de título"/>
          <p:cNvSpPr txBox="1">
            <a:spLocks noGrp="1"/>
          </p:cNvSpPr>
          <p:nvPr>
            <p:ph type="title"/>
          </p:nvPr>
        </p:nvSpPr>
        <p:spPr>
          <a:xfrm>
            <a:off x="720000" y="1417320"/>
            <a:ext cx="8640000" cy="3154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IN"/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1"/>
          </p:nvPr>
        </p:nvSpPr>
        <p:spPr>
          <a:xfrm>
            <a:off x="360000" y="69548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IN" sz="3200" b="0" i="0" u="none" strike="noStrike" kern="1200">
                <a:ln>
                  <a:noFill/>
                </a:ln>
                <a:latin typeface="Arial" pitchFamily="34"/>
                <a:ea typeface="DejaVu Sans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•"/>
              <a:defRPr lang="en-IN" sz="3200" b="0" i="0" u="none" strike="noStrike" kern="1200">
                <a:ln>
                  <a:noFill/>
                </a:ln>
                <a:latin typeface="Arial" pitchFamily="34"/>
                <a:ea typeface="DejaVu Sans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IN" sz="2800" b="0" i="0" u="none" strike="noStrike" kern="1200">
                <a:ln>
                  <a:noFill/>
                </a:ln>
                <a:latin typeface="Arial" pitchFamily="34"/>
                <a:ea typeface="DejaVu Sans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IN" sz="24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IN"/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2"/>
          </p:nvPr>
        </p:nvSpPr>
        <p:spPr>
          <a:xfrm>
            <a:off x="503999" y="7092000"/>
            <a:ext cx="2348280" cy="38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lvl="0" rtl="0" hangingPunct="0">
              <a:buNone/>
              <a:tabLst/>
              <a:defRPr lang="en-IN" sz="1400" kern="1200">
                <a:solidFill>
                  <a:srgbClr val="FFFFFF"/>
                </a:solidFill>
                <a:latin typeface="Trebuchet MS" pitchFamily="34"/>
                <a:ea typeface="DejaVu Sans" pitchFamily="2"/>
                <a:cs typeface="Tahoma" pitchFamily="2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060000" y="7092000"/>
            <a:ext cx="3960000" cy="38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lvl="0" algn="ctr" rtl="0" hangingPunct="0">
              <a:buNone/>
              <a:tabLst/>
              <a:defRPr lang="en-IN" sz="1400" kern="1200">
                <a:solidFill>
                  <a:srgbClr val="FFFFFF"/>
                </a:solidFill>
                <a:latin typeface="Trebuchet MS" pitchFamily="34"/>
                <a:ea typeface="DejaVu Sans" pitchFamily="2"/>
                <a:cs typeface="Tahoma" pitchFamily="2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7227360" y="7092000"/>
            <a:ext cx="2348280" cy="38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lvl="0" algn="r" rtl="0" hangingPunct="0">
              <a:buNone/>
              <a:tabLst/>
              <a:defRPr lang="en-IN" sz="1400" kern="1200">
                <a:solidFill>
                  <a:srgbClr val="FFFFFF"/>
                </a:solidFill>
                <a:latin typeface="Trebuchet MS" pitchFamily="34"/>
                <a:ea typeface="DejaVu Sans" pitchFamily="2"/>
                <a:cs typeface="Tahoma" pitchFamily="2"/>
              </a:defRPr>
            </a:lvl1pPr>
          </a:lstStyle>
          <a:p>
            <a:pPr lvl="0"/>
            <a:fld id="{242136A3-8441-4B66-9CAA-BFB64191EFF3}" type="slidenum">
              <a:rPr/>
              <a:pPr lvl="0"/>
              <a:t>‹Nº›</a:t>
            </a:fld>
            <a:endParaRPr lang="en-IN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13" cstate="print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9080"/>
            <a:ext cx="2160000" cy="143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4" cstate="print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8000" y="5399640"/>
            <a:ext cx="1440000" cy="1242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hangingPunct="0">
        <a:spcBef>
          <a:spcPts val="2551"/>
        </a:spcBef>
        <a:spcAft>
          <a:spcPts val="0"/>
        </a:spcAft>
        <a:tabLst/>
        <a:defRPr lang="en-IN" sz="4400" b="1" i="0" u="none" strike="noStrike" kern="1200">
          <a:ln>
            <a:noFill/>
          </a:ln>
          <a:solidFill>
            <a:srgbClr val="FFFFFF"/>
          </a:solidFill>
          <a:latin typeface="Arial" pitchFamily="34"/>
          <a:ea typeface="DejaVu Sans" pitchFamily="2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en-IN" sz="3200" b="0" i="0" u="none" strike="noStrike" kern="1200">
          <a:ln>
            <a:noFill/>
          </a:ln>
          <a:latin typeface="Arial" pitchFamily="34"/>
          <a:ea typeface="DejaVu Sans" pitchFamily="2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jpeg"/><Relationship Id="rId4" Type="http://schemas.openxmlformats.org/officeDocument/2006/relationships/image" Target="../media/image59.emf"/><Relationship Id="rId9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jpe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jpe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73.png"/><Relationship Id="rId7" Type="http://schemas.openxmlformats.org/officeDocument/2006/relationships/image" Target="../media/image8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10" Type="http://schemas.openxmlformats.org/officeDocument/2006/relationships/image" Target="../media/image81.jpeg"/><Relationship Id="rId4" Type="http://schemas.openxmlformats.org/officeDocument/2006/relationships/image" Target="../media/image82.png"/><Relationship Id="rId9" Type="http://schemas.openxmlformats.org/officeDocument/2006/relationships/image" Target="../media/image8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svg"/><Relationship Id="rId3" Type="http://schemas.openxmlformats.org/officeDocument/2006/relationships/image" Target="../media/image87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svg"/><Relationship Id="rId5" Type="http://schemas.openxmlformats.org/officeDocument/2006/relationships/image" Target="../media/image89.svg"/><Relationship Id="rId4" Type="http://schemas.openxmlformats.org/officeDocument/2006/relationships/image" Target="../media/image8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1980064" y="2511081"/>
            <a:ext cx="6372616" cy="1327158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1">
              <a:lnSpc>
                <a:spcPct val="98000"/>
              </a:lnSpc>
              <a:buNone/>
            </a:pPr>
            <a:r>
              <a:rPr lang="es-E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MEBT FC, WS, SC and EMU Status</a:t>
            </a:r>
            <a:endParaRPr lang="en-IN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160000" cy="143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000" y="5400000"/>
            <a:ext cx="1440000" cy="12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5296534" y="5280035"/>
            <a:ext cx="3515363" cy="150658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sz="2400" b="1" i="0" u="none" strike="noStrike" kern="1200" dirty="0">
                <a:ln>
                  <a:noFill/>
                </a:ln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Ángel Rodríguez Páramo</a:t>
            </a:r>
            <a:endParaRPr lang="en-GB" b="1" i="0" u="none" strike="noStrike" kern="1200" dirty="0">
              <a:ln>
                <a:noFill/>
              </a:ln>
              <a:latin typeface="Times New Roman" pitchFamily="18" charset="0"/>
              <a:ea typeface="DejaVu Sans" pitchFamily="34" charset="0"/>
              <a:cs typeface="Times New Roman" pitchFamily="18" charset="0"/>
            </a:endParaRPr>
          </a:p>
          <a:p>
            <a:pPr hangingPunct="0">
              <a:buNone/>
            </a:pPr>
            <a:r>
              <a:rPr lang="en-GB" b="1" i="0" u="none" strike="noStrike" kern="1200" dirty="0">
                <a:ln>
                  <a:noFill/>
                </a:ln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ESS-Bilbao </a:t>
            </a:r>
          </a:p>
          <a:p>
            <a:pPr hangingPunct="0">
              <a:buNone/>
            </a:pPr>
            <a:r>
              <a:rPr lang="es-ES" b="1" dirty="0" err="1"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es-E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b="1" dirty="0" err="1">
                <a:latin typeface="Times New Roman" pitchFamily="18" charset="0"/>
                <a:cs typeface="Times New Roman" pitchFamily="18" charset="0"/>
              </a:rPr>
              <a:t>Instrumentation</a:t>
            </a:r>
            <a:r>
              <a:rPr lang="es-E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b="1" dirty="0" err="1">
                <a:latin typeface="Times New Roman" pitchFamily="18" charset="0"/>
                <a:cs typeface="Times New Roman" pitchFamily="18" charset="0"/>
              </a:rPr>
              <a:t>Group</a:t>
            </a:r>
            <a:endParaRPr lang="en-GB" b="1" i="0" u="none" strike="noStrike" kern="1200" dirty="0">
              <a:ln>
                <a:noFill/>
              </a:ln>
              <a:latin typeface="Times New Roman" pitchFamily="18" charset="0"/>
              <a:ea typeface="DejaVu Sans" pitchFamily="34" charset="0"/>
              <a:cs typeface="Times New Roman" pitchFamily="18" charset="0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b="1" i="0" u="none" strike="noStrike" kern="1200" dirty="0">
                <a:ln>
                  <a:noFill/>
                </a:ln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arparamo@essbilbao</a:t>
            </a:r>
            <a:r>
              <a:rPr lang="en-GB" b="1" dirty="0"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.org</a:t>
            </a:r>
            <a:endParaRPr lang="en-GB" b="1" i="0" u="none" strike="noStrike" kern="1200" dirty="0">
              <a:ln>
                <a:noFill/>
              </a:ln>
              <a:latin typeface="Times New Roman" pitchFamily="18" charset="0"/>
              <a:ea typeface="DejaVu Sans" pitchFamily="34" charset="0"/>
              <a:cs typeface="Times New Roman" pitchFamily="18" charset="0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b="1" i="0" u="none" strike="noStrike" kern="1200" dirty="0">
                <a:ln>
                  <a:noFill/>
                </a:ln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November – 2018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N" dirty="0"/>
              <a:t>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930F962-38D9-423D-9CF1-F15976356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83805"/>
            <a:ext cx="9360000" cy="5464384"/>
          </a:xfrm>
        </p:spPr>
        <p:txBody>
          <a:bodyPr/>
          <a:lstStyle/>
          <a:p>
            <a:pPr marL="457200" indent="-457200" algn="l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cs typeface="Lohit Hindi" pitchFamily="2"/>
              </a:rPr>
              <a:t>Introduction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Faraday Cup</a:t>
            </a:r>
            <a:endParaRPr lang="en-US" dirty="0"/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Wire Scanners</a:t>
            </a:r>
            <a:endParaRPr lang="en-US" b="1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Scrapers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EMU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Conclusions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E7D64161-DFBA-4F27-A639-9733259A03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650062">
            <a:off x="6513580" y="4282808"/>
            <a:ext cx="694915" cy="25284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DFC568-B6DD-4071-B8B6-B3E4ADF46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720" y="193320"/>
            <a:ext cx="3711760" cy="886680"/>
          </a:xfrm>
        </p:spPr>
        <p:txBody>
          <a:bodyPr/>
          <a:lstStyle/>
          <a:p>
            <a:r>
              <a:rPr lang="en-GB" dirty="0"/>
              <a:t>WS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83D9062-856A-473B-8029-CFC5B0BC98B8}"/>
              </a:ext>
            </a:extLst>
          </p:cNvPr>
          <p:cNvSpPr txBox="1"/>
          <p:nvPr/>
        </p:nvSpPr>
        <p:spPr>
          <a:xfrm>
            <a:off x="4474844" y="427460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DESIGN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79EA36-685A-4E63-9760-A69869D1BA2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117" y="6509968"/>
            <a:ext cx="1610357" cy="6680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E9336D1-762B-4F8F-9184-95BA99C25D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9330" y="4853784"/>
            <a:ext cx="868731" cy="149717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9D07E6E-23FF-4D76-B499-54A0307D4E93}"/>
              </a:ext>
            </a:extLst>
          </p:cNvPr>
          <p:cNvGrpSpPr/>
          <p:nvPr/>
        </p:nvGrpSpPr>
        <p:grpSpPr>
          <a:xfrm>
            <a:off x="4414477" y="4853784"/>
            <a:ext cx="1763205" cy="1810016"/>
            <a:chOff x="1989360" y="5198625"/>
            <a:chExt cx="1763205" cy="181001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9429CA17-9737-4161-A2FE-E1751CEA7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4134" y="5198625"/>
              <a:ext cx="1698431" cy="1497173"/>
            </a:xfrm>
            <a:prstGeom prst="snip1Rect">
              <a:avLst>
                <a:gd name="adj" fmla="val 50000"/>
              </a:avLst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0DC623A8-C67C-433C-9AD5-9EE57597FF25}"/>
                </a:ext>
              </a:extLst>
            </p:cNvPr>
            <p:cNvSpPr/>
            <p:nvPr/>
          </p:nvSpPr>
          <p:spPr>
            <a:xfrm rot="2268115">
              <a:off x="1989360" y="6325153"/>
              <a:ext cx="928352" cy="6834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8" name="4 Imagen">
            <a:extLst>
              <a:ext uri="{FF2B5EF4-FFF2-40B4-BE49-F238E27FC236}">
                <a16:creationId xmlns:a16="http://schemas.microsoft.com/office/drawing/2014/main" xmlns="" id="{00000000-0008-0000-0100-0000050000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1157" y="4545460"/>
            <a:ext cx="1578923" cy="20910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5145D8-2FB7-47B6-86EE-4CB5C012D09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883" y="6509968"/>
            <a:ext cx="1517783" cy="56750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C0F5C4D-1F64-484F-AF4F-04DDA30BD80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1157" y="6728597"/>
            <a:ext cx="1773691" cy="7819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FAB3D1-E806-4E26-9F1D-17BB08F7291A}"/>
              </a:ext>
            </a:extLst>
          </p:cNvPr>
          <p:cNvSpPr txBox="1"/>
          <p:nvPr/>
        </p:nvSpPr>
        <p:spPr>
          <a:xfrm>
            <a:off x="674150" y="4283893"/>
            <a:ext cx="1135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ESS TDR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EE389F9-5A43-4C3F-A1FA-AA49D77B090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3234" y="6261268"/>
            <a:ext cx="1418584" cy="1066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A865CA7-1ED9-4CCD-90BC-1122ABE3409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0" y="4643933"/>
            <a:ext cx="2433990" cy="11078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2D94BCC-9920-435B-B284-22FDC279D50E}"/>
              </a:ext>
            </a:extLst>
          </p:cNvPr>
          <p:cNvSpPr txBox="1"/>
          <p:nvPr/>
        </p:nvSpPr>
        <p:spPr>
          <a:xfrm>
            <a:off x="632518" y="5868069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/>
              <a:t>ESS-0020237</a:t>
            </a:r>
          </a:p>
          <a:p>
            <a:r>
              <a:rPr lang="en-GB" sz="1400" dirty="0"/>
              <a:t>Cheymol et al.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1E6F955-4858-4220-8B26-9D5620266A4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264" y="6436069"/>
            <a:ext cx="1795728" cy="106696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D262BF1-328B-4EC7-BD63-0DB171E41817}"/>
              </a:ext>
            </a:extLst>
          </p:cNvPr>
          <p:cNvSpPr txBox="1"/>
          <p:nvPr/>
        </p:nvSpPr>
        <p:spPr>
          <a:xfrm>
            <a:off x="8004607" y="4211885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PRODUCTION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162E2F1-D9F4-4BD5-8BE2-41378CFFF247}"/>
              </a:ext>
            </a:extLst>
          </p:cNvPr>
          <p:cNvSpPr/>
          <p:nvPr/>
        </p:nvSpPr>
        <p:spPr>
          <a:xfrm>
            <a:off x="-23250" y="1398042"/>
            <a:ext cx="671974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+mj-lt"/>
              </a:rPr>
              <a:t>The wire scanners are designed for measurement of beam profile at 3 MEBT locations in </a:t>
            </a:r>
            <a:r>
              <a:rPr lang="en-GB" sz="2200" b="1" dirty="0">
                <a:latin typeface="+mj-lt"/>
              </a:rPr>
              <a:t>commissioning modes</a:t>
            </a:r>
            <a:r>
              <a:rPr lang="en-GB" sz="2200" dirty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+mj-lt"/>
              </a:rPr>
              <a:t>Equipped with </a:t>
            </a:r>
            <a:r>
              <a:rPr lang="en-GB" sz="2200" b="1" dirty="0">
                <a:latin typeface="+mj-lt"/>
              </a:rPr>
              <a:t>34 μm </a:t>
            </a:r>
            <a:r>
              <a:rPr lang="en-GB" sz="2200" dirty="0">
                <a:latin typeface="+mj-lt"/>
              </a:rPr>
              <a:t>carbon wire and an alignment toolkit has been manufactured for wire placing.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+mj-lt"/>
              </a:rPr>
              <a:t>Each carbon wire is connected to triaxial cabling with biased voltages of ± 100 V for minimisation of signal noises.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0DC0006-8310-41B9-A355-0EA2108E569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377" y="1510649"/>
            <a:ext cx="30861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4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70D427-3D3D-4432-8CD4-CAFF700F2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</p:spPr>
        <p:txBody>
          <a:bodyPr/>
          <a:lstStyle/>
          <a:p>
            <a:r>
              <a:rPr lang="en-GB" dirty="0"/>
              <a:t>WS Acceptance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91F2CD6B-D06F-4063-833B-770578DCE741}"/>
              </a:ext>
            </a:extLst>
          </p:cNvPr>
          <p:cNvGrpSpPr/>
          <p:nvPr/>
        </p:nvGrpSpPr>
        <p:grpSpPr>
          <a:xfrm>
            <a:off x="1387276" y="4666924"/>
            <a:ext cx="2677032" cy="2209257"/>
            <a:chOff x="995129" y="4634641"/>
            <a:chExt cx="2677032" cy="2209257"/>
          </a:xfrm>
        </p:grpSpPr>
        <p:pic>
          <p:nvPicPr>
            <p:cNvPr id="14" name="Imagen 6">
              <a:extLst>
                <a:ext uri="{FF2B5EF4-FFF2-40B4-BE49-F238E27FC236}">
                  <a16:creationId xmlns:a16="http://schemas.microsoft.com/office/drawing/2014/main" xmlns="" id="{0A040B11-9A99-4359-AAEA-68748F2DAC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5129" y="5046970"/>
              <a:ext cx="2677032" cy="179692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6A863C31-8A3E-4530-8BEB-FB02F3F31021}"/>
                </a:ext>
              </a:extLst>
            </p:cNvPr>
            <p:cNvSpPr txBox="1"/>
            <p:nvPr/>
          </p:nvSpPr>
          <p:spPr>
            <a:xfrm>
              <a:off x="1835111" y="4634641"/>
              <a:ext cx="997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u="sng" dirty="0"/>
                <a:t>Vacuum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7BAD7634-C824-43EC-A3A0-659F1D45715A}"/>
              </a:ext>
            </a:extLst>
          </p:cNvPr>
          <p:cNvGrpSpPr/>
          <p:nvPr/>
        </p:nvGrpSpPr>
        <p:grpSpPr>
          <a:xfrm>
            <a:off x="6667769" y="1253828"/>
            <a:ext cx="2226570" cy="2032893"/>
            <a:chOff x="7056536" y="1253828"/>
            <a:chExt cx="2226570" cy="203289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18797866-79BA-46EF-9298-83BB79323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56536" y="1616671"/>
              <a:ext cx="2226570" cy="167005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B78E6C7-B6DA-4F2E-A6E9-22D1AA72FBAC}"/>
                </a:ext>
              </a:extLst>
            </p:cNvPr>
            <p:cNvSpPr txBox="1"/>
            <p:nvPr/>
          </p:nvSpPr>
          <p:spPr>
            <a:xfrm>
              <a:off x="7545291" y="1253828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u="sng" dirty="0"/>
                <a:t>Continuity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7F40B62-80D2-46FE-B0D7-218F499CA8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917"/>
          <a:stretch/>
        </p:blipFill>
        <p:spPr>
          <a:xfrm>
            <a:off x="6941697" y="3712323"/>
            <a:ext cx="1699015" cy="179355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3F2EEE70-0C33-4E7E-974D-21B8E0FFBE47}"/>
              </a:ext>
            </a:extLst>
          </p:cNvPr>
          <p:cNvGrpSpPr/>
          <p:nvPr/>
        </p:nvGrpSpPr>
        <p:grpSpPr>
          <a:xfrm>
            <a:off x="6809332" y="5517244"/>
            <a:ext cx="1943445" cy="1883344"/>
            <a:chOff x="7041944" y="5517244"/>
            <a:chExt cx="1943445" cy="188334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F0189C77-327C-4C00-9B1F-1D48E60AD9E4}"/>
                </a:ext>
              </a:extLst>
            </p:cNvPr>
            <p:cNvSpPr txBox="1"/>
            <p:nvPr/>
          </p:nvSpPr>
          <p:spPr>
            <a:xfrm>
              <a:off x="7210562" y="5517244"/>
              <a:ext cx="16062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u="sng" dirty="0"/>
                <a:t>Wire Integrity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87901406-D56C-49AC-901D-3F81F8930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1944" y="5943004"/>
              <a:ext cx="1943445" cy="1457584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B55B17E-2EC2-4115-B024-56AB69D24B24}"/>
              </a:ext>
            </a:extLst>
          </p:cNvPr>
          <p:cNvSpPr txBox="1"/>
          <p:nvPr/>
        </p:nvSpPr>
        <p:spPr>
          <a:xfrm>
            <a:off x="168682" y="7082913"/>
            <a:ext cx="5000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/>
              <a:t>*</a:t>
            </a:r>
            <a:r>
              <a:rPr lang="en-GB" dirty="0"/>
              <a:t>Acceptance Procedure similar for FC, SC &amp; EMU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69A4EFD-2E8C-47A3-8AF9-958C385BFCA7}"/>
              </a:ext>
            </a:extLst>
          </p:cNvPr>
          <p:cNvSpPr txBox="1"/>
          <p:nvPr/>
        </p:nvSpPr>
        <p:spPr>
          <a:xfrm>
            <a:off x="7329649" y="3347789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Motion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50B191D0-53EA-4D7C-B055-8202C542D1D7}"/>
              </a:ext>
            </a:extLst>
          </p:cNvPr>
          <p:cNvGrpSpPr/>
          <p:nvPr/>
        </p:nvGrpSpPr>
        <p:grpSpPr>
          <a:xfrm>
            <a:off x="697334" y="1331565"/>
            <a:ext cx="4056916" cy="3373076"/>
            <a:chOff x="697334" y="1331565"/>
            <a:chExt cx="4056916" cy="337307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FBF6513-882B-4C96-9F9E-6A9ACD96D796}"/>
                </a:ext>
              </a:extLst>
            </p:cNvPr>
            <p:cNvSpPr txBox="1"/>
            <p:nvPr/>
          </p:nvSpPr>
          <p:spPr>
            <a:xfrm>
              <a:off x="2315630" y="1331565"/>
              <a:ext cx="612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u="sng" dirty="0"/>
                <a:t>FAT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8D620E85-5197-4691-8156-834F79061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7334" y="1405561"/>
              <a:ext cx="1390650" cy="198120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7D20E8BA-AC83-4E0C-8617-AAD0C40B2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9560" y="1811810"/>
              <a:ext cx="2794690" cy="1335483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CDF51124-3B02-448C-A9E5-968BB51936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9482" b="51763"/>
            <a:stretch/>
          </p:blipFill>
          <p:spPr>
            <a:xfrm>
              <a:off x="2459490" y="3185429"/>
              <a:ext cx="2261372" cy="1387347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D888A588-4630-4A99-B7D9-462FCEC4D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771" y="3369158"/>
              <a:ext cx="1249323" cy="13354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5053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70D427-3D3D-4432-8CD4-CAFF700F2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WS VIT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BEC598-3209-41F1-8AA6-34EF22B4BE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28" y="3419797"/>
            <a:ext cx="4704525" cy="3528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07D607B-52BA-4918-99A5-BF70C2F0C0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392" y="4067869"/>
            <a:ext cx="3964347" cy="29732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54C13CC-B29A-44A9-BB1D-0FB01FCDAB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94" t="19913" r="6793" b="43802"/>
          <a:stretch/>
        </p:blipFill>
        <p:spPr>
          <a:xfrm rot="5400000">
            <a:off x="8381613" y="2551584"/>
            <a:ext cx="2027496" cy="7054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7AE5E10-0FE5-4A00-9806-3EA61C977C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031" y="1965821"/>
            <a:ext cx="1522529" cy="20300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B035CA7-BEAF-4D15-9688-5CA4F11E90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89" r="25219"/>
          <a:stretch/>
        </p:blipFill>
        <p:spPr>
          <a:xfrm>
            <a:off x="7632600" y="1793653"/>
            <a:ext cx="1105181" cy="22095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5E3CB99-BF1A-4130-8B19-46344AD2F6E8}"/>
              </a:ext>
            </a:extLst>
          </p:cNvPr>
          <p:cNvSpPr txBox="1"/>
          <p:nvPr/>
        </p:nvSpPr>
        <p:spPr>
          <a:xfrm>
            <a:off x="5328344" y="1331565"/>
            <a:ext cx="4854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Signal Integrity from Fork to AFE</a:t>
            </a:r>
            <a:r>
              <a:rPr lang="en-GB" sz="2400" b="1" baseline="30000" dirty="0"/>
              <a:t>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64CF47-2CE8-4636-AD69-B9CE820C9DAA}"/>
              </a:ext>
            </a:extLst>
          </p:cNvPr>
          <p:cNvSpPr txBox="1"/>
          <p:nvPr/>
        </p:nvSpPr>
        <p:spPr>
          <a:xfrm>
            <a:off x="5328344" y="7082913"/>
            <a:ext cx="4778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/>
              <a:t>*</a:t>
            </a:r>
            <a:r>
              <a:rPr lang="en-GB" dirty="0"/>
              <a:t>Change from LEMO FFA to </a:t>
            </a:r>
            <a:r>
              <a:rPr lang="en-GB" dirty="0" err="1"/>
              <a:t>Triax</a:t>
            </a:r>
            <a:r>
              <a:rPr lang="en-GB" dirty="0"/>
              <a:t> BNC required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C7DA904-FC81-4247-AA6B-CA1348719E49}"/>
              </a:ext>
            </a:extLst>
          </p:cNvPr>
          <p:cNvSpPr txBox="1"/>
          <p:nvPr/>
        </p:nvSpPr>
        <p:spPr>
          <a:xfrm>
            <a:off x="303009" y="1418089"/>
            <a:ext cx="48099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Vertical Integration Test (VIT):</a:t>
            </a:r>
            <a:endParaRPr lang="en-GB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ESS-Bilbao </a:t>
            </a:r>
            <a:r>
              <a:rPr lang="en-GB" sz="2400" dirty="0" smtClean="0"/>
              <a:t>Instrument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Elettra</a:t>
            </a:r>
            <a:r>
              <a:rPr lang="en-GB" sz="2400" dirty="0"/>
              <a:t> AFE &amp; 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ESS MC, </a:t>
            </a:r>
            <a:r>
              <a:rPr lang="el-GR" sz="2400" dirty="0"/>
              <a:t>μ</a:t>
            </a:r>
            <a:r>
              <a:rPr lang="en-GB" sz="2400" dirty="0"/>
              <a:t>TCA and EPICs control</a:t>
            </a:r>
          </a:p>
        </p:txBody>
      </p:sp>
    </p:spTree>
    <p:extLst>
      <p:ext uri="{BB962C8B-B14F-4D97-AF65-F5344CB8AC3E}">
        <p14:creationId xmlns:p14="http://schemas.microsoft.com/office/powerpoint/2010/main" val="1959275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N" dirty="0"/>
              <a:t>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930F962-38D9-423D-9CF1-F15976356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83805"/>
            <a:ext cx="9360000" cy="5464384"/>
          </a:xfrm>
        </p:spPr>
        <p:txBody>
          <a:bodyPr/>
          <a:lstStyle/>
          <a:p>
            <a:pPr marL="457200" indent="-457200" algn="l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cs typeface="Lohit Hindi" pitchFamily="2"/>
              </a:rPr>
              <a:t>Introduction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Faraday Cup</a:t>
            </a:r>
            <a:endParaRPr lang="en-US" dirty="0"/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Wire Scanners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Scrapers</a:t>
            </a:r>
            <a:endParaRPr lang="en-US" b="1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EMU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Conclusions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749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6A78A77-1448-41F8-BAAA-3A1BBC8392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93" t="12195" b="43644"/>
          <a:stretch/>
        </p:blipFill>
        <p:spPr>
          <a:xfrm>
            <a:off x="6552480" y="6169462"/>
            <a:ext cx="3190338" cy="12200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DFC568-B6DD-4071-B8B6-B3E4ADF46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D262BF1-328B-4EC7-BD63-0DB171E41817}"/>
              </a:ext>
            </a:extLst>
          </p:cNvPr>
          <p:cNvSpPr txBox="1"/>
          <p:nvPr/>
        </p:nvSpPr>
        <p:spPr>
          <a:xfrm>
            <a:off x="7388937" y="4211885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PRODUCTION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341CABD-227E-4059-BE66-F6A761303093}"/>
              </a:ext>
            </a:extLst>
          </p:cNvPr>
          <p:cNvSpPr txBox="1"/>
          <p:nvPr/>
        </p:nvSpPr>
        <p:spPr>
          <a:xfrm>
            <a:off x="2917575" y="421188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DESIGN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0326261-7559-40DE-A245-A29AA8231E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808" y="4427909"/>
            <a:ext cx="1773321" cy="133186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82763A61-1B96-4135-AB07-88CC8E47BC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9930" y="1267783"/>
            <a:ext cx="1302056" cy="299519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C84CD3BC-AF70-4EC6-A848-E36D226CA8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32" y="5748344"/>
            <a:ext cx="1380906" cy="128114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30444A72-999F-4C93-AF36-292C643C6F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032" y="5796061"/>
            <a:ext cx="1721686" cy="12912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6EFAA131-ADF0-4952-AD2F-B5185952B57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549"/>
          <a:stretch/>
        </p:blipFill>
        <p:spPr bwMode="auto">
          <a:xfrm>
            <a:off x="4598142" y="6054825"/>
            <a:ext cx="1594298" cy="1281597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60F1B13-8C8A-4757-A166-96B3F4A4E4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83" r="67580"/>
          <a:stretch/>
        </p:blipFill>
        <p:spPr bwMode="auto">
          <a:xfrm>
            <a:off x="4803940" y="4427909"/>
            <a:ext cx="1496708" cy="1630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3EF02CE-D138-4466-AB72-FC6EDC121F1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31" t="12388"/>
          <a:stretch/>
        </p:blipFill>
        <p:spPr bwMode="auto">
          <a:xfrm>
            <a:off x="2424063" y="4571925"/>
            <a:ext cx="2117567" cy="12815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117428C-4876-44C0-A447-E53329B18FA2}"/>
              </a:ext>
            </a:extLst>
          </p:cNvPr>
          <p:cNvSpPr/>
          <p:nvPr/>
        </p:nvSpPr>
        <p:spPr>
          <a:xfrm>
            <a:off x="791840" y="7164213"/>
            <a:ext cx="23360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/>
              <a:t>Bustinduy et al HB2014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58EEB09-AB4A-4D20-87BC-1473DAE8FF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437874" y="3633678"/>
            <a:ext cx="1387505" cy="3263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419A269-88F2-410F-B743-F28E5ED23FCF}"/>
              </a:ext>
            </a:extLst>
          </p:cNvPr>
          <p:cNvSpPr txBox="1"/>
          <p:nvPr/>
        </p:nvSpPr>
        <p:spPr>
          <a:xfrm>
            <a:off x="114377" y="1390213"/>
            <a:ext cx="79502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/>
              <a:t>SC are designed to remove beam halo at </a:t>
            </a:r>
            <a:r>
              <a:rPr lang="en-GB" sz="2400" b="1" dirty="0"/>
              <a:t>3 MEBT locations</a:t>
            </a:r>
            <a:r>
              <a:rPr lang="en-GB" sz="2400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/>
              <a:t>Each scraper blade will remove </a:t>
            </a:r>
            <a:r>
              <a:rPr lang="en-GB" sz="2400" b="1" dirty="0"/>
              <a:t>0.25 % or 625 W</a:t>
            </a:r>
            <a:r>
              <a:rPr lang="en-GB" sz="2400" dirty="0"/>
              <a:t> of beam under nominal operation.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/>
              <a:t>To withstand beam irradiation </a:t>
            </a:r>
            <a:r>
              <a:rPr lang="en-GB" sz="2400" b="1" dirty="0"/>
              <a:t>TZM plates</a:t>
            </a:r>
            <a:r>
              <a:rPr lang="en-GB" sz="2400" dirty="0"/>
              <a:t> over a refrigerated steel support are included.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/>
              <a:t>The TZM plate is electrically insulated with a </a:t>
            </a:r>
            <a:r>
              <a:rPr lang="en-GB" sz="2400" dirty="0" err="1"/>
              <a:t>kapton</a:t>
            </a:r>
            <a:r>
              <a:rPr lang="en-GB" sz="2400" dirty="0"/>
              <a:t> foil and is connected to a </a:t>
            </a:r>
            <a:r>
              <a:rPr lang="en-GB" sz="2400" b="1" dirty="0"/>
              <a:t>triaxial cable for signal acquisition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2234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DFC568-B6DD-4071-B8B6-B3E4ADF46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419A269-88F2-410F-B743-F28E5ED23FCF}"/>
              </a:ext>
            </a:extLst>
          </p:cNvPr>
          <p:cNvSpPr txBox="1"/>
          <p:nvPr/>
        </p:nvSpPr>
        <p:spPr>
          <a:xfrm>
            <a:off x="114377" y="1331565"/>
            <a:ext cx="79502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800" dirty="0"/>
              <a:t>The 6 SC have arrived to </a:t>
            </a:r>
            <a:r>
              <a:rPr lang="en-GB" sz="2800" dirty="0" smtClean="0"/>
              <a:t>Bilbao:</a:t>
            </a:r>
            <a:endParaRPr lang="en-GB" sz="28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2800" dirty="0"/>
              <a:t>SC1 accepted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2800" dirty="0"/>
              <a:t>Acceptance SC2-6 expected end Nov. 2018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800" dirty="0"/>
              <a:t>The MC module for SC1&amp;SC2 has been assembled.</a:t>
            </a:r>
          </a:p>
        </p:txBody>
      </p:sp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xmlns="" id="{41346EBF-097A-44D6-B15F-8CE1072E2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53274" y="4317353"/>
            <a:ext cx="3049111" cy="2281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DDE27E3-5F90-4423-9756-86E6D3D4468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170" y="5294562"/>
            <a:ext cx="2174341" cy="1606821"/>
          </a:xfrm>
          <a:prstGeom prst="rect">
            <a:avLst/>
          </a:prstGeom>
        </p:spPr>
      </p:pic>
      <p:pic>
        <p:nvPicPr>
          <p:cNvPr id="24" name="Imagen 6">
            <a:extLst>
              <a:ext uri="{FF2B5EF4-FFF2-40B4-BE49-F238E27FC236}">
                <a16:creationId xmlns:a16="http://schemas.microsoft.com/office/drawing/2014/main" xmlns="" id="{2A9B5AFD-4B0D-48BB-AE4C-D5CE3B6383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098" y="3563813"/>
            <a:ext cx="3136583" cy="152317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546B57FF-8D28-4EB3-BEF6-73D3F314AB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56" y="4034764"/>
            <a:ext cx="4002863" cy="291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55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N" dirty="0"/>
              <a:t>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930F962-38D9-423D-9CF1-F15976356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83805"/>
            <a:ext cx="9360000" cy="5464384"/>
          </a:xfrm>
        </p:spPr>
        <p:txBody>
          <a:bodyPr/>
          <a:lstStyle/>
          <a:p>
            <a:pPr marL="457200" indent="-457200" algn="l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cs typeface="Lohit Hindi" pitchFamily="2"/>
              </a:rPr>
              <a:t>Introduction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Faraday Cup</a:t>
            </a:r>
            <a:endParaRPr lang="en-US" dirty="0"/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Wire Scanners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Scrapers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chemeClr val="tx1"/>
                </a:solidFill>
              </a:rPr>
              <a:t>EMU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Conclusions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41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DFC568-B6DD-4071-B8B6-B3E4ADF46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D262BF1-328B-4EC7-BD63-0DB171E41817}"/>
              </a:ext>
            </a:extLst>
          </p:cNvPr>
          <p:cNvSpPr txBox="1"/>
          <p:nvPr/>
        </p:nvSpPr>
        <p:spPr>
          <a:xfrm>
            <a:off x="7789395" y="4283893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PRODUCTION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341CABD-227E-4059-BE66-F6A761303093}"/>
              </a:ext>
            </a:extLst>
          </p:cNvPr>
          <p:cNvSpPr txBox="1"/>
          <p:nvPr/>
        </p:nvSpPr>
        <p:spPr>
          <a:xfrm>
            <a:off x="505792" y="4367979"/>
            <a:ext cx="1633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u="sng" dirty="0"/>
              <a:t>ESS-0020535</a:t>
            </a:r>
          </a:p>
          <a:p>
            <a:pPr algn="ctr"/>
            <a:r>
              <a:rPr lang="en-GB" dirty="0"/>
              <a:t>(Cheymol et al)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A54CADC-6FFF-45B9-BBA1-FA1EA0415850}"/>
              </a:ext>
            </a:extLst>
          </p:cNvPr>
          <p:cNvSpPr txBox="1"/>
          <p:nvPr/>
        </p:nvSpPr>
        <p:spPr>
          <a:xfrm>
            <a:off x="3932958" y="435590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DESIGN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1D9B2CD-48FA-4FCE-A6AE-66D236FB259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3611" y="5094709"/>
            <a:ext cx="1149907" cy="9829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107AFA5-175E-41BE-8CC7-5C057733C0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8622" y="6380741"/>
            <a:ext cx="2053658" cy="9829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24CC069-E921-4DD3-9AEE-72AEC12FF2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632" y="6425476"/>
            <a:ext cx="1536226" cy="111478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E8FB8F85-42ED-434E-8284-B85828962F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146" y="1547589"/>
            <a:ext cx="1044582" cy="261703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33633F4-C0ED-4AB5-AE1E-6F5B870B8C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9412" y="1360691"/>
            <a:ext cx="1129681" cy="27085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56B750F-3595-437B-9CF5-6FB3CB37A67F}"/>
              </a:ext>
            </a:extLst>
          </p:cNvPr>
          <p:cNvSpPr txBox="1"/>
          <p:nvPr/>
        </p:nvSpPr>
        <p:spPr>
          <a:xfrm>
            <a:off x="107182" y="1403573"/>
            <a:ext cx="69493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/>
              <a:t>The EMU is composed by two slit and grid subsystems separated ~400 mm for measurement of the phase space in the horizontal and vertical directions.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/>
              <a:t>The </a:t>
            </a:r>
            <a:r>
              <a:rPr lang="en-GB" sz="2000" b="1" dirty="0"/>
              <a:t>slits are made of graphite </a:t>
            </a:r>
            <a:r>
              <a:rPr lang="en-GB" sz="2000" dirty="0"/>
              <a:t>in order to withstand beam irradiation and have an </a:t>
            </a:r>
            <a:r>
              <a:rPr lang="en-GB" sz="2000" b="1" dirty="0"/>
              <a:t>aperture of 100 μm </a:t>
            </a:r>
            <a:r>
              <a:rPr lang="en-GB" sz="2000" dirty="0"/>
              <a:t>for minimisation of emittance reconstruction error.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/>
              <a:t>For the grid a prototype has already been manufactured and </a:t>
            </a:r>
            <a:r>
              <a:rPr lang="en-GB" sz="2000"/>
              <a:t>tested with 24 </a:t>
            </a:r>
            <a:r>
              <a:rPr lang="en-GB" sz="2000" b="1" dirty="0"/>
              <a:t>tungsten wires </a:t>
            </a:r>
            <a:r>
              <a:rPr lang="en-GB" sz="2000" dirty="0"/>
              <a:t>of </a:t>
            </a:r>
            <a:r>
              <a:rPr lang="en-GB" sz="2000" b="1" dirty="0"/>
              <a:t>35 μm </a:t>
            </a:r>
            <a:r>
              <a:rPr lang="en-GB" sz="2000" dirty="0"/>
              <a:t>separated 500 μm.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4304AC75-413C-41E6-873B-CF310A37D3B2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10934" y="5065994"/>
            <a:ext cx="1841546" cy="1140766"/>
          </a:xfrm>
          <a:prstGeom prst="rect">
            <a:avLst/>
          </a:prstGeom>
          <a:noFill/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8225B33C-82DA-44C4-8278-3C16789D1F1C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974" y="6316253"/>
            <a:ext cx="2053658" cy="10474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A04956D-5DA3-47CC-879E-50771C071A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842" y="6279368"/>
            <a:ext cx="2226182" cy="113084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58E78AD-2002-4544-A304-0B401C9B5F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905" y="5096637"/>
            <a:ext cx="2260365" cy="1077750"/>
          </a:xfrm>
          <a:prstGeom prst="rect">
            <a:avLst/>
          </a:prstGeom>
          <a:noFill/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9345" y="4935439"/>
            <a:ext cx="2202573" cy="1238947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941" y="4770157"/>
            <a:ext cx="894949" cy="159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6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DFC568-B6DD-4071-B8B6-B3E4ADF46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EMU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FDAE1C52-BCD7-49E6-95BF-CB838B38D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2" y="1259557"/>
            <a:ext cx="9360000" cy="323637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sz="2400" dirty="0"/>
              <a:t>The EMU is under manufacturing</a:t>
            </a:r>
          </a:p>
          <a:p>
            <a:pPr lvl="1">
              <a:spcAft>
                <a:spcPts val="0"/>
              </a:spcAft>
            </a:pPr>
            <a:r>
              <a:rPr lang="en-GB" sz="2000" dirty="0"/>
              <a:t>Arrival to Bilbao is expected for December</a:t>
            </a:r>
          </a:p>
          <a:p>
            <a:pPr marL="285750" indent="-285750" algn="just">
              <a:spcAft>
                <a:spcPts val="0"/>
              </a:spcAft>
            </a:pPr>
            <a:r>
              <a:rPr lang="en-GB" sz="2400" dirty="0"/>
              <a:t>EMU Grid PCB Under Review</a:t>
            </a:r>
          </a:p>
          <a:p>
            <a:pPr marL="285750" indent="-285750" algn="just">
              <a:spcAft>
                <a:spcPts val="0"/>
              </a:spcAft>
            </a:pPr>
            <a:r>
              <a:rPr lang="en-GB" sz="2400" dirty="0"/>
              <a:t>The BE has been assembled</a:t>
            </a:r>
          </a:p>
          <a:p>
            <a:pPr marL="285750" indent="-285750" algn="just">
              <a:spcAft>
                <a:spcPts val="0"/>
              </a:spcAft>
            </a:pPr>
            <a:r>
              <a:rPr lang="en-GB" sz="2400" dirty="0"/>
              <a:t>The FE is being tested</a:t>
            </a:r>
          </a:p>
          <a:p>
            <a:pPr marL="285750" indent="-285750" algn="just">
              <a:spcAft>
                <a:spcPts val="0"/>
              </a:spcAft>
            </a:pPr>
            <a:r>
              <a:rPr lang="en-GB" sz="2400" dirty="0"/>
              <a:t>The MC module for EMU/Slits has been assembled.</a:t>
            </a:r>
          </a:p>
          <a:p>
            <a:pPr marL="717750" lvl="1" indent="-285750" algn="just">
              <a:spcAft>
                <a:spcPts val="0"/>
              </a:spcAft>
            </a:pPr>
            <a:r>
              <a:rPr lang="en-GB" sz="2000" dirty="0"/>
              <a:t>For EMU/Grids in under manufacturing</a:t>
            </a:r>
          </a:p>
          <a:p>
            <a:pPr marL="285750" indent="-285750" algn="just">
              <a:spcAft>
                <a:spcPts val="0"/>
              </a:spcAft>
            </a:pPr>
            <a:endParaRPr lang="en-GB" sz="2400" dirty="0"/>
          </a:p>
          <a:p>
            <a:pPr marL="717750" lvl="1" indent="-285750" algn="just">
              <a:spcAft>
                <a:spcPts val="0"/>
              </a:spcAft>
            </a:pPr>
            <a:endParaRPr lang="en-GB" sz="2000" dirty="0"/>
          </a:p>
          <a:p>
            <a:pPr lvl="1">
              <a:spcAft>
                <a:spcPts val="0"/>
              </a:spcAft>
            </a:pPr>
            <a:endParaRPr lang="en-GB" sz="20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F464EAD-28D6-47E4-BAC5-CDE782C70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027" y="5117497"/>
            <a:ext cx="2563894" cy="1860524"/>
          </a:xfrm>
          <a:prstGeom prst="rect">
            <a:avLst/>
          </a:prstGeom>
        </p:spPr>
      </p:pic>
      <p:pic>
        <p:nvPicPr>
          <p:cNvPr id="33" name="Content Placeholder 4">
            <a:extLst>
              <a:ext uri="{FF2B5EF4-FFF2-40B4-BE49-F238E27FC236}">
                <a16:creationId xmlns:a16="http://schemas.microsoft.com/office/drawing/2014/main" xmlns="" id="{41346EBF-097A-44D6-B15F-8CE1072E29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99" t="15763" b="14856"/>
          <a:stretch/>
        </p:blipFill>
        <p:spPr bwMode="auto">
          <a:xfrm>
            <a:off x="3979963" y="5866859"/>
            <a:ext cx="2804155" cy="16573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01A3443-A00D-4903-BC7D-B90622DF02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2802" y="4182898"/>
            <a:ext cx="2616289" cy="14691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23F577B-C090-42BC-9DF9-3A3E1A72CA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933" y="4115250"/>
            <a:ext cx="2413204" cy="160880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1D908ADA-D1C2-4DC9-AEAA-93D4831CAE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45" y="5853947"/>
            <a:ext cx="2974597" cy="167030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D6BF850B-FF22-4287-8428-375FB849582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95" t="42239" b="7825"/>
          <a:stretch/>
        </p:blipFill>
        <p:spPr>
          <a:xfrm>
            <a:off x="8350772" y="6553670"/>
            <a:ext cx="1619641" cy="898575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610" y="1403572"/>
            <a:ext cx="2942324" cy="1655057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28454" y="2839423"/>
            <a:ext cx="1435306" cy="255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9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N" dirty="0"/>
              <a:t>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930F962-38D9-423D-9CF1-F15976356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83805"/>
            <a:ext cx="9360000" cy="5464384"/>
          </a:xfrm>
        </p:spPr>
        <p:txBody>
          <a:bodyPr/>
          <a:lstStyle/>
          <a:p>
            <a:pPr marL="457200" indent="-457200" algn="l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cs typeface="Lohit Hindi" pitchFamily="2"/>
              </a:rPr>
              <a:t>Introduction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Faraday Cup</a:t>
            </a:r>
            <a:endParaRPr lang="en-US" dirty="0"/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Wire Scanners</a:t>
            </a:r>
            <a:endParaRPr lang="en-US" dirty="0"/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Scrapers</a:t>
            </a:r>
            <a:endParaRPr lang="en-US" dirty="0"/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EMU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Conclusions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N" dirty="0"/>
              <a:t>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930F962-38D9-423D-9CF1-F15976356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83805"/>
            <a:ext cx="9360000" cy="5464384"/>
          </a:xfrm>
        </p:spPr>
        <p:txBody>
          <a:bodyPr/>
          <a:lstStyle/>
          <a:p>
            <a:pPr marL="457200" indent="-457200" algn="l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cs typeface="Lohit Hindi" pitchFamily="2"/>
              </a:rPr>
              <a:t>Introduction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Faraday Cup</a:t>
            </a:r>
            <a:endParaRPr lang="en-US" dirty="0"/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Wire Scanners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Scrapers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EMU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chemeClr val="tx1"/>
                </a:solidFill>
              </a:rPr>
              <a:t>Conclusions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49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N" sz="3600" dirty="0"/>
              <a:t>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B6AD46-84C2-4B13-9BE7-6E24A1CDC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888" y="1403573"/>
            <a:ext cx="8999960" cy="3419957"/>
          </a:xfrm>
        </p:spPr>
        <p:txBody>
          <a:bodyPr/>
          <a:lstStyle/>
          <a:p>
            <a:pPr marL="108000" indent="0">
              <a:buNone/>
            </a:pPr>
            <a:r>
              <a:rPr lang="en-GB" sz="2800" dirty="0"/>
              <a:t>The FC has been produced, integrated and beam tested</a:t>
            </a:r>
          </a:p>
          <a:p>
            <a:pPr marL="108000" indent="0">
              <a:buNone/>
            </a:pPr>
            <a:r>
              <a:rPr lang="en-GB" sz="2800" dirty="0"/>
              <a:t>The WS have been produced and the VIT performed</a:t>
            </a:r>
          </a:p>
          <a:p>
            <a:pPr marL="108000" indent="0">
              <a:buNone/>
            </a:pPr>
            <a:r>
              <a:rPr lang="en-GB" sz="2800" dirty="0"/>
              <a:t>The SC have been produced and acceptance is ongoing</a:t>
            </a:r>
          </a:p>
          <a:p>
            <a:pPr marL="108000" indent="0">
              <a:buNone/>
            </a:pPr>
            <a:r>
              <a:rPr lang="en-GB" sz="2800" dirty="0"/>
              <a:t>The EMU is under production, arrival expected in December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5C7F3E-C724-4195-862A-578F83B48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019" y="3851845"/>
            <a:ext cx="4765050" cy="3744416"/>
          </a:xfrm>
          <a:prstGeom prst="rect">
            <a:avLst/>
          </a:prstGeom>
        </p:spPr>
      </p:pic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xmlns="" id="{4A5C39F9-0DF4-4F17-BAEA-DA3E1402A8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15776" y="1331565"/>
            <a:ext cx="624770" cy="624770"/>
          </a:xfrm>
          <a:prstGeom prst="rect">
            <a:avLst/>
          </a:prstGeom>
        </p:spPr>
      </p:pic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xmlns="" id="{918AC392-32CE-4361-AE33-A6A45CE3B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15776" y="1930931"/>
            <a:ext cx="624770" cy="624770"/>
          </a:xfrm>
          <a:prstGeom prst="rect">
            <a:avLst/>
          </a:prstGeom>
        </p:spPr>
      </p:pic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xmlns="" id="{F502880E-D072-4FA7-B2AC-CCBDF7BA0E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15776" y="2555701"/>
            <a:ext cx="624770" cy="624770"/>
          </a:xfrm>
          <a:prstGeom prst="rect">
            <a:avLst/>
          </a:prstGeom>
        </p:spPr>
      </p:pic>
      <p:pic>
        <p:nvPicPr>
          <p:cNvPr id="11" name="Graphic 10" descr="Back">
            <a:extLst>
              <a:ext uri="{FF2B5EF4-FFF2-40B4-BE49-F238E27FC236}">
                <a16:creationId xmlns:a16="http://schemas.microsoft.com/office/drawing/2014/main" xmlns="" id="{E1F42D74-63B4-47BD-BDE7-D7AED1DBB1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flipH="1">
            <a:off x="210086" y="3131765"/>
            <a:ext cx="653762" cy="65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05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 txBox="1">
            <a:spLocks noGrp="1"/>
          </p:cNvSpPr>
          <p:nvPr>
            <p:ph type="body" idx="4294967295"/>
          </p:nvPr>
        </p:nvSpPr>
        <p:spPr>
          <a:xfrm>
            <a:off x="576906" y="3600450"/>
            <a:ext cx="8351838" cy="863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SzPct val="45000"/>
              <a:buFont typeface="StarSymbol"/>
              <a:buNone/>
              <a:defRPr lang="en-IN" sz="3200" b="0" i="0" u="none" strike="noStrike" kern="1200">
                <a:ln>
                  <a:noFill/>
                </a:ln>
                <a:latin typeface="Arial" pitchFamily="34"/>
                <a:ea typeface="DejaVu Sans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2"/>
              </a:spcAft>
              <a:buSzPct val="45000"/>
              <a:buFont typeface="StarSymbol"/>
              <a:buChar char="●"/>
              <a:defRPr lang="en-IN" sz="3200" b="0" i="0" u="none" strike="noStrike" kern="1200">
                <a:ln>
                  <a:noFill/>
                </a:ln>
                <a:latin typeface="Arial" pitchFamily="34"/>
                <a:ea typeface="DejaVu Sans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IN" sz="2800" b="0" i="0" u="none" strike="noStrike" kern="1200">
                <a:ln>
                  <a:noFill/>
                </a:ln>
                <a:latin typeface="Arial" pitchFamily="34"/>
                <a:ea typeface="DejaVu Sans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IN" sz="24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en-IN" sz="4000" dirty="0">
                <a:latin typeface="DejaVu Sans" pitchFamily="34"/>
              </a:rPr>
              <a:t>Thank You!</a:t>
            </a:r>
          </a:p>
        </p:txBody>
      </p:sp>
      <p:sp>
        <p:nvSpPr>
          <p:cNvPr id="3" name="2 Título"/>
          <p:cNvSpPr txBox="1">
            <a:spLocks noGrp="1"/>
          </p:cNvSpPr>
          <p:nvPr>
            <p:ph type="title" idx="4294967295"/>
          </p:nvPr>
        </p:nvSpPr>
        <p:spPr>
          <a:xfrm>
            <a:off x="0" y="360363"/>
            <a:ext cx="9359900" cy="554037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N" sz="3600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639827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8EBB91-B371-410A-9400-5FE028401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1174" y="1430724"/>
            <a:ext cx="5272346" cy="4149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96BF2F-E27B-4645-8D9F-3DAE8A98E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18C778-DD6C-4B98-AD38-562F3E277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776" y="1331566"/>
            <a:ext cx="5472608" cy="4608512"/>
          </a:xfrm>
        </p:spPr>
        <p:txBody>
          <a:bodyPr/>
          <a:lstStyle/>
          <a:p>
            <a:pPr marL="108000" indent="0">
              <a:spcAft>
                <a:spcPts val="0"/>
              </a:spcAft>
              <a:buNone/>
            </a:pPr>
            <a:r>
              <a:rPr lang="en-GB" sz="2400" dirty="0"/>
              <a:t>ESS-Bilbao develops the MEBT as in-kind contribution to ESS</a:t>
            </a:r>
          </a:p>
          <a:p>
            <a:pPr marL="108000" indent="0">
              <a:spcAft>
                <a:spcPts val="0"/>
              </a:spcAft>
              <a:buNone/>
            </a:pPr>
            <a:r>
              <a:rPr lang="en-GB" sz="2400" dirty="0" smtClean="0"/>
              <a:t>The </a:t>
            </a:r>
            <a:r>
              <a:rPr lang="en-GB" sz="2400" dirty="0"/>
              <a:t>MEBT PBI Includes</a:t>
            </a:r>
            <a:endParaRPr lang="en-GB" sz="2800" dirty="0"/>
          </a:p>
          <a:p>
            <a:pPr>
              <a:spcAft>
                <a:spcPts val="0"/>
              </a:spcAft>
            </a:pPr>
            <a:r>
              <a:rPr lang="en-GB" sz="2000" b="1" dirty="0"/>
              <a:t>Interceptive: FC, WS, SC, EMU</a:t>
            </a:r>
          </a:p>
          <a:p>
            <a:pPr>
              <a:spcAft>
                <a:spcPts val="0"/>
              </a:spcAft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Non-Interceptive: BPMs, ACCTs, FCT</a:t>
            </a:r>
          </a:p>
          <a:p>
            <a:pPr lvl="1">
              <a:spcAft>
                <a:spcPts val="0"/>
              </a:spcAft>
            </a:pP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See Seadat Varnasseri talk</a:t>
            </a:r>
          </a:p>
          <a:p>
            <a:pPr>
              <a:spcAft>
                <a:spcPts val="0"/>
              </a:spcAft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Control &amp; Electronics </a:t>
            </a:r>
          </a:p>
          <a:p>
            <a:pPr lvl="1">
              <a:spcAft>
                <a:spcPts val="0"/>
              </a:spcAft>
            </a:pP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See Idoia </a:t>
            </a:r>
            <a:r>
              <a:rPr lang="en-GB" sz="1600" dirty="0" err="1">
                <a:solidFill>
                  <a:schemeClr val="accent6">
                    <a:lumMod val="50000"/>
                  </a:schemeClr>
                </a:solidFill>
              </a:rPr>
              <a:t>Mazkiaran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1600" dirty="0" smtClean="0">
                <a:solidFill>
                  <a:schemeClr val="accent6">
                    <a:lumMod val="50000"/>
                  </a:schemeClr>
                </a:solidFill>
              </a:rPr>
              <a:t>talk</a:t>
            </a:r>
          </a:p>
          <a:p>
            <a:pPr marL="108000" indent="0">
              <a:spcAft>
                <a:spcPts val="0"/>
              </a:spcAft>
              <a:buNone/>
            </a:pPr>
            <a:r>
              <a:rPr lang="en-GB" sz="2400" dirty="0"/>
              <a:t>The MEBT PBI operates at:</a:t>
            </a:r>
          </a:p>
          <a:p>
            <a:pPr>
              <a:spcAft>
                <a:spcPts val="0"/>
              </a:spcAft>
            </a:pPr>
            <a:r>
              <a:rPr lang="en-GB" sz="2000" dirty="0"/>
              <a:t>3.63 MeV – 62.5 </a:t>
            </a:r>
            <a:r>
              <a:rPr lang="en-GB" sz="2000" dirty="0" smtClean="0"/>
              <a:t>mA </a:t>
            </a:r>
            <a:r>
              <a:rPr lang="en-GB" sz="2000" b="1" dirty="0" smtClean="0"/>
              <a:t> </a:t>
            </a:r>
            <a:r>
              <a:rPr lang="en-GB" sz="2000" b="1" u="sng" dirty="0" smtClean="0"/>
              <a:t>(230 kW)</a:t>
            </a:r>
            <a:endParaRPr lang="en-GB" sz="2000" b="1" u="sng" dirty="0"/>
          </a:p>
          <a:p>
            <a:pPr>
              <a:spcAft>
                <a:spcPts val="0"/>
              </a:spcAft>
            </a:pPr>
            <a:r>
              <a:rPr lang="en-GB" sz="2000" dirty="0"/>
              <a:t>Nominal Operation: 2.86 </a:t>
            </a:r>
            <a:r>
              <a:rPr lang="en-GB" sz="2000" dirty="0" err="1"/>
              <a:t>ms</a:t>
            </a:r>
            <a:r>
              <a:rPr lang="en-GB" sz="2000" dirty="0"/>
              <a:t> / 14 Hz</a:t>
            </a:r>
          </a:p>
          <a:p>
            <a:pPr>
              <a:spcAft>
                <a:spcPts val="0"/>
              </a:spcAft>
            </a:pPr>
            <a:r>
              <a:rPr lang="en-GB" sz="2000" dirty="0"/>
              <a:t>Commissioning Modes:</a:t>
            </a:r>
          </a:p>
          <a:p>
            <a:pPr lvl="1">
              <a:spcAft>
                <a:spcPts val="0"/>
              </a:spcAft>
            </a:pPr>
            <a:r>
              <a:rPr lang="en-GB" sz="1800" dirty="0"/>
              <a:t>Fast Tuning: 5 </a:t>
            </a:r>
            <a:r>
              <a:rPr lang="el-GR" sz="1800" dirty="0"/>
              <a:t>μ</a:t>
            </a:r>
            <a:r>
              <a:rPr lang="en-GB" sz="1800" dirty="0"/>
              <a:t>s – 14 Hz</a:t>
            </a:r>
          </a:p>
          <a:p>
            <a:pPr lvl="1">
              <a:spcAft>
                <a:spcPts val="0"/>
              </a:spcAft>
            </a:pPr>
            <a:r>
              <a:rPr lang="en-GB" sz="1800" dirty="0"/>
              <a:t>Slow Tuning: 50 </a:t>
            </a:r>
            <a:r>
              <a:rPr lang="el-GR" sz="1800" dirty="0"/>
              <a:t>μ</a:t>
            </a:r>
            <a:r>
              <a:rPr lang="en-GB" sz="1800" dirty="0"/>
              <a:t>s – 1 Hz</a:t>
            </a:r>
          </a:p>
          <a:p>
            <a:pPr lvl="1">
              <a:spcAft>
                <a:spcPts val="0"/>
              </a:spcAft>
            </a:pPr>
            <a:endParaRPr lang="en-GB" sz="1600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spcAft>
                <a:spcPts val="0"/>
              </a:spcAft>
            </a:pPr>
            <a:endParaRPr lang="en-GB" sz="16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Aft>
                <a:spcPts val="0"/>
              </a:spcAft>
            </a:pPr>
            <a:endParaRPr lang="en-GB" sz="2800" dirty="0"/>
          </a:p>
        </p:txBody>
      </p:sp>
      <p:pic>
        <p:nvPicPr>
          <p:cNvPr id="1026" name="Picture 2" descr="http://accelerator.bcast.es/mediawiki/images/0/01/MEBT_PBI_LAYOUT_MAY2016.png">
            <a:extLst>
              <a:ext uri="{FF2B5EF4-FFF2-40B4-BE49-F238E27FC236}">
                <a16:creationId xmlns:a16="http://schemas.microsoft.com/office/drawing/2014/main" xmlns="" id="{D4953BE2-2FC5-4B32-A6DF-689E75C71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768" y="5652045"/>
            <a:ext cx="9864848" cy="182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541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8EBB91-B371-410A-9400-5FE028401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2233" y="1643229"/>
            <a:ext cx="4641457" cy="36487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96BF2F-E27B-4645-8D9F-3DAE8A98E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pic>
        <p:nvPicPr>
          <p:cNvPr id="1026" name="Picture 2" descr="http://accelerator.bcast.es/mediawiki/images/0/01/MEBT_PBI_LAYOUT_MAY2016.png">
            <a:extLst>
              <a:ext uri="{FF2B5EF4-FFF2-40B4-BE49-F238E27FC236}">
                <a16:creationId xmlns:a16="http://schemas.microsoft.com/office/drawing/2014/main" xmlns="" id="{D4953BE2-2FC5-4B32-A6DF-689E75C71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768" y="5268333"/>
            <a:ext cx="9864848" cy="182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C485B5-D607-4AFE-9470-5D53D959472E}"/>
              </a:ext>
            </a:extLst>
          </p:cNvPr>
          <p:cNvSpPr txBox="1"/>
          <p:nvPr/>
        </p:nvSpPr>
        <p:spPr>
          <a:xfrm>
            <a:off x="6025616" y="1470413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WS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4D38AD3-DE88-4932-9B44-A53C2DB1095C}"/>
              </a:ext>
            </a:extLst>
          </p:cNvPr>
          <p:cNvSpPr txBox="1"/>
          <p:nvPr/>
        </p:nvSpPr>
        <p:spPr>
          <a:xfrm>
            <a:off x="8885759" y="1328964"/>
            <a:ext cx="49885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3"/>
                </a:solidFill>
              </a:rPr>
              <a:t>FC</a:t>
            </a:r>
            <a:endParaRPr lang="en-GB" sz="2400" dirty="0">
              <a:solidFill>
                <a:schemeClr val="accent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A24F223-9141-42F4-939D-E017E7F436D9}"/>
              </a:ext>
            </a:extLst>
          </p:cNvPr>
          <p:cNvSpPr txBox="1"/>
          <p:nvPr/>
        </p:nvSpPr>
        <p:spPr>
          <a:xfrm>
            <a:off x="6970543" y="1208448"/>
            <a:ext cx="905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EMU</a:t>
            </a:r>
            <a:endParaRPr lang="en-GB" sz="2400" dirty="0">
              <a:solidFill>
                <a:schemeClr val="accent2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0BBADFF8-DA9E-45E6-B1B2-B6D468273C1B}"/>
              </a:ext>
            </a:extLst>
          </p:cNvPr>
          <p:cNvCxnSpPr>
            <a:cxnSpLocks/>
          </p:cNvCxnSpPr>
          <p:nvPr/>
        </p:nvCxnSpPr>
        <p:spPr>
          <a:xfrm flipH="1">
            <a:off x="8383304" y="1657467"/>
            <a:ext cx="377063" cy="112853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B9390171-F9C2-421B-9115-61C758B5BD65}"/>
              </a:ext>
            </a:extLst>
          </p:cNvPr>
          <p:cNvCxnSpPr>
            <a:cxnSpLocks/>
          </p:cNvCxnSpPr>
          <p:nvPr/>
        </p:nvCxnSpPr>
        <p:spPr>
          <a:xfrm>
            <a:off x="7673441" y="1587659"/>
            <a:ext cx="391207" cy="43331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6E9288FC-87DC-4801-9806-C3E4FDAE6A5A}"/>
              </a:ext>
            </a:extLst>
          </p:cNvPr>
          <p:cNvCxnSpPr>
            <a:cxnSpLocks/>
          </p:cNvCxnSpPr>
          <p:nvPr/>
        </p:nvCxnSpPr>
        <p:spPr>
          <a:xfrm>
            <a:off x="7762384" y="1546200"/>
            <a:ext cx="662304" cy="47477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A7FC35E1-142A-4BE1-83D0-7BD461E924B9}"/>
              </a:ext>
            </a:extLst>
          </p:cNvPr>
          <p:cNvCxnSpPr>
            <a:cxnSpLocks/>
          </p:cNvCxnSpPr>
          <p:nvPr/>
        </p:nvCxnSpPr>
        <p:spPr>
          <a:xfrm flipH="1">
            <a:off x="6025616" y="1939973"/>
            <a:ext cx="343652" cy="90376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1AF6FDEB-E2FD-42BE-A96C-5EEFD583AFE0}"/>
              </a:ext>
            </a:extLst>
          </p:cNvPr>
          <p:cNvCxnSpPr>
            <a:cxnSpLocks/>
          </p:cNvCxnSpPr>
          <p:nvPr/>
        </p:nvCxnSpPr>
        <p:spPr>
          <a:xfrm>
            <a:off x="6482837" y="1870523"/>
            <a:ext cx="933739" cy="75718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2BCD3A6A-E42E-4370-93F9-112655110E94}"/>
              </a:ext>
            </a:extLst>
          </p:cNvPr>
          <p:cNvCxnSpPr>
            <a:cxnSpLocks/>
          </p:cNvCxnSpPr>
          <p:nvPr/>
        </p:nvCxnSpPr>
        <p:spPr>
          <a:xfrm>
            <a:off x="6606109" y="1770320"/>
            <a:ext cx="1602555" cy="68548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B4904EA-A7D4-4221-91D8-1809FA778EB8}"/>
              </a:ext>
            </a:extLst>
          </p:cNvPr>
          <p:cNvSpPr txBox="1"/>
          <p:nvPr/>
        </p:nvSpPr>
        <p:spPr>
          <a:xfrm>
            <a:off x="8573905" y="5019369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SC</a:t>
            </a:r>
            <a:endParaRPr lang="en-GB" sz="24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F80ED84F-F7AC-419A-9975-F9D482EBB48F}"/>
              </a:ext>
            </a:extLst>
          </p:cNvPr>
          <p:cNvCxnSpPr>
            <a:cxnSpLocks/>
          </p:cNvCxnSpPr>
          <p:nvPr/>
        </p:nvCxnSpPr>
        <p:spPr>
          <a:xfrm flipH="1" flipV="1">
            <a:off x="6482837" y="3059757"/>
            <a:ext cx="1941852" cy="19442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E95B7B78-960F-4F77-A8E1-CBE63DE7A51B}"/>
              </a:ext>
            </a:extLst>
          </p:cNvPr>
          <p:cNvCxnSpPr>
            <a:cxnSpLocks/>
          </p:cNvCxnSpPr>
          <p:nvPr/>
        </p:nvCxnSpPr>
        <p:spPr>
          <a:xfrm flipH="1" flipV="1">
            <a:off x="8015353" y="2720164"/>
            <a:ext cx="769375" cy="22838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C457B55D-50E5-4B89-AE0A-11FA7C9B1F0D}"/>
              </a:ext>
            </a:extLst>
          </p:cNvPr>
          <p:cNvCxnSpPr>
            <a:cxnSpLocks/>
          </p:cNvCxnSpPr>
          <p:nvPr/>
        </p:nvCxnSpPr>
        <p:spPr>
          <a:xfrm flipV="1">
            <a:off x="9072760" y="2391853"/>
            <a:ext cx="62426" cy="24681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56BEDFCF-55C5-4754-AC35-9AE3597A78B0}"/>
              </a:ext>
            </a:extLst>
          </p:cNvPr>
          <p:cNvGrpSpPr/>
          <p:nvPr/>
        </p:nvGrpSpPr>
        <p:grpSpPr>
          <a:xfrm>
            <a:off x="307130" y="1331565"/>
            <a:ext cx="4962944" cy="3406027"/>
            <a:chOff x="204594" y="3433583"/>
            <a:chExt cx="4962944" cy="340602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633564EC-7C34-444E-957A-67FEA8EFC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4043" y="3793623"/>
              <a:ext cx="1083495" cy="272634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B72599C-7367-4B81-BB7B-9B5F8C3E9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5568" y="3577599"/>
              <a:ext cx="1078897" cy="302628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BEE5AF52-010D-4BB8-82E0-894D4FC10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4527" y="3937639"/>
              <a:ext cx="752000" cy="2860286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92D7FFFE-1585-48D4-9596-FBFD3C204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4594" y="3433583"/>
              <a:ext cx="697880" cy="3406027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652D0BEB-2CA6-4EE8-A35E-562DCC70210B}"/>
                </a:ext>
              </a:extLst>
            </p:cNvPr>
            <p:cNvSpPr txBox="1"/>
            <p:nvPr/>
          </p:nvSpPr>
          <p:spPr>
            <a:xfrm>
              <a:off x="228705" y="3719649"/>
              <a:ext cx="393560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/>
                <a:t>FC</a:t>
              </a:r>
              <a:endParaRPr lang="en-GB" sz="1400" b="1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261850B0-E745-4560-9195-643E7C949352}"/>
                </a:ext>
              </a:extLst>
            </p:cNvPr>
            <p:cNvSpPr txBox="1"/>
            <p:nvPr/>
          </p:nvSpPr>
          <p:spPr>
            <a:xfrm>
              <a:off x="1369627" y="3717032"/>
              <a:ext cx="393560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/>
                <a:t>WS</a:t>
              </a:r>
              <a:endParaRPr lang="en-GB" sz="1400" b="1" dirty="0"/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CD87D3DC-AC18-46FE-996F-6F9154192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5541" y="3789064"/>
              <a:ext cx="1053928" cy="2598789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6AE4063E-36D8-4E56-A409-5F5790080990}"/>
                </a:ext>
              </a:extLst>
            </p:cNvPr>
            <p:cNvSpPr txBox="1"/>
            <p:nvPr/>
          </p:nvSpPr>
          <p:spPr>
            <a:xfrm>
              <a:off x="4127533" y="3717032"/>
              <a:ext cx="783508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/>
                <a:t>EMU/Gr</a:t>
              </a:r>
              <a:endParaRPr lang="en-GB" sz="1400" b="1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58FFA211-358A-4590-9F92-9BD400AA18FE}"/>
                </a:ext>
              </a:extLst>
            </p:cNvPr>
            <p:cNvSpPr txBox="1"/>
            <p:nvPr/>
          </p:nvSpPr>
          <p:spPr>
            <a:xfrm>
              <a:off x="3059832" y="3717032"/>
              <a:ext cx="648072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/>
                <a:t>EMU/</a:t>
              </a:r>
              <a:r>
                <a:rPr lang="en-GB" sz="1000" b="1" dirty="0" err="1"/>
                <a:t>Sl</a:t>
              </a:r>
              <a:endParaRPr lang="en-GB" sz="1400" b="1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97B0D7EF-3713-4EDE-BB7E-6A51164C0288}"/>
                </a:ext>
              </a:extLst>
            </p:cNvPr>
            <p:cNvSpPr txBox="1"/>
            <p:nvPr/>
          </p:nvSpPr>
          <p:spPr>
            <a:xfrm>
              <a:off x="2339752" y="3717032"/>
              <a:ext cx="444895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/>
                <a:t>SC</a:t>
              </a:r>
              <a:endParaRPr lang="en-GB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25131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DFC568-B6DD-4071-B8B6-B3E4ADF46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7A1E22-757F-49C7-B0C6-0FA32A488C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579" y="1547589"/>
            <a:ext cx="7924010" cy="55057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9E75702-E107-4C74-A0FE-E0D78C82DFB5}"/>
              </a:ext>
            </a:extLst>
          </p:cNvPr>
          <p:cNvSpPr txBox="1"/>
          <p:nvPr/>
        </p:nvSpPr>
        <p:spPr>
          <a:xfrm>
            <a:off x="7200552" y="1691605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BI #1 Lund (Feb. 2016)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B84114-80D7-476A-A70D-E7E2755DD5FF}"/>
              </a:ext>
            </a:extLst>
          </p:cNvPr>
          <p:cNvSpPr txBox="1"/>
          <p:nvPr/>
        </p:nvSpPr>
        <p:spPr>
          <a:xfrm>
            <a:off x="7200552" y="2411685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BI #2 Bilbao (Oct. 2016)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4754FF0-EA10-4961-B5B2-14F847AFEB38}"/>
              </a:ext>
            </a:extLst>
          </p:cNvPr>
          <p:cNvSpPr txBox="1"/>
          <p:nvPr/>
        </p:nvSpPr>
        <p:spPr>
          <a:xfrm>
            <a:off x="7200552" y="3122473"/>
            <a:ext cx="2702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BI #3 Trieste (April 2017)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8BC1EC0-2336-4ADA-8199-0729C7E04193}"/>
              </a:ext>
            </a:extLst>
          </p:cNvPr>
          <p:cNvSpPr txBox="1"/>
          <p:nvPr/>
        </p:nvSpPr>
        <p:spPr>
          <a:xfrm>
            <a:off x="7200552" y="3851845"/>
            <a:ext cx="2460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BI #4 Paris (Nov. 2017)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6BD843-0615-413F-907D-60344F8AAB40}"/>
              </a:ext>
            </a:extLst>
          </p:cNvPr>
          <p:cNvSpPr txBox="1"/>
          <p:nvPr/>
        </p:nvSpPr>
        <p:spPr>
          <a:xfrm>
            <a:off x="7200552" y="4994681"/>
            <a:ext cx="2486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BI #5 Lund (Nov. 2018)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00069A51-4BC6-466A-A468-1A267825DBF1}"/>
              </a:ext>
            </a:extLst>
          </p:cNvPr>
          <p:cNvSpPr/>
          <p:nvPr/>
        </p:nvSpPr>
        <p:spPr>
          <a:xfrm rot="5400000">
            <a:off x="4689460" y="3573001"/>
            <a:ext cx="4302103" cy="576064"/>
          </a:xfrm>
          <a:prstGeom prst="rightArrow">
            <a:avLst>
              <a:gd name="adj1" fmla="val 50000"/>
              <a:gd name="adj2" fmla="val 45389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048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N" dirty="0"/>
              <a:t>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930F962-38D9-423D-9CF1-F15976356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83805"/>
            <a:ext cx="9360000" cy="5464384"/>
          </a:xfrm>
        </p:spPr>
        <p:txBody>
          <a:bodyPr/>
          <a:lstStyle/>
          <a:p>
            <a:pPr marL="457200" indent="-457200" algn="l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cs typeface="Lohit Hindi" pitchFamily="2"/>
              </a:rPr>
              <a:t>Introduction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/>
              <a:t>Faraday Cup</a:t>
            </a:r>
            <a:endParaRPr lang="en-US" b="1" dirty="0"/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Wire Scanners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Scrapers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EMU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Conclusions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24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33503D9-B4B2-4574-BD12-09AF467C83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9657">
            <a:off x="6088438" y="4000559"/>
            <a:ext cx="1217607" cy="22942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A35C14FA-40D3-4EA8-ADCF-8980A676DF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44" y="4727248"/>
            <a:ext cx="1871004" cy="10960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DFC568-B6DD-4071-B8B6-B3E4ADF46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C0676FC-551C-4329-8B30-C940623FB0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652" y="4693709"/>
            <a:ext cx="1875645" cy="11932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5326E15-EABD-48FE-81A0-A7A738821F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3455" y="6226066"/>
            <a:ext cx="1247902" cy="988675"/>
          </a:xfrm>
          <a:prstGeom prst="rect">
            <a:avLst/>
          </a:prstGeom>
        </p:spPr>
      </p:pic>
      <p:pic>
        <p:nvPicPr>
          <p:cNvPr id="15" name="11 Imagen" descr="Cad.png">
            <a:extLst>
              <a:ext uri="{FF2B5EF4-FFF2-40B4-BE49-F238E27FC236}">
                <a16:creationId xmlns:a16="http://schemas.microsoft.com/office/drawing/2014/main" xmlns="" id="{427A0625-E615-4D6C-A97F-3D92498D3E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59" t="14805" r="26425" b="12647"/>
          <a:stretch>
            <a:fillRect/>
          </a:stretch>
        </p:blipFill>
        <p:spPr>
          <a:xfrm>
            <a:off x="6675521" y="5681937"/>
            <a:ext cx="1245111" cy="1282262"/>
          </a:xfrm>
          <a:prstGeom prst="rect">
            <a:avLst/>
          </a:prstGeom>
        </p:spPr>
      </p:pic>
      <p:pic>
        <p:nvPicPr>
          <p:cNvPr id="20" name="4 Imagen">
            <a:extLst>
              <a:ext uri="{FF2B5EF4-FFF2-40B4-BE49-F238E27FC236}">
                <a16:creationId xmlns:a16="http://schemas.microsoft.com/office/drawing/2014/main" xmlns="" id="{00000000-0008-0000-0100-00000500000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892" y="4565315"/>
            <a:ext cx="1957074" cy="25520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8D4DB87-71A9-4035-A6F2-FF4A0770AE28}"/>
              </a:ext>
            </a:extLst>
          </p:cNvPr>
          <p:cNvSpPr txBox="1"/>
          <p:nvPr/>
        </p:nvSpPr>
        <p:spPr>
          <a:xfrm>
            <a:off x="4824288" y="421188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DESIGN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D262BF1-328B-4EC7-BD63-0DB171E41817}"/>
              </a:ext>
            </a:extLst>
          </p:cNvPr>
          <p:cNvSpPr txBox="1"/>
          <p:nvPr/>
        </p:nvSpPr>
        <p:spPr>
          <a:xfrm>
            <a:off x="7992640" y="4139877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PRODUCTION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128F328-3F28-49D2-AD61-27E2BE26EC6F}"/>
              </a:ext>
            </a:extLst>
          </p:cNvPr>
          <p:cNvSpPr txBox="1"/>
          <p:nvPr/>
        </p:nvSpPr>
        <p:spPr>
          <a:xfrm>
            <a:off x="1007864" y="4211885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ESS </a:t>
            </a:r>
            <a:r>
              <a:rPr lang="en-GB" b="1" u="sng" dirty="0" smtClean="0"/>
              <a:t>CD/TDR (2013)</a:t>
            </a:r>
            <a:endParaRPr lang="en-GB" b="1" u="sng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D91C9295-507C-4D37-80E7-1F9070953B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9084" y="6084093"/>
            <a:ext cx="731788" cy="128226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8C70BE9C-219D-4319-9A6C-359F637CA1D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4" y="6068993"/>
            <a:ext cx="1482643" cy="116507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B6EF5C7C-3550-431F-A146-F080BDD5C24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63" r="67071"/>
          <a:stretch/>
        </p:blipFill>
        <p:spPr bwMode="auto">
          <a:xfrm>
            <a:off x="5104752" y="6143610"/>
            <a:ext cx="1772960" cy="1364786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6BA43C-9FD7-40F0-AB7D-CDB4E7CBA3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944" y="5239434"/>
            <a:ext cx="1870618" cy="9886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1419D76-AA23-44DA-B67B-81C36210D806}"/>
              </a:ext>
            </a:extLst>
          </p:cNvPr>
          <p:cNvSpPr txBox="1"/>
          <p:nvPr/>
        </p:nvSpPr>
        <p:spPr>
          <a:xfrm>
            <a:off x="1810388" y="6394191"/>
            <a:ext cx="1788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800" i="1" dirty="0"/>
              <a:t>“For the MEBT Faraday Cup, the challenge is to keep the thermal load below the mechanical limits, given the small beam sizes and the large stopping power of 3 MeV protons.” 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6D081DA1-8B8A-4E23-9C02-974AB121AEF0}"/>
              </a:ext>
            </a:extLst>
          </p:cNvPr>
          <p:cNvSpPr/>
          <p:nvPr/>
        </p:nvSpPr>
        <p:spPr>
          <a:xfrm>
            <a:off x="719832" y="5805694"/>
            <a:ext cx="302093" cy="28075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xmlns="" id="{1824A125-3CB1-46BA-AC64-E35BE2F48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62" y="1483269"/>
            <a:ext cx="7145310" cy="2512592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en-GB" sz="2000" dirty="0"/>
              <a:t>The FC is designed for</a:t>
            </a:r>
            <a:r>
              <a:rPr lang="en-GB" sz="2000" b="1" dirty="0"/>
              <a:t> current measurement and as a beam stopper for MEBT commissioning modes</a:t>
            </a:r>
            <a:r>
              <a:rPr lang="en-GB" sz="2000" dirty="0"/>
              <a:t>.</a:t>
            </a:r>
          </a:p>
          <a:p>
            <a:pPr algn="just">
              <a:spcAft>
                <a:spcPts val="600"/>
              </a:spcAft>
            </a:pPr>
            <a:r>
              <a:rPr lang="en-GB" sz="2000" dirty="0"/>
              <a:t>The FC has been manufactured with a </a:t>
            </a:r>
            <a:r>
              <a:rPr lang="en-GB" sz="2000" b="1" dirty="0"/>
              <a:t>1 kV </a:t>
            </a:r>
            <a:r>
              <a:rPr lang="en-GB" sz="2000" dirty="0"/>
              <a:t>repeller for SE suppression and with a </a:t>
            </a:r>
            <a:r>
              <a:rPr lang="en-GB" sz="2000" b="1" dirty="0"/>
              <a:t>graphite collector </a:t>
            </a:r>
            <a:r>
              <a:rPr lang="en-GB" sz="2000" dirty="0"/>
              <a:t>to withstand the high intensity beam.</a:t>
            </a:r>
          </a:p>
          <a:p>
            <a:pPr algn="just">
              <a:spcAft>
                <a:spcPts val="600"/>
              </a:spcAft>
            </a:pPr>
            <a:r>
              <a:rPr lang="en-GB" sz="2000" dirty="0"/>
              <a:t>Integration with Control &amp; Electronics and in the ESS-Bilbao injector  have been done.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0D61515-1537-49F3-A64F-B1BB4F9075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778" y="1445748"/>
            <a:ext cx="2615982" cy="268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16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B3A7200-0817-4EF1-813D-D5BDB9CF84AE}"/>
              </a:ext>
            </a:extLst>
          </p:cNvPr>
          <p:cNvGrpSpPr/>
          <p:nvPr/>
        </p:nvGrpSpPr>
        <p:grpSpPr>
          <a:xfrm>
            <a:off x="1888631" y="1331565"/>
            <a:ext cx="6120680" cy="3904287"/>
            <a:chOff x="1888631" y="1331565"/>
            <a:chExt cx="6120680" cy="3904287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1A6764DD-4CC6-4F2E-8168-AEAD94CF5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888631" y="1331565"/>
              <a:ext cx="6120680" cy="3904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A698F85-49B4-4092-9D75-BD4234276414}"/>
                </a:ext>
              </a:extLst>
            </p:cNvPr>
            <p:cNvSpPr txBox="1"/>
            <p:nvPr/>
          </p:nvSpPr>
          <p:spPr>
            <a:xfrm>
              <a:off x="6405289" y="2928441"/>
              <a:ext cx="57606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000" dirty="0"/>
                <a:t>μ</a:t>
              </a:r>
              <a:r>
                <a:rPr lang="en-GB" sz="1000" dirty="0"/>
                <a:t>TCA Crate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DFC568-B6DD-4071-B8B6-B3E4ADF46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FC: Integration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197C18F-D061-4895-8275-3744CD542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60" y="7056783"/>
            <a:ext cx="9360000" cy="611486"/>
          </a:xfrm>
        </p:spPr>
        <p:txBody>
          <a:bodyPr/>
          <a:lstStyle/>
          <a:p>
            <a:pPr marL="108000" indent="0">
              <a:buNone/>
            </a:pPr>
            <a:r>
              <a:rPr lang="en-GB" sz="2400" dirty="0"/>
              <a:t>See also Idoia Mazkiaran talk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D97A9C98-8040-48A8-9553-CEB4928C3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340536"/>
              </p:ext>
            </p:extLst>
          </p:nvPr>
        </p:nvGraphicFramePr>
        <p:xfrm>
          <a:off x="2744727" y="5333931"/>
          <a:ext cx="4464000" cy="1676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xmlns="" val="90113252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176285798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77279786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175768706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3189233990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xmlns="" val="3834904037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Inst.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FE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μ</a:t>
                      </a:r>
                      <a:r>
                        <a:rPr lang="en-GB" sz="1200" dirty="0"/>
                        <a:t>TCA/VME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690947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600" dirty="0"/>
                        <a:t>FC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010684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600" dirty="0"/>
                        <a:t>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139012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600" dirty="0"/>
                        <a:t>SC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421352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600" dirty="0"/>
                        <a:t>EMU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054293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3671F09-F938-43E7-9EC9-CDBC4A934C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56"/>
          <a:stretch/>
        </p:blipFill>
        <p:spPr>
          <a:xfrm>
            <a:off x="860672" y="2545929"/>
            <a:ext cx="856096" cy="32641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79702F3-29BF-43D8-8C52-DBCA83E5C6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42" t="10234" r="9998" b="12305"/>
          <a:stretch/>
        </p:blipFill>
        <p:spPr>
          <a:xfrm>
            <a:off x="2716723" y="3883628"/>
            <a:ext cx="1314340" cy="9094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4D99215-DBE5-4FB8-876A-A9EBBF687D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438" y="4297200"/>
            <a:ext cx="1712933" cy="9618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1D38E40-CD6C-4036-A981-034DC14C789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94" t="10463" r="3572" b="38100"/>
          <a:stretch/>
        </p:blipFill>
        <p:spPr>
          <a:xfrm>
            <a:off x="7396931" y="1440306"/>
            <a:ext cx="1728504" cy="7714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41E6CBD-4D00-4F86-B53B-A337806099C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877" b="9405"/>
          <a:stretch/>
        </p:blipFill>
        <p:spPr bwMode="auto">
          <a:xfrm>
            <a:off x="7710907" y="3035916"/>
            <a:ext cx="1712933" cy="818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7794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DFC568-B6DD-4071-B8B6-B3E4ADF46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FC: Injector Test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093BA3-D1E5-44CA-A50D-F35D81A7A9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57" t="4688" b="16790"/>
          <a:stretch/>
        </p:blipFill>
        <p:spPr bwMode="auto">
          <a:xfrm>
            <a:off x="682460" y="1595229"/>
            <a:ext cx="4069820" cy="27408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BE1D539-BA09-4CBB-9C56-CB42B8F7E176}"/>
              </a:ext>
            </a:extLst>
          </p:cNvPr>
          <p:cNvGrpSpPr/>
          <p:nvPr/>
        </p:nvGrpSpPr>
        <p:grpSpPr>
          <a:xfrm>
            <a:off x="215776" y="4499917"/>
            <a:ext cx="3600000" cy="2920002"/>
            <a:chOff x="215776" y="4499917"/>
            <a:chExt cx="3600000" cy="292000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63E20BA-CF58-4192-BF37-5AEED556C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776" y="4859957"/>
              <a:ext cx="3600000" cy="25599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BFC8F22-B6AA-4493-A608-CFA326195C44}"/>
                </a:ext>
              </a:extLst>
            </p:cNvPr>
            <p:cNvSpPr txBox="1"/>
            <p:nvPr/>
          </p:nvSpPr>
          <p:spPr>
            <a:xfrm>
              <a:off x="541334" y="4499917"/>
              <a:ext cx="22625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/>
                <a:t>Test Results</a:t>
              </a:r>
            </a:p>
            <a:p>
              <a:r>
                <a:rPr lang="en-GB" sz="1400" dirty="0"/>
                <a:t>-SE Suppression V</a:t>
              </a:r>
              <a:r>
                <a:rPr lang="en-GB" sz="1400" baseline="-25000" dirty="0"/>
                <a:t>rep</a:t>
              </a:r>
              <a:r>
                <a:rPr lang="en-GB" sz="1400" dirty="0"/>
                <a:t>~400V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0EEEF82-1199-4987-B4FD-3B1D1736B754}"/>
              </a:ext>
            </a:extLst>
          </p:cNvPr>
          <p:cNvGrpSpPr/>
          <p:nvPr/>
        </p:nvGrpSpPr>
        <p:grpSpPr>
          <a:xfrm>
            <a:off x="5537048" y="1308363"/>
            <a:ext cx="3600000" cy="2951983"/>
            <a:chOff x="5537048" y="1308363"/>
            <a:chExt cx="3600000" cy="295198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814E939E-3FE5-48A3-A126-CC0588847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7048" y="1560478"/>
              <a:ext cx="3600000" cy="269986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C480D6A-53BF-402B-8694-876A7F603AFE}"/>
                </a:ext>
              </a:extLst>
            </p:cNvPr>
            <p:cNvSpPr txBox="1"/>
            <p:nvPr/>
          </p:nvSpPr>
          <p:spPr>
            <a:xfrm>
              <a:off x="6052839" y="1308363"/>
              <a:ext cx="24205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Comparison to ACCTs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5270AAB-F685-4FDF-8992-E3CD705FB8FE}"/>
              </a:ext>
            </a:extLst>
          </p:cNvPr>
          <p:cNvSpPr txBox="1"/>
          <p:nvPr/>
        </p:nvSpPr>
        <p:spPr>
          <a:xfrm>
            <a:off x="913343" y="1234091"/>
            <a:ext cx="3766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ESS-Bilbao Injector (45 keV-40 mA)</a:t>
            </a:r>
          </a:p>
        </p:txBody>
      </p:sp>
      <p:grpSp>
        <p:nvGrpSpPr>
          <p:cNvPr id="12" name="11 Grupo"/>
          <p:cNvGrpSpPr/>
          <p:nvPr/>
        </p:nvGrpSpPr>
        <p:grpSpPr>
          <a:xfrm>
            <a:off x="3528144" y="4499917"/>
            <a:ext cx="6264696" cy="3024336"/>
            <a:chOff x="3600152" y="4499917"/>
            <a:chExt cx="6264696" cy="302433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49500369-FA59-494D-8695-07F081C35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6456" y="5329540"/>
              <a:ext cx="2520000" cy="189000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BAC58F30-155D-4235-821F-4936A65FE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84848" y="5041508"/>
              <a:ext cx="2880000" cy="212270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4F125A7-0FFE-43FE-AA35-D9D251425F14}"/>
                </a:ext>
              </a:extLst>
            </p:cNvPr>
            <p:cNvSpPr txBox="1"/>
            <p:nvPr/>
          </p:nvSpPr>
          <p:spPr>
            <a:xfrm>
              <a:off x="3600152" y="4499917"/>
              <a:ext cx="311720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/>
                <a:t>Electrostatic Field Simulation</a:t>
              </a:r>
            </a:p>
            <a:p>
              <a:r>
                <a:rPr lang="en-GB" sz="1400" dirty="0"/>
                <a:t>- 200 V in the axis for V</a:t>
              </a:r>
              <a:r>
                <a:rPr lang="en-GB" sz="1400" baseline="-25000" dirty="0"/>
                <a:t>rep</a:t>
              </a:r>
              <a:r>
                <a:rPr lang="en-GB" sz="1400" dirty="0"/>
                <a:t>-1 kV</a:t>
              </a:r>
            </a:p>
            <a:p>
              <a:r>
                <a:rPr lang="en-GB" sz="1400" dirty="0"/>
                <a:t>- SE electrons with E up to ~100 eV</a:t>
              </a:r>
              <a:r>
                <a:rPr lang="en-GB" sz="1400" baseline="30000" dirty="0"/>
                <a:t>*</a:t>
              </a:r>
            </a:p>
            <a:p>
              <a:endParaRPr lang="en-GB" sz="16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99EBC6B-7293-454C-B2C8-BBC690E6C2C5}"/>
                </a:ext>
              </a:extLst>
            </p:cNvPr>
            <p:cNvSpPr txBox="1"/>
            <p:nvPr/>
          </p:nvSpPr>
          <p:spPr>
            <a:xfrm>
              <a:off x="7632920" y="4499917"/>
              <a:ext cx="19175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/>
                <a:t>GPT Simulation</a:t>
              </a:r>
            </a:p>
            <a:p>
              <a:r>
                <a:rPr lang="en-GB" sz="1400" dirty="0"/>
                <a:t>-SE Suppression ~400V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3402084-230D-477B-B3D2-65732DB3AE3C}"/>
                </a:ext>
              </a:extLst>
            </p:cNvPr>
            <p:cNvSpPr txBox="1"/>
            <p:nvPr/>
          </p:nvSpPr>
          <p:spPr>
            <a:xfrm>
              <a:off x="3907458" y="7278032"/>
              <a:ext cx="252986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* Drexler et al Physical Review A 53-3, 1996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3007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S-Bilba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-Bilba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S-Bilbao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814</Words>
  <Application>Microsoft Office PowerPoint</Application>
  <PresentationFormat>Personalizado</PresentationFormat>
  <Paragraphs>201</Paragraphs>
  <Slides>22</Slides>
  <Notes>20</Notes>
  <HiddenSlides>1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24" baseType="lpstr">
      <vt:lpstr>ESS-Bilbao</vt:lpstr>
      <vt:lpstr>ESS-Bilbao1</vt:lpstr>
      <vt:lpstr>MEBT FC, WS, SC and EMU Status</vt:lpstr>
      <vt:lpstr>Summary</vt:lpstr>
      <vt:lpstr>Introduction</vt:lpstr>
      <vt:lpstr>Introduction</vt:lpstr>
      <vt:lpstr>Introduction</vt:lpstr>
      <vt:lpstr>Summary</vt:lpstr>
      <vt:lpstr>FC</vt:lpstr>
      <vt:lpstr>FC: Integration</vt:lpstr>
      <vt:lpstr>FC: Injector Test</vt:lpstr>
      <vt:lpstr>Summary</vt:lpstr>
      <vt:lpstr>WS</vt:lpstr>
      <vt:lpstr>WS Acceptance</vt:lpstr>
      <vt:lpstr>WS VIT</vt:lpstr>
      <vt:lpstr>Summary</vt:lpstr>
      <vt:lpstr>SC</vt:lpstr>
      <vt:lpstr>SC</vt:lpstr>
      <vt:lpstr>Summary</vt:lpstr>
      <vt:lpstr>EMU</vt:lpstr>
      <vt:lpstr>EMU</vt:lpstr>
      <vt:lpstr>Summary</vt:lpstr>
      <vt:lpstr>Conclusions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2017-07-11T12:39:33Z</dcterms:created>
  <dcterms:modified xsi:type="dcterms:W3CDTF">2018-11-20T21:50:50Z</dcterms:modified>
</cp:coreProperties>
</file>