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713" r:id="rId4"/>
  </p:sldMasterIdLst>
  <p:notesMasterIdLst>
    <p:notesMasterId r:id="rId35"/>
  </p:notesMasterIdLst>
  <p:sldIdLst>
    <p:sldId id="256" r:id="rId5"/>
    <p:sldId id="257" r:id="rId6"/>
    <p:sldId id="259" r:id="rId7"/>
    <p:sldId id="260" r:id="rId8"/>
    <p:sldId id="275" r:id="rId9"/>
    <p:sldId id="316" r:id="rId10"/>
    <p:sldId id="333" r:id="rId11"/>
    <p:sldId id="279" r:id="rId12"/>
    <p:sldId id="314" r:id="rId13"/>
    <p:sldId id="284" r:id="rId14"/>
    <p:sldId id="317" r:id="rId15"/>
    <p:sldId id="262" r:id="rId16"/>
    <p:sldId id="288" r:id="rId17"/>
    <p:sldId id="290" r:id="rId18"/>
    <p:sldId id="334" r:id="rId19"/>
    <p:sldId id="297" r:id="rId20"/>
    <p:sldId id="298" r:id="rId21"/>
    <p:sldId id="301" r:id="rId22"/>
    <p:sldId id="341" r:id="rId23"/>
    <p:sldId id="263" r:id="rId24"/>
    <p:sldId id="337" r:id="rId25"/>
    <p:sldId id="320" r:id="rId26"/>
    <p:sldId id="318" r:id="rId27"/>
    <p:sldId id="319" r:id="rId28"/>
    <p:sldId id="325" r:id="rId29"/>
    <p:sldId id="321" r:id="rId30"/>
    <p:sldId id="339" r:id="rId31"/>
    <p:sldId id="343" r:id="rId32"/>
    <p:sldId id="340" r:id="rId33"/>
    <p:sldId id="308" r:id="rId34"/>
  </p:sldIdLst>
  <p:sldSz cx="10080625" cy="7559675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31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264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265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GB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266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267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69AA4BC3-B4DF-4FC7-8745-BA1DD4894EAD}" type="slidenum">
              <a:rPr lang="en-GB" sz="1400">
                <a:latin typeface="Times New Roman"/>
              </a:rPr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CustomShape 1"/>
          <p:cNvSpPr/>
          <p:nvPr/>
        </p:nvSpPr>
        <p:spPr>
          <a:xfrm>
            <a:off x="4278960" y="10157400"/>
            <a:ext cx="3277800" cy="531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80E70B09-584A-44B0-B9A6-801B0FA97E46}" type="slidenum">
              <a:rPr lang="en-GB" sz="1400">
                <a:latin typeface="Times New Roman"/>
                <a:ea typeface="DejaVu Sans"/>
              </a:rPr>
              <a:t>8</a:t>
            </a:fld>
            <a:endParaRPr/>
          </a:p>
        </p:txBody>
      </p:sp>
      <p:sp>
        <p:nvSpPr>
          <p:cNvPr id="55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760" cy="4808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CustomShape 1"/>
          <p:cNvSpPr/>
          <p:nvPr/>
        </p:nvSpPr>
        <p:spPr>
          <a:xfrm>
            <a:off x="4278960" y="10157400"/>
            <a:ext cx="3277800" cy="531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80E70B09-584A-44B0-B9A6-801B0FA97E46}" type="slidenum">
              <a:rPr lang="en-GB" sz="1400">
                <a:latin typeface="Times New Roman"/>
                <a:ea typeface="DejaVu Sans"/>
              </a:rPr>
              <a:t>9</a:t>
            </a:fld>
            <a:endParaRPr/>
          </a:p>
        </p:txBody>
      </p:sp>
      <p:sp>
        <p:nvSpPr>
          <p:cNvPr id="55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760" cy="4808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699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CustomShape 1"/>
          <p:cNvSpPr/>
          <p:nvPr/>
        </p:nvSpPr>
        <p:spPr>
          <a:xfrm>
            <a:off x="4278960" y="10157400"/>
            <a:ext cx="3277800" cy="531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D0783D23-D019-4526-A7D3-311D7AA61E2C}" type="slidenum">
              <a:rPr lang="en-GB" sz="1400">
                <a:latin typeface="Times New Roman"/>
                <a:ea typeface="DejaVu Sans"/>
              </a:rPr>
              <a:t>10</a:t>
            </a:fld>
            <a:endParaRPr/>
          </a:p>
        </p:txBody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760" cy="4808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CustomShape 1"/>
          <p:cNvSpPr/>
          <p:nvPr/>
        </p:nvSpPr>
        <p:spPr>
          <a:xfrm>
            <a:off x="4282200" y="10155240"/>
            <a:ext cx="3274560" cy="534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7B1879D8-DBC8-45F5-A1ED-5C3445D3E658}" type="slidenum">
              <a:rPr lang="en-GB" sz="1400">
                <a:solidFill>
                  <a:srgbClr val="000000"/>
                </a:solidFill>
                <a:latin typeface="Times New Roman"/>
                <a:ea typeface="DejaVu Sans"/>
              </a:rPr>
              <a:t>17</a:t>
            </a:fld>
            <a:endParaRPr/>
          </a:p>
        </p:txBody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560" cy="49176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CustomShape 1"/>
          <p:cNvSpPr/>
          <p:nvPr/>
        </p:nvSpPr>
        <p:spPr>
          <a:xfrm>
            <a:off x="4282200" y="10155240"/>
            <a:ext cx="3274560" cy="534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4E18B7AC-8849-49ED-8B25-7D370A21E3FD}" type="slidenum">
              <a:rPr lang="en-GB" sz="1400">
                <a:solidFill>
                  <a:srgbClr val="000000"/>
                </a:solidFill>
                <a:latin typeface="Times New Roman"/>
                <a:ea typeface="DejaVu Sans"/>
              </a:rPr>
              <a:t>18</a:t>
            </a:fld>
            <a:endParaRPr/>
          </a:p>
        </p:txBody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560" cy="49176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CustomShape 1"/>
          <p:cNvSpPr/>
          <p:nvPr/>
        </p:nvSpPr>
        <p:spPr>
          <a:xfrm>
            <a:off x="4282200" y="10155240"/>
            <a:ext cx="3274560" cy="534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4E18B7AC-8849-49ED-8B25-7D370A21E3FD}" type="slidenum">
              <a:rPr lang="en-GB" sz="1400">
                <a:solidFill>
                  <a:srgbClr val="000000"/>
                </a:solidFill>
                <a:latin typeface="Times New Roman"/>
                <a:ea typeface="DejaVu Sans"/>
              </a:rPr>
              <a:t>19</a:t>
            </a:fld>
            <a:endParaRPr/>
          </a:p>
        </p:txBody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560" cy="49176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714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Imagen 36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8" name="Imagen 37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4" name="Imagen 73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5" name="Imagen 74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11" name="Imagen 110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12" name="Imagen 111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22" name="Imagen 221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223" name="Imagen 222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0" y="7020000"/>
            <a:ext cx="10077120" cy="555120"/>
          </a:xfrm>
          <a:prstGeom prst="rect">
            <a:avLst/>
          </a:prstGeom>
          <a:solidFill>
            <a:srgbClr val="D22630"/>
          </a:solidFill>
          <a:ln>
            <a:noFill/>
          </a:ln>
        </p:spPr>
      </p:sp>
      <p:pic>
        <p:nvPicPr>
          <p:cNvPr id="6" name="7 Imagen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-19080"/>
            <a:ext cx="2157120" cy="1433520"/>
          </a:xfrm>
          <a:prstGeom prst="rect">
            <a:avLst/>
          </a:prstGeom>
          <a:ln>
            <a:noFill/>
          </a:ln>
        </p:spPr>
      </p:pic>
      <p:pic>
        <p:nvPicPr>
          <p:cNvPr id="2" name="8 Imagen"/>
          <p:cNvPicPr/>
          <p:nvPr/>
        </p:nvPicPr>
        <p:blipFill>
          <a:blip r:embed="rId15"/>
          <a:stretch>
            <a:fillRect/>
          </a:stretch>
        </p:blipFill>
        <p:spPr>
          <a:xfrm>
            <a:off x="648000" y="5399640"/>
            <a:ext cx="1437120" cy="1239120"/>
          </a:xfrm>
          <a:prstGeom prst="rect">
            <a:avLst/>
          </a:prstGeom>
          <a:ln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0" y="720"/>
            <a:ext cx="10077120" cy="1256400"/>
          </a:xfrm>
          <a:prstGeom prst="rect">
            <a:avLst/>
          </a:prstGeom>
          <a:solidFill>
            <a:srgbClr val="D22630"/>
          </a:solidFill>
          <a:ln w="9360">
            <a:solidFill>
              <a:srgbClr val="BE4B48"/>
            </a:solidFill>
            <a:miter/>
          </a:ln>
        </p:spPr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0" y="720"/>
            <a:ext cx="10077120" cy="1256400"/>
          </a:xfrm>
          <a:prstGeom prst="rect">
            <a:avLst/>
          </a:prstGeom>
          <a:solidFill>
            <a:srgbClr val="D22630"/>
          </a:solidFill>
          <a:ln w="9360">
            <a:solidFill>
              <a:srgbClr val="BE4B48"/>
            </a:solidFill>
            <a:miter/>
          </a:ln>
        </p:spPr>
      </p:sp>
      <p:sp>
        <p:nvSpPr>
          <p:cNvPr id="77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0" y="720"/>
            <a:ext cx="10078920" cy="1258200"/>
          </a:xfrm>
          <a:prstGeom prst="rect">
            <a:avLst/>
          </a:prstGeom>
          <a:solidFill>
            <a:srgbClr val="D22630"/>
          </a:solidFill>
          <a:ln w="9360">
            <a:solidFill>
              <a:srgbClr val="BE4B48"/>
            </a:solidFill>
            <a:miter/>
          </a:ln>
        </p:spPr>
      </p:sp>
      <p:sp>
        <p:nvSpPr>
          <p:cNvPr id="188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2337856" y="2676370"/>
            <a:ext cx="7557120" cy="132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98000"/>
              </a:lnSpc>
            </a:pPr>
            <a:r>
              <a:rPr lang="en-GB" sz="4400" b="1" dirty="0">
                <a:solidFill>
                  <a:srgbClr val="000000"/>
                </a:solidFill>
                <a:latin typeface="Times New Roman"/>
              </a:rPr>
              <a:t>MEBT Controls</a:t>
            </a:r>
            <a:endParaRPr dirty="0"/>
          </a:p>
        </p:txBody>
      </p:sp>
      <p:pic>
        <p:nvPicPr>
          <p:cNvPr id="269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57120" cy="1433520"/>
          </a:xfrm>
          <a:prstGeom prst="rect">
            <a:avLst/>
          </a:prstGeom>
          <a:ln>
            <a:noFill/>
          </a:ln>
        </p:spPr>
      </p:pic>
      <p:pic>
        <p:nvPicPr>
          <p:cNvPr id="270" name="3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540000" y="5400000"/>
            <a:ext cx="1437120" cy="1239120"/>
          </a:xfrm>
          <a:prstGeom prst="rect">
            <a:avLst/>
          </a:prstGeom>
          <a:ln>
            <a:noFill/>
          </a:ln>
        </p:spPr>
      </p:pic>
      <p:sp>
        <p:nvSpPr>
          <p:cNvPr id="271" name="CustomShape 2"/>
          <p:cNvSpPr/>
          <p:nvPr/>
        </p:nvSpPr>
        <p:spPr>
          <a:xfrm>
            <a:off x="4811760" y="5280120"/>
            <a:ext cx="3855960" cy="15501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ESS-Bilbao </a:t>
            </a:r>
            <a:endParaRPr b="1" dirty="0"/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Control &amp; Beam Instrumentation Group</a:t>
            </a:r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Idoia Mazkiaran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DejaVu Sans"/>
              </a:rPr>
              <a:t>Zelaia</a:t>
            </a:r>
            <a:endParaRPr lang="en-GB" b="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s-ES" b="1" dirty="0">
                <a:solidFill>
                  <a:srgbClr val="000000"/>
                </a:solidFill>
                <a:latin typeface="Times New Roman"/>
              </a:rPr>
              <a:t>imazkiaran@essbilbao.org</a:t>
            </a:r>
            <a:endParaRPr b="1" dirty="0"/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November – 2018</a:t>
            </a: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2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309B52-C305-4FA9-8714-DD9F3289B1B5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10</a:t>
            </a:fld>
            <a:endParaRPr/>
          </a:p>
        </p:txBody>
      </p:sp>
      <p:sp>
        <p:nvSpPr>
          <p:cNvPr id="388" name="CustomShape 3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FC Engineering GUI        </a:t>
            </a: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7B4828D-A559-462E-B182-A3DFA82F9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5060"/>
            <a:ext cx="10080625" cy="5665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2"/>
          <p:cNvPicPr/>
          <p:nvPr/>
        </p:nvPicPr>
        <p:blipFill>
          <a:blip r:embed="rId2"/>
          <a:srcRect l="379432"/>
          <a:stretch>
            <a:fillRect/>
          </a:stretch>
        </p:blipFill>
        <p:spPr>
          <a:xfrm>
            <a:off x="8882640" y="4338720"/>
            <a:ext cx="763200" cy="2801880"/>
          </a:xfrm>
          <a:prstGeom prst="rect">
            <a:avLst/>
          </a:prstGeom>
          <a:ln w="9360">
            <a:noFill/>
          </a:ln>
        </p:spPr>
      </p:pic>
      <p:sp>
        <p:nvSpPr>
          <p:cNvPr id="340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Faraday Cup LPS (</a:t>
            </a:r>
            <a:r>
              <a:rPr lang="en-GB" sz="3200" dirty="0">
                <a:solidFill>
                  <a:srgbClr val="FFFFFF"/>
                </a:solidFill>
                <a:latin typeface="Times New Roman"/>
                <a:ea typeface="DejaVu Sans"/>
              </a:rPr>
              <a:t>Local Protection System</a:t>
            </a: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)</a:t>
            </a:r>
            <a:endParaRPr dirty="0"/>
          </a:p>
        </p:txBody>
      </p:sp>
      <p:sp>
        <p:nvSpPr>
          <p:cNvPr id="341" name="CustomShape 2"/>
          <p:cNvSpPr/>
          <p:nvPr/>
        </p:nvSpPr>
        <p:spPr>
          <a:xfrm>
            <a:off x="360000" y="2393004"/>
            <a:ext cx="7840417" cy="49319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1">
              <a:lnSpc>
                <a:spcPct val="100000"/>
              </a:lnSpc>
              <a:buSzPct val="50000"/>
            </a:pPr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pPr lvl="1">
              <a:lnSpc>
                <a:spcPct val="100000"/>
              </a:lnSpc>
              <a:buSzPct val="50000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lvl="1">
              <a:lnSpc>
                <a:spcPct val="100000"/>
              </a:lnSpc>
              <a:buSzPct val="50000"/>
            </a:pPr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pPr lvl="1">
              <a:lnSpc>
                <a:spcPct val="100000"/>
              </a:lnSpc>
              <a:buSzPct val="50000"/>
            </a:pPr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pPr lvl="1">
              <a:lnSpc>
                <a:spcPct val="100000"/>
              </a:lnSpc>
              <a:buSzPct val="50000"/>
            </a:pPr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pPr lvl="1">
              <a:lnSpc>
                <a:spcPct val="100000"/>
              </a:lnSpc>
              <a:buSzPct val="50000"/>
            </a:pPr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pPr lvl="1">
              <a:lnSpc>
                <a:spcPct val="100000"/>
              </a:lnSpc>
              <a:buSzPct val="50000"/>
            </a:pPr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pPr lvl="1">
              <a:lnSpc>
                <a:spcPct val="100000"/>
              </a:lnSpc>
              <a:buSzPct val="50000"/>
            </a:pPr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00000"/>
                </a:solidFill>
                <a:latin typeface="Times New Roman"/>
              </a:rPr>
              <a:t>Siemens PLC </a:t>
            </a:r>
            <a:r>
              <a:rPr lang="en-GB" dirty="0">
                <a:solidFill>
                  <a:srgbClr val="000000"/>
                </a:solidFill>
                <a:latin typeface="Times New Roman"/>
              </a:rPr>
              <a:t>for cooling and other slow interlocks functions.</a:t>
            </a:r>
          </a:p>
          <a:p>
            <a:pPr>
              <a:lnSpc>
                <a:spcPct val="100000"/>
              </a:lnSpc>
            </a:pPr>
            <a:endParaRPr lang="en-GB" dirty="0">
              <a:solidFill>
                <a:srgbClr val="000000"/>
              </a:solidFill>
              <a:latin typeface="Times New Roman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</a:rPr>
              <a:t>Faraday Health: General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rgbClr val="000000"/>
                </a:solidFill>
                <a:latin typeface="Times New Roman"/>
              </a:rPr>
              <a:t>	               	</a:t>
            </a:r>
            <a:r>
              <a:rPr lang="en-GB" dirty="0" err="1">
                <a:solidFill>
                  <a:srgbClr val="000000"/>
                </a:solidFill>
                <a:latin typeface="Times New Roman"/>
              </a:rPr>
              <a:t>Repeller</a:t>
            </a:r>
            <a:r>
              <a:rPr lang="en-GB" dirty="0">
                <a:solidFill>
                  <a:srgbClr val="000000"/>
                </a:solidFill>
                <a:latin typeface="Times New Roman"/>
              </a:rPr>
              <a:t> status.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</a:rPr>
              <a:t>Cooling: PT100.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rgbClr val="000000"/>
                </a:solidFill>
                <a:latin typeface="Times New Roman"/>
              </a:rPr>
              <a:t>                     Water flow sensor.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</a:rPr>
              <a:t>PLC 24 Vdc distribution.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00"/>
                </a:solidFill>
                <a:latin typeface="Times New Roman"/>
              </a:rPr>
              <a:t>	</a:t>
            </a:r>
            <a:endParaRPr sz="24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42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67342D-0D9B-454B-A3F3-7247D1868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39" y="1483968"/>
            <a:ext cx="6886575" cy="33147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F857C90-4514-44A4-BB9D-F9E12FB11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624" y="4924031"/>
            <a:ext cx="3985701" cy="2271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B0ED04-CEDD-44DC-AD08-D29C26EEC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990" y="7243096"/>
            <a:ext cx="8858250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763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A43C5216-8885-4DBB-9CDE-98069E8D4C10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12</a:t>
            </a:fld>
            <a:endParaRPr/>
          </a:p>
        </p:txBody>
      </p:sp>
      <p:sp>
        <p:nvSpPr>
          <p:cNvPr id="290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FC test stand at ESS Bilbao ISHP </a:t>
            </a:r>
            <a:endParaRPr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82B4C6D-8CF7-4741-88B8-11DBBFBC9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297456"/>
              </p:ext>
            </p:extLst>
          </p:nvPr>
        </p:nvGraphicFramePr>
        <p:xfrm>
          <a:off x="2642164" y="1637022"/>
          <a:ext cx="5130090" cy="1726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0030">
                  <a:extLst>
                    <a:ext uri="{9D8B030D-6E8A-4147-A177-3AD203B41FA5}">
                      <a16:colId xmlns:a16="http://schemas.microsoft.com/office/drawing/2014/main" val="3248979344"/>
                    </a:ext>
                  </a:extLst>
                </a:gridCol>
                <a:gridCol w="1710030">
                  <a:extLst>
                    <a:ext uri="{9D8B030D-6E8A-4147-A177-3AD203B41FA5}">
                      <a16:colId xmlns:a16="http://schemas.microsoft.com/office/drawing/2014/main" val="3840334847"/>
                    </a:ext>
                  </a:extLst>
                </a:gridCol>
                <a:gridCol w="1710030">
                  <a:extLst>
                    <a:ext uri="{9D8B030D-6E8A-4147-A177-3AD203B41FA5}">
                      <a16:colId xmlns:a16="http://schemas.microsoft.com/office/drawing/2014/main" val="1069155547"/>
                    </a:ext>
                  </a:extLst>
                </a:gridCol>
              </a:tblGrid>
              <a:tr h="159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err="1">
                          <a:effectLst/>
                        </a:rPr>
                        <a:t>Configuration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(A)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(B)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7547388"/>
                  </a:ext>
                </a:extLst>
              </a:tr>
              <a:tr h="159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err="1">
                          <a:effectLst/>
                        </a:rPr>
                        <a:t>Power</a:t>
                      </a:r>
                      <a:r>
                        <a:rPr lang="es-ES" sz="1000" dirty="0">
                          <a:effectLst/>
                        </a:rPr>
                        <a:t> (W)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685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690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872217"/>
                  </a:ext>
                </a:extLst>
              </a:tr>
              <a:tr h="159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H2(%)</a:t>
                      </a:r>
                      <a:endParaRPr lang="es-ES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45</a:t>
                      </a:r>
                      <a:endParaRPr lang="es-ES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-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6793554"/>
                  </a:ext>
                </a:extLst>
              </a:tr>
              <a:tr h="159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t (</a:t>
                      </a:r>
                      <a:r>
                        <a:rPr lang="es-ES" sz="1000" dirty="0" err="1">
                          <a:effectLst/>
                        </a:rPr>
                        <a:t>μs</a:t>
                      </a:r>
                      <a:r>
                        <a:rPr lang="es-ES" sz="1000" dirty="0">
                          <a:effectLst/>
                        </a:rPr>
                        <a:t>)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1600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-</a:t>
                      </a:r>
                      <a:endParaRPr lang="es-ES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1348723"/>
                  </a:ext>
                </a:extLst>
              </a:tr>
              <a:tr h="159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Rep rate (Hz)</a:t>
                      </a:r>
                      <a:endParaRPr lang="es-ES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1</a:t>
                      </a:r>
                      <a:endParaRPr lang="es-ES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-</a:t>
                      </a:r>
                      <a:endParaRPr lang="es-ES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3063937"/>
                  </a:ext>
                </a:extLst>
              </a:tr>
              <a:tr h="159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Plasma PS (A)</a:t>
                      </a:r>
                      <a:endParaRPr lang="es-ES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(2;5;10’2;3’5)</a:t>
                      </a:r>
                      <a:endParaRPr lang="es-ES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(2;5;10’2;3’5)</a:t>
                      </a:r>
                      <a:endParaRPr lang="es-ES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0018835"/>
                  </a:ext>
                </a:extLst>
              </a:tr>
              <a:tr h="1595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Stud </a:t>
                      </a:r>
                      <a:endParaRPr lang="es-ES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(575;632)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(519;636)</a:t>
                      </a:r>
                      <a:endParaRPr lang="es-ES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361252"/>
                  </a:ext>
                </a:extLst>
              </a:tr>
              <a:tr h="1478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Absorbed </a:t>
                      </a:r>
                      <a:r>
                        <a:rPr lang="es-ES" sz="1000" dirty="0" err="1">
                          <a:effectLst/>
                        </a:rPr>
                        <a:t>power</a:t>
                      </a:r>
                      <a:r>
                        <a:rPr lang="es-ES" sz="1000" dirty="0">
                          <a:effectLst/>
                        </a:rPr>
                        <a:t> (%)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98’67</a:t>
                      </a:r>
                      <a:endParaRPr lang="es-ES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99’1</a:t>
                      </a:r>
                      <a:endParaRPr lang="es-ES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1256819"/>
                  </a:ext>
                </a:extLst>
              </a:tr>
              <a:tr h="1478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Solenoid (A)</a:t>
                      </a:r>
                      <a:endParaRPr lang="es-ES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150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-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2248451"/>
                  </a:ext>
                </a:extLst>
              </a:tr>
              <a:tr h="1478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HV (kV)</a:t>
                      </a:r>
                      <a:endParaRPr lang="es-ES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45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-</a:t>
                      </a:r>
                      <a:endParaRPr lang="es-ES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726670"/>
                  </a:ext>
                </a:extLst>
              </a:tr>
              <a:tr h="1478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err="1">
                          <a:effectLst/>
                        </a:rPr>
                        <a:t>Repeller</a:t>
                      </a:r>
                      <a:r>
                        <a:rPr lang="es-ES" sz="1000" dirty="0">
                          <a:effectLst/>
                        </a:rPr>
                        <a:t> (kV)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-1’5</a:t>
                      </a:r>
                      <a:endParaRPr lang="es-ES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-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759499"/>
                  </a:ext>
                </a:extLst>
              </a:tr>
            </a:tbl>
          </a:graphicData>
        </a:graphic>
      </p:graphicFrame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F9AA96BD-D4B0-4973-87E2-7C93979D082B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6043" y="1320191"/>
            <a:ext cx="2839720" cy="29895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stomShape 2">
            <a:extLst>
              <a:ext uri="{FF2B5EF4-FFF2-40B4-BE49-F238E27FC236}">
                <a16:creationId xmlns:a16="http://schemas.microsoft.com/office/drawing/2014/main" id="{970161F2-F971-4953-BAFF-70A0D0CC672E}"/>
              </a:ext>
            </a:extLst>
          </p:cNvPr>
          <p:cNvSpPr/>
          <p:nvPr/>
        </p:nvSpPr>
        <p:spPr>
          <a:xfrm>
            <a:off x="6147881" y="1978749"/>
            <a:ext cx="5712906" cy="10019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lang="es-ES"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138398B-0BDC-4754-9B08-370A061CC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94" y="4364922"/>
            <a:ext cx="2425170" cy="10827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FE2CEF0-8F14-4C0E-A9E0-05228FB26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66" y="5454979"/>
            <a:ext cx="2839720" cy="1950581"/>
          </a:xfrm>
          <a:prstGeom prst="rect">
            <a:avLst/>
          </a:prstGeom>
        </p:spPr>
      </p:pic>
      <p:pic>
        <p:nvPicPr>
          <p:cNvPr id="9" name="Picture">
            <a:extLst>
              <a:ext uri="{FF2B5EF4-FFF2-40B4-BE49-F238E27FC236}">
                <a16:creationId xmlns:a16="http://schemas.microsoft.com/office/drawing/2014/main" id="{8C09A999-BE5B-43EC-8462-15C5FCA7A70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6867727" y="3940819"/>
            <a:ext cx="2766421" cy="160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">
            <a:extLst>
              <a:ext uri="{FF2B5EF4-FFF2-40B4-BE49-F238E27FC236}">
                <a16:creationId xmlns:a16="http://schemas.microsoft.com/office/drawing/2014/main" id="{B2C0128B-D586-43C3-B8A1-F4D67BF8C41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 bwMode="auto">
          <a:xfrm>
            <a:off x="6993340" y="5757548"/>
            <a:ext cx="2640808" cy="180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">
            <a:extLst>
              <a:ext uri="{FF2B5EF4-FFF2-40B4-BE49-F238E27FC236}">
                <a16:creationId xmlns:a16="http://schemas.microsoft.com/office/drawing/2014/main" id="{4D869C8C-38D6-42E0-80BC-9309BDF5771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 bwMode="auto">
          <a:xfrm>
            <a:off x="6056608" y="1376238"/>
            <a:ext cx="3601011" cy="224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3EE254C7-6404-4B63-AFA7-0E65D62DC012}"/>
              </a:ext>
            </a:extLst>
          </p:cNvPr>
          <p:cNvSpPr/>
          <p:nvPr/>
        </p:nvSpPr>
        <p:spPr>
          <a:xfrm>
            <a:off x="2980623" y="1274094"/>
            <a:ext cx="37688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Ion Source HP configuration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4BFCDD0-805C-4C9F-8C4A-057CFC425F66}"/>
              </a:ext>
            </a:extLst>
          </p:cNvPr>
          <p:cNvSpPr/>
          <p:nvPr/>
        </p:nvSpPr>
        <p:spPr>
          <a:xfrm>
            <a:off x="6749472" y="3701437"/>
            <a:ext cx="37688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Front End: 100 Ohm resistor.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3E54B28A-12EA-4544-AF55-72167A115E4B}"/>
              </a:ext>
            </a:extLst>
          </p:cNvPr>
          <p:cNvSpPr/>
          <p:nvPr/>
        </p:nvSpPr>
        <p:spPr>
          <a:xfrm>
            <a:off x="9004334" y="1857983"/>
            <a:ext cx="744558" cy="1816918"/>
          </a:xfrm>
          <a:prstGeom prst="round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1C6BD4E-286E-40DE-BB8A-56D0379FD298}"/>
              </a:ext>
            </a:extLst>
          </p:cNvPr>
          <p:cNvSpPr/>
          <p:nvPr/>
        </p:nvSpPr>
        <p:spPr>
          <a:xfrm>
            <a:off x="6757413" y="5523916"/>
            <a:ext cx="37688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Front End: FC active electronic FE.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F0324B7-8C51-42BA-B86C-EDFE978B28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7688" y="5836434"/>
            <a:ext cx="1974508" cy="164435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A7DAB32-035E-46FE-8FAE-654C37DB85E4}"/>
              </a:ext>
            </a:extLst>
          </p:cNvPr>
          <p:cNvSpPr/>
          <p:nvPr/>
        </p:nvSpPr>
        <p:spPr>
          <a:xfrm>
            <a:off x="3741981" y="5523916"/>
            <a:ext cx="18053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/>
              <a:t>NI Synchronization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F1BB277-3C59-4A4B-9BEB-5E516C41006F}"/>
              </a:ext>
            </a:extLst>
          </p:cNvPr>
          <p:cNvSpPr/>
          <p:nvPr/>
        </p:nvSpPr>
        <p:spPr>
          <a:xfrm>
            <a:off x="4535424" y="5922653"/>
            <a:ext cx="359664" cy="1435219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55A3D7F-C5C8-4ECE-8F43-AC29CF83341D}"/>
              </a:ext>
            </a:extLst>
          </p:cNvPr>
          <p:cNvSpPr/>
          <p:nvPr/>
        </p:nvSpPr>
        <p:spPr>
          <a:xfrm>
            <a:off x="2896396" y="3502885"/>
            <a:ext cx="1371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rgbClr val="000000"/>
                </a:solidFill>
                <a:latin typeface="Times New Roman"/>
              </a:rPr>
              <a:t>Collimator used to protect FC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A3AFA72-C145-48C6-894E-729146DF0E02}"/>
              </a:ext>
            </a:extLst>
          </p:cNvPr>
          <p:cNvSpPr/>
          <p:nvPr/>
        </p:nvSpPr>
        <p:spPr>
          <a:xfrm rot="19166347">
            <a:off x="1017420" y="3179674"/>
            <a:ext cx="804579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Publication</a:t>
            </a:r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 </a:t>
            </a:r>
            <a:r>
              <a:rPr lang="es-E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process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Slit &amp; Grid system schematics</a:t>
            </a:r>
            <a:endParaRPr dirty="0"/>
          </a:p>
        </p:txBody>
      </p:sp>
      <p:sp>
        <p:nvSpPr>
          <p:cNvPr id="404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82880748-84F4-4B43-A216-88B45DB1297C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13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AA81057-9AD0-4709-883D-F610799B4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47" y="1501840"/>
            <a:ext cx="9210675" cy="5781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Picture 2"/>
          <p:cNvPicPr/>
          <p:nvPr/>
        </p:nvPicPr>
        <p:blipFill>
          <a:blip r:embed="rId2"/>
          <a:srcRect l="379432"/>
          <a:stretch>
            <a:fillRect/>
          </a:stretch>
        </p:blipFill>
        <p:spPr>
          <a:xfrm>
            <a:off x="8882640" y="4338720"/>
            <a:ext cx="763200" cy="2801880"/>
          </a:xfrm>
          <a:prstGeom prst="rect">
            <a:avLst/>
          </a:prstGeom>
          <a:ln w="9360">
            <a:noFill/>
          </a:ln>
        </p:spPr>
      </p:pic>
      <p:sp>
        <p:nvSpPr>
          <p:cNvPr id="410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EMU HW: </a:t>
            </a:r>
            <a:r>
              <a:rPr lang="en-GB" sz="4400" dirty="0">
                <a:solidFill>
                  <a:srgbClr val="FFFFFF"/>
                </a:solidFill>
                <a:latin typeface="Times New Roman"/>
              </a:rPr>
              <a:t>µTCA platform </a:t>
            </a:r>
            <a:endParaRPr sz="4400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11" name="CustomShape 2"/>
          <p:cNvSpPr/>
          <p:nvPr/>
        </p:nvSpPr>
        <p:spPr>
          <a:xfrm>
            <a:off x="360000" y="1440000"/>
            <a:ext cx="9357120" cy="438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GB" sz="2000" dirty="0">
                <a:solidFill>
                  <a:srgbClr val="000000"/>
                </a:solidFill>
                <a:latin typeface="Arial"/>
                <a:ea typeface="DejaVu Sans"/>
              </a:rPr>
              <a:t>µTCA platform for EMU prepared for E3 EPICS environment.</a:t>
            </a:r>
          </a:p>
          <a:p>
            <a:r>
              <a:rPr lang="en-GB" dirty="0">
                <a:solidFill>
                  <a:srgbClr val="000000"/>
                </a:solidFill>
              </a:rPr>
              <a:t>Main control IOC and signal acquisition.</a:t>
            </a:r>
            <a:endParaRPr lang="en-GB" dirty="0"/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1600" b="1" dirty="0">
                <a:solidFill>
                  <a:srgbClr val="000000"/>
                </a:solidFill>
                <a:latin typeface="Times New Roman"/>
              </a:rPr>
              <a:t>µTCA crate</a:t>
            </a:r>
            <a:r>
              <a:rPr lang="en-GB" sz="1600" dirty="0">
                <a:solidFill>
                  <a:srgbClr val="000000"/>
                </a:solidFill>
                <a:latin typeface="Times New Roman"/>
              </a:rPr>
              <a:t>: </a:t>
            </a:r>
            <a:r>
              <a:rPr lang="en-GB" sz="1600" dirty="0" err="1">
                <a:solidFill>
                  <a:srgbClr val="000000"/>
                </a:solidFill>
                <a:latin typeface="Times New Roman"/>
              </a:rPr>
              <a:t>Schroff</a:t>
            </a:r>
            <a:r>
              <a:rPr lang="en-GB" sz="1600" dirty="0">
                <a:solidFill>
                  <a:srgbClr val="000000"/>
                </a:solidFill>
                <a:latin typeface="Times New Roman"/>
              </a:rPr>
              <a:t> custom 3U crate up to 6 AMC cards, 4 RTMS, redundant Power Supplies, 1 MCH slot.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1600" b="1" dirty="0">
                <a:solidFill>
                  <a:srgbClr val="000000"/>
                </a:solidFill>
                <a:latin typeface="Times New Roman"/>
              </a:rPr>
              <a:t>MCH</a:t>
            </a:r>
            <a:r>
              <a:rPr lang="en-GB" sz="1600" dirty="0">
                <a:solidFill>
                  <a:srgbClr val="000000"/>
                </a:solidFill>
                <a:latin typeface="Times New Roman"/>
              </a:rPr>
              <a:t>: NAT-MCH-PHYS-R1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1600" b="1" dirty="0">
                <a:solidFill>
                  <a:srgbClr val="000000"/>
                </a:solidFill>
                <a:latin typeface="Times New Roman"/>
              </a:rPr>
              <a:t>CPUs</a:t>
            </a:r>
            <a:r>
              <a:rPr lang="en-GB" sz="1600" dirty="0">
                <a:solidFill>
                  <a:srgbClr val="000000"/>
                </a:solidFill>
                <a:latin typeface="Times New Roman"/>
              </a:rPr>
              <a:t>: </a:t>
            </a:r>
          </a:p>
          <a:p>
            <a:pPr marL="971550" lvl="1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16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1600" dirty="0">
                <a:solidFill>
                  <a:srgbClr val="000000"/>
                </a:solidFill>
                <a:latin typeface="Times New Roman"/>
              </a:rPr>
              <a:t> IFC_1410 </a:t>
            </a:r>
            <a:r>
              <a:rPr lang="en-GB" sz="1600" dirty="0" err="1">
                <a:solidFill>
                  <a:srgbClr val="000000"/>
                </a:solidFill>
                <a:latin typeface="Times New Roman"/>
              </a:rPr>
              <a:t>QorIQ</a:t>
            </a:r>
            <a:r>
              <a:rPr lang="en-GB" sz="1600" dirty="0">
                <a:solidFill>
                  <a:srgbClr val="000000"/>
                </a:solidFill>
                <a:latin typeface="Times New Roman"/>
              </a:rPr>
              <a:t> T2081 &amp; </a:t>
            </a:r>
            <a:r>
              <a:rPr lang="en-GB" sz="1600" dirty="0" err="1">
                <a:solidFill>
                  <a:srgbClr val="000000"/>
                </a:solidFill>
                <a:latin typeface="Times New Roman"/>
              </a:rPr>
              <a:t>Kintex</a:t>
            </a:r>
            <a:r>
              <a:rPr lang="en-GB" sz="16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/>
              </a:rPr>
              <a:t>UltraScale</a:t>
            </a:r>
            <a:r>
              <a:rPr lang="en-GB" sz="1600" dirty="0">
                <a:solidFill>
                  <a:srgbClr val="000000"/>
                </a:solidFill>
                <a:latin typeface="Times New Roman"/>
              </a:rPr>
              <a:t> AMC.</a:t>
            </a:r>
          </a:p>
          <a:p>
            <a:pPr marL="971550" lvl="1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1600" dirty="0">
                <a:solidFill>
                  <a:srgbClr val="000000"/>
                </a:solidFill>
                <a:latin typeface="Times New Roman"/>
              </a:rPr>
              <a:t>AM 900/412-99 by Concurrent Technologies.</a:t>
            </a:r>
          </a:p>
          <a:p>
            <a:pPr marL="5143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1600" b="1" dirty="0">
                <a:solidFill>
                  <a:srgbClr val="000000"/>
                </a:solidFill>
                <a:latin typeface="Times New Roman"/>
              </a:rPr>
              <a:t>Digitizer boards</a:t>
            </a:r>
            <a:r>
              <a:rPr lang="en-GB" sz="1600" dirty="0">
                <a:solidFill>
                  <a:srgbClr val="000000"/>
                </a:solidFill>
                <a:latin typeface="Times New Roman"/>
              </a:rPr>
              <a:t>: </a:t>
            </a:r>
          </a:p>
          <a:p>
            <a:pPr marL="971550" lvl="2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1600" dirty="0">
                <a:solidFill>
                  <a:srgbClr val="000000"/>
                </a:solidFill>
                <a:latin typeface="Times New Roman"/>
              </a:rPr>
              <a:t>2 </a:t>
            </a:r>
            <a:r>
              <a:rPr lang="en-GB" sz="16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1600" dirty="0">
                <a:solidFill>
                  <a:srgbClr val="000000"/>
                </a:solidFill>
                <a:latin typeface="Times New Roman"/>
              </a:rPr>
              <a:t> FMC ADC 3117, 20 </a:t>
            </a:r>
            <a:r>
              <a:rPr lang="en-GB" sz="1600" dirty="0" err="1">
                <a:solidFill>
                  <a:srgbClr val="000000"/>
                </a:solidFill>
                <a:latin typeface="Times New Roman"/>
              </a:rPr>
              <a:t>analog</a:t>
            </a:r>
            <a:r>
              <a:rPr lang="en-GB" sz="1600" dirty="0">
                <a:solidFill>
                  <a:srgbClr val="000000"/>
                </a:solidFill>
                <a:latin typeface="Times New Roman"/>
              </a:rPr>
              <a:t> channels, 5 MSPS, 16 bits.</a:t>
            </a:r>
          </a:p>
          <a:p>
            <a:pPr marL="5143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1600" b="1" dirty="0">
                <a:solidFill>
                  <a:srgbClr val="000000"/>
                </a:solidFill>
                <a:latin typeface="Times New Roman"/>
              </a:rPr>
              <a:t>Event Receiver board</a:t>
            </a:r>
            <a:r>
              <a:rPr lang="en-GB" sz="1600" dirty="0">
                <a:solidFill>
                  <a:srgbClr val="000000"/>
                </a:solidFill>
                <a:latin typeface="Times New Roman"/>
              </a:rPr>
              <a:t>: MRF EVR-300U.</a:t>
            </a:r>
            <a:endParaRPr lang="en-GB" sz="1600"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External integrated systems controlled from the previous </a:t>
            </a:r>
            <a:r>
              <a:rPr lang="en-GB" b="1" dirty="0">
                <a:solidFill>
                  <a:srgbClr val="000000"/>
                </a:solidFill>
                <a:latin typeface="Times New Roman"/>
              </a:rPr>
              <a:t>HW crate :</a:t>
            </a:r>
            <a:endParaRPr b="1" dirty="0"/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1600" dirty="0">
                <a:solidFill>
                  <a:srgbClr val="000000"/>
                </a:solidFill>
                <a:latin typeface="Times New Roman"/>
              </a:rPr>
              <a:t>Motion Control: Bus </a:t>
            </a:r>
            <a:r>
              <a:rPr lang="en-GB" sz="1600" dirty="0" err="1">
                <a:solidFill>
                  <a:srgbClr val="000000"/>
                </a:solidFill>
                <a:latin typeface="Times New Roman"/>
              </a:rPr>
              <a:t>ethercat</a:t>
            </a:r>
            <a:r>
              <a:rPr lang="en-GB" sz="1600" dirty="0">
                <a:solidFill>
                  <a:srgbClr val="000000"/>
                </a:solidFill>
                <a:latin typeface="Times New Roman"/>
              </a:rPr>
              <a:t>, linear motion, Beckhoff modules.</a:t>
            </a:r>
            <a:endParaRPr sz="1600"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1600" dirty="0">
                <a:solidFill>
                  <a:srgbClr val="000000"/>
                </a:solidFill>
                <a:latin typeface="Times New Roman"/>
              </a:rPr>
              <a:t>Power supply control for BIAS voltage supplying.</a:t>
            </a: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1600" dirty="0">
                <a:solidFill>
                  <a:srgbClr val="000000"/>
                </a:solidFill>
                <a:latin typeface="Times New Roman"/>
              </a:rPr>
              <a:t>Additional control functions: plane change, power supplying checking, wire checking, calibration.</a:t>
            </a:r>
            <a:endParaRPr sz="1600"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1600" dirty="0">
                <a:solidFill>
                  <a:srgbClr val="000000"/>
                </a:solidFill>
                <a:latin typeface="Times New Roman"/>
              </a:rPr>
              <a:t>Analogue front-end interrelation for signal conditioning.</a:t>
            </a:r>
            <a:endParaRPr sz="1600"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1600" dirty="0">
                <a:solidFill>
                  <a:srgbClr val="000000"/>
                </a:solidFill>
                <a:latin typeface="Times New Roman"/>
              </a:rPr>
              <a:t>Interlocks interface.</a:t>
            </a:r>
            <a:endParaRPr sz="16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sz="1600" dirty="0"/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00000"/>
                </a:solidFill>
                <a:latin typeface="Times New Roman"/>
              </a:rPr>
              <a:t>Slow Interlocks </a:t>
            </a:r>
            <a:r>
              <a:rPr lang="en-GB" dirty="0">
                <a:solidFill>
                  <a:srgbClr val="000000"/>
                </a:solidFill>
                <a:latin typeface="Times New Roman"/>
              </a:rPr>
              <a:t>Siemens PLC for cooling and slow interlocks functions.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rgbClr val="000000"/>
                </a:solidFill>
                <a:latin typeface="Times New Roman"/>
              </a:rPr>
              <a:t>( Developed in EEE over VME, some needs to migrate to E3)</a:t>
            </a:r>
            <a:endParaRPr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412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F45781D4-4704-4386-8209-C1260CD8E396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14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24F0BD8-028D-46F2-9B7B-7B17803F7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162" y="3851991"/>
            <a:ext cx="3985896" cy="1567786"/>
          </a:xfrm>
          <a:prstGeom prst="rect">
            <a:avLst/>
          </a:prstGeom>
        </p:spPr>
      </p:pic>
      <p:sp>
        <p:nvSpPr>
          <p:cNvPr id="340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EMU: Front End / Back End </a:t>
            </a:r>
            <a:endParaRPr dirty="0"/>
          </a:p>
        </p:txBody>
      </p:sp>
      <p:sp>
        <p:nvSpPr>
          <p:cNvPr id="341" name="CustomShape 2"/>
          <p:cNvSpPr/>
          <p:nvPr/>
        </p:nvSpPr>
        <p:spPr>
          <a:xfrm>
            <a:off x="360000" y="1265040"/>
            <a:ext cx="9826220" cy="41223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42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64B844D-151F-4A69-AD33-D68C64F888A5}"/>
              </a:ext>
            </a:extLst>
          </p:cNvPr>
          <p:cNvSpPr/>
          <p:nvPr/>
        </p:nvSpPr>
        <p:spPr>
          <a:xfrm>
            <a:off x="302435" y="1498713"/>
            <a:ext cx="37688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Front End: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Number of channels 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Minimum input current 100 (200) </a:t>
            </a:r>
            <a:r>
              <a:rPr lang="en-GB" sz="1400" dirty="0" err="1"/>
              <a:t>nA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Maximum input current 100 (200)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GB" sz="1400" dirty="0"/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Bandwidth ≥ 2MHz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Slow tuning mode 50us at 1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Fast tuning mode 5 us at 14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Output: Differential +/- 10 V, High Impedance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ADC Resolution 16 bits</a:t>
            </a:r>
          </a:p>
          <a:p>
            <a:endParaRPr lang="en-GB" sz="1400" b="1" dirty="0"/>
          </a:p>
          <a:p>
            <a:endParaRPr lang="en-GB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/>
              <a:t>Modular Sub-rack with backplane connections</a:t>
            </a:r>
          </a:p>
          <a:p>
            <a:pPr lvl="1"/>
            <a:r>
              <a:rPr lang="en-GB" sz="1400" dirty="0"/>
              <a:t>+ Large modularity. </a:t>
            </a:r>
          </a:p>
          <a:p>
            <a:pPr lvl="1"/>
            <a:r>
              <a:rPr lang="en-GB" sz="1400" dirty="0"/>
              <a:t>+ Robustness (no internal cabling)</a:t>
            </a:r>
          </a:p>
          <a:p>
            <a:pPr lvl="1"/>
            <a:r>
              <a:rPr lang="en-GB" sz="1400" dirty="0"/>
              <a:t>- Complex assembly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2D95A3B4-6E4B-459A-A0AA-C06604330523}"/>
              </a:ext>
            </a:extLst>
          </p:cNvPr>
          <p:cNvSpPr/>
          <p:nvPr/>
        </p:nvSpPr>
        <p:spPr>
          <a:xfrm>
            <a:off x="360000" y="5918417"/>
            <a:ext cx="37688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Back End:</a:t>
            </a:r>
          </a:p>
          <a:p>
            <a:r>
              <a:rPr lang="en-GB" sz="1400" dirty="0" err="1"/>
              <a:t>Auxiliar</a:t>
            </a:r>
            <a:r>
              <a:rPr lang="en-GB" sz="1400" dirty="0"/>
              <a:t> Power supplies for Front End.</a:t>
            </a:r>
          </a:p>
          <a:p>
            <a:r>
              <a:rPr lang="en-GB" sz="1400" dirty="0"/>
              <a:t>BIAS Power Supply.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AF6B1AB-46DD-4AB7-A635-0C10D8F81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95" y="1331007"/>
            <a:ext cx="2498697" cy="140311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E84B8E2-A814-4ECD-9BFE-5B25B792E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003" y="1331007"/>
            <a:ext cx="2498697" cy="140311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2290F91-070D-42B6-8883-CECD726A3ACF}"/>
              </a:ext>
            </a:extLst>
          </p:cNvPr>
          <p:cNvSpPr/>
          <p:nvPr/>
        </p:nvSpPr>
        <p:spPr>
          <a:xfrm>
            <a:off x="7266058" y="3753325"/>
            <a:ext cx="294263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Features: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1</a:t>
            </a:r>
            <a:r>
              <a:rPr lang="en-GB" sz="1400" baseline="30000" dirty="0"/>
              <a:t>ST</a:t>
            </a:r>
            <a:r>
              <a:rPr lang="en-GB" sz="1400" dirty="0"/>
              <a:t> STAGE: Transimpedance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2</a:t>
            </a:r>
            <a:r>
              <a:rPr lang="en-GB" sz="1400" baseline="30000" dirty="0"/>
              <a:t>nd</a:t>
            </a:r>
            <a:r>
              <a:rPr lang="en-GB" sz="1400" dirty="0"/>
              <a:t> STAGE: Voltage Amplification and single-ended to differential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3</a:t>
            </a:r>
            <a:r>
              <a:rPr lang="en-GB" sz="1400" baseline="30000" dirty="0"/>
              <a:t>rd</a:t>
            </a:r>
            <a:r>
              <a:rPr lang="en-GB" sz="1400" dirty="0"/>
              <a:t> STAGE: Filter and Transmission line driver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F7FA498-7073-407E-BD94-FEAFEB2A4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44" y="5666740"/>
            <a:ext cx="2892408" cy="1624198"/>
          </a:xfrm>
          <a:prstGeom prst="rect">
            <a:avLst/>
          </a:prstGeom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1F4CEF35-223D-4D2C-B005-B145BE26A481}"/>
              </a:ext>
            </a:extLst>
          </p:cNvPr>
          <p:cNvSpPr/>
          <p:nvPr/>
        </p:nvSpPr>
        <p:spPr>
          <a:xfrm>
            <a:off x="4128849" y="2668839"/>
            <a:ext cx="583227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Slot 1: Outputs.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Slot 2: Tests control.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Slot 3: Power.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Slot 4: Inputs: EMU Plane.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Slot 5 .. 8: Signal accommodation channels (4 boards x 6 channels).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2760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677B42E4-B025-40F7-B07E-95F46EFEB311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16</a:t>
            </a:fld>
            <a:endParaRPr/>
          </a:p>
        </p:txBody>
      </p:sp>
      <p:sp>
        <p:nvSpPr>
          <p:cNvPr id="510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EMU SW development</a:t>
            </a:r>
          </a:p>
          <a:p>
            <a:pPr>
              <a:lnSpc>
                <a:spcPct val="100000"/>
              </a:lnSpc>
            </a:pP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1" name="CustomShape 3"/>
              <p:cNvSpPr/>
              <p:nvPr/>
            </p:nvSpPr>
            <p:spPr>
              <a:xfrm>
                <a:off x="808415" y="1374737"/>
                <a:ext cx="7895880" cy="4231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0000" tIns="45000" rIns="90000" bIns="45000"/>
              <a:lstStyle/>
              <a:p>
                <a:r>
                  <a:rPr lang="en-GB" dirty="0"/>
                  <a:t>Main systems in the EMU are controlled by a </a:t>
                </a:r>
                <a:r>
                  <a:rPr lang="el-GR" dirty="0" err="1"/>
                  <a:t>μ</a:t>
                </a:r>
                <a:r>
                  <a:rPr lang="en-GB" dirty="0" err="1"/>
                  <a:t>TCA</a:t>
                </a:r>
                <a:r>
                  <a:rPr lang="en-GB" dirty="0"/>
                  <a:t> chassis:</a:t>
                </a:r>
              </a:p>
              <a:p>
                <a:r>
                  <a:rPr lang="en-GB" dirty="0"/>
                  <a:t>System SW flow lead by </a:t>
                </a:r>
                <a:r>
                  <a:rPr lang="en-GB" dirty="0" err="1"/>
                  <a:t>sscan</a:t>
                </a:r>
                <a:r>
                  <a:rPr lang="en-GB" dirty="0"/>
                  <a:t> record.</a:t>
                </a:r>
              </a:p>
              <a:p>
                <a:r>
                  <a:rPr lang="en-GB" dirty="0"/>
                  <a:t>Main Features: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Signal acquisition: 2 planes with 24 channels each sharing same digitizing HW. </a:t>
                </a:r>
              </a:p>
              <a:p>
                <a:pPr/>
                <a:r>
                  <a:rPr lang="en-GB" sz="1600" dirty="0">
                    <a:solidFill>
                      <a:srgbClr val="000000"/>
                    </a:solidFill>
                    <a:latin typeface="Times New Roman"/>
                  </a:rPr>
                  <a:t>			  </a:t>
                </a:r>
                <a:r>
                  <a:rPr lang="en-GB" dirty="0"/>
                  <a:t>Equidistant positions</a:t>
                </a:r>
                <a:r>
                  <a:rPr lang="en-GB" sz="1600" dirty="0">
                    <a:solidFill>
                      <a:srgbClr val="000000"/>
                    </a:solidFill>
                    <a:latin typeface="Times New Roman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ar-AE" sz="1200" i="1">
                            <a:latin typeface="Cambria Math" panose="02040503050406030204" pitchFamily="18" charset="0"/>
                          </a:rPr>
                          <m:t>𝑔𝑟𝑖𝑑</m:t>
                        </m:r>
                        <m:r>
                          <a:rPr lang="es-E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r-AE" sz="1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ar-AE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2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ar-AE" sz="12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ar-AE" sz="1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ar-AE" sz="1200" i="1">
                            <a:latin typeface="Cambria Math" panose="02040503050406030204" pitchFamily="18" charset="0"/>
                          </a:rPr>
                          <m:t>𝑠𝑙𝑖𝑡</m:t>
                        </m:r>
                        <m:r>
                          <a:rPr lang="ar-AE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ar-AE" sz="1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ar-AE" sz="1200" i="1">
                        <a:latin typeface="Cambria Math" panose="02040503050406030204" pitchFamily="18" charset="0"/>
                      </a:rPr>
                      <m:t>100</m:t>
                    </m:r>
                    <m:r>
                      <a:rPr lang="ar-AE" sz="12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ar-AE" sz="12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ar-AE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                                                                                 </m:t>
                          </m:r>
                          <m:r>
                            <a:rPr lang="ar-AE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ar-AE" sz="1200" i="1">
                              <a:latin typeface="Cambria Math" panose="02040503050406030204" pitchFamily="18" charset="0"/>
                            </a:rPr>
                            <m:t>𝑔𝑟𝑖𝑑</m:t>
                          </m:r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ar-AE" sz="1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2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ar-AE" sz="12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ar-AE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ar-AE" sz="1200" i="1">
                              <a:latin typeface="Cambria Math" panose="02040503050406030204" pitchFamily="18" charset="0"/>
                            </a:rPr>
                            <m:t>𝑠𝑙𝑖𝑡</m:t>
                          </m:r>
                          <m:r>
                            <a:rPr lang="ar-AE" sz="12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ar-AE" sz="1200" dirty="0"/>
              </a:p>
              <a:p>
                <a:pPr/>
                <a:r>
                  <a:rPr lang="es-ES" sz="1200" dirty="0"/>
                  <a:t>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ar-AE" sz="1200" i="1">
                            <a:latin typeface="Cambria Math" panose="02040503050406030204" pitchFamily="18" charset="0"/>
                          </a:rPr>
                          <m:t>𝑔𝑟𝑖𝑑</m:t>
                        </m:r>
                        <m:r>
                          <a:rPr lang="es-E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ar-AE" sz="1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ar-AE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2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ar-AE" sz="12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ar-AE" sz="1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ar-AE" sz="1200" i="1">
                            <a:latin typeface="Cambria Math" panose="02040503050406030204" pitchFamily="18" charset="0"/>
                          </a:rPr>
                          <m:t>𝑠𝑙𝑖𝑡</m:t>
                        </m:r>
                        <m:r>
                          <a:rPr lang="ar-AE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ar-AE" sz="1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ar-AE" sz="1200" i="1">
                        <a:latin typeface="Cambria Math" panose="02040503050406030204" pitchFamily="18" charset="0"/>
                      </a:rPr>
                      <m:t>100</m:t>
                    </m:r>
                    <m:r>
                      <a:rPr lang="ar-AE" sz="12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ar-AE" sz="12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ar-AE" sz="1600" dirty="0">
                  <a:solidFill>
                    <a:srgbClr val="000000"/>
                  </a:solidFill>
                  <a:latin typeface="Times New Roman"/>
                </a:endParaRPr>
              </a:p>
              <a:p>
                <a:pPr lvl="1">
                  <a:buSzPct val="50000"/>
                </a:pPr>
                <a:r>
                  <a:rPr lang="en-GB" sz="1600" dirty="0">
                    <a:solidFill>
                      <a:srgbClr val="000000"/>
                    </a:solidFill>
                    <a:latin typeface="Times New Roman"/>
                  </a:rPr>
                  <a:t>			</a:t>
                </a:r>
                <a:r>
                  <a:rPr lang="en-GB" dirty="0">
                    <a:solidFill>
                      <a:srgbClr val="000000"/>
                    </a:solidFill>
                    <a:latin typeface="Times New Roman"/>
                  </a:rPr>
                  <a:t>  </a:t>
                </a:r>
                <a:r>
                  <a:rPr lang="en-GB" dirty="0"/>
                  <a:t>Precalculated positions</a:t>
                </a:r>
                <a:r>
                  <a:rPr lang="en-GB" sz="1600" dirty="0">
                    <a:solidFill>
                      <a:srgbClr val="000000"/>
                    </a:solidFill>
                    <a:latin typeface="Times New Roman"/>
                  </a:rPr>
                  <a:t>. Positions stored in file.</a:t>
                </a: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Motion Control</a:t>
                </a:r>
                <a:r>
                  <a:rPr lang="en-GB" sz="1600" dirty="0"/>
                  <a:t>: </a:t>
                </a:r>
                <a:r>
                  <a:rPr lang="en-GB" dirty="0"/>
                  <a:t>4 motors: 2 slit blades, 2 grids (24 tungsten wires).</a:t>
                </a:r>
              </a:p>
              <a:p>
                <a:r>
                  <a:rPr lang="en-GB" dirty="0"/>
                  <a:t>	         Grid recursive movement over slit movement.</a:t>
                </a:r>
              </a:p>
              <a:p>
                <a:pPr lvl="0"/>
                <a:r>
                  <a:rPr lang="en-GB" dirty="0"/>
                  <a:t>	         Linear motion and incremental encoders, two limit switches ( two for MPS).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dirty="0"/>
                  <a:t>	         Motion axis from for slit and grid of each plane correlated.</a:t>
                </a:r>
              </a:p>
              <a:p>
                <a:pPr lvl="3"/>
                <a:r>
                  <a:rPr lang="en-GB" dirty="0"/>
                  <a:t>  Stepper motor Nanotec ST4118M1804-B. Brake Nanotec BWA-025-5.</a:t>
                </a:r>
              </a:p>
              <a:p>
                <a:r>
                  <a:rPr lang="en-GB" dirty="0"/>
                  <a:t>	         Incremental encoder SIKO MSK1000-11-M-E1-2-I-1-1.00 : resolution 1 µm.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1600" b="1" dirty="0">
                    <a:solidFill>
                      <a:srgbClr val="000000"/>
                    </a:solidFill>
                    <a:latin typeface="Arial"/>
                  </a:rPr>
                  <a:t>		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1600" b="1" dirty="0" err="1">
                    <a:solidFill>
                      <a:srgbClr val="000000"/>
                    </a:solidFill>
                    <a:latin typeface="Arial"/>
                  </a:rPr>
                  <a:t>Movement</a:t>
                </a:r>
                <a:r>
                  <a:rPr lang="en-GB" sz="1600" b="1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GB" sz="1600" b="1" dirty="0" err="1">
                    <a:solidFill>
                      <a:srgbClr val="000000"/>
                    </a:solidFill>
                    <a:latin typeface="Arial"/>
                  </a:rPr>
                  <a:t>Based</a:t>
                </a:r>
                <a:r>
                  <a:rPr lang="en-GB" sz="1600" b="1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GB" sz="1600" b="1" dirty="0" err="1">
                    <a:solidFill>
                      <a:srgbClr val="000000"/>
                    </a:solidFill>
                    <a:latin typeface="Arial"/>
                  </a:rPr>
                  <a:t>on</a:t>
                </a:r>
                <a:r>
                  <a:rPr lang="en-GB" sz="1600" b="1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GB" sz="1600" b="1" dirty="0" err="1">
                    <a:solidFill>
                      <a:srgbClr val="000000"/>
                    </a:solidFill>
                    <a:latin typeface="Arial"/>
                  </a:rPr>
                  <a:t>sscan</a:t>
                </a:r>
                <a:r>
                  <a:rPr lang="en-GB" sz="1600" b="1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GB" sz="1600" b="1" dirty="0" err="1">
                    <a:solidFill>
                      <a:srgbClr val="000000"/>
                    </a:solidFill>
                    <a:latin typeface="Arial"/>
                  </a:rPr>
                  <a:t>record</a:t>
                </a:r>
                <a:r>
                  <a:rPr lang="en-GB" sz="1600" b="1" dirty="0">
                    <a:solidFill>
                      <a:srgbClr val="000000"/>
                    </a:solidFill>
                    <a:latin typeface="Arial"/>
                  </a:rPr>
                  <a:t>: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1600" dirty="0">
                    <a:solidFill>
                      <a:srgbClr val="000000"/>
                    </a:solidFill>
                    <a:latin typeface="Arial"/>
                    <a:ea typeface="DejaVu Sans"/>
                  </a:rPr>
                  <a:t>Plane changing.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1600" dirty="0">
                    <a:solidFill>
                      <a:srgbClr val="000000"/>
                    </a:solidFill>
                    <a:latin typeface="Arial"/>
                    <a:ea typeface="DejaVu Sans"/>
                  </a:rPr>
                  <a:t>Wire Checking: 10 Vdc onto </a:t>
                </a:r>
                <a:r>
                  <a:rPr lang="en-GB" sz="1600" dirty="0"/>
                  <a:t>tungsten wires</a:t>
                </a:r>
                <a:r>
                  <a:rPr lang="en-GB" sz="1600" dirty="0">
                    <a:solidFill>
                      <a:srgbClr val="000000"/>
                    </a:solidFill>
                    <a:latin typeface="Arial"/>
                    <a:ea typeface="DejaVu Sans"/>
                  </a:rPr>
                  <a:t>.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1600" b="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States: 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1600" dirty="0">
                    <a:solidFill>
                      <a:srgbClr val="000000"/>
                    </a:solidFill>
                    <a:latin typeface="Arial"/>
                    <a:ea typeface="DejaVu Sans"/>
                  </a:rPr>
                  <a:t>Before slit movement.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1600" dirty="0">
                    <a:solidFill>
                      <a:srgbClr val="000000"/>
                    </a:solidFill>
                  </a:rPr>
                  <a:t>Before grid movement</a:t>
                </a:r>
                <a:r>
                  <a:rPr lang="en-GB" sz="1600" dirty="0">
                    <a:solidFill>
                      <a:srgbClr val="000000"/>
                    </a:solidFill>
                    <a:latin typeface="Arial"/>
                    <a:ea typeface="DejaVu Sans"/>
                  </a:rPr>
                  <a:t>.</a:t>
                </a:r>
              </a:p>
              <a:p>
                <a:r>
                  <a:rPr lang="en-GB" sz="1600" dirty="0">
                    <a:solidFill>
                      <a:srgbClr val="000000"/>
                    </a:solidFill>
                  </a:rPr>
                  <a:t>On Grid scanning.</a:t>
                </a:r>
              </a:p>
              <a:p>
                <a:r>
                  <a:rPr lang="en-GB" sz="1600" dirty="0">
                    <a:solidFill>
                      <a:srgbClr val="000000"/>
                    </a:solidFill>
                  </a:rPr>
                  <a:t>After all points of Grid scanned for an specific slit position.</a:t>
                </a:r>
                <a:endParaRPr lang="en-GB" sz="1600" dirty="0">
                  <a:solidFill>
                    <a:srgbClr val="000000"/>
                  </a:solidFill>
                  <a:latin typeface="Arial"/>
                  <a:ea typeface="DejaVu Sans"/>
                </a:endParaRPr>
              </a:p>
              <a:p>
                <a:r>
                  <a:rPr lang="en-GB" sz="1600" dirty="0">
                    <a:solidFill>
                      <a:srgbClr val="000000"/>
                    </a:solidFill>
                  </a:rPr>
                  <a:t>After slit scanning: Emittance calculations.</a:t>
                </a:r>
                <a:endParaRPr lang="en-GB" sz="1600" dirty="0"/>
              </a:p>
              <a:p>
                <a:endParaRPr lang="en-GB" dirty="0"/>
              </a:p>
              <a:p>
                <a:pPr>
                  <a:lnSpc>
                    <a:spcPct val="100000"/>
                  </a:lnSpc>
                </a:pPr>
                <a:endParaRPr dirty="0"/>
              </a:p>
            </p:txBody>
          </p:sp>
        </mc:Choice>
        <mc:Fallback>
          <p:sp>
            <p:nvSpPr>
              <p:cNvPr id="511" name="CustomShap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15" y="1374737"/>
                <a:ext cx="7895880" cy="4231440"/>
              </a:xfrm>
              <a:prstGeom prst="rect">
                <a:avLst/>
              </a:prstGeom>
              <a:blipFill>
                <a:blip r:embed="rId2"/>
                <a:stretch>
                  <a:fillRect l="-695" t="-865" r="-17992" b="-487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CustomShape 1"/>
          <p:cNvSpPr/>
          <p:nvPr/>
        </p:nvSpPr>
        <p:spPr>
          <a:xfrm>
            <a:off x="7227360" y="7019640"/>
            <a:ext cx="2347200" cy="38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D1B30C-CF9F-456A-A895-39068ABA5D46}" type="slidenum">
              <a:rPr lang="en-GB" sz="1270">
                <a:solidFill>
                  <a:srgbClr val="000000"/>
                </a:solidFill>
                <a:latin typeface="Trebuchet MS"/>
                <a:ea typeface="DejaVu Sans"/>
              </a:rPr>
              <a:t>17</a:t>
            </a:fld>
            <a:endParaRPr/>
          </a:p>
        </p:txBody>
      </p:sp>
      <p:sp>
        <p:nvSpPr>
          <p:cNvPr id="514" name="CustomShape 2"/>
          <p:cNvSpPr/>
          <p:nvPr/>
        </p:nvSpPr>
        <p:spPr>
          <a:xfrm>
            <a:off x="359280" y="5040"/>
            <a:ext cx="9360000" cy="1261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3990" dirty="0">
                <a:solidFill>
                  <a:srgbClr val="FFFFFF"/>
                </a:solidFill>
                <a:latin typeface="Times New Roman"/>
                <a:ea typeface="DejaVu Sans"/>
              </a:rPr>
              <a:t>EMU SW development (II)        </a:t>
            </a:r>
            <a:endParaRPr dirty="0"/>
          </a:p>
        </p:txBody>
      </p:sp>
      <p:sp>
        <p:nvSpPr>
          <p:cNvPr id="515" name="CustomShape 3"/>
          <p:cNvSpPr/>
          <p:nvPr/>
        </p:nvSpPr>
        <p:spPr>
          <a:xfrm>
            <a:off x="359280" y="1440000"/>
            <a:ext cx="9421328" cy="5578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en-GB" b="1" dirty="0">
                <a:latin typeface="Arial"/>
                <a:ea typeface="DejaVu Sans"/>
              </a:rPr>
              <a:t>Information arrays obtained</a:t>
            </a:r>
            <a:r>
              <a:rPr lang="en-GB" dirty="0">
                <a:latin typeface="Arial"/>
                <a:ea typeface="DejaVu Sans"/>
              </a:rPr>
              <a:t>:</a:t>
            </a:r>
            <a:endParaRPr lang="en-GB" dirty="0"/>
          </a:p>
          <a:p>
            <a:pPr lvl="1">
              <a:lnSpc>
                <a:spcPct val="100000"/>
              </a:lnSpc>
              <a:buSzPct val="45000"/>
            </a:pPr>
            <a:r>
              <a:rPr lang="en-GB" sz="1600" dirty="0">
                <a:latin typeface="Arial"/>
                <a:ea typeface="DejaVu Sans"/>
              </a:rPr>
              <a:t>x, y:  slit position array.</a:t>
            </a:r>
            <a:endParaRPr lang="en-GB" sz="1600" dirty="0"/>
          </a:p>
          <a:p>
            <a:pPr lvl="1">
              <a:lnSpc>
                <a:spcPct val="100000"/>
              </a:lnSpc>
              <a:buSzPct val="45000"/>
            </a:pPr>
            <a:r>
              <a:rPr lang="en-GB" sz="1600" dirty="0">
                <a:latin typeface="Arial"/>
                <a:ea typeface="DejaVu Sans"/>
              </a:rPr>
              <a:t>x’, y’:  angle of grid wires position respect slit position array.</a:t>
            </a:r>
            <a:endParaRPr lang="en-GB" sz="1600" dirty="0"/>
          </a:p>
          <a:p>
            <a:pPr lvl="1">
              <a:lnSpc>
                <a:spcPct val="100000"/>
              </a:lnSpc>
              <a:buSzPct val="45000"/>
            </a:pPr>
            <a:r>
              <a:rPr lang="en-GB" sz="1600" dirty="0" err="1">
                <a:latin typeface="Arial"/>
                <a:ea typeface="DejaVu Sans"/>
              </a:rPr>
              <a:t>Avg</a:t>
            </a:r>
            <a:r>
              <a:rPr lang="en-GB" sz="1600" dirty="0">
                <a:latin typeface="Arial"/>
                <a:ea typeface="DejaVu Sans"/>
              </a:rPr>
              <a:t>: average in volts of the current induced by the beam in each wire.</a:t>
            </a:r>
            <a:endParaRPr lang="en-GB" sz="2400" b="1" dirty="0"/>
          </a:p>
          <a:p>
            <a:pPr marL="0" lvl="1">
              <a:buSzPct val="45000"/>
            </a:pPr>
            <a:r>
              <a:rPr lang="en-GB" b="1" dirty="0"/>
              <a:t>Emittance</a:t>
            </a:r>
            <a:r>
              <a:rPr lang="en-GB" dirty="0"/>
              <a:t> RMS.</a:t>
            </a:r>
          </a:p>
          <a:p>
            <a:pPr marL="0" lvl="1">
              <a:buSzPct val="45000"/>
            </a:pPr>
            <a:r>
              <a:rPr lang="en-GB" b="1" dirty="0"/>
              <a:t>Twiss parameters</a:t>
            </a:r>
            <a:r>
              <a:rPr lang="en-GB" dirty="0"/>
              <a:t>: alpha, beta and gamma.</a:t>
            </a:r>
          </a:p>
          <a:p>
            <a:pPr>
              <a:lnSpc>
                <a:spcPct val="100000"/>
              </a:lnSpc>
            </a:pPr>
            <a:endParaRPr lang="en-GB" sz="2180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180" b="1" dirty="0">
                <a:latin typeface="Arial"/>
              </a:rPr>
              <a:t>EMU </a:t>
            </a:r>
            <a:r>
              <a:rPr lang="en-GB" sz="2000" b="1" dirty="0">
                <a:latin typeface="Times New Roman"/>
              </a:rPr>
              <a:t>SW developments based in EPICS: E3 Environment.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en-GB" sz="2000" b="1" dirty="0">
                <a:latin typeface="Times New Roman"/>
              </a:rPr>
              <a:t>Four IOCs running. </a:t>
            </a:r>
            <a:endParaRPr lang="en-GB" dirty="0"/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Main FC IOC </a:t>
            </a:r>
            <a:r>
              <a:rPr lang="en-GB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mebt_emu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 module: </a:t>
            </a:r>
            <a:r>
              <a:rPr lang="en-GB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sscan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 control and functionalities.</a:t>
            </a:r>
            <a:endParaRPr lang="en-GB" sz="2000" b="1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	 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Digitizer driver modules, </a:t>
            </a: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other modules: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asyn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, nds3, nds3epics.</a:t>
            </a:r>
          </a:p>
          <a:p>
            <a:pPr lvl="1">
              <a:buSzPct val="50000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 </a:t>
            </a:r>
            <a:endParaRPr lang="en-GB" dirty="0"/>
          </a:p>
          <a:p>
            <a:r>
              <a:rPr lang="en-GB" b="1" dirty="0">
                <a:latin typeface="Times New Roman"/>
              </a:rPr>
              <a:t>2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. Synchronization IOC</a:t>
            </a:r>
            <a:r>
              <a:rPr lang="en-GB" b="1" dirty="0">
                <a:latin typeface="Times New Roman"/>
              </a:rPr>
              <a:t>: </a:t>
            </a:r>
            <a:r>
              <a:rPr lang="en-GB" sz="2000" dirty="0">
                <a:latin typeface="Times New Roman"/>
              </a:rPr>
              <a:t>EVR Event generates µTCA back plane acquisition trigger signal. </a:t>
            </a:r>
          </a:p>
          <a:p>
            <a:pPr>
              <a:lnSpc>
                <a:spcPct val="100000"/>
              </a:lnSpc>
            </a:pPr>
            <a:endParaRPr lang="en-GB" sz="2000" b="1" dirty="0"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en-GB" sz="2000" b="1" dirty="0">
                <a:latin typeface="Times New Roman"/>
              </a:rPr>
              <a:t>3. </a:t>
            </a:r>
            <a:r>
              <a:rPr lang="en-GB" sz="2000" b="1" dirty="0" err="1">
                <a:latin typeface="Times New Roman"/>
              </a:rPr>
              <a:t>Ethercat</a:t>
            </a:r>
            <a:r>
              <a:rPr lang="en-GB" sz="2000" b="1" dirty="0">
                <a:latin typeface="Times New Roman"/>
              </a:rPr>
              <a:t> IOC:</a:t>
            </a:r>
            <a:r>
              <a:rPr lang="en-GB" b="1" dirty="0"/>
              <a:t> </a:t>
            </a:r>
            <a:r>
              <a:rPr lang="en-GB" sz="2000" dirty="0">
                <a:latin typeface="Times New Roman"/>
              </a:rPr>
              <a:t>Based on </a:t>
            </a:r>
            <a:r>
              <a:rPr lang="en-GB" sz="2000" dirty="0" err="1">
                <a:latin typeface="Times New Roman"/>
              </a:rPr>
              <a:t>ecmc</a:t>
            </a:r>
            <a:r>
              <a:rPr lang="en-GB" sz="2000" dirty="0">
                <a:latin typeface="Times New Roman"/>
              </a:rPr>
              <a:t> module: Analog and digital I/O, motors control. </a:t>
            </a:r>
          </a:p>
          <a:p>
            <a:pPr lvl="1">
              <a:lnSpc>
                <a:spcPct val="100000"/>
              </a:lnSpc>
              <a:buSzPct val="45000"/>
            </a:pPr>
            <a:endParaRPr lang="en-GB" sz="2000" dirty="0"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en-GB" sz="2000" b="1" dirty="0">
                <a:latin typeface="Times New Roman"/>
              </a:rPr>
              <a:t>4. Slow Interlocks IOC:</a:t>
            </a:r>
            <a:endParaRPr lang="en-GB" dirty="0"/>
          </a:p>
          <a:p>
            <a:pPr lvl="1">
              <a:lnSpc>
                <a:spcPct val="100000"/>
              </a:lnSpc>
              <a:buSzPct val="45000"/>
            </a:pPr>
            <a:r>
              <a:rPr lang="en-GB" sz="2000" dirty="0">
                <a:latin typeface="Times New Roman"/>
              </a:rPr>
              <a:t>sp7plc module: PLC interconnection module.</a:t>
            </a:r>
          </a:p>
          <a:p>
            <a:pPr lvl="1">
              <a:lnSpc>
                <a:spcPct val="100000"/>
              </a:lnSpc>
              <a:buSzPct val="45000"/>
            </a:pPr>
            <a:r>
              <a:rPr lang="en-GB" sz="2000" dirty="0" err="1">
                <a:latin typeface="Times New Roman"/>
              </a:rPr>
              <a:t>MEBT_plc_EMU</a:t>
            </a:r>
            <a:r>
              <a:rPr lang="en-GB" sz="2000" dirty="0">
                <a:latin typeface="Times New Roman"/>
              </a:rPr>
              <a:t>: Interlocks specific developed module.</a:t>
            </a:r>
          </a:p>
          <a:p>
            <a:pPr lvl="1">
              <a:lnSpc>
                <a:spcPct val="100000"/>
              </a:lnSpc>
              <a:buSzPct val="45000"/>
            </a:pPr>
            <a:endParaRPr lang="en-GB" dirty="0">
              <a:latin typeface="Arial"/>
              <a:ea typeface="DejaVu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CustomShape 1"/>
          <p:cNvSpPr/>
          <p:nvPr/>
        </p:nvSpPr>
        <p:spPr>
          <a:xfrm>
            <a:off x="7227360" y="7019640"/>
            <a:ext cx="2347200" cy="38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252D9F8-6172-4D2A-94F1-4BFF7AACF363}" type="slidenum">
              <a:rPr lang="en-GB" sz="1270">
                <a:solidFill>
                  <a:srgbClr val="000000"/>
                </a:solidFill>
                <a:latin typeface="Trebuchet MS"/>
                <a:ea typeface="DejaVu Sans"/>
              </a:rPr>
              <a:t>18</a:t>
            </a:fld>
            <a:endParaRPr/>
          </a:p>
        </p:txBody>
      </p:sp>
      <p:sp>
        <p:nvSpPr>
          <p:cNvPr id="526" name="CustomShape 2"/>
          <p:cNvSpPr/>
          <p:nvPr/>
        </p:nvSpPr>
        <p:spPr>
          <a:xfrm>
            <a:off x="-1199880" y="5040"/>
            <a:ext cx="12479040" cy="1261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3990" dirty="0">
                <a:solidFill>
                  <a:srgbClr val="FFFFFF"/>
                </a:solidFill>
                <a:latin typeface="Times New Roman"/>
                <a:ea typeface="DejaVu Sans"/>
              </a:rPr>
              <a:t>           EMU Engineering GUI        </a:t>
            </a:r>
            <a:endParaRPr dirty="0"/>
          </a:p>
        </p:txBody>
      </p:sp>
      <p:pic>
        <p:nvPicPr>
          <p:cNvPr id="527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17000" y="1280520"/>
            <a:ext cx="9575640" cy="575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CustomShape 1"/>
          <p:cNvSpPr/>
          <p:nvPr/>
        </p:nvSpPr>
        <p:spPr>
          <a:xfrm>
            <a:off x="7227360" y="7019640"/>
            <a:ext cx="2347200" cy="38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252D9F8-6172-4D2A-94F1-4BFF7AACF363}" type="slidenum">
              <a:rPr lang="en-GB" sz="1270">
                <a:solidFill>
                  <a:srgbClr val="000000"/>
                </a:solidFill>
                <a:latin typeface="Trebuchet MS"/>
                <a:ea typeface="DejaVu Sans"/>
              </a:rPr>
              <a:t>19</a:t>
            </a:fld>
            <a:endParaRPr/>
          </a:p>
        </p:txBody>
      </p:sp>
      <p:sp>
        <p:nvSpPr>
          <p:cNvPr id="526" name="CustomShape 2"/>
          <p:cNvSpPr/>
          <p:nvPr/>
        </p:nvSpPr>
        <p:spPr>
          <a:xfrm>
            <a:off x="-1199880" y="5040"/>
            <a:ext cx="12479040" cy="1261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3990" dirty="0">
                <a:solidFill>
                  <a:srgbClr val="FFFFFF"/>
                </a:solidFill>
                <a:latin typeface="Times New Roman"/>
                <a:ea typeface="DejaVu Sans"/>
              </a:rPr>
              <a:t>           EMU LPS       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DA1951-F1EB-4EA7-A059-1BD49AF5A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11" y="1464098"/>
            <a:ext cx="8144821" cy="33494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2D9B8F7-80FF-4AD9-BCC1-1DF56FBE9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280" y="4921966"/>
            <a:ext cx="6199735" cy="250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937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179A7DA0-0D7C-4A7E-A2E2-14E0945AFA13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</a:t>
            </a:fld>
            <a:endParaRPr/>
          </a:p>
        </p:txBody>
      </p:sp>
      <p:sp>
        <p:nvSpPr>
          <p:cNvPr id="27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  Summary</a:t>
            </a:r>
            <a:endParaRPr/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5973DCC6-BDD6-4B26-B9EA-BEF0E2B7AA5A}"/>
              </a:ext>
            </a:extLst>
          </p:cNvPr>
          <p:cNvSpPr/>
          <p:nvPr/>
        </p:nvSpPr>
        <p:spPr>
          <a:xfrm>
            <a:off x="1310760" y="1547640"/>
            <a:ext cx="2823120" cy="4855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 Introduction</a:t>
            </a:r>
            <a:endParaRPr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 Faraday Cup: FC</a:t>
            </a:r>
            <a:endParaRPr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 Emittance Meter Unit: EMU</a:t>
            </a:r>
            <a:endParaRPr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 Scrapers</a:t>
            </a:r>
            <a:endParaRPr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 </a:t>
            </a:r>
            <a:r>
              <a:rPr lang="en-GB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Buncher</a:t>
            </a:r>
            <a:endParaRPr lang="en-GB"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/>
            </a:endParaRPr>
          </a:p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 Fast Chopper</a:t>
            </a:r>
            <a:endParaRPr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85FBB0-D931-4338-809A-FEBAFF86F2F2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20</a:t>
            </a:fld>
            <a:endParaRPr/>
          </a:p>
        </p:txBody>
      </p:sp>
      <p:sp>
        <p:nvSpPr>
          <p:cNvPr id="29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Scraper Control Schematic</a:t>
            </a:r>
            <a:endParaRPr dirty="0"/>
          </a:p>
        </p:txBody>
      </p:sp>
      <p:sp>
        <p:nvSpPr>
          <p:cNvPr id="294" name="CustomShape 3"/>
          <p:cNvSpPr/>
          <p:nvPr/>
        </p:nvSpPr>
        <p:spPr>
          <a:xfrm>
            <a:off x="1270800" y="1547640"/>
            <a:ext cx="2903400" cy="4855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61236B-052B-424F-8989-7A1132C399B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7" y="1697509"/>
            <a:ext cx="8715094" cy="470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85FBB0-D931-4338-809A-FEBAFF86F2F2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21</a:t>
            </a:fld>
            <a:endParaRPr/>
          </a:p>
        </p:txBody>
      </p:sp>
      <p:sp>
        <p:nvSpPr>
          <p:cNvPr id="29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lang="en-GB" sz="4400" dirty="0">
                <a:solidFill>
                  <a:srgbClr val="FFFFFF"/>
                </a:solidFill>
                <a:latin typeface="Times New Roman"/>
              </a:rPr>
              <a:t>Scrapers motion features </a:t>
            </a:r>
            <a:endParaRPr sz="4400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94" name="CustomShape 3"/>
          <p:cNvSpPr/>
          <p:nvPr/>
        </p:nvSpPr>
        <p:spPr>
          <a:xfrm>
            <a:off x="687141" y="2698955"/>
            <a:ext cx="2903400" cy="4855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endParaRPr lang="es-E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9F0F92C-97E4-4FAD-A29B-8A8703E3B814}"/>
              </a:ext>
            </a:extLst>
          </p:cNvPr>
          <p:cNvSpPr/>
          <p:nvPr/>
        </p:nvSpPr>
        <p:spPr>
          <a:xfrm>
            <a:off x="385699" y="1478372"/>
            <a:ext cx="5296402" cy="923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6 Scraper axis to set in horizontal and vertical pairs.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Movement EPICS development either as independent axis or as correlated axis by pairs based on </a:t>
            </a:r>
            <a:r>
              <a:rPr lang="en-GB" dirty="0" err="1">
                <a:latin typeface="Liberation Serif"/>
                <a:ea typeface="SimSun" panose="02010600030101010101" pitchFamily="2" charset="-122"/>
                <a:cs typeface="FreeSans"/>
              </a:rPr>
              <a:t>ecmc</a:t>
            </a: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 module.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Actuator: Stroke: 80 mm.</a:t>
            </a:r>
          </a:p>
          <a:p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	     Pitch:     2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Total required torque in motor axis: 0,42193 Nm.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</a:rPr>
              <a:t>Stepper motor Nanotec ST4118M1804-B.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</a:rPr>
              <a:t>Brake Nanotec BWA-025-5.</a:t>
            </a:r>
            <a:endParaRPr lang="es-ES" dirty="0">
              <a:latin typeface="Liberation Serif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</a:rPr>
              <a:t>Incremental encoder model SIKO MSK1000-11-M-E1-2-I-1-1.00 with magnetic band SIKO MSK1000-1-0.3-10-0.01-St-TM-AM-0: resolution: 1 µm, index signal 1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latin typeface="Liberation Serif"/>
                <a:ea typeface="SimSun" panose="02010600030101010101" pitchFamily="2" charset="-122"/>
              </a:rPr>
              <a:t>Bekchoff</a:t>
            </a:r>
            <a:r>
              <a:rPr lang="en-GB" dirty="0">
                <a:latin typeface="Liberation Serif"/>
                <a:ea typeface="SimSun" panose="02010600030101010101" pitchFamily="2" charset="-122"/>
              </a:rPr>
              <a:t> modules for motion control.</a:t>
            </a:r>
          </a:p>
          <a:p>
            <a:r>
              <a:rPr lang="en-GB" dirty="0">
                <a:latin typeface="Liberation Serif"/>
                <a:ea typeface="SimSun" panose="02010600030101010101" pitchFamily="2" charset="-122"/>
              </a:rPr>
              <a:t>     </a:t>
            </a:r>
          </a:p>
          <a:p>
            <a:r>
              <a:rPr lang="en-GB" dirty="0">
                <a:latin typeface="Liberation Serif"/>
                <a:ea typeface="SimSun" panose="02010600030101010101" pitchFamily="2" charset="-122"/>
              </a:rPr>
              <a:t>Motor features:</a:t>
            </a:r>
          </a:p>
          <a:p>
            <a:endParaRPr lang="en-GB" dirty="0">
              <a:latin typeface="Liberation Serif"/>
              <a:ea typeface="SimSun" panose="02010600030101010101" pitchFamily="2" charset="-122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      Motor features:</a:t>
            </a: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3B88BA1-FD7C-46F3-B96D-454A0494A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65" y="5908857"/>
            <a:ext cx="3903032" cy="160449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86A4836-847B-467D-B381-34EF488C4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107" y="1478372"/>
            <a:ext cx="3789653" cy="50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946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29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lang="en-GB" sz="4400" dirty="0">
                <a:solidFill>
                  <a:srgbClr val="FFFFFF"/>
                </a:solidFill>
                <a:latin typeface="Times New Roman"/>
              </a:rPr>
              <a:t>Scrapers limits and homing</a:t>
            </a:r>
            <a:endParaRPr sz="4400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94" name="CustomShape 3"/>
          <p:cNvSpPr/>
          <p:nvPr/>
        </p:nvSpPr>
        <p:spPr>
          <a:xfrm>
            <a:off x="674038" y="2601419"/>
            <a:ext cx="3897962" cy="4855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endParaRPr lang="en-GB" dirty="0"/>
          </a:p>
          <a:p>
            <a:r>
              <a:rPr lang="en-GB" sz="1600" b="1" dirty="0"/>
              <a:t>Actuator limits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Liberation Serif"/>
                <a:ea typeface="SimSun" panose="02010600030101010101" pitchFamily="2" charset="-122"/>
              </a:rPr>
              <a:t>Mechanical limits: A, B.</a:t>
            </a:r>
            <a:endParaRPr lang="es-ES" sz="1600" dirty="0">
              <a:latin typeface="Liberation Serif"/>
              <a:ea typeface="SimSun" panose="02010600030101010101" pitchFamily="2" charset="-122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Liberation Serif"/>
                <a:ea typeface="SimSun" panose="02010600030101010101" pitchFamily="2" charset="-122"/>
              </a:rPr>
              <a:t>Limit switches: F: Initial SC Travel Limit Switch.</a:t>
            </a:r>
            <a:endParaRPr lang="es-ES" sz="1600" dirty="0">
              <a:latin typeface="Liberation Serif"/>
              <a:ea typeface="SimSun" panose="02010600030101010101" pitchFamily="2" charset="-122"/>
            </a:endParaRPr>
          </a:p>
          <a:p>
            <a:r>
              <a:rPr lang="en-GB" sz="1600" dirty="0">
                <a:latin typeface="Liberation Serif"/>
                <a:ea typeface="SimSun" panose="02010600030101010101" pitchFamily="2" charset="-122"/>
              </a:rPr>
              <a:t>	             D: MPS Limit Switch.</a:t>
            </a:r>
            <a:endParaRPr lang="es-ES" sz="1600" dirty="0">
              <a:latin typeface="Liberation Serif"/>
              <a:ea typeface="SimSun" panose="02010600030101010101" pitchFamily="2" charset="-122"/>
            </a:endParaRPr>
          </a:p>
          <a:p>
            <a:r>
              <a:rPr lang="en-GB" sz="1600" dirty="0">
                <a:latin typeface="Liberation Serif"/>
                <a:ea typeface="SimSun" panose="02010600030101010101" pitchFamily="2" charset="-122"/>
              </a:rPr>
              <a:t>	             C: Final SC Travel Limit Switch.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Liberation Serif"/>
                <a:ea typeface="SimSun" panose="02010600030101010101" pitchFamily="2" charset="-122"/>
              </a:rPr>
              <a:t>SW </a:t>
            </a:r>
            <a:r>
              <a:rPr lang="es-ES" sz="1600" dirty="0" err="1">
                <a:latin typeface="Liberation Serif"/>
                <a:ea typeface="SimSun" panose="02010600030101010101" pitchFamily="2" charset="-122"/>
              </a:rPr>
              <a:t>limits</a:t>
            </a:r>
            <a:r>
              <a:rPr lang="es-ES" sz="1600" dirty="0">
                <a:latin typeface="Liberation Serif"/>
                <a:ea typeface="SimSun" panose="02010600030101010101" pitchFamily="2" charset="-122"/>
              </a:rPr>
              <a:t>.</a:t>
            </a:r>
          </a:p>
          <a:p>
            <a:r>
              <a:rPr lang="es-ES" sz="1600" b="1" dirty="0" err="1"/>
              <a:t>Homing</a:t>
            </a:r>
            <a:r>
              <a:rPr lang="es-ES" sz="1600" b="1" dirty="0"/>
              <a:t> </a:t>
            </a:r>
            <a:r>
              <a:rPr lang="es-ES" sz="1600" b="1" dirty="0" err="1"/>
              <a:t>procedure</a:t>
            </a:r>
            <a:r>
              <a:rPr lang="es-ES" sz="1400" dirty="0"/>
              <a:t>: Home: home </a:t>
            </a:r>
            <a:r>
              <a:rPr lang="es-ES" sz="1400" dirty="0" err="1"/>
              <a:t>limit</a:t>
            </a:r>
            <a:r>
              <a:rPr lang="es-ES" sz="1400" dirty="0"/>
              <a:t> </a:t>
            </a:r>
            <a:r>
              <a:rPr lang="es-ES" sz="1400" dirty="0" err="1"/>
              <a:t>switch</a:t>
            </a:r>
            <a:r>
              <a:rPr lang="es-ES" sz="1400" dirty="0"/>
              <a:t> (</a:t>
            </a:r>
            <a:r>
              <a:rPr lang="es-ES" sz="1400" dirty="0" err="1"/>
              <a:t>or</a:t>
            </a:r>
            <a:r>
              <a:rPr lang="es-ES" sz="1400" dirty="0"/>
              <a:t> </a:t>
            </a:r>
            <a:r>
              <a:rPr lang="es-ES" sz="1400" dirty="0" err="1"/>
              <a:t>encoder</a:t>
            </a:r>
            <a:r>
              <a:rPr lang="es-ES" sz="1400" dirty="0"/>
              <a:t> </a:t>
            </a:r>
            <a:r>
              <a:rPr lang="es-ES" sz="1400" dirty="0" err="1"/>
              <a:t>reference</a:t>
            </a:r>
            <a:r>
              <a:rPr lang="es-ES" sz="1400" dirty="0"/>
              <a:t> </a:t>
            </a:r>
            <a:r>
              <a:rPr lang="es-ES" sz="1400" dirty="0" err="1"/>
              <a:t>signal</a:t>
            </a:r>
            <a:r>
              <a:rPr lang="es-ES" sz="1400" dirty="0"/>
              <a:t>).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1F89DE7-EC67-4704-9F1D-058CCC52050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7" y="4785359"/>
            <a:ext cx="4679397" cy="27689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3297FA4-115D-4C27-903F-C53CE078B291}"/>
              </a:ext>
            </a:extLst>
          </p:cNvPr>
          <p:cNvSpPr/>
          <p:nvPr/>
        </p:nvSpPr>
        <p:spPr>
          <a:xfrm>
            <a:off x="6799827" y="4051205"/>
            <a:ext cx="23903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Liberation Serif"/>
                <a:ea typeface="SimSun" panose="02010600030101010101" pitchFamily="2" charset="-122"/>
                <a:cs typeface="FreeSans"/>
              </a:rPr>
              <a:t>Switch response at 1 mm/s</a:t>
            </a:r>
            <a:endParaRPr lang="es-ES" sz="1600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8E2CF8B-CF46-483F-AB86-B7D6ED5E3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311767"/>
              </p:ext>
            </p:extLst>
          </p:nvPr>
        </p:nvGraphicFramePr>
        <p:xfrm>
          <a:off x="6052278" y="4927314"/>
          <a:ext cx="3262170" cy="160396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87390">
                  <a:extLst>
                    <a:ext uri="{9D8B030D-6E8A-4147-A177-3AD203B41FA5}">
                      <a16:colId xmlns:a16="http://schemas.microsoft.com/office/drawing/2014/main" val="747920537"/>
                    </a:ext>
                  </a:extLst>
                </a:gridCol>
                <a:gridCol w="1087390">
                  <a:extLst>
                    <a:ext uri="{9D8B030D-6E8A-4147-A177-3AD203B41FA5}">
                      <a16:colId xmlns:a16="http://schemas.microsoft.com/office/drawing/2014/main" val="1876556265"/>
                    </a:ext>
                  </a:extLst>
                </a:gridCol>
                <a:gridCol w="1087390">
                  <a:extLst>
                    <a:ext uri="{9D8B030D-6E8A-4147-A177-3AD203B41FA5}">
                      <a16:colId xmlns:a16="http://schemas.microsoft.com/office/drawing/2014/main" val="2077083267"/>
                    </a:ext>
                  </a:extLst>
                </a:gridCol>
              </a:tblGrid>
              <a:tr h="239604">
                <a:tc>
                  <a:txBody>
                    <a:bodyPr/>
                    <a:lstStyle/>
                    <a:p>
                      <a:pPr indent="17970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050" kern="150" dirty="0">
                          <a:effectLst/>
                        </a:rPr>
                        <a:t> </a:t>
                      </a:r>
                      <a:endParaRPr lang="es-ES" sz="1050" kern="150" dirty="0">
                        <a:effectLst/>
                        <a:latin typeface="TeX Gyre Pagella"/>
                        <a:ea typeface="TeX Gyre Pagella"/>
                        <a:cs typeface="TeX Gyre Pagella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indent="17970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050" kern="150" dirty="0">
                          <a:effectLst/>
                        </a:rPr>
                        <a:t>Zero to ONEs Statistics (µm) </a:t>
                      </a:r>
                      <a:endParaRPr lang="es-ES" sz="1050" kern="150" dirty="0">
                        <a:effectLst/>
                        <a:latin typeface="TeX Gyre Pagella"/>
                        <a:ea typeface="TeX Gyre Pagella"/>
                        <a:cs typeface="TeX Gyre Pagella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517051"/>
                  </a:ext>
                </a:extLst>
              </a:tr>
              <a:tr h="239604">
                <a:tc>
                  <a:txBody>
                    <a:bodyPr/>
                    <a:lstStyle/>
                    <a:p>
                      <a:pPr indent="17970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050" kern="150" dirty="0">
                          <a:effectLst/>
                        </a:rPr>
                        <a:t> </a:t>
                      </a:r>
                      <a:endParaRPr lang="es-ES" sz="1050" kern="150" dirty="0">
                        <a:effectLst/>
                        <a:latin typeface="TeX Gyre Pagella"/>
                        <a:ea typeface="TeX Gyre Pagella"/>
                        <a:cs typeface="TeX Gyre Pagell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7970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050" kern="150" dirty="0">
                          <a:effectLst/>
                        </a:rPr>
                        <a:t>10 mm/s</a:t>
                      </a:r>
                      <a:endParaRPr lang="es-ES" sz="1050" kern="150" dirty="0">
                        <a:effectLst/>
                        <a:latin typeface="TeX Gyre Pagella"/>
                        <a:ea typeface="TeX Gyre Pagella"/>
                        <a:cs typeface="TeX Gyre Pagell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7970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050" kern="150">
                          <a:effectLst/>
                        </a:rPr>
                        <a:t>1 mm/s</a:t>
                      </a:r>
                      <a:endParaRPr lang="es-ES" sz="1050" kern="150">
                        <a:effectLst/>
                        <a:latin typeface="TeX Gyre Pagella"/>
                        <a:ea typeface="TeX Gyre Pagella"/>
                        <a:cs typeface="TeX Gyre Pagell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5170414"/>
                  </a:ext>
                </a:extLst>
              </a:tr>
              <a:tr h="239604">
                <a:tc>
                  <a:txBody>
                    <a:bodyPr/>
                    <a:lstStyle/>
                    <a:p>
                      <a:pPr indent="179705">
                        <a:spcAft>
                          <a:spcPts val="0"/>
                        </a:spcAft>
                      </a:pPr>
                      <a:r>
                        <a:rPr lang="en-GB" sz="1050" kern="150">
                          <a:effectLst/>
                        </a:rPr>
                        <a:t>Average</a:t>
                      </a:r>
                      <a:endParaRPr lang="es-ES" sz="1000">
                        <a:effectLst/>
                        <a:latin typeface="Liberation Mono"/>
                        <a:ea typeface="TeX Gyre Pagella"/>
                        <a:cs typeface="Liberation Mono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79705"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050" kern="150" dirty="0">
                          <a:effectLst/>
                        </a:rPr>
                        <a:t>239</a:t>
                      </a:r>
                      <a:endParaRPr lang="es-ES" sz="1050" kern="150" dirty="0">
                        <a:effectLst/>
                        <a:latin typeface="TeX Gyre Pagella"/>
                        <a:ea typeface="TeX Gyre Pagella"/>
                        <a:cs typeface="TeX Gyre Pagell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79705"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050" kern="150">
                          <a:effectLst/>
                        </a:rPr>
                        <a:t>160</a:t>
                      </a:r>
                      <a:endParaRPr lang="es-ES" sz="1050" kern="150">
                        <a:effectLst/>
                        <a:latin typeface="TeX Gyre Pagella"/>
                        <a:ea typeface="TeX Gyre Pagella"/>
                        <a:cs typeface="TeX Gyre Pagell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1182076"/>
                  </a:ext>
                </a:extLst>
              </a:tr>
              <a:tr h="239604">
                <a:tc>
                  <a:txBody>
                    <a:bodyPr/>
                    <a:lstStyle/>
                    <a:p>
                      <a:pPr indent="179705">
                        <a:spcAft>
                          <a:spcPts val="0"/>
                        </a:spcAft>
                      </a:pPr>
                      <a:r>
                        <a:rPr lang="en-GB" sz="1050" kern="150">
                          <a:effectLst/>
                        </a:rPr>
                        <a:t>Max. Error</a:t>
                      </a:r>
                      <a:endParaRPr lang="es-ES" sz="1000">
                        <a:effectLst/>
                        <a:latin typeface="Liberation Mono"/>
                        <a:ea typeface="TeX Gyre Pagella"/>
                        <a:cs typeface="Liberation Mono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79705"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050" kern="150" dirty="0">
                          <a:effectLst/>
                        </a:rPr>
                        <a:t>3</a:t>
                      </a:r>
                      <a:endParaRPr lang="es-ES" sz="1050" kern="150" dirty="0">
                        <a:effectLst/>
                        <a:latin typeface="TeX Gyre Pagella"/>
                        <a:ea typeface="TeX Gyre Pagella"/>
                        <a:cs typeface="TeX Gyre Pagell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79705"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1050" kern="150" dirty="0">
                          <a:effectLst/>
                        </a:rPr>
                        <a:t>33</a:t>
                      </a:r>
                      <a:endParaRPr lang="es-ES" sz="1050" kern="150" dirty="0">
                        <a:effectLst/>
                        <a:latin typeface="TeX Gyre Pagella"/>
                        <a:ea typeface="TeX Gyre Pagella"/>
                        <a:cs typeface="TeX Gyre Pagell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8892333"/>
                  </a:ext>
                </a:extLst>
              </a:tr>
              <a:tr h="430366">
                <a:tc>
                  <a:txBody>
                    <a:bodyPr/>
                    <a:lstStyle/>
                    <a:p>
                      <a:pPr indent="179705">
                        <a:spcAft>
                          <a:spcPts val="0"/>
                        </a:spcAft>
                      </a:pPr>
                      <a:r>
                        <a:rPr lang="en-GB" sz="1050" kern="150" dirty="0">
                          <a:effectLst/>
                        </a:rPr>
                        <a:t>Std. Deviation</a:t>
                      </a:r>
                      <a:endParaRPr lang="es-ES" sz="1000" dirty="0">
                        <a:effectLst/>
                        <a:latin typeface="Liberation Mono"/>
                        <a:ea typeface="TeX Gyre Pagella"/>
                        <a:cs typeface="Liberation Mono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79705" algn="r">
                        <a:spcAft>
                          <a:spcPts val="0"/>
                        </a:spcAft>
                      </a:pPr>
                      <a:r>
                        <a:rPr lang="en-GB" sz="1050" kern="150" dirty="0">
                          <a:effectLst/>
                        </a:rPr>
                        <a:t>3</a:t>
                      </a:r>
                      <a:endParaRPr lang="es-ES" sz="1050" kern="150" dirty="0">
                        <a:effectLst/>
                        <a:latin typeface="TeX Gyre Pagella"/>
                        <a:ea typeface="TeX Gyre Pagella"/>
                        <a:cs typeface="TeX Gyre Pagell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79705" algn="r">
                        <a:spcAft>
                          <a:spcPts val="0"/>
                        </a:spcAft>
                      </a:pPr>
                      <a:r>
                        <a:rPr lang="en-GB" sz="1050" kern="150" dirty="0">
                          <a:effectLst/>
                        </a:rPr>
                        <a:t>18</a:t>
                      </a:r>
                      <a:endParaRPr lang="es-ES" sz="1050" kern="150" dirty="0">
                        <a:effectLst/>
                        <a:latin typeface="TeX Gyre Pagella"/>
                        <a:ea typeface="TeX Gyre Pagella"/>
                        <a:cs typeface="TeX Gyre Pagell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069702"/>
                  </a:ext>
                </a:extLst>
              </a:tr>
              <a:tr h="215183">
                <a:tc>
                  <a:txBody>
                    <a:bodyPr/>
                    <a:lstStyle/>
                    <a:p>
                      <a:pPr indent="179705">
                        <a:spcAft>
                          <a:spcPts val="0"/>
                        </a:spcAft>
                      </a:pPr>
                      <a:r>
                        <a:rPr lang="en-GB" sz="1050" kern="150" dirty="0">
                          <a:effectLst/>
                        </a:rPr>
                        <a:t>Jitter</a:t>
                      </a:r>
                      <a:endParaRPr lang="es-ES" sz="1050" kern="150" dirty="0">
                        <a:effectLst/>
                        <a:latin typeface="TeX Gyre Pagella"/>
                        <a:ea typeface="TeX Gyre Pagella"/>
                        <a:cs typeface="TeX Gyre Pagell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79705" algn="r">
                        <a:spcAft>
                          <a:spcPts val="0"/>
                        </a:spcAft>
                      </a:pPr>
                      <a:r>
                        <a:rPr lang="en-GB" sz="1050" kern="150">
                          <a:effectLst/>
                        </a:rPr>
                        <a:t>6</a:t>
                      </a:r>
                      <a:endParaRPr lang="es-ES" sz="1050" kern="150">
                        <a:effectLst/>
                        <a:latin typeface="TeX Gyre Pagella"/>
                        <a:ea typeface="TeX Gyre Pagella"/>
                        <a:cs typeface="TeX Gyre Pagell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79705" algn="r">
                        <a:spcAft>
                          <a:spcPts val="0"/>
                        </a:spcAft>
                      </a:pPr>
                      <a:r>
                        <a:rPr lang="en-GB" sz="1050" kern="150" dirty="0">
                          <a:effectLst/>
                        </a:rPr>
                        <a:t>53</a:t>
                      </a:r>
                      <a:endParaRPr lang="es-ES" sz="1050" kern="150" dirty="0">
                        <a:effectLst/>
                        <a:latin typeface="TeX Gyre Pagella"/>
                        <a:ea typeface="TeX Gyre Pagella"/>
                        <a:cs typeface="TeX Gyre Pagella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1298210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9CBCA894-1A55-4685-9935-A8EFDC6300C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353434" y="1457151"/>
            <a:ext cx="4618707" cy="253700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CED6B04-10FE-4FF5-B2E0-052C4423F20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6" y="1265040"/>
            <a:ext cx="3264534" cy="16855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009A925-52EB-4BB4-AD3D-50FAE0950309}"/>
              </a:ext>
            </a:extLst>
          </p:cNvPr>
          <p:cNvSpPr/>
          <p:nvPr/>
        </p:nvSpPr>
        <p:spPr>
          <a:xfrm>
            <a:off x="5535347" y="6723278"/>
            <a:ext cx="4545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Liberation Serif"/>
                <a:ea typeface="SimSun" panose="02010600030101010101" pitchFamily="2" charset="-122"/>
              </a:rPr>
              <a:t>Home position accuracy: </a:t>
            </a:r>
          </a:p>
          <a:p>
            <a:r>
              <a:rPr lang="en-GB" sz="1600" dirty="0">
                <a:latin typeface="Liberation Serif"/>
                <a:ea typeface="SimSun" panose="02010600030101010101" pitchFamily="2" charset="-122"/>
              </a:rPr>
              <a:t>  Based only in limit switch: &gt; 50 µm.</a:t>
            </a:r>
          </a:p>
          <a:p>
            <a:r>
              <a:rPr lang="en-GB" sz="1600" dirty="0">
                <a:latin typeface="Liberation Serif"/>
                <a:ea typeface="SimSun" panose="02010600030101010101" pitchFamily="2" charset="-122"/>
              </a:rPr>
              <a:t>  Based on index pulse of encoder each 1 mm: 1 µm.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635917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85FBB0-D931-4338-809A-FEBAFF86F2F2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23</a:t>
            </a:fld>
            <a:endParaRPr/>
          </a:p>
        </p:txBody>
      </p:sp>
      <p:sp>
        <p:nvSpPr>
          <p:cNvPr id="29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Scraper Motion Engineering GUI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D4D91A-921B-49CE-97A3-AAE682207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37" y="1344126"/>
            <a:ext cx="7925660" cy="3206565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D72F0AAB-883D-4800-A7EF-C5AF613B3C92}"/>
              </a:ext>
            </a:extLst>
          </p:cNvPr>
          <p:cNvSpPr/>
          <p:nvPr/>
        </p:nvSpPr>
        <p:spPr>
          <a:xfrm>
            <a:off x="126460" y="4806813"/>
            <a:ext cx="3434898" cy="275286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E3F3260-597A-4B55-B079-43DCE8867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720" y="5063942"/>
            <a:ext cx="5785905" cy="170289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9B85F70-AA0E-4EB0-A5CE-CAD881252446}"/>
              </a:ext>
            </a:extLst>
          </p:cNvPr>
          <p:cNvSpPr/>
          <p:nvPr/>
        </p:nvSpPr>
        <p:spPr>
          <a:xfrm>
            <a:off x="223738" y="4474491"/>
            <a:ext cx="43288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EPICS developments based on </a:t>
            </a:r>
            <a:r>
              <a:rPr lang="en-GB" dirty="0" err="1">
                <a:latin typeface="Liberation Serif"/>
                <a:ea typeface="SimSun" panose="02010600030101010101" pitchFamily="2" charset="-122"/>
                <a:cs typeface="FreeSans"/>
              </a:rPr>
              <a:t>ecmc</a:t>
            </a: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 module.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Beckhoff modules:</a:t>
            </a:r>
          </a:p>
          <a:p>
            <a:pPr lvl="0"/>
            <a:r>
              <a:rPr lang="en-GB" dirty="0">
                <a:latin typeface="Liberation Serif"/>
                <a:ea typeface="SimSun" panose="02010600030101010101" pitchFamily="2" charset="-122"/>
              </a:rPr>
              <a:t>	</a:t>
            </a:r>
            <a:r>
              <a:rPr lang="en-GB" b="1" dirty="0">
                <a:latin typeface="Liberation Serif"/>
                <a:ea typeface="SimSun" panose="02010600030101010101" pitchFamily="2" charset="-122"/>
              </a:rPr>
              <a:t>EL1018</a:t>
            </a:r>
            <a:r>
              <a:rPr lang="en-GB" dirty="0">
                <a:latin typeface="Liberation Serif"/>
                <a:ea typeface="SimSun" panose="02010600030101010101" pitchFamily="2" charset="-122"/>
              </a:rPr>
              <a:t>: Digital Inputs: limit switches, MPS home switch and MPS Beam Permit signal.   </a:t>
            </a:r>
            <a:endParaRPr lang="es-ES" dirty="0">
              <a:latin typeface="Liberation Serif"/>
              <a:ea typeface="SimSun" panose="02010600030101010101" pitchFamily="2" charset="-122"/>
            </a:endParaRPr>
          </a:p>
          <a:p>
            <a:pPr lvl="0"/>
            <a:r>
              <a:rPr lang="en-GB" dirty="0">
                <a:latin typeface="Liberation Serif"/>
                <a:ea typeface="SimSun" panose="02010600030101010101" pitchFamily="2" charset="-122"/>
              </a:rPr>
              <a:t>	</a:t>
            </a:r>
            <a:r>
              <a:rPr lang="en-GB" b="1" dirty="0">
                <a:latin typeface="Liberation Serif"/>
                <a:ea typeface="SimSun" panose="02010600030101010101" pitchFamily="2" charset="-122"/>
              </a:rPr>
              <a:t>EL2808</a:t>
            </a:r>
            <a:r>
              <a:rPr lang="en-GB" dirty="0">
                <a:latin typeface="Liberation Serif"/>
                <a:ea typeface="SimSun" panose="02010600030101010101" pitchFamily="2" charset="-122"/>
              </a:rPr>
              <a:t>: Digital Outputs for powering switches to 24V, motor brake and Health Status signal to MPS.  </a:t>
            </a:r>
            <a:endParaRPr lang="es-ES" dirty="0">
              <a:latin typeface="Liberation Serif"/>
              <a:ea typeface="SimSun" panose="02010600030101010101" pitchFamily="2" charset="-122"/>
            </a:endParaRPr>
          </a:p>
          <a:p>
            <a:pPr lvl="0"/>
            <a:r>
              <a:rPr lang="en-GB" dirty="0">
                <a:latin typeface="Liberation Serif"/>
                <a:ea typeface="SimSun" panose="02010600030101010101" pitchFamily="2" charset="-122"/>
              </a:rPr>
              <a:t>	</a:t>
            </a:r>
            <a:r>
              <a:rPr lang="en-GB" b="1" dirty="0">
                <a:latin typeface="Liberation Serif"/>
                <a:ea typeface="SimSun" panose="02010600030101010101" pitchFamily="2" charset="-122"/>
              </a:rPr>
              <a:t>EL5101</a:t>
            </a:r>
            <a:r>
              <a:rPr lang="en-GB" dirty="0">
                <a:latin typeface="Liberation Serif"/>
                <a:ea typeface="SimSun" panose="02010600030101010101" pitchFamily="2" charset="-122"/>
              </a:rPr>
              <a:t>: Encoder driver.</a:t>
            </a:r>
            <a:endParaRPr lang="es-ES" dirty="0">
              <a:latin typeface="Liberation Serif"/>
              <a:ea typeface="SimSun" panose="02010600030101010101" pitchFamily="2" charset="-122"/>
            </a:endParaRPr>
          </a:p>
          <a:p>
            <a:pPr lvl="0"/>
            <a:r>
              <a:rPr lang="en-GB" dirty="0">
                <a:latin typeface="Liberation Serif"/>
                <a:ea typeface="SimSun" panose="02010600030101010101" pitchFamily="2" charset="-122"/>
              </a:rPr>
              <a:t>	</a:t>
            </a:r>
            <a:r>
              <a:rPr lang="en-GB" b="1" dirty="0">
                <a:latin typeface="Liberation Serif"/>
                <a:ea typeface="SimSun" panose="02010600030101010101" pitchFamily="2" charset="-122"/>
              </a:rPr>
              <a:t>EL7047</a:t>
            </a:r>
            <a:r>
              <a:rPr lang="en-GB" dirty="0">
                <a:latin typeface="Liberation Serif"/>
                <a:ea typeface="SimSun" panose="02010600030101010101" pitchFamily="2" charset="-122"/>
              </a:rPr>
              <a:t>: Motor driver: 2000 Hz.</a:t>
            </a:r>
            <a:endParaRPr lang="es-ES" dirty="0">
              <a:latin typeface="Liberation Serif"/>
              <a:ea typeface="SimSun" panose="02010600030101010101" pitchFamily="2" charset="-122"/>
            </a:endParaRPr>
          </a:p>
          <a:p>
            <a:r>
              <a:rPr lang="en-GB" dirty="0">
                <a:latin typeface="Liberation Serif"/>
                <a:ea typeface="SimSun" panose="02010600030101010101" pitchFamily="2" charset="-122"/>
              </a:rPr>
              <a:t>     </a:t>
            </a:r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6411903-CE5C-4804-87CD-776F7F7FBDCD}"/>
              </a:ext>
            </a:extLst>
          </p:cNvPr>
          <p:cNvSpPr/>
          <p:nvPr/>
        </p:nvSpPr>
        <p:spPr>
          <a:xfrm>
            <a:off x="8301796" y="1691753"/>
            <a:ext cx="18538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Max speed: 20 mm/s.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Max required speed: 10 mm/s</a:t>
            </a:r>
            <a:r>
              <a:rPr lang="en-GB" dirty="0">
                <a:latin typeface="Liberation Serif"/>
                <a:ea typeface="SimSun" panose="02010600030101010101" pitchFamily="2" charset="-122"/>
              </a:rPr>
              <a:t>.</a:t>
            </a:r>
            <a:endParaRPr lang="es-ES" dirty="0">
              <a:latin typeface="Liberation Serif"/>
              <a:ea typeface="SimSun" panose="02010600030101010101" pitchFamily="2" charset="-122"/>
            </a:endParaRPr>
          </a:p>
          <a:p>
            <a:r>
              <a:rPr lang="en-GB" dirty="0">
                <a:latin typeface="Liberation Serif"/>
                <a:ea typeface="SimSun" panose="02010600030101010101" pitchFamily="2" charset="-122"/>
              </a:rPr>
              <a:t>     </a:t>
            </a:r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</p:txBody>
      </p:sp>
    </p:spTree>
    <p:extLst>
      <p:ext uri="{BB962C8B-B14F-4D97-AF65-F5344CB8AC3E}">
        <p14:creationId xmlns:p14="http://schemas.microsoft.com/office/powerpoint/2010/main" val="26203268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85FBB0-D931-4338-809A-FEBAFF86F2F2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24</a:t>
            </a:fld>
            <a:endParaRPr/>
          </a:p>
        </p:txBody>
      </p:sp>
      <p:sp>
        <p:nvSpPr>
          <p:cNvPr id="29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lang="en-GB" sz="4400" dirty="0" err="1">
                <a:solidFill>
                  <a:srgbClr val="FFFFFF"/>
                </a:solidFill>
                <a:latin typeface="Times New Roman"/>
                <a:ea typeface="DejaVu Sans"/>
              </a:rPr>
              <a:t>Buncher</a:t>
            </a: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Tuner Mobile</a:t>
            </a:r>
            <a:endParaRPr sz="4400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94" name="CustomShape 3"/>
          <p:cNvSpPr/>
          <p:nvPr/>
        </p:nvSpPr>
        <p:spPr>
          <a:xfrm>
            <a:off x="687141" y="2698955"/>
            <a:ext cx="2903400" cy="4855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endParaRPr lang="es-E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9F0F92C-97E4-4FAD-A29B-8A8703E3B814}"/>
              </a:ext>
            </a:extLst>
          </p:cNvPr>
          <p:cNvSpPr/>
          <p:nvPr/>
        </p:nvSpPr>
        <p:spPr>
          <a:xfrm>
            <a:off x="385699" y="1478372"/>
            <a:ext cx="5296402" cy="978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3 Mobile tuners for each </a:t>
            </a:r>
            <a:r>
              <a:rPr lang="en-GB" dirty="0" err="1">
                <a:latin typeface="Liberation Serif"/>
                <a:ea typeface="SimSun" panose="02010600030101010101" pitchFamily="2" charset="-122"/>
                <a:cs typeface="FreeSans"/>
              </a:rPr>
              <a:t>Buncher</a:t>
            </a: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, used at cavity </a:t>
            </a:r>
            <a:r>
              <a:rPr lang="en-GB" dirty="0" err="1">
                <a:latin typeface="Liberation Serif"/>
                <a:ea typeface="SimSun" panose="02010600030101010101" pitchFamily="2" charset="-122"/>
                <a:cs typeface="FreeSans"/>
              </a:rPr>
              <a:t>tunning</a:t>
            </a: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Movement EPICS development either as independent axis or as correlated axis by pairs based on </a:t>
            </a:r>
            <a:r>
              <a:rPr lang="en-GB" dirty="0" err="1">
                <a:latin typeface="Liberation Serif"/>
                <a:ea typeface="SimSun" panose="02010600030101010101" pitchFamily="2" charset="-122"/>
                <a:cs typeface="FreeSans"/>
              </a:rPr>
              <a:t>ecmc</a:t>
            </a: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 module.</a:t>
            </a:r>
            <a:endParaRPr lang="en-GB" dirty="0">
              <a:latin typeface="Liberation Serif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</a:rPr>
              <a:t>Actuator: Linear shift mechanism: LSM64-21395-001 (UHV).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</a:rPr>
              <a:t>Stroke:75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</a:rPr>
              <a:t>Pitch: 2,54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</a:rPr>
              <a:t>Torque to move 245N load about 0.75Nm.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</a:rPr>
              <a:t>Stepper motor McLennan 23HT18C230.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</a:rPr>
              <a:t>12.5:1 spur gearbox.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</a:rPr>
              <a:t>Renishaw LM10IC010EA10A00 magnetic Encoder: 10µm resolution, index signal 2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latin typeface="Liberation Serif"/>
                <a:ea typeface="SimSun" panose="02010600030101010101" pitchFamily="2" charset="-122"/>
              </a:rPr>
              <a:t>Bekchoff</a:t>
            </a:r>
            <a:r>
              <a:rPr lang="en-GB" dirty="0">
                <a:latin typeface="Liberation Serif"/>
                <a:ea typeface="SimSun" panose="02010600030101010101" pitchFamily="2" charset="-122"/>
              </a:rPr>
              <a:t> modules for motion control.</a:t>
            </a:r>
          </a:p>
          <a:p>
            <a:r>
              <a:rPr lang="en-GB" dirty="0">
                <a:latin typeface="Liberation Serif"/>
                <a:ea typeface="SimSun" panose="02010600030101010101" pitchFamily="2" charset="-122"/>
              </a:rPr>
              <a:t>     				Limit Switches				Home Sensor.	</a:t>
            </a:r>
          </a:p>
          <a:p>
            <a:endParaRPr lang="en-GB" dirty="0">
              <a:latin typeface="Liberation Serif"/>
              <a:ea typeface="SimSun" panose="02010600030101010101" pitchFamily="2" charset="-122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      </a:t>
            </a: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2F91CE7-D0C0-4D3C-87B8-33D022EA3A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377" y="1373892"/>
            <a:ext cx="3711383" cy="3472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1">
            <a:extLst>
              <a:ext uri="{FF2B5EF4-FFF2-40B4-BE49-F238E27FC236}">
                <a16:creationId xmlns:a16="http://schemas.microsoft.com/office/drawing/2014/main" id="{3F20D9C7-F73F-44A6-B960-B5E510B861A9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09735" y="6410497"/>
            <a:ext cx="3292198" cy="1099224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8A86343-4924-4C15-84B8-D318146CE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141" y="5764618"/>
            <a:ext cx="3081269" cy="17619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CDD8788-B622-4A1F-BA8D-CEDC6E3A5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554" y="4959216"/>
            <a:ext cx="2207379" cy="24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005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85FBB0-D931-4338-809A-FEBAFF86F2F2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25</a:t>
            </a:fld>
            <a:endParaRPr/>
          </a:p>
        </p:txBody>
      </p:sp>
      <p:sp>
        <p:nvSpPr>
          <p:cNvPr id="29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lang="en-GB" sz="4400" dirty="0" err="1">
                <a:solidFill>
                  <a:srgbClr val="FFFFFF"/>
                </a:solidFill>
                <a:latin typeface="Times New Roman"/>
                <a:ea typeface="DejaVu Sans"/>
              </a:rPr>
              <a:t>Buncher</a:t>
            </a: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Tuner Mobile</a:t>
            </a: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0708DEB-03C2-49C8-85A7-1EE1E08F3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77" y="1283720"/>
            <a:ext cx="7155600" cy="339495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EFAEE4F-E2D8-4547-8EAD-1AED907D4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398" y="5101949"/>
            <a:ext cx="4175935" cy="176368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DD28272-A824-4BC2-A2C8-36B8DAC8C367}"/>
              </a:ext>
            </a:extLst>
          </p:cNvPr>
          <p:cNvSpPr/>
          <p:nvPr/>
        </p:nvSpPr>
        <p:spPr>
          <a:xfrm>
            <a:off x="272377" y="4697353"/>
            <a:ext cx="43288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EPICS developments based on </a:t>
            </a:r>
            <a:r>
              <a:rPr lang="en-GB" dirty="0" err="1">
                <a:latin typeface="Liberation Serif"/>
                <a:ea typeface="SimSun" panose="02010600030101010101" pitchFamily="2" charset="-122"/>
                <a:cs typeface="FreeSans"/>
              </a:rPr>
              <a:t>ecmc</a:t>
            </a: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 module. Additional </a:t>
            </a:r>
            <a:r>
              <a:rPr lang="en-GB" dirty="0" err="1">
                <a:latin typeface="Liberation Serif"/>
                <a:ea typeface="SimSun" panose="02010600030101010101" pitchFamily="2" charset="-122"/>
                <a:cs typeface="FreeSans"/>
              </a:rPr>
              <a:t>BU_motion_interface</a:t>
            </a: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 module.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Beckhoff HW modules:</a:t>
            </a:r>
          </a:p>
          <a:p>
            <a:pPr lvl="0"/>
            <a:r>
              <a:rPr lang="en-GB" dirty="0">
                <a:latin typeface="Liberation Serif"/>
                <a:ea typeface="SimSun" panose="02010600030101010101" pitchFamily="2" charset="-122"/>
              </a:rPr>
              <a:t>	</a:t>
            </a:r>
            <a:r>
              <a:rPr lang="en-GB" b="1" dirty="0">
                <a:latin typeface="Liberation Serif"/>
                <a:ea typeface="SimSun" panose="02010600030101010101" pitchFamily="2" charset="-122"/>
              </a:rPr>
              <a:t>EL1018</a:t>
            </a:r>
            <a:r>
              <a:rPr lang="en-GB" dirty="0">
                <a:latin typeface="Liberation Serif"/>
                <a:ea typeface="SimSun" panose="02010600030101010101" pitchFamily="2" charset="-122"/>
              </a:rPr>
              <a:t>: Digital Inputs: limit switches, home sensor.   </a:t>
            </a:r>
            <a:endParaRPr lang="es-ES" dirty="0">
              <a:latin typeface="Liberation Serif"/>
              <a:ea typeface="SimSun" panose="02010600030101010101" pitchFamily="2" charset="-122"/>
            </a:endParaRPr>
          </a:p>
          <a:p>
            <a:pPr lvl="0"/>
            <a:r>
              <a:rPr lang="en-GB" dirty="0">
                <a:latin typeface="Liberation Serif"/>
                <a:ea typeface="SimSun" panose="02010600030101010101" pitchFamily="2" charset="-122"/>
              </a:rPr>
              <a:t>	</a:t>
            </a:r>
            <a:r>
              <a:rPr lang="en-GB" b="1" dirty="0">
                <a:latin typeface="Liberation Serif"/>
                <a:ea typeface="SimSun" panose="02010600030101010101" pitchFamily="2" charset="-122"/>
              </a:rPr>
              <a:t>EL2808</a:t>
            </a:r>
            <a:r>
              <a:rPr lang="en-GB" dirty="0">
                <a:latin typeface="Liberation Serif"/>
                <a:ea typeface="SimSun" panose="02010600030101010101" pitchFamily="2" charset="-122"/>
              </a:rPr>
              <a:t>: Digital Outputs for powering switches to 24V.  </a:t>
            </a:r>
            <a:endParaRPr lang="es-ES" dirty="0">
              <a:latin typeface="Liberation Serif"/>
              <a:ea typeface="SimSun" panose="02010600030101010101" pitchFamily="2" charset="-122"/>
            </a:endParaRPr>
          </a:p>
          <a:p>
            <a:pPr lvl="0"/>
            <a:r>
              <a:rPr lang="en-GB" dirty="0">
                <a:latin typeface="Liberation Serif"/>
                <a:ea typeface="SimSun" panose="02010600030101010101" pitchFamily="2" charset="-122"/>
              </a:rPr>
              <a:t>	</a:t>
            </a:r>
            <a:r>
              <a:rPr lang="en-GB" b="1" dirty="0">
                <a:latin typeface="Liberation Serif"/>
                <a:ea typeface="SimSun" panose="02010600030101010101" pitchFamily="2" charset="-122"/>
              </a:rPr>
              <a:t>EL5101</a:t>
            </a:r>
            <a:r>
              <a:rPr lang="en-GB" dirty="0">
                <a:latin typeface="Liberation Serif"/>
                <a:ea typeface="SimSun" panose="02010600030101010101" pitchFamily="2" charset="-122"/>
              </a:rPr>
              <a:t>: Encoder driver.</a:t>
            </a:r>
            <a:endParaRPr lang="es-ES" dirty="0">
              <a:latin typeface="Liberation Serif"/>
              <a:ea typeface="SimSun" panose="02010600030101010101" pitchFamily="2" charset="-122"/>
            </a:endParaRPr>
          </a:p>
          <a:p>
            <a:pPr lvl="0"/>
            <a:r>
              <a:rPr lang="en-GB" dirty="0">
                <a:latin typeface="Liberation Serif"/>
                <a:ea typeface="SimSun" panose="02010600030101010101" pitchFamily="2" charset="-122"/>
              </a:rPr>
              <a:t>	</a:t>
            </a:r>
            <a:r>
              <a:rPr lang="en-GB" b="1" dirty="0">
                <a:latin typeface="Liberation Serif"/>
                <a:ea typeface="SimSun" panose="02010600030101010101" pitchFamily="2" charset="-122"/>
              </a:rPr>
              <a:t>EL7047</a:t>
            </a:r>
            <a:r>
              <a:rPr lang="en-GB" dirty="0">
                <a:latin typeface="Liberation Serif"/>
                <a:ea typeface="SimSun" panose="02010600030101010101" pitchFamily="2" charset="-122"/>
              </a:rPr>
              <a:t>: Motor driver: 8000 Hz.</a:t>
            </a:r>
            <a:endParaRPr lang="es-ES" dirty="0">
              <a:latin typeface="Liberation Serif"/>
              <a:ea typeface="SimSun" panose="02010600030101010101" pitchFamily="2" charset="-122"/>
            </a:endParaRPr>
          </a:p>
          <a:p>
            <a:r>
              <a:rPr lang="en-GB" dirty="0">
                <a:latin typeface="Liberation Serif"/>
                <a:ea typeface="SimSun" panose="02010600030101010101" pitchFamily="2" charset="-122"/>
              </a:rPr>
              <a:t>     </a:t>
            </a:r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E24FFA1-2EBB-4372-830F-08888D98C071}"/>
              </a:ext>
            </a:extLst>
          </p:cNvPr>
          <p:cNvSpPr/>
          <p:nvPr/>
        </p:nvSpPr>
        <p:spPr>
          <a:xfrm>
            <a:off x="7871365" y="1789029"/>
            <a:ext cx="18538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Max speed: 5 mm/s.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Max required speed: 2,5 mm/s</a:t>
            </a:r>
            <a:r>
              <a:rPr lang="en-GB" dirty="0">
                <a:latin typeface="Liberation Serif"/>
                <a:ea typeface="SimSun" panose="02010600030101010101" pitchFamily="2" charset="-122"/>
              </a:rPr>
              <a:t>.</a:t>
            </a:r>
            <a:endParaRPr lang="es-ES" dirty="0">
              <a:latin typeface="Liberation Serif"/>
              <a:ea typeface="SimSun" panose="02010600030101010101" pitchFamily="2" charset="-122"/>
            </a:endParaRPr>
          </a:p>
          <a:p>
            <a:r>
              <a:rPr lang="en-GB" dirty="0">
                <a:latin typeface="Liberation Serif"/>
                <a:ea typeface="SimSun" panose="02010600030101010101" pitchFamily="2" charset="-122"/>
              </a:rPr>
              <a:t>     </a:t>
            </a:r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</p:txBody>
      </p:sp>
    </p:spTree>
    <p:extLst>
      <p:ext uri="{BB962C8B-B14F-4D97-AF65-F5344CB8AC3E}">
        <p14:creationId xmlns:p14="http://schemas.microsoft.com/office/powerpoint/2010/main" val="16348409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85FBB0-D931-4338-809A-FEBAFF86F2F2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26</a:t>
            </a:fld>
            <a:endParaRPr/>
          </a:p>
        </p:txBody>
      </p:sp>
      <p:sp>
        <p:nvSpPr>
          <p:cNvPr id="29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Fast Chopper schematics</a:t>
            </a:r>
            <a:endParaRPr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976755F-EDF1-40DA-A1A9-FCE169216B4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43" y="1750977"/>
            <a:ext cx="8376258" cy="4893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2228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85FBB0-D931-4338-809A-FEBAFF86F2F2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27</a:t>
            </a:fld>
            <a:endParaRPr/>
          </a:p>
        </p:txBody>
      </p:sp>
      <p:sp>
        <p:nvSpPr>
          <p:cNvPr id="29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Fast Chopper Timing</a:t>
            </a:r>
            <a:endParaRPr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B001625-5B9E-4FEA-8D14-768F07CE48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4825" y="1498059"/>
            <a:ext cx="3667328" cy="236382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0100695-25CA-49A1-87E7-323C62198B02}"/>
              </a:ext>
            </a:extLst>
          </p:cNvPr>
          <p:cNvSpPr/>
          <p:nvPr/>
        </p:nvSpPr>
        <p:spPr>
          <a:xfrm>
            <a:off x="532013" y="1196884"/>
            <a:ext cx="3320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Liberation Serif"/>
                <a:ea typeface="Droid Sans Fallback"/>
                <a:cs typeface="FreeSans"/>
              </a:rPr>
              <a:t>Normal operation chopper signals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499674-19C6-4031-93FD-31FB69381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764" y="1498059"/>
            <a:ext cx="2879600" cy="18825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54F166-9BC8-46C9-9A8C-3A814836A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360" y="1522103"/>
            <a:ext cx="2799649" cy="183447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2D4DB80-EA40-4083-879C-B8DF3B0AF6D9}"/>
              </a:ext>
            </a:extLst>
          </p:cNvPr>
          <p:cNvSpPr/>
          <p:nvPr/>
        </p:nvSpPr>
        <p:spPr>
          <a:xfrm>
            <a:off x="7350337" y="1219077"/>
            <a:ext cx="2281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Liberation Serif"/>
                <a:ea typeface="Droid Sans Fallback"/>
                <a:cs typeface="FreeSans"/>
              </a:rPr>
              <a:t>Edge of trigger signals</a:t>
            </a:r>
            <a:endParaRPr lang="es-E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B6A39C4-F29F-4D2B-8BC1-1EF97A441FD4}"/>
              </a:ext>
            </a:extLst>
          </p:cNvPr>
          <p:cNvSpPr/>
          <p:nvPr/>
        </p:nvSpPr>
        <p:spPr>
          <a:xfrm>
            <a:off x="3916159" y="1179722"/>
            <a:ext cx="3414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Liberation Serif"/>
                <a:ea typeface="Droid Sans Fallback"/>
                <a:cs typeface="FreeSans"/>
              </a:rPr>
              <a:t>Triggers to introduce in the </a:t>
            </a:r>
            <a:r>
              <a:rPr lang="en-GB" dirty="0" err="1">
                <a:latin typeface="Liberation Serif"/>
                <a:ea typeface="Droid Sans Fallback"/>
                <a:cs typeface="FreeSans"/>
              </a:rPr>
              <a:t>pulsers</a:t>
            </a:r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08185B9-6E91-4CFE-98D4-7C40DC6C3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765" y="3990139"/>
            <a:ext cx="2880792" cy="1882564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09950B78-5D33-4EC1-8126-DED9FCF4D797}"/>
              </a:ext>
            </a:extLst>
          </p:cNvPr>
          <p:cNvSpPr/>
          <p:nvPr/>
        </p:nvSpPr>
        <p:spPr>
          <a:xfrm>
            <a:off x="4057176" y="3613641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Liberation Serif"/>
                <a:ea typeface="Droid Sans Fallback"/>
                <a:cs typeface="FreeSans"/>
              </a:rPr>
              <a:t>Output pulses from the </a:t>
            </a:r>
            <a:r>
              <a:rPr lang="en-GB" dirty="0" err="1">
                <a:latin typeface="Liberation Serif"/>
                <a:ea typeface="Droid Sans Fallback"/>
                <a:cs typeface="FreeSans"/>
              </a:rPr>
              <a:t>pulsers</a:t>
            </a:r>
            <a:endParaRPr lang="es-E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9C9110A-EC97-4B94-82FB-C0B40AEE3D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013" y="3807590"/>
            <a:ext cx="3320141" cy="3320141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73160CBB-733B-41EE-983B-D33CD7367EF8}"/>
              </a:ext>
            </a:extLst>
          </p:cNvPr>
          <p:cNvSpPr/>
          <p:nvPr/>
        </p:nvSpPr>
        <p:spPr>
          <a:xfrm>
            <a:off x="4061118" y="6050361"/>
            <a:ext cx="62364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TeX Gyre Pagella"/>
              </a:rPr>
              <a:t>Trigger Width</a:t>
            </a:r>
            <a:r>
              <a:rPr lang="en-GB" dirty="0">
                <a:latin typeface="TeX Gyre Pagella"/>
              </a:rPr>
              <a:t>: Recommended triggers from 0,1 to 1 s.</a:t>
            </a:r>
            <a:endParaRPr lang="es-ES" dirty="0">
              <a:latin typeface="TeX Gyre Pagella"/>
            </a:endParaRPr>
          </a:p>
          <a:p>
            <a:r>
              <a:rPr lang="en-GB" dirty="0">
                <a:latin typeface="TeX Gyre Pagella"/>
              </a:rPr>
              <a:t>distance between triggers from </a:t>
            </a:r>
            <a:r>
              <a:rPr lang="en-GB" dirty="0">
                <a:latin typeface="TeX Gyre Pagella"/>
                <a:ea typeface="Droid Sans Fallback"/>
                <a:cs typeface="FreeSans"/>
              </a:rPr>
              <a:t>5 s to 3 </a:t>
            </a:r>
            <a:r>
              <a:rPr lang="en-GB" dirty="0" err="1">
                <a:latin typeface="TeX Gyre Pagella"/>
                <a:ea typeface="Droid Sans Fallback"/>
                <a:cs typeface="FreeSans"/>
              </a:rPr>
              <a:t>ms</a:t>
            </a:r>
            <a:r>
              <a:rPr lang="en-GB" dirty="0">
                <a:latin typeface="TeX Gyre Pagella"/>
                <a:ea typeface="Droid Sans Fallback"/>
                <a:cs typeface="FreeSans"/>
              </a:rPr>
              <a:t>.</a:t>
            </a:r>
            <a:endParaRPr lang="es-ES" dirty="0"/>
          </a:p>
          <a:p>
            <a:r>
              <a:rPr lang="en-GB" b="1" dirty="0">
                <a:latin typeface="TeX Gyre Pagella"/>
              </a:rPr>
              <a:t>Offset Delay</a:t>
            </a:r>
            <a:r>
              <a:rPr lang="en-GB" dirty="0">
                <a:latin typeface="TeX Gyre Pagella"/>
              </a:rPr>
              <a:t>: Synchronize chopper deflection with beam (µs).</a:t>
            </a:r>
          </a:p>
          <a:p>
            <a:r>
              <a:rPr lang="en-GB" b="1" dirty="0">
                <a:latin typeface="TeX Gyre Pagella"/>
              </a:rPr>
              <a:t>Fine Delay</a:t>
            </a:r>
            <a:r>
              <a:rPr lang="en-GB" dirty="0">
                <a:latin typeface="TeX Gyre Pagella"/>
              </a:rPr>
              <a:t>:  From 2,2 ns to 12,4 ns in steps of 10 ps. </a:t>
            </a:r>
          </a:p>
          <a:p>
            <a:r>
              <a:rPr lang="en-GB" b="1" dirty="0">
                <a:latin typeface="TeX Gyre Pagella"/>
              </a:rPr>
              <a:t>Distance between paired triggers</a:t>
            </a:r>
            <a:r>
              <a:rPr lang="en-GB" dirty="0">
                <a:latin typeface="TeX Gyre Pagella"/>
              </a:rPr>
              <a:t>: From 5 s to 3 </a:t>
            </a:r>
            <a:r>
              <a:rPr lang="en-GB" dirty="0" err="1">
                <a:latin typeface="TeX Gyre Pagella"/>
              </a:rPr>
              <a:t>ms</a:t>
            </a:r>
            <a:r>
              <a:rPr lang="en-GB" dirty="0">
                <a:latin typeface="TeX Gyre Pagella"/>
              </a:rPr>
              <a:t>.</a:t>
            </a:r>
            <a:endParaRPr lang="es-ES" dirty="0">
              <a:latin typeface="TeX Gyre Pagella"/>
            </a:endParaRPr>
          </a:p>
          <a:p>
            <a:endParaRPr lang="es-ES" dirty="0">
              <a:latin typeface="TeX Gyre Pagella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7901334-F032-4DE1-A2E1-B8DBDBBAF50D}"/>
              </a:ext>
            </a:extLst>
          </p:cNvPr>
          <p:cNvSpPr/>
          <p:nvPr/>
        </p:nvSpPr>
        <p:spPr>
          <a:xfrm>
            <a:off x="7636208" y="3538913"/>
            <a:ext cx="24444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Liberation Serif"/>
                <a:ea typeface="Droid Sans Fallback"/>
                <a:cs typeface="FreeSans"/>
              </a:rPr>
              <a:t>Rising edge of the trigger signal that is a few ns.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2248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85FBB0-D931-4338-809A-FEBAFF86F2F2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28</a:t>
            </a:fld>
            <a:endParaRPr/>
          </a:p>
        </p:txBody>
      </p:sp>
      <p:sp>
        <p:nvSpPr>
          <p:cNvPr id="29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Fast Chopper SW</a:t>
            </a:r>
            <a:endParaRPr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1BB0F9C-437F-4BF0-95D7-133E3C9BA559}"/>
              </a:ext>
            </a:extLst>
          </p:cNvPr>
          <p:cNvSpPr/>
          <p:nvPr/>
        </p:nvSpPr>
        <p:spPr>
          <a:xfrm>
            <a:off x="588243" y="1265040"/>
            <a:ext cx="7302273" cy="657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just">
              <a:lnSpc>
                <a:spcPct val="120000"/>
              </a:lnSpc>
              <a:spcAft>
                <a:spcPts val="0"/>
              </a:spcAft>
            </a:pP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Control developments in EPICS based on the EEE’s recommendation.</a:t>
            </a:r>
            <a:endParaRPr lang="es-ES" kern="150" dirty="0">
              <a:latin typeface="TeX Gyre Pagella"/>
              <a:ea typeface="TeX Gyre Pagella"/>
              <a:cs typeface="TeX Gyre Pagella"/>
            </a:endParaRPr>
          </a:p>
          <a:p>
            <a:pPr indent="179705" algn="just">
              <a:lnSpc>
                <a:spcPct val="120000"/>
              </a:lnSpc>
              <a:spcAft>
                <a:spcPts val="0"/>
              </a:spcAft>
            </a:pP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Drivers needed for HW and VME :</a:t>
            </a:r>
            <a:endParaRPr lang="es-ES" kern="150" dirty="0">
              <a:latin typeface="TeX Gyre Pagella"/>
              <a:ea typeface="TeX Gyre Pagella"/>
              <a:cs typeface="TeX Gyre Pagella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kern="150" dirty="0" err="1">
                <a:solidFill>
                  <a:srgbClr val="000000"/>
                </a:solidFill>
                <a:latin typeface="TeX Gyre Pagella"/>
                <a:cs typeface="Liberation Sans"/>
              </a:rPr>
              <a:t>IOxOS</a:t>
            </a: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 VME drivers</a:t>
            </a:r>
            <a:endParaRPr lang="es-ES" dirty="0">
              <a:latin typeface="Liberation Serif"/>
              <a:cs typeface="Liberation Sans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MRF (Timing) drivers.</a:t>
            </a:r>
          </a:p>
          <a:p>
            <a:pPr lvl="0" algn="just">
              <a:lnSpc>
                <a:spcPct val="120000"/>
              </a:lnSpc>
              <a:spcAft>
                <a:spcPts val="0"/>
              </a:spcAft>
            </a:pPr>
            <a:endParaRPr lang="es-ES" kern="150" dirty="0">
              <a:latin typeface="TeX Gyre Pagella"/>
              <a:ea typeface="TeX Gyre Pagella"/>
              <a:cs typeface="TeX Gyre Pagella"/>
            </a:endParaRPr>
          </a:p>
          <a:p>
            <a:pPr indent="179705" algn="just">
              <a:lnSpc>
                <a:spcPct val="120000"/>
              </a:lnSpc>
              <a:spcAft>
                <a:spcPts val="0"/>
              </a:spcAft>
            </a:pP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Those are the EPICS modules used in the SW solution:</a:t>
            </a:r>
            <a:endParaRPr lang="es-ES" kern="150" dirty="0">
              <a:latin typeface="TeX Gyre Pagella"/>
              <a:ea typeface="TeX Gyre Pagella"/>
              <a:cs typeface="TeX Gyre Pagella"/>
            </a:endParaRPr>
          </a:p>
          <a:p>
            <a:pPr indent="179705" algn="just">
              <a:lnSpc>
                <a:spcPct val="120000"/>
              </a:lnSpc>
              <a:spcAft>
                <a:spcPts val="0"/>
              </a:spcAft>
            </a:pPr>
            <a:r>
              <a:rPr lang="en-GB" b="1" kern="150" dirty="0">
                <a:solidFill>
                  <a:srgbClr val="000000"/>
                </a:solidFill>
                <a:latin typeface="TeX Gyre Pagella"/>
                <a:cs typeface="Liberation Sans"/>
              </a:rPr>
              <a:t>Timing control:</a:t>
            </a:r>
            <a:endParaRPr lang="es-ES" b="1" kern="150" dirty="0">
              <a:latin typeface="TeX Gyre Pagella"/>
              <a:ea typeface="TeX Gyre Pagella"/>
              <a:cs typeface="TeX Gyre Pagella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kern="150" dirty="0" err="1">
                <a:solidFill>
                  <a:srgbClr val="000000"/>
                </a:solidFill>
                <a:latin typeface="TeX Gyre Pagella"/>
                <a:cs typeface="Liberation Sans"/>
              </a:rPr>
              <a:t>EVGChopper</a:t>
            </a: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 module: event generator configuration.</a:t>
            </a:r>
            <a:endParaRPr lang="es-ES" kern="150" dirty="0">
              <a:latin typeface="TeX Gyre Pagella"/>
              <a:ea typeface="TeX Gyre Pagella"/>
              <a:cs typeface="TeX Gyre Pagella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kern="150" dirty="0" err="1">
                <a:solidFill>
                  <a:srgbClr val="000000"/>
                </a:solidFill>
                <a:latin typeface="TeX Gyre Pagella"/>
                <a:cs typeface="Liberation Sans"/>
              </a:rPr>
              <a:t>EVRChopper</a:t>
            </a: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 module, for configuring the event receiver of the chopper.</a:t>
            </a:r>
            <a:endParaRPr lang="es-ES" kern="150" dirty="0">
              <a:latin typeface="TeX Gyre Pagella"/>
              <a:ea typeface="TeX Gyre Pagella"/>
              <a:cs typeface="TeX Gyre Pagella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mrfioc2: MRF timing module special version for UNIV-TTL-DLY support.</a:t>
            </a:r>
            <a:endParaRPr lang="es-ES" kern="150" dirty="0">
              <a:latin typeface="TeX Gyre Pagella"/>
              <a:ea typeface="TeX Gyre Pagella"/>
              <a:cs typeface="TeX Gyre Pagella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System and device support related modules: </a:t>
            </a:r>
            <a:r>
              <a:rPr lang="en-GB" kern="150" dirty="0" err="1">
                <a:solidFill>
                  <a:srgbClr val="000000"/>
                </a:solidFill>
                <a:latin typeface="TeX Gyre Pagella"/>
                <a:cs typeface="Liberation Sans"/>
              </a:rPr>
              <a:t>pev</a:t>
            </a: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, </a:t>
            </a:r>
            <a:r>
              <a:rPr lang="en-GB" kern="150" dirty="0" err="1">
                <a:solidFill>
                  <a:srgbClr val="000000"/>
                </a:solidFill>
                <a:latin typeface="TeX Gyre Pagella"/>
                <a:cs typeface="Liberation Sans"/>
              </a:rPr>
              <a:t>pevdrv</a:t>
            </a: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, devlib2, </a:t>
            </a:r>
            <a:r>
              <a:rPr lang="en-GB" kern="150" dirty="0" err="1">
                <a:solidFill>
                  <a:srgbClr val="000000"/>
                </a:solidFill>
                <a:latin typeface="TeX Gyre Pagella"/>
                <a:cs typeface="Liberation Sans"/>
              </a:rPr>
              <a:t>regdev</a:t>
            </a: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.</a:t>
            </a:r>
            <a:endParaRPr lang="es-ES" kern="150" dirty="0">
              <a:latin typeface="TeX Gyre Pagella"/>
              <a:ea typeface="TeX Gyre Pagella"/>
              <a:cs typeface="TeX Gyre Pagella"/>
            </a:endParaRPr>
          </a:p>
          <a:p>
            <a:pPr indent="179705" algn="just">
              <a:lnSpc>
                <a:spcPct val="120000"/>
              </a:lnSpc>
              <a:spcAft>
                <a:spcPts val="0"/>
              </a:spcAft>
            </a:pPr>
            <a:r>
              <a:rPr lang="en-GB" b="1" kern="150" dirty="0" err="1">
                <a:solidFill>
                  <a:srgbClr val="000000"/>
                </a:solidFill>
                <a:latin typeface="TeX Gyre Pagella"/>
                <a:cs typeface="Liberation Sans"/>
              </a:rPr>
              <a:t>Pulser</a:t>
            </a:r>
            <a:r>
              <a:rPr lang="en-GB" b="1" kern="150" dirty="0">
                <a:solidFill>
                  <a:srgbClr val="000000"/>
                </a:solidFill>
                <a:latin typeface="TeX Gyre Pagella"/>
                <a:cs typeface="Liberation Sans"/>
              </a:rPr>
              <a:t> control:</a:t>
            </a:r>
            <a:endParaRPr lang="es-ES" b="1" kern="150" dirty="0">
              <a:latin typeface="TeX Gyre Pagella"/>
              <a:ea typeface="TeX Gyre Pagella"/>
              <a:cs typeface="TeX Gyre Pagella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kern="150" dirty="0" err="1">
                <a:solidFill>
                  <a:srgbClr val="000000"/>
                </a:solidFill>
                <a:latin typeface="TeX Gyre Pagella"/>
                <a:cs typeface="Liberation Sans"/>
              </a:rPr>
              <a:t>PulserProtocol</a:t>
            </a: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 module, for configuring the features of the </a:t>
            </a:r>
            <a:r>
              <a:rPr lang="en-GB" kern="150" dirty="0" err="1">
                <a:solidFill>
                  <a:srgbClr val="000000"/>
                </a:solidFill>
                <a:latin typeface="TeX Gyre Pagella"/>
                <a:cs typeface="Liberation Sans"/>
              </a:rPr>
              <a:t>pulsers</a:t>
            </a: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. (IOC for each </a:t>
            </a:r>
            <a:r>
              <a:rPr lang="en-GB" kern="150" dirty="0" err="1">
                <a:solidFill>
                  <a:srgbClr val="000000"/>
                </a:solidFill>
                <a:latin typeface="TeX Gyre Pagella"/>
                <a:cs typeface="Liberation Sans"/>
              </a:rPr>
              <a:t>pulser</a:t>
            </a: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).</a:t>
            </a:r>
          </a:p>
          <a:p>
            <a:r>
              <a:rPr lang="en-GB" kern="150" dirty="0">
                <a:solidFill>
                  <a:srgbClr val="000000"/>
                </a:solidFill>
                <a:latin typeface="TeX Gyre Pagella"/>
              </a:rPr>
              <a:t>Serial communication and related modules:  </a:t>
            </a:r>
            <a:r>
              <a:rPr lang="en-GB" kern="150" dirty="0" err="1">
                <a:solidFill>
                  <a:srgbClr val="000000"/>
                </a:solidFill>
                <a:latin typeface="TeX Gyre Pagella"/>
              </a:rPr>
              <a:t>asyn</a:t>
            </a:r>
            <a:r>
              <a:rPr lang="en-GB" kern="150" dirty="0">
                <a:solidFill>
                  <a:srgbClr val="000000"/>
                </a:solidFill>
                <a:latin typeface="TeX Gyre Pagella"/>
              </a:rPr>
              <a:t>, </a:t>
            </a:r>
            <a:r>
              <a:rPr lang="en-GB" kern="150" dirty="0" err="1">
                <a:solidFill>
                  <a:srgbClr val="000000"/>
                </a:solidFill>
                <a:latin typeface="TeX Gyre Pagella"/>
              </a:rPr>
              <a:t>streamdevice</a:t>
            </a:r>
            <a:r>
              <a:rPr lang="en-GB" kern="150" dirty="0">
                <a:solidFill>
                  <a:srgbClr val="000000"/>
                </a:solidFill>
                <a:latin typeface="TeX Gyre Pagella"/>
              </a:rPr>
              <a:t>, calc, </a:t>
            </a:r>
            <a:r>
              <a:rPr lang="en-GB" kern="150" dirty="0" err="1">
                <a:solidFill>
                  <a:srgbClr val="000000"/>
                </a:solidFill>
                <a:latin typeface="TeX Gyre Pagella"/>
              </a:rPr>
              <a:t>seq</a:t>
            </a:r>
            <a:r>
              <a:rPr lang="en-GB" kern="150" dirty="0">
                <a:solidFill>
                  <a:srgbClr val="000000"/>
                </a:solidFill>
                <a:latin typeface="TeX Gyre Pagella"/>
              </a:rPr>
              <a:t>, </a:t>
            </a:r>
            <a:r>
              <a:rPr lang="en-GB" kern="150" dirty="0" err="1">
                <a:solidFill>
                  <a:srgbClr val="000000"/>
                </a:solidFill>
                <a:latin typeface="TeX Gyre Pagella"/>
              </a:rPr>
              <a:t>pcre</a:t>
            </a:r>
            <a:r>
              <a:rPr lang="en-GB" kern="150" dirty="0">
                <a:solidFill>
                  <a:srgbClr val="000000"/>
                </a:solidFill>
                <a:latin typeface="TeX Gyre Pagella"/>
              </a:rPr>
              <a:t>.</a:t>
            </a:r>
          </a:p>
          <a:p>
            <a:pPr indent="179705" algn="just">
              <a:lnSpc>
                <a:spcPct val="120000"/>
              </a:lnSpc>
              <a:spcAft>
                <a:spcPts val="0"/>
              </a:spcAft>
            </a:pPr>
            <a:r>
              <a:rPr lang="en-GB" b="1" kern="150" dirty="0">
                <a:solidFill>
                  <a:srgbClr val="000000"/>
                </a:solidFill>
                <a:latin typeface="TeX Gyre Pagella"/>
                <a:cs typeface="Liberation Sans"/>
              </a:rPr>
              <a:t>Slow Interlocks:</a:t>
            </a:r>
            <a:endParaRPr lang="es-ES" b="1" kern="150" dirty="0">
              <a:latin typeface="TeX Gyre Pagella"/>
              <a:ea typeface="TeX Gyre Pagella"/>
              <a:cs typeface="TeX Gyre Pagella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kern="150" dirty="0" err="1">
                <a:solidFill>
                  <a:srgbClr val="000000"/>
                </a:solidFill>
                <a:latin typeface="TeX Gyre Pagella"/>
                <a:cs typeface="Liberation Sans"/>
              </a:rPr>
              <a:t>Chopper_plc</a:t>
            </a: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 module, used s7plc module.</a:t>
            </a:r>
            <a:endParaRPr lang="en-GB" kern="150" dirty="0">
              <a:solidFill>
                <a:srgbClr val="000000"/>
              </a:solidFill>
              <a:latin typeface="TeX Gyre Pagella"/>
            </a:endParaRPr>
          </a:p>
          <a:p>
            <a:endParaRPr lang="en-GB" kern="150" dirty="0">
              <a:solidFill>
                <a:srgbClr val="000000"/>
              </a:solidFill>
              <a:latin typeface="TeX Gyre Pagella"/>
            </a:endParaRPr>
          </a:p>
        </p:txBody>
      </p:sp>
    </p:spTree>
    <p:extLst>
      <p:ext uri="{BB962C8B-B14F-4D97-AF65-F5344CB8AC3E}">
        <p14:creationId xmlns:p14="http://schemas.microsoft.com/office/powerpoint/2010/main" val="712283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85FBB0-D931-4338-809A-FEBAFF86F2F2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29</a:t>
            </a:fld>
            <a:endParaRPr/>
          </a:p>
        </p:txBody>
      </p:sp>
      <p:sp>
        <p:nvSpPr>
          <p:cNvPr id="29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Fast Chopper Engineering GUIs</a:t>
            </a:r>
            <a:endParaRPr dirty="0"/>
          </a:p>
        </p:txBody>
      </p:sp>
      <p:pic>
        <p:nvPicPr>
          <p:cNvPr id="7" name="Image8">
            <a:extLst>
              <a:ext uri="{FF2B5EF4-FFF2-40B4-BE49-F238E27FC236}">
                <a16:creationId xmlns:a16="http://schemas.microsoft.com/office/drawing/2014/main" id="{4DAE97A1-339D-4A73-BCFA-14C85548DD35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9748" y="1368346"/>
            <a:ext cx="4822825" cy="39820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463C046-4A6B-45A3-AC83-4D6A09900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329" y="4585085"/>
            <a:ext cx="6850361" cy="28204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26E5C45-AE50-4448-9D15-E3F64D20D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626" y="1340342"/>
            <a:ext cx="3268494" cy="326849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BEF26AE-89B7-41BF-B396-10201AD97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30" y="5620375"/>
            <a:ext cx="2154217" cy="168420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E6AC528-C287-4B96-954D-E76859BAE100}"/>
              </a:ext>
            </a:extLst>
          </p:cNvPr>
          <p:cNvSpPr/>
          <p:nvPr/>
        </p:nvSpPr>
        <p:spPr>
          <a:xfrm>
            <a:off x="2372660" y="4037807"/>
            <a:ext cx="3715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TeX Gyre Pagella"/>
              </a:rPr>
              <a:t>Chopper control of the </a:t>
            </a:r>
            <a:r>
              <a:rPr lang="en-GB" b="1" dirty="0" err="1">
                <a:latin typeface="TeX Gyre Pagella"/>
              </a:rPr>
              <a:t>pulsers</a:t>
            </a:r>
            <a:r>
              <a:rPr lang="en-GB" b="1" dirty="0">
                <a:latin typeface="TeX Gyre Pagella"/>
              </a:rPr>
              <a:t> (FID GmbH) through proprietary protocol.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859726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>
                <a:solidFill>
                  <a:srgbClr val="FFFFFF"/>
                </a:solidFill>
                <a:latin typeface="Times New Roman"/>
                <a:ea typeface="DejaVu Sans"/>
              </a:rPr>
              <a:t>ESS MEBT</a:t>
            </a:r>
            <a:endParaRPr/>
          </a:p>
        </p:txBody>
      </p:sp>
      <p:sp>
        <p:nvSpPr>
          <p:cNvPr id="279" name="CustomShape 2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1EE4B945-5629-4BA4-9D05-E84E4A1E3C7E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3</a:t>
            </a:fld>
            <a:endParaRPr/>
          </a:p>
        </p:txBody>
      </p:sp>
      <p:pic>
        <p:nvPicPr>
          <p:cNvPr id="280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332000" y="1260000"/>
            <a:ext cx="7271280" cy="4607280"/>
          </a:xfrm>
          <a:prstGeom prst="rect">
            <a:avLst/>
          </a:prstGeom>
          <a:ln>
            <a:noFill/>
          </a:ln>
        </p:spPr>
      </p:pic>
      <p:pic>
        <p:nvPicPr>
          <p:cNvPr id="281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44000" y="5232600"/>
            <a:ext cx="9863640" cy="1822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041F3752-A55B-4A79-8948-49BD97AB3677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30</a:t>
            </a:fld>
            <a:endParaRPr/>
          </a:p>
        </p:txBody>
      </p:sp>
      <p:sp>
        <p:nvSpPr>
          <p:cNvPr id="545" name="CustomShape 2"/>
          <p:cNvSpPr/>
          <p:nvPr/>
        </p:nvSpPr>
        <p:spPr>
          <a:xfrm>
            <a:off x="577080" y="3600360"/>
            <a:ext cx="8349120" cy="860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endParaRPr lang="en-GB" sz="4000" dirty="0">
              <a:latin typeface="DejaVu Sans"/>
            </a:endParaRPr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546" name="CustomShape 3"/>
          <p:cNvSpPr/>
          <p:nvPr/>
        </p:nvSpPr>
        <p:spPr>
          <a:xfrm>
            <a:off x="0" y="612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C969448-38EB-4E0D-B122-E7466A218FD9}"/>
              </a:ext>
            </a:extLst>
          </p:cNvPr>
          <p:cNvSpPr/>
          <p:nvPr/>
        </p:nvSpPr>
        <p:spPr>
          <a:xfrm>
            <a:off x="239732" y="2899072"/>
            <a:ext cx="9445288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Thank</a:t>
            </a:r>
            <a:r>
              <a:rPr lang="es-E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s-E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you</a:t>
            </a:r>
            <a:r>
              <a:rPr lang="es-E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s-E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for</a:t>
            </a:r>
            <a:r>
              <a:rPr lang="es-E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s-E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your</a:t>
            </a:r>
            <a:r>
              <a:rPr lang="es-E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s-E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attention</a:t>
            </a:r>
            <a:r>
              <a:rPr lang="es-E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es-E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Tack</a:t>
            </a:r>
            <a:r>
              <a:rPr lang="es-E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s-E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så</a:t>
            </a:r>
            <a:r>
              <a:rPr lang="es-E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s-E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mycket</a:t>
            </a:r>
            <a:r>
              <a:rPr lang="es-E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  <a:p>
            <a:pPr algn="ctr"/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¡Muchas gracias!</a:t>
            </a:r>
          </a:p>
          <a:p>
            <a:pPr algn="ctr"/>
            <a:r>
              <a:rPr lang="es-E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Eskerrik</a:t>
            </a:r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s-E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asko</a:t>
            </a:r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E2D940B2-ECA9-4719-8341-2DE1B5753C06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4</a:t>
            </a:fld>
            <a:endParaRPr/>
          </a:p>
        </p:txBody>
      </p:sp>
      <p:sp>
        <p:nvSpPr>
          <p:cNvPr id="28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</a:rPr>
              <a:t>  MEBT General Layout</a:t>
            </a:r>
            <a:endParaRPr dirty="0"/>
          </a:p>
        </p:txBody>
      </p:sp>
      <p:pic>
        <p:nvPicPr>
          <p:cNvPr id="284" name="Imagen 283"/>
          <p:cNvPicPr/>
          <p:nvPr/>
        </p:nvPicPr>
        <p:blipFill>
          <a:blip r:embed="rId2"/>
          <a:stretch>
            <a:fillRect/>
          </a:stretch>
        </p:blipFill>
        <p:spPr>
          <a:xfrm>
            <a:off x="618120" y="1348920"/>
            <a:ext cx="8537040" cy="5323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2"/>
          <p:cNvPicPr/>
          <p:nvPr/>
        </p:nvPicPr>
        <p:blipFill>
          <a:blip r:embed="rId2"/>
          <a:srcRect l="379432"/>
          <a:stretch>
            <a:fillRect/>
          </a:stretch>
        </p:blipFill>
        <p:spPr>
          <a:xfrm>
            <a:off x="8882640" y="4338720"/>
            <a:ext cx="763200" cy="2801880"/>
          </a:xfrm>
          <a:prstGeom prst="rect">
            <a:avLst/>
          </a:prstGeom>
          <a:ln w="9360">
            <a:noFill/>
          </a:ln>
        </p:spPr>
      </p:pic>
      <p:sp>
        <p:nvSpPr>
          <p:cNvPr id="340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Faraday Cup HW: Control schematic</a:t>
            </a:r>
            <a:endParaRPr dirty="0"/>
          </a:p>
        </p:txBody>
      </p:sp>
      <p:sp>
        <p:nvSpPr>
          <p:cNvPr id="341" name="CustomShape 2"/>
          <p:cNvSpPr/>
          <p:nvPr/>
        </p:nvSpPr>
        <p:spPr>
          <a:xfrm>
            <a:off x="360000" y="1265040"/>
            <a:ext cx="9826220" cy="438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1">
              <a:lnSpc>
                <a:spcPct val="100000"/>
              </a:lnSpc>
              <a:buSzPct val="50000"/>
            </a:pPr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pPr lvl="1">
              <a:lnSpc>
                <a:spcPct val="100000"/>
              </a:lnSpc>
              <a:buSzPct val="50000"/>
            </a:pPr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pPr lvl="1">
              <a:lnSpc>
                <a:spcPct val="100000"/>
              </a:lnSpc>
              <a:buSzPct val="50000"/>
            </a:pPr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pPr lvl="1">
              <a:lnSpc>
                <a:spcPct val="100000"/>
              </a:lnSpc>
              <a:buSzPct val="50000"/>
            </a:pP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42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5E85009-F532-4DA2-84E2-00688C3D7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85" y="1528635"/>
            <a:ext cx="9458325" cy="5876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2"/>
          <p:cNvPicPr/>
          <p:nvPr/>
        </p:nvPicPr>
        <p:blipFill>
          <a:blip r:embed="rId2"/>
          <a:srcRect l="379432"/>
          <a:stretch>
            <a:fillRect/>
          </a:stretch>
        </p:blipFill>
        <p:spPr>
          <a:xfrm>
            <a:off x="8882640" y="4338720"/>
            <a:ext cx="763200" cy="2801880"/>
          </a:xfrm>
          <a:prstGeom prst="rect">
            <a:avLst/>
          </a:prstGeom>
          <a:ln w="9360">
            <a:noFill/>
          </a:ln>
        </p:spPr>
      </p:pic>
      <p:sp>
        <p:nvSpPr>
          <p:cNvPr id="340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Faraday Cup HW: µTCA platform </a:t>
            </a:r>
            <a:endParaRPr dirty="0"/>
          </a:p>
        </p:txBody>
      </p:sp>
      <p:sp>
        <p:nvSpPr>
          <p:cNvPr id="341" name="CustomShape 2"/>
          <p:cNvSpPr/>
          <p:nvPr/>
        </p:nvSpPr>
        <p:spPr>
          <a:xfrm>
            <a:off x="360000" y="1265040"/>
            <a:ext cx="9826220" cy="438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00"/>
                </a:solidFill>
                <a:latin typeface="Arial"/>
                <a:ea typeface="DejaVu Sans"/>
              </a:rPr>
              <a:t>Main control IOC and signal acquisition</a:t>
            </a:r>
            <a:r>
              <a:rPr lang="en-GB" sz="1820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dirty="0"/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µTCA crate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Schroff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custom 3U crate up to 6 AMC cards, 4 RTMS, redundant Power Supplies, 1 MCH slot.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MCH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NAT-MCH-PHYS-R1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CPUs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</a:t>
            </a:r>
          </a:p>
          <a:p>
            <a:pPr marL="971550" lvl="1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IFC_1410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QorIQ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T2081 &amp;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Kintex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UltraScale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AMC.</a:t>
            </a:r>
          </a:p>
          <a:p>
            <a:pPr marL="971550" lvl="1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Concurrent Technologies AM 900/412-99.</a:t>
            </a:r>
          </a:p>
          <a:p>
            <a:pPr marL="5143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Digitizer board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</a:t>
            </a:r>
          </a:p>
          <a:p>
            <a:pPr marL="971550" lvl="2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FMC ADC 3111, 8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analog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channels, 250 MSPS, 16 bits. </a:t>
            </a:r>
          </a:p>
          <a:p>
            <a:pPr marL="5143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Event Receiver board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MRF MTCA EVR-300U. </a:t>
            </a:r>
            <a:endParaRPr lang="es-ES"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00"/>
                </a:solidFill>
                <a:latin typeface="Times New Roman"/>
                <a:ea typeface="DejaVu Sans"/>
              </a:rPr>
              <a:t>External integrated systems controlled from 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00"/>
                </a:solidFill>
                <a:latin typeface="Times New Roman"/>
                <a:ea typeface="DejaVu Sans"/>
              </a:rPr>
              <a:t>the previous crate HW:</a:t>
            </a:r>
            <a:endParaRPr dirty="0"/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FC insert/retraction: solenoid valve.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Repeller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control.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Interlocks interface.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lang="es-ES"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00"/>
                </a:solidFill>
                <a:latin typeface="Times New Roman"/>
              </a:rPr>
              <a:t>Siemens PLC for cooling and slow interlocks functions.</a:t>
            </a:r>
            <a:endParaRPr sz="24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42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038D3A0-F96E-46BB-A5E6-741CB6358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580" y="4556765"/>
            <a:ext cx="4066368" cy="23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537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Faraday Cup: Front End / Back End </a:t>
            </a:r>
            <a:endParaRPr dirty="0"/>
          </a:p>
        </p:txBody>
      </p:sp>
      <p:sp>
        <p:nvSpPr>
          <p:cNvPr id="341" name="CustomShape 2"/>
          <p:cNvSpPr/>
          <p:nvPr/>
        </p:nvSpPr>
        <p:spPr>
          <a:xfrm>
            <a:off x="360000" y="1265040"/>
            <a:ext cx="9826220" cy="438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42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C532271-E930-4DE4-928D-57FB5D7C2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060" y="3779837"/>
            <a:ext cx="3223230" cy="211438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BA8927D-8D6C-412B-80E9-0014DAF02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060" y="1400777"/>
            <a:ext cx="3202130" cy="215242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AD7554B-8C55-4980-B0BC-373BE7741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35" y="4194045"/>
            <a:ext cx="5500015" cy="1511700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F64B844D-151F-4A69-AD33-D68C64F888A5}"/>
              </a:ext>
            </a:extLst>
          </p:cNvPr>
          <p:cNvSpPr/>
          <p:nvPr/>
        </p:nvSpPr>
        <p:spPr>
          <a:xfrm>
            <a:off x="302435" y="1498713"/>
            <a:ext cx="376884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Front End SPECIFICATIONS</a:t>
            </a:r>
          </a:p>
          <a:p>
            <a:endParaRPr lang="en-GB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Number of channels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Nominal input current 62.5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Maximum input current 100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Minimum input current 6.25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Bandwidth &gt; 2MHz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Slow tuning mode 50us at 1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Fast tuning mode 5 us at 14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Output: Differential +/- 10 V, High Impedance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ADC Resolution 16 bits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12CC981-EE01-4AFE-B3A3-75C06CA40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593" y="1400777"/>
            <a:ext cx="1303324" cy="86383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FD27A07-A910-49DF-AE4F-0CB7BCA94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1593" y="2342515"/>
            <a:ext cx="1303324" cy="88407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98A7983-9686-4261-B5C6-9656EEE9A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4633" y="1407313"/>
            <a:ext cx="1428750" cy="1819275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2D95A3B4-6E4B-459A-A0AA-C06604330523}"/>
              </a:ext>
            </a:extLst>
          </p:cNvPr>
          <p:cNvSpPr/>
          <p:nvPr/>
        </p:nvSpPr>
        <p:spPr>
          <a:xfrm>
            <a:off x="360000" y="5918417"/>
            <a:ext cx="37688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Back End:</a:t>
            </a:r>
          </a:p>
          <a:p>
            <a:r>
              <a:rPr lang="en-GB" sz="1400" dirty="0" err="1"/>
              <a:t>Auxiliar</a:t>
            </a:r>
            <a:r>
              <a:rPr lang="en-GB" sz="1400" dirty="0"/>
              <a:t> Power supplies for Front End.</a:t>
            </a:r>
          </a:p>
          <a:p>
            <a:r>
              <a:rPr lang="en-GB" sz="1400" dirty="0"/>
              <a:t>FC </a:t>
            </a:r>
            <a:r>
              <a:rPr lang="en-GB" sz="1400" dirty="0" err="1"/>
              <a:t>Repeller</a:t>
            </a:r>
            <a:r>
              <a:rPr lang="en-GB" sz="1400" dirty="0"/>
              <a:t>.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8C6D028E-5761-4C2F-8294-EEDBCAF057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63" y="5918417"/>
            <a:ext cx="2692066" cy="151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345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504000" y="7020000"/>
            <a:ext cx="2345400" cy="385560"/>
          </a:xfrm>
          <a:prstGeom prst="rect">
            <a:avLst/>
          </a:prstGeom>
          <a:noFill/>
          <a:ln>
            <a:noFill/>
          </a:ln>
        </p:spPr>
      </p:sp>
      <p:sp>
        <p:nvSpPr>
          <p:cNvPr id="362" name="CustomShape 2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F9E40731-0C28-4BEA-A1EB-060E2FA4FDA5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8</a:t>
            </a:fld>
            <a:endParaRPr/>
          </a:p>
        </p:txBody>
      </p:sp>
      <p:sp>
        <p:nvSpPr>
          <p:cNvPr id="363" name="CustomShape 3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SW general control       </a:t>
            </a:r>
            <a:endParaRPr dirty="0"/>
          </a:p>
        </p:txBody>
      </p:sp>
      <p:sp>
        <p:nvSpPr>
          <p:cNvPr id="364" name="CustomShape 4"/>
          <p:cNvSpPr/>
          <p:nvPr/>
        </p:nvSpPr>
        <p:spPr>
          <a:xfrm>
            <a:off x="360000" y="1440000"/>
            <a:ext cx="9357120" cy="503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GB" sz="2000" b="1" dirty="0">
                <a:latin typeface="Times New Roman"/>
              </a:rPr>
              <a:t>FC SW based in EPICS: E3 Environment.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b="1" dirty="0">
                <a:latin typeface="Times New Roman"/>
              </a:rPr>
              <a:t>Four IOCs running. </a:t>
            </a:r>
          </a:p>
          <a:p>
            <a:pPr>
              <a:lnSpc>
                <a:spcPct val="100000"/>
              </a:lnSpc>
            </a:pPr>
            <a:endParaRPr dirty="0"/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Main FC IOC </a:t>
            </a:r>
            <a:r>
              <a:rPr lang="en-GB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mebt_fc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 module: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/>
              </a:rPr>
              <a:t>	General control and flow of the FC,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</a:rPr>
              <a:t>Repeller</a:t>
            </a:r>
            <a:r>
              <a:rPr lang="en-US" sz="2000" dirty="0">
                <a:solidFill>
                  <a:srgbClr val="000000"/>
                </a:solidFill>
                <a:latin typeface="Times New Roman"/>
              </a:rPr>
              <a:t> control.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000" b="1" dirty="0">
                <a:latin typeface="Times New Roman"/>
              </a:rPr>
              <a:t>	Modules:</a:t>
            </a:r>
            <a:endParaRPr dirty="0"/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Ifc14edrv, ifc1410fc: 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Digitizer driver modules.</a:t>
            </a:r>
          </a:p>
          <a:p>
            <a:pPr marL="971550" lvl="1" indent="-514350"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Other modules: </a:t>
            </a:r>
          </a:p>
          <a:p>
            <a:pPr lvl="1">
              <a:buSzPct val="50000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	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asyn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, nds3, nds3epics.</a:t>
            </a:r>
          </a:p>
          <a:p>
            <a:pPr lvl="1">
              <a:buSzPct val="50000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 </a:t>
            </a:r>
            <a:endParaRPr lang="es-ES" dirty="0"/>
          </a:p>
          <a:p>
            <a:r>
              <a:rPr lang="en-GB" b="1" dirty="0">
                <a:latin typeface="Times New Roman"/>
              </a:rPr>
              <a:t>2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. </a:t>
            </a:r>
            <a:r>
              <a:rPr lang="en-GB" sz="2000" b="1" dirty="0">
                <a:latin typeface="Times New Roman"/>
              </a:rPr>
              <a:t>Synchronization IOC</a:t>
            </a:r>
            <a:r>
              <a:rPr lang="en-GB" b="1" dirty="0">
                <a:latin typeface="Times New Roman"/>
              </a:rPr>
              <a:t>: </a:t>
            </a:r>
            <a:r>
              <a:rPr lang="en-GB" sz="2000" dirty="0">
                <a:latin typeface="Times New Roman"/>
              </a:rPr>
              <a:t>EVR received event generates µTCA back plane </a:t>
            </a:r>
          </a:p>
          <a:p>
            <a:r>
              <a:rPr lang="en-GB" sz="2000" dirty="0">
                <a:latin typeface="Times New Roman"/>
              </a:rPr>
              <a:t>acquisition trigger signal. </a:t>
            </a:r>
          </a:p>
          <a:p>
            <a:pPr>
              <a:lnSpc>
                <a:spcPct val="100000"/>
              </a:lnSpc>
            </a:pPr>
            <a:endParaRPr sz="2000" dirty="0"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en-GB" sz="2000" b="1" dirty="0">
                <a:latin typeface="Times New Roman"/>
              </a:rPr>
              <a:t>3. </a:t>
            </a:r>
            <a:r>
              <a:rPr lang="en-GB" sz="2000" b="1" dirty="0" err="1">
                <a:latin typeface="Times New Roman"/>
              </a:rPr>
              <a:t>Ethercat</a:t>
            </a:r>
            <a:r>
              <a:rPr lang="en-GB" sz="2000" b="1" dirty="0">
                <a:latin typeface="Times New Roman"/>
              </a:rPr>
              <a:t> IOC:</a:t>
            </a:r>
            <a:endParaRPr dirty="0"/>
          </a:p>
          <a:p>
            <a:pPr lvl="1">
              <a:lnSpc>
                <a:spcPct val="100000"/>
              </a:lnSpc>
              <a:buSzPct val="45000"/>
            </a:pPr>
            <a:r>
              <a:rPr lang="en-GB" sz="2000" dirty="0">
                <a:latin typeface="Times New Roman"/>
              </a:rPr>
              <a:t>ecat2 module: Beckhoff </a:t>
            </a:r>
            <a:r>
              <a:rPr lang="en-GB" sz="2000" dirty="0" err="1">
                <a:latin typeface="Times New Roman"/>
              </a:rPr>
              <a:t>ethercat</a:t>
            </a:r>
            <a:r>
              <a:rPr lang="en-GB" sz="2000" dirty="0">
                <a:latin typeface="Times New Roman"/>
              </a:rPr>
              <a:t> modules control.</a:t>
            </a:r>
          </a:p>
          <a:p>
            <a:pPr lvl="1">
              <a:lnSpc>
                <a:spcPct val="100000"/>
              </a:lnSpc>
              <a:buSzPct val="45000"/>
            </a:pPr>
            <a:endParaRPr lang="en-GB" sz="2000" dirty="0"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en-GB" sz="2000" b="1" dirty="0">
                <a:latin typeface="Times New Roman"/>
              </a:rPr>
              <a:t>4. Slow Interlocks IOC:</a:t>
            </a:r>
            <a:endParaRPr lang="en-GB" dirty="0"/>
          </a:p>
          <a:p>
            <a:pPr lvl="1">
              <a:lnSpc>
                <a:spcPct val="100000"/>
              </a:lnSpc>
              <a:buSzPct val="45000"/>
            </a:pPr>
            <a:r>
              <a:rPr lang="en-GB" sz="2000" dirty="0">
                <a:latin typeface="Times New Roman"/>
              </a:rPr>
              <a:t>sp7plc module: PLC interconnection module.</a:t>
            </a:r>
          </a:p>
          <a:p>
            <a:pPr lvl="1">
              <a:lnSpc>
                <a:spcPct val="100000"/>
              </a:lnSpc>
              <a:buSzPct val="45000"/>
            </a:pPr>
            <a:r>
              <a:rPr lang="en-GB" sz="2000" dirty="0" err="1">
                <a:latin typeface="Times New Roman"/>
              </a:rPr>
              <a:t>MEBT_plc_FC</a:t>
            </a:r>
            <a:r>
              <a:rPr lang="en-GB" sz="2000" dirty="0">
                <a:latin typeface="Times New Roman"/>
              </a:rPr>
              <a:t>: Interlocks specific developed module.</a:t>
            </a:r>
          </a:p>
          <a:p>
            <a:pPr lvl="1">
              <a:lnSpc>
                <a:spcPct val="100000"/>
              </a:lnSpc>
              <a:buSzPct val="45000"/>
            </a:pPr>
            <a:endParaRPr lang="en-GB" sz="2000" dirty="0">
              <a:latin typeface="Times New Roman"/>
            </a:endParaRPr>
          </a:p>
          <a:p>
            <a:pPr lvl="1">
              <a:lnSpc>
                <a:spcPct val="100000"/>
              </a:lnSpc>
              <a:buSzPct val="45000"/>
            </a:pPr>
            <a:endParaRPr lang="en-GB" sz="2000" dirty="0">
              <a:latin typeface="Times New Roman"/>
            </a:endParaRPr>
          </a:p>
          <a:p>
            <a:pPr lvl="1">
              <a:lnSpc>
                <a:spcPct val="100000"/>
              </a:lnSpc>
              <a:buSzPct val="45000"/>
            </a:pPr>
            <a:endParaRPr lang="en-GB" sz="2000" dirty="0">
              <a:latin typeface="Times New Roman"/>
            </a:endParaRPr>
          </a:p>
          <a:p>
            <a:pPr lvl="1">
              <a:lnSpc>
                <a:spcPct val="100000"/>
              </a:lnSpc>
              <a:buSzPct val="45000"/>
            </a:pPr>
            <a:endParaRPr dirty="0"/>
          </a:p>
          <a:p>
            <a:pPr>
              <a:lnSpc>
                <a:spcPct val="100000"/>
              </a:lnSpc>
            </a:pPr>
            <a:endParaRPr lang="es-ES"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b="1"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279D860-502F-42D3-ABD2-5DA87739B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858" y="1440000"/>
            <a:ext cx="1733848" cy="108521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0310EC3-4A37-42FB-BFDC-84891AE84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691" y="2638080"/>
            <a:ext cx="1462015" cy="4381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504000" y="7020000"/>
            <a:ext cx="2345400" cy="385560"/>
          </a:xfrm>
          <a:prstGeom prst="rect">
            <a:avLst/>
          </a:prstGeom>
          <a:noFill/>
          <a:ln>
            <a:noFill/>
          </a:ln>
        </p:spPr>
      </p:sp>
      <p:sp>
        <p:nvSpPr>
          <p:cNvPr id="362" name="CustomShape 2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F9E40731-0C28-4BEA-A1EB-060E2FA4FDA5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9</a:t>
            </a:fld>
            <a:endParaRPr/>
          </a:p>
        </p:txBody>
      </p:sp>
      <p:sp>
        <p:nvSpPr>
          <p:cNvPr id="363" name="CustomShape 3"/>
          <p:cNvSpPr/>
          <p:nvPr/>
        </p:nvSpPr>
        <p:spPr>
          <a:xfrm>
            <a:off x="360000" y="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</a:rPr>
              <a:t>FC Intermediate Control</a:t>
            </a:r>
            <a:endParaRPr dirty="0"/>
          </a:p>
        </p:txBody>
      </p:sp>
      <p:sp>
        <p:nvSpPr>
          <p:cNvPr id="364" name="CustomShape 4"/>
          <p:cNvSpPr/>
          <p:nvPr/>
        </p:nvSpPr>
        <p:spPr>
          <a:xfrm>
            <a:off x="360000" y="1440000"/>
            <a:ext cx="9357120" cy="5037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 b="1"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A9CC2766-8AA6-4B8D-B817-5A43092063E9}"/>
              </a:ext>
            </a:extLst>
          </p:cNvPr>
          <p:cNvSpPr/>
          <p:nvPr/>
        </p:nvSpPr>
        <p:spPr>
          <a:xfrm>
            <a:off x="359999" y="1640943"/>
            <a:ext cx="9623349" cy="258469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1. FC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DejaVu Sans"/>
              </a:rPr>
              <a:t>Repeller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. (Back-end)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DejaVu Sans"/>
              </a:rPr>
              <a:t>   ISEG DPR 10 106 24 10 ESH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DejaVu Sans"/>
              </a:rPr>
              <a:t>  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DejaVu Sans"/>
              </a:rPr>
              <a:t>Vout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DejaVu Sans"/>
              </a:rPr>
              <a:t>: 0 to +/–1000 V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DejaVu Sans"/>
              </a:rPr>
              <a:t>   Imax: 10 mA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Times New Roman"/>
              </a:rPr>
              <a:t>   Vin/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Iin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Times New Roman"/>
              </a:rPr>
              <a:t>: 24 V/0.8 A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Times New Roman"/>
              </a:rPr>
              <a:t>   Control Signal 0-10 V</a:t>
            </a:r>
            <a:endParaRPr lang="en-GB" dirty="0"/>
          </a:p>
          <a:p>
            <a:pPr>
              <a:lnSpc>
                <a:spcPct val="100000"/>
              </a:lnSpc>
            </a:pPr>
            <a:endParaRPr lang="es-ES" dirty="0"/>
          </a:p>
          <a:p>
            <a:pPr>
              <a:lnSpc>
                <a:spcPct val="100000"/>
              </a:lnSpc>
            </a:pPr>
            <a:endParaRPr lang="es-ES" dirty="0"/>
          </a:p>
          <a:p>
            <a:pPr>
              <a:lnSpc>
                <a:spcPct val="100000"/>
              </a:lnSpc>
            </a:pPr>
            <a:endParaRPr lang="es-ES" dirty="0"/>
          </a:p>
          <a:p>
            <a:pPr>
              <a:lnSpc>
                <a:spcPct val="100000"/>
              </a:lnSpc>
            </a:pPr>
            <a:endParaRPr lang="es-ES" dirty="0"/>
          </a:p>
          <a:p>
            <a:pPr>
              <a:lnSpc>
                <a:spcPct val="100000"/>
              </a:lnSpc>
            </a:pPr>
            <a:endParaRPr lang="es-ES" dirty="0"/>
          </a:p>
          <a:p>
            <a:pPr>
              <a:lnSpc>
                <a:spcPct val="100000"/>
              </a:lnSpc>
            </a:pPr>
            <a:endParaRPr lang="es-ES" dirty="0"/>
          </a:p>
          <a:p>
            <a:pPr>
              <a:lnSpc>
                <a:spcPct val="100000"/>
              </a:lnSpc>
            </a:pPr>
            <a:endParaRPr lang="es-ES" dirty="0"/>
          </a:p>
          <a:p>
            <a:pPr>
              <a:lnSpc>
                <a:spcPct val="100000"/>
              </a:lnSpc>
            </a:pPr>
            <a:endParaRPr dirty="0"/>
          </a:p>
          <a:p>
            <a:endParaRPr lang="en-GB" b="1" dirty="0">
              <a:solidFill>
                <a:srgbClr val="000000"/>
              </a:solidFill>
              <a:latin typeface="Times New Roman"/>
            </a:endParaRPr>
          </a:p>
          <a:p>
            <a:r>
              <a:rPr lang="en-GB" b="1" dirty="0">
                <a:solidFill>
                  <a:srgbClr val="000000"/>
                </a:solidFill>
                <a:latin typeface="Times New Roman"/>
              </a:rPr>
              <a:t>2. FC insert/retraction</a:t>
            </a:r>
            <a:r>
              <a:rPr lang="en-GB" dirty="0">
                <a:solidFill>
                  <a:srgbClr val="000000"/>
                </a:solidFill>
                <a:latin typeface="Times New Roman"/>
              </a:rPr>
              <a:t>: </a:t>
            </a:r>
            <a:r>
              <a:rPr lang="en-GB" b="1" dirty="0">
                <a:solidFill>
                  <a:srgbClr val="000000"/>
                </a:solidFill>
                <a:latin typeface="Times New Roman"/>
              </a:rPr>
              <a:t>pneumatic valve</a:t>
            </a:r>
            <a:r>
              <a:rPr lang="en-GB" dirty="0">
                <a:solidFill>
                  <a:srgbClr val="000000"/>
                </a:solidFill>
                <a:latin typeface="Times New Roman"/>
              </a:rPr>
              <a:t>.</a:t>
            </a:r>
            <a:endParaRPr lang="en-GB" dirty="0"/>
          </a:p>
          <a:p>
            <a:r>
              <a:rPr lang="en-GB" dirty="0">
                <a:solidFill>
                  <a:srgbClr val="000000"/>
                </a:solidFill>
                <a:latin typeface="Times New Roman"/>
              </a:rPr>
              <a:t>Model: Solenoid valve 5/2 Monostable - FESTO – VUVG-L18-M52-MT-G14-U-1K7L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00"/>
                </a:solidFill>
                <a:latin typeface="Times New Roman"/>
              </a:rPr>
              <a:t>Home and end run switches</a:t>
            </a:r>
            <a:r>
              <a:rPr lang="en-GB" dirty="0">
                <a:solidFill>
                  <a:srgbClr val="000000"/>
                </a:solidFill>
                <a:latin typeface="Times New Roman"/>
              </a:rPr>
              <a:t>: Local Switches: Proximity Sensor - Festo - SME-8-K-24-S6 (161756)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00"/>
                </a:solidFill>
                <a:latin typeface="Times New Roman"/>
              </a:rPr>
              <a:t>MPS switch</a:t>
            </a:r>
            <a:r>
              <a:rPr lang="en-GB" dirty="0">
                <a:solidFill>
                  <a:srgbClr val="000000"/>
                </a:solidFill>
                <a:latin typeface="Times New Roman"/>
              </a:rPr>
              <a:t>: MPS Switches: </a:t>
            </a:r>
            <a:r>
              <a:rPr lang="en-GB" dirty="0" err="1">
                <a:solidFill>
                  <a:srgbClr val="000000"/>
                </a:solidFill>
                <a:latin typeface="Times New Roman"/>
              </a:rPr>
              <a:t>Crouzet</a:t>
            </a:r>
            <a:r>
              <a:rPr lang="en-GB" dirty="0">
                <a:solidFill>
                  <a:srgbClr val="000000"/>
                </a:solidFill>
                <a:latin typeface="Times New Roman"/>
              </a:rPr>
              <a:t> - 83 133 035</a:t>
            </a:r>
            <a:endParaRPr lang="en-GB" dirty="0"/>
          </a:p>
          <a:p>
            <a:r>
              <a:rPr lang="en-GB" b="1" dirty="0">
                <a:solidFill>
                  <a:srgbClr val="000000"/>
                </a:solidFill>
                <a:latin typeface="Times New Roman"/>
              </a:rPr>
              <a:t>3. </a:t>
            </a:r>
            <a:r>
              <a:rPr lang="en-GB" b="1" dirty="0" err="1">
                <a:solidFill>
                  <a:srgbClr val="000000"/>
                </a:solidFill>
                <a:latin typeface="Times New Roman"/>
              </a:rPr>
              <a:t>Auxiliar</a:t>
            </a:r>
            <a:r>
              <a:rPr lang="en-GB" b="1" dirty="0">
                <a:solidFill>
                  <a:srgbClr val="000000"/>
                </a:solidFill>
                <a:latin typeface="Times New Roman"/>
              </a:rPr>
              <a:t> Powers Supplies</a:t>
            </a:r>
            <a:r>
              <a:rPr lang="en-GB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GB" b="1" dirty="0">
                <a:solidFill>
                  <a:srgbClr val="000000"/>
                </a:solidFill>
                <a:latin typeface="Times New Roman"/>
              </a:rPr>
              <a:t>(Back-end)</a:t>
            </a:r>
            <a:r>
              <a:rPr lang="en-GB" b="1" dirty="0"/>
              <a:t> </a:t>
            </a:r>
            <a:r>
              <a:rPr lang="en-GB" dirty="0">
                <a:solidFill>
                  <a:srgbClr val="000000"/>
                </a:solidFill>
                <a:latin typeface="Times New Roman"/>
              </a:rPr>
              <a:t>Front End Power Supplying.</a:t>
            </a:r>
          </a:p>
          <a:p>
            <a:r>
              <a:rPr lang="en-GB" b="1" dirty="0">
                <a:solidFill>
                  <a:srgbClr val="000000"/>
                </a:solidFill>
                <a:latin typeface="Times New Roman"/>
              </a:rPr>
              <a:t>4. Health Status, Beam Permit</a:t>
            </a:r>
            <a:r>
              <a:rPr lang="en-GB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en-GB"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D62D06A-04AB-4959-806E-987138AD3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83" y="2129206"/>
            <a:ext cx="3257753" cy="182935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5835667-8E21-4893-9A0E-D14852F80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13" y="1259640"/>
            <a:ext cx="6101936" cy="442892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6AE661C-7928-465E-BD15-CB5114481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98" y="3543300"/>
            <a:ext cx="3376083" cy="214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829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24404</TotalTime>
  <Words>1594</Words>
  <Application>Microsoft Office PowerPoint</Application>
  <PresentationFormat>Personalizado</PresentationFormat>
  <Paragraphs>506</Paragraphs>
  <Slides>30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30</vt:i4>
      </vt:variant>
    </vt:vector>
  </HeadingPairs>
  <TitlesOfParts>
    <vt:vector size="48" baseType="lpstr">
      <vt:lpstr>SimSun</vt:lpstr>
      <vt:lpstr>Arial</vt:lpstr>
      <vt:lpstr>Cambria Math</vt:lpstr>
      <vt:lpstr>DejaVu Sans</vt:lpstr>
      <vt:lpstr>Droid Sans Fallback</vt:lpstr>
      <vt:lpstr>FreeSans</vt:lpstr>
      <vt:lpstr>Liberation Mono</vt:lpstr>
      <vt:lpstr>Liberation Sans</vt:lpstr>
      <vt:lpstr>Liberation Serif</vt:lpstr>
      <vt:lpstr>StarSymbol</vt:lpstr>
      <vt:lpstr>Symbol</vt:lpstr>
      <vt:lpstr>TeX Gyre Pagella</vt:lpstr>
      <vt:lpstr>Times New Roman</vt:lpstr>
      <vt:lpstr>Trebuchet MS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kontrol</dc:creator>
  <cp:lastModifiedBy>Idoia Mazkiaran</cp:lastModifiedBy>
  <cp:revision>430</cp:revision>
  <dcterms:modified xsi:type="dcterms:W3CDTF">2018-11-21T08:15:05Z</dcterms:modified>
</cp:coreProperties>
</file>