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  <p:sldMasterId id="2147483656" r:id="rId2"/>
  </p:sldMasterIdLst>
  <p:notesMasterIdLst>
    <p:notesMasterId r:id="rId6"/>
  </p:notesMasterIdLst>
  <p:sldIdLst>
    <p:sldId id="349" r:id="rId3"/>
    <p:sldId id="356" r:id="rId4"/>
    <p:sldId id="357" r:id="rId5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pos="3840" userDrawn="1">
          <p15:clr>
            <a:srgbClr val="A4A3A4"/>
          </p15:clr>
        </p15:guide>
        <p15:guide id="3" orient="horz" pos="1117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Tom Shea" initials="TS" lastIdx="1" clrIdx="0">
    <p:extLst>
      <p:ext uri="{19B8F6BF-5375-455C-9EA6-DF929625EA0E}">
        <p15:presenceInfo xmlns:p15="http://schemas.microsoft.com/office/powerpoint/2012/main" userId="294ca68dab42eb23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9D9D9"/>
    <a:srgbClr val="BFBFBF"/>
    <a:srgbClr val="1E9FDB"/>
    <a:srgbClr val="76D6FF"/>
    <a:srgbClr val="0094CA"/>
    <a:srgbClr val="13A1DD"/>
    <a:srgbClr val="FFFFFF"/>
    <a:srgbClr val="13A0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160" autoAdjust="0"/>
    <p:restoredTop sz="80060" autoAdjust="0"/>
  </p:normalViewPr>
  <p:slideViewPr>
    <p:cSldViewPr>
      <p:cViewPr varScale="1">
        <p:scale>
          <a:sx n="92" d="100"/>
          <a:sy n="92" d="100"/>
        </p:scale>
        <p:origin x="944" y="176"/>
      </p:cViewPr>
      <p:guideLst>
        <p:guide pos="3840"/>
        <p:guide orient="horz" pos="1117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155" d="100"/>
          <a:sy n="155" d="100"/>
        </p:scale>
        <p:origin x="-6728" y="-10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commentAuthors" Target="commentAuthor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9F57FC-B3FF-4DF2-9417-962901C07B3B}" type="datetimeFigureOut">
              <a:rPr lang="sv-SE" smtClean="0"/>
              <a:t>2018-11-22</a:t>
            </a:fld>
            <a:endParaRPr lang="sv-SE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1A53A7-64CD-4D0E-AAE8-1AC9C79D7085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2846559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bg>
      <p:bgPr>
        <a:solidFill>
          <a:srgbClr val="13A0D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8"/>
            <a:ext cx="10363200" cy="1470025"/>
          </a:xfrm>
        </p:spPr>
        <p:txBody>
          <a:bodyPr>
            <a:normAutofit/>
          </a:bodyPr>
          <a:lstStyle>
            <a:lvl1pPr algn="ctr">
              <a:defRPr sz="3200"/>
            </a:lvl1pPr>
          </a:lstStyle>
          <a:p>
            <a:r>
              <a:rPr lang="en-US" noProof="0"/>
              <a:t>Click to edit Master title style</a:t>
            </a:r>
            <a:endParaRPr lang="en-GB" noProof="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noProof="0" dirty="0"/>
              <a:t>Presenter name</a:t>
            </a:r>
            <a:endParaRPr lang="en-GB" noProof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453336"/>
            <a:ext cx="2844800" cy="365125"/>
          </a:xfrm>
        </p:spPr>
        <p:txBody>
          <a:bodyPr anchor="b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ED7AC81-318B-4D49-A602-9E30227C87EC}" type="datetime1">
              <a:rPr lang="en-GB" smtClean="0"/>
              <a:pPr/>
              <a:t>22/11/2018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00" y="6453336"/>
            <a:ext cx="3860800" cy="365125"/>
          </a:xfrm>
        </p:spPr>
        <p:txBody>
          <a:bodyPr anchor="b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GB"/>
              <a:t>© European Spallation Source ERIC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7600" y="6453336"/>
            <a:ext cx="2844800" cy="365125"/>
          </a:xfrm>
        </p:spPr>
        <p:txBody>
          <a:bodyPr anchor="b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51115BC-487E-4422-894C-CB7CD3E79223}" type="slidenum">
              <a:rPr lang="en-GB" smtClean="0"/>
              <a:pPr/>
              <a:t>‹#›</a:t>
            </a:fld>
            <a:endParaRPr lang="en-GB"/>
          </a:p>
        </p:txBody>
      </p:sp>
      <p:pic>
        <p:nvPicPr>
          <p:cNvPr id="7" name="Bildobjekt 7" descr="ESS-vit-logga.pn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744407" y="260651"/>
            <a:ext cx="2208245" cy="886059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3B77A986-290F-D34E-872B-A89DF3BE59A7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219135" y="260651"/>
            <a:ext cx="2972865" cy="13168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98844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609600" y="1600206"/>
            <a:ext cx="5384800" cy="4525963"/>
          </a:xfrm>
        </p:spPr>
        <p:txBody>
          <a:bodyPr/>
          <a:lstStyle>
            <a:lvl1pPr>
              <a:defRPr sz="1939"/>
            </a:lvl1pPr>
            <a:lvl2pPr>
              <a:defRPr sz="1661"/>
            </a:lvl2pPr>
            <a:lvl3pPr>
              <a:defRPr sz="1385"/>
            </a:lvl3pPr>
            <a:lvl4pPr>
              <a:defRPr sz="1247"/>
            </a:lvl4pPr>
            <a:lvl5pPr>
              <a:defRPr sz="1247"/>
            </a:lvl5pPr>
            <a:lvl6pPr>
              <a:defRPr sz="1247"/>
            </a:lvl6pPr>
            <a:lvl7pPr>
              <a:defRPr sz="1247"/>
            </a:lvl7pPr>
            <a:lvl8pPr>
              <a:defRPr sz="1247"/>
            </a:lvl8pPr>
            <a:lvl9pPr>
              <a:defRPr sz="1247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197600" y="1600206"/>
            <a:ext cx="5384800" cy="4525963"/>
          </a:xfrm>
        </p:spPr>
        <p:txBody>
          <a:bodyPr/>
          <a:lstStyle>
            <a:lvl1pPr>
              <a:defRPr sz="1939"/>
            </a:lvl1pPr>
            <a:lvl2pPr>
              <a:defRPr sz="1661"/>
            </a:lvl2pPr>
            <a:lvl3pPr>
              <a:defRPr sz="1385"/>
            </a:lvl3pPr>
            <a:lvl4pPr>
              <a:defRPr sz="1247"/>
            </a:lvl4pPr>
            <a:lvl5pPr>
              <a:defRPr sz="1247"/>
            </a:lvl5pPr>
            <a:lvl6pPr>
              <a:defRPr sz="1247"/>
            </a:lvl6pPr>
            <a:lvl7pPr>
              <a:defRPr sz="1247"/>
            </a:lvl7pPr>
            <a:lvl8pPr>
              <a:defRPr sz="1247"/>
            </a:lvl8pPr>
            <a:lvl9pPr>
              <a:defRPr sz="1247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A5678A-D05F-FD42-9890-CCECCD9C8C54}" type="datetimeFigureOut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2018-11-22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797C7-3D02-2A4F-97AD-9EB2A99A67F0}" type="slidenum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47124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609604" y="1535116"/>
            <a:ext cx="5386917" cy="639762"/>
          </a:xfrm>
        </p:spPr>
        <p:txBody>
          <a:bodyPr anchor="b"/>
          <a:lstStyle>
            <a:lvl1pPr marL="0" indent="0">
              <a:buNone/>
              <a:defRPr sz="1661" b="1"/>
            </a:lvl1pPr>
            <a:lvl2pPr marL="315314" indent="0">
              <a:buNone/>
              <a:defRPr sz="1385" b="1"/>
            </a:lvl2pPr>
            <a:lvl3pPr marL="630630" indent="0">
              <a:buNone/>
              <a:defRPr sz="1247" b="1"/>
            </a:lvl3pPr>
            <a:lvl4pPr marL="945947" indent="0">
              <a:buNone/>
              <a:defRPr sz="1108" b="1"/>
            </a:lvl4pPr>
            <a:lvl5pPr marL="1261265" indent="0">
              <a:buNone/>
              <a:defRPr sz="1108" b="1"/>
            </a:lvl5pPr>
            <a:lvl6pPr marL="1576588" indent="0">
              <a:buNone/>
              <a:defRPr sz="1108" b="1"/>
            </a:lvl6pPr>
            <a:lvl7pPr marL="1891904" indent="0">
              <a:buNone/>
              <a:defRPr sz="1108" b="1"/>
            </a:lvl7pPr>
            <a:lvl8pPr marL="2207225" indent="0">
              <a:buNone/>
              <a:defRPr sz="1108" b="1"/>
            </a:lvl8pPr>
            <a:lvl9pPr marL="2522543" indent="0">
              <a:buNone/>
              <a:defRPr sz="1108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09604" y="2174878"/>
            <a:ext cx="5386917" cy="3951288"/>
          </a:xfrm>
        </p:spPr>
        <p:txBody>
          <a:bodyPr/>
          <a:lstStyle>
            <a:lvl1pPr>
              <a:defRPr sz="1661"/>
            </a:lvl1pPr>
            <a:lvl2pPr>
              <a:defRPr sz="1385"/>
            </a:lvl2pPr>
            <a:lvl3pPr>
              <a:defRPr sz="1247"/>
            </a:lvl3pPr>
            <a:lvl4pPr>
              <a:defRPr sz="1108"/>
            </a:lvl4pPr>
            <a:lvl5pPr>
              <a:defRPr sz="1108"/>
            </a:lvl5pPr>
            <a:lvl6pPr>
              <a:defRPr sz="1108"/>
            </a:lvl6pPr>
            <a:lvl7pPr>
              <a:defRPr sz="1108"/>
            </a:lvl7pPr>
            <a:lvl8pPr>
              <a:defRPr sz="1108"/>
            </a:lvl8pPr>
            <a:lvl9pPr>
              <a:defRPr sz="1108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6193374" y="1535116"/>
            <a:ext cx="5389033" cy="639762"/>
          </a:xfrm>
        </p:spPr>
        <p:txBody>
          <a:bodyPr anchor="b"/>
          <a:lstStyle>
            <a:lvl1pPr marL="0" indent="0">
              <a:buNone/>
              <a:defRPr sz="1661" b="1"/>
            </a:lvl1pPr>
            <a:lvl2pPr marL="315314" indent="0">
              <a:buNone/>
              <a:defRPr sz="1385" b="1"/>
            </a:lvl2pPr>
            <a:lvl3pPr marL="630630" indent="0">
              <a:buNone/>
              <a:defRPr sz="1247" b="1"/>
            </a:lvl3pPr>
            <a:lvl4pPr marL="945947" indent="0">
              <a:buNone/>
              <a:defRPr sz="1108" b="1"/>
            </a:lvl4pPr>
            <a:lvl5pPr marL="1261265" indent="0">
              <a:buNone/>
              <a:defRPr sz="1108" b="1"/>
            </a:lvl5pPr>
            <a:lvl6pPr marL="1576588" indent="0">
              <a:buNone/>
              <a:defRPr sz="1108" b="1"/>
            </a:lvl6pPr>
            <a:lvl7pPr marL="1891904" indent="0">
              <a:buNone/>
              <a:defRPr sz="1108" b="1"/>
            </a:lvl7pPr>
            <a:lvl8pPr marL="2207225" indent="0">
              <a:buNone/>
              <a:defRPr sz="1108" b="1"/>
            </a:lvl8pPr>
            <a:lvl9pPr marL="2522543" indent="0">
              <a:buNone/>
              <a:defRPr sz="1108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6193374" y="2174878"/>
            <a:ext cx="5389033" cy="3951288"/>
          </a:xfrm>
        </p:spPr>
        <p:txBody>
          <a:bodyPr/>
          <a:lstStyle>
            <a:lvl1pPr>
              <a:defRPr sz="1661"/>
            </a:lvl1pPr>
            <a:lvl2pPr>
              <a:defRPr sz="1385"/>
            </a:lvl2pPr>
            <a:lvl3pPr>
              <a:defRPr sz="1247"/>
            </a:lvl3pPr>
            <a:lvl4pPr>
              <a:defRPr sz="1108"/>
            </a:lvl4pPr>
            <a:lvl5pPr>
              <a:defRPr sz="1108"/>
            </a:lvl5pPr>
            <a:lvl6pPr>
              <a:defRPr sz="1108"/>
            </a:lvl6pPr>
            <a:lvl7pPr>
              <a:defRPr sz="1108"/>
            </a:lvl7pPr>
            <a:lvl8pPr>
              <a:defRPr sz="1108"/>
            </a:lvl8pPr>
            <a:lvl9pPr>
              <a:defRPr sz="1108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A5678A-D05F-FD42-9890-CCECCD9C8C54}" type="datetimeFigureOut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2018-11-22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797C7-3D02-2A4F-97AD-9EB2A99A67F0}" type="slidenum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284460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A5678A-D05F-FD42-9890-CCECCD9C8C54}" type="datetimeFigureOut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2018-11-22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797C7-3D02-2A4F-97AD-9EB2A99A67F0}" type="slidenum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421614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A5678A-D05F-FD42-9890-CCECCD9C8C54}" type="datetimeFigureOut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2018-11-22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797C7-3D02-2A4F-97AD-9EB2A99A67F0}" type="slidenum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234239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09611" y="273052"/>
            <a:ext cx="4011084" cy="1162050"/>
          </a:xfrm>
        </p:spPr>
        <p:txBody>
          <a:bodyPr anchor="b"/>
          <a:lstStyle>
            <a:lvl1pPr algn="l">
              <a:defRPr sz="1385" b="1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766743" y="273401"/>
            <a:ext cx="6815668" cy="5853113"/>
          </a:xfrm>
        </p:spPr>
        <p:txBody>
          <a:bodyPr/>
          <a:lstStyle>
            <a:lvl1pPr>
              <a:defRPr sz="2216"/>
            </a:lvl1pPr>
            <a:lvl2pPr>
              <a:defRPr sz="1939"/>
            </a:lvl2pPr>
            <a:lvl3pPr>
              <a:defRPr sz="1661"/>
            </a:lvl3pPr>
            <a:lvl4pPr>
              <a:defRPr sz="1385"/>
            </a:lvl4pPr>
            <a:lvl5pPr>
              <a:defRPr sz="1385"/>
            </a:lvl5pPr>
            <a:lvl6pPr>
              <a:defRPr sz="1385"/>
            </a:lvl6pPr>
            <a:lvl7pPr>
              <a:defRPr sz="1385"/>
            </a:lvl7pPr>
            <a:lvl8pPr>
              <a:defRPr sz="1385"/>
            </a:lvl8pPr>
            <a:lvl9pPr>
              <a:defRPr sz="1385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609611" y="1435104"/>
            <a:ext cx="4011084" cy="4691063"/>
          </a:xfrm>
        </p:spPr>
        <p:txBody>
          <a:bodyPr/>
          <a:lstStyle>
            <a:lvl1pPr marL="0" indent="0">
              <a:buNone/>
              <a:defRPr sz="969"/>
            </a:lvl1pPr>
            <a:lvl2pPr marL="315314" indent="0">
              <a:buNone/>
              <a:defRPr sz="831"/>
            </a:lvl2pPr>
            <a:lvl3pPr marL="630630" indent="0">
              <a:buNone/>
              <a:defRPr sz="692"/>
            </a:lvl3pPr>
            <a:lvl4pPr marL="945947" indent="0">
              <a:buNone/>
              <a:defRPr sz="623"/>
            </a:lvl4pPr>
            <a:lvl5pPr marL="1261265" indent="0">
              <a:buNone/>
              <a:defRPr sz="623"/>
            </a:lvl5pPr>
            <a:lvl6pPr marL="1576588" indent="0">
              <a:buNone/>
              <a:defRPr sz="623"/>
            </a:lvl6pPr>
            <a:lvl7pPr marL="1891904" indent="0">
              <a:buNone/>
              <a:defRPr sz="623"/>
            </a:lvl7pPr>
            <a:lvl8pPr marL="2207225" indent="0">
              <a:buNone/>
              <a:defRPr sz="623"/>
            </a:lvl8pPr>
            <a:lvl9pPr marL="2522543" indent="0">
              <a:buNone/>
              <a:defRPr sz="623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A5678A-D05F-FD42-9890-CCECCD9C8C54}" type="datetimeFigureOut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2018-11-22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797C7-3D02-2A4F-97AD-9EB2A99A67F0}" type="slidenum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153004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2389717" y="4800603"/>
            <a:ext cx="7315200" cy="566738"/>
          </a:xfrm>
        </p:spPr>
        <p:txBody>
          <a:bodyPr anchor="b"/>
          <a:lstStyle>
            <a:lvl1pPr algn="l">
              <a:defRPr sz="1385" b="1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2216"/>
            </a:lvl1pPr>
            <a:lvl2pPr marL="315314" indent="0">
              <a:buNone/>
              <a:defRPr sz="1939"/>
            </a:lvl2pPr>
            <a:lvl3pPr marL="630630" indent="0">
              <a:buNone/>
              <a:defRPr sz="1661"/>
            </a:lvl3pPr>
            <a:lvl4pPr marL="945947" indent="0">
              <a:buNone/>
              <a:defRPr sz="1385"/>
            </a:lvl4pPr>
            <a:lvl5pPr marL="1261265" indent="0">
              <a:buNone/>
              <a:defRPr sz="1385"/>
            </a:lvl5pPr>
            <a:lvl6pPr marL="1576588" indent="0">
              <a:buNone/>
              <a:defRPr sz="1385"/>
            </a:lvl6pPr>
            <a:lvl7pPr marL="1891904" indent="0">
              <a:buNone/>
              <a:defRPr sz="1385"/>
            </a:lvl7pPr>
            <a:lvl8pPr marL="2207225" indent="0">
              <a:buNone/>
              <a:defRPr sz="1385"/>
            </a:lvl8pPr>
            <a:lvl9pPr marL="2522543" indent="0">
              <a:buNone/>
              <a:defRPr sz="1385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2389717" y="5367341"/>
            <a:ext cx="7315200" cy="804862"/>
          </a:xfrm>
        </p:spPr>
        <p:txBody>
          <a:bodyPr/>
          <a:lstStyle>
            <a:lvl1pPr marL="0" indent="0">
              <a:buNone/>
              <a:defRPr sz="969"/>
            </a:lvl1pPr>
            <a:lvl2pPr marL="315314" indent="0">
              <a:buNone/>
              <a:defRPr sz="831"/>
            </a:lvl2pPr>
            <a:lvl3pPr marL="630630" indent="0">
              <a:buNone/>
              <a:defRPr sz="692"/>
            </a:lvl3pPr>
            <a:lvl4pPr marL="945947" indent="0">
              <a:buNone/>
              <a:defRPr sz="623"/>
            </a:lvl4pPr>
            <a:lvl5pPr marL="1261265" indent="0">
              <a:buNone/>
              <a:defRPr sz="623"/>
            </a:lvl5pPr>
            <a:lvl6pPr marL="1576588" indent="0">
              <a:buNone/>
              <a:defRPr sz="623"/>
            </a:lvl6pPr>
            <a:lvl7pPr marL="1891904" indent="0">
              <a:buNone/>
              <a:defRPr sz="623"/>
            </a:lvl7pPr>
            <a:lvl8pPr marL="2207225" indent="0">
              <a:buNone/>
              <a:defRPr sz="623"/>
            </a:lvl8pPr>
            <a:lvl9pPr marL="2522543" indent="0">
              <a:buNone/>
              <a:defRPr sz="623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A5678A-D05F-FD42-9890-CCECCD9C8C54}" type="datetimeFigureOut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2018-11-22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797C7-3D02-2A4F-97AD-9EB2A99A67F0}" type="slidenum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922258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A5678A-D05F-FD42-9890-CCECCD9C8C54}" type="datetimeFigureOut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2018-11-22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797C7-3D02-2A4F-97AD-9EB2A99A67F0}" type="slidenum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604716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8839200" y="275036"/>
            <a:ext cx="2743200" cy="5851525"/>
          </a:xfrm>
        </p:spPr>
        <p:txBody>
          <a:bodyPr vert="eaVert"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609600" y="275036"/>
            <a:ext cx="8026400" cy="5851525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A5678A-D05F-FD42-9890-CCECCD9C8C54}" type="datetimeFigureOut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2018-11-22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797C7-3D02-2A4F-97AD-9EB2A99A67F0}" type="slidenum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900391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Rubrikbild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91349" y="301"/>
            <a:ext cx="7683499" cy="1441451"/>
          </a:xfrm>
        </p:spPr>
        <p:txBody>
          <a:bodyPr/>
          <a:lstStyle/>
          <a:p>
            <a:r>
              <a:rPr lang="sv-SE"/>
              <a:t>Klicka här för att ändra format</a:t>
            </a:r>
          </a:p>
        </p:txBody>
      </p:sp>
      <p:cxnSp>
        <p:nvCxnSpPr>
          <p:cNvPr id="3" name="Rak 7"/>
          <p:cNvCxnSpPr/>
          <p:nvPr userDrawn="1"/>
        </p:nvCxnSpPr>
        <p:spPr>
          <a:xfrm>
            <a:off x="-434760" y="1452400"/>
            <a:ext cx="12928527" cy="0"/>
          </a:xfrm>
          <a:prstGeom prst="line">
            <a:avLst/>
          </a:prstGeom>
          <a:ln w="6350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497354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576DC40F-55C4-384F-A14E-20FF4C53AB90}"/>
              </a:ext>
            </a:extLst>
          </p:cNvPr>
          <p:cNvSpPr/>
          <p:nvPr userDrawn="1"/>
        </p:nvSpPr>
        <p:spPr>
          <a:xfrm>
            <a:off x="0" y="0"/>
            <a:ext cx="12192000" cy="1434354"/>
          </a:xfrm>
          <a:prstGeom prst="rect">
            <a:avLst/>
          </a:prstGeom>
          <a:solidFill>
            <a:srgbClr val="13A0D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C7D684BB-AC49-4844-95DA-6540E04D6DE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0128448" y="256034"/>
            <a:ext cx="2018336" cy="894048"/>
          </a:xfrm>
          <a:prstGeom prst="rect">
            <a:avLst/>
          </a:prstGeom>
          <a:solidFill>
            <a:srgbClr val="0094CA"/>
          </a:solidFill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09600" y="346646"/>
            <a:ext cx="9518848" cy="562074"/>
          </a:xfrm>
        </p:spPr>
        <p:txBody>
          <a:bodyPr lIns="90000" anchor="b">
            <a:noAutofit/>
          </a:bodyPr>
          <a:lstStyle>
            <a:lvl1pPr algn="l">
              <a:defRPr sz="3200" b="1" baseline="0"/>
            </a:lvl1pPr>
          </a:lstStyle>
          <a:p>
            <a:r>
              <a:rPr lang="sv-SE" noProof="0" dirty="0" err="1"/>
              <a:t>Headline</a:t>
            </a:r>
            <a:r>
              <a:rPr lang="sv-SE" noProof="0" dirty="0"/>
              <a:t>, </a:t>
            </a:r>
            <a:r>
              <a:rPr lang="sv-SE" noProof="0" dirty="0" err="1"/>
              <a:t>type</a:t>
            </a:r>
            <a:r>
              <a:rPr lang="sv-SE" noProof="0" dirty="0"/>
              <a:t> </a:t>
            </a:r>
            <a:r>
              <a:rPr lang="sv-SE" noProof="0" dirty="0" err="1"/>
              <a:t>Calibri</a:t>
            </a:r>
            <a:r>
              <a:rPr lang="sv-SE" noProof="0" dirty="0"/>
              <a:t>, </a:t>
            </a:r>
            <a:r>
              <a:rPr lang="sv-SE" noProof="0" dirty="0" err="1"/>
              <a:t>Size</a:t>
            </a:r>
            <a:r>
              <a:rPr lang="sv-SE" noProof="0" dirty="0"/>
              <a:t> 32</a:t>
            </a:r>
            <a:endParaRPr lang="en-GB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609600" y="1781000"/>
            <a:ext cx="10972800" cy="4345166"/>
          </a:xfrm>
        </p:spPr>
        <p:txBody>
          <a:bodyPr lIns="90000">
            <a:noAutofit/>
          </a:bodyPr>
          <a:lstStyle>
            <a:lvl1pPr marL="342900" indent="-342900">
              <a:buFont typeface="Arial" panose="020B0604020202020204" pitchFamily="34" charset="0"/>
              <a:buChar char="•"/>
              <a:defRPr/>
            </a:lvl1pPr>
          </a:lstStyle>
          <a:p>
            <a:pPr lvl="0"/>
            <a:r>
              <a:rPr lang="en-US" noProof="0" dirty="0"/>
              <a:t>Avoid text less than 16 points.  Always use Calibri font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00" y="6453336"/>
            <a:ext cx="3860800" cy="365125"/>
          </a:xfrm>
        </p:spPr>
        <p:txBody>
          <a:bodyPr anchor="b"/>
          <a:lstStyle>
            <a:lvl1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GB"/>
              <a:t>© European Spallation Source ERIC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7600" y="6453336"/>
            <a:ext cx="2844800" cy="365125"/>
          </a:xfrm>
        </p:spPr>
        <p:txBody>
          <a:bodyPr anchor="b"/>
          <a:lstStyle>
            <a:lvl1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551115BC-487E-4422-894C-CB7CD3E79223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38011E48-F5AC-104B-BB7F-6322AAB1F2D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09600" y="797780"/>
            <a:ext cx="9518848" cy="590550"/>
          </a:xfrm>
        </p:spPr>
        <p:txBody>
          <a:bodyPr lIns="90000">
            <a:noAutofit/>
          </a:bodyPr>
          <a:lstStyle>
            <a:lvl1pPr marL="0" indent="0">
              <a:buNone/>
              <a:defRPr lang="sv-SE" sz="2400" kern="1200" baseline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rPr lang="sv-SE" dirty="0" err="1"/>
              <a:t>Sub</a:t>
            </a:r>
            <a:r>
              <a:rPr lang="sv-SE" dirty="0"/>
              <a:t> </a:t>
            </a:r>
            <a:r>
              <a:rPr lang="sv-SE" dirty="0" err="1"/>
              <a:t>headline</a:t>
            </a:r>
            <a:r>
              <a:rPr lang="sv-SE" dirty="0"/>
              <a:t>, </a:t>
            </a:r>
            <a:r>
              <a:rPr lang="sv-SE" dirty="0" err="1"/>
              <a:t>type</a:t>
            </a:r>
            <a:r>
              <a:rPr lang="sv-SE" dirty="0"/>
              <a:t> </a:t>
            </a:r>
            <a:r>
              <a:rPr lang="sv-SE" dirty="0" err="1"/>
              <a:t>Calibri</a:t>
            </a:r>
            <a:r>
              <a:rPr lang="sv-SE" dirty="0"/>
              <a:t>, </a:t>
            </a:r>
            <a:r>
              <a:rPr lang="sv-SE" dirty="0" err="1"/>
              <a:t>Size</a:t>
            </a:r>
            <a:r>
              <a:rPr lang="sv-SE" dirty="0"/>
              <a:t> 24</a:t>
            </a:r>
          </a:p>
        </p:txBody>
      </p:sp>
    </p:spTree>
    <p:extLst>
      <p:ext uri="{BB962C8B-B14F-4D97-AF65-F5344CB8AC3E}">
        <p14:creationId xmlns:p14="http://schemas.microsoft.com/office/powerpoint/2010/main" val="13510992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1E636088-FAD8-024C-A1D7-D74763A458C9}"/>
              </a:ext>
            </a:extLst>
          </p:cNvPr>
          <p:cNvSpPr/>
          <p:nvPr userDrawn="1"/>
        </p:nvSpPr>
        <p:spPr>
          <a:xfrm>
            <a:off x="0" y="0"/>
            <a:ext cx="12192000" cy="1434354"/>
          </a:xfrm>
          <a:prstGeom prst="rect">
            <a:avLst/>
          </a:prstGeom>
          <a:solidFill>
            <a:srgbClr val="13A0D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609600" y="1781000"/>
            <a:ext cx="5384800" cy="4345166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noProof="0" dirty="0"/>
              <a:t>Avoid text less than 16 points.  Always use Calibri font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197600" y="1781000"/>
            <a:ext cx="5384800" cy="4345166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noProof="0" dirty="0"/>
              <a:t>Avoid text less than 16 points.  Always use Calibri font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65600" y="6448251"/>
            <a:ext cx="3860800" cy="365125"/>
          </a:xfrm>
        </p:spPr>
        <p:txBody>
          <a:bodyPr anchor="b"/>
          <a:lstStyle>
            <a:lvl1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GB"/>
              <a:t>© European Spallation Source ERIC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737600" y="6448251"/>
            <a:ext cx="2844800" cy="365125"/>
          </a:xfrm>
        </p:spPr>
        <p:txBody>
          <a:bodyPr anchor="b"/>
          <a:lstStyle>
            <a:lvl1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551115BC-487E-4422-894C-CB7CD3E79223}" type="slidenum">
              <a:rPr lang="en-GB" smtClean="0"/>
              <a:pPr/>
              <a:t>‹#›</a:t>
            </a:fld>
            <a:endParaRPr lang="en-GB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EE7D9470-03DC-FB43-B831-D8BEB33949E5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0128448" y="256034"/>
            <a:ext cx="2018336" cy="894048"/>
          </a:xfrm>
          <a:prstGeom prst="rect">
            <a:avLst/>
          </a:prstGeom>
          <a:solidFill>
            <a:srgbClr val="0094CA"/>
          </a:solidFill>
        </p:spPr>
      </p:pic>
      <p:sp>
        <p:nvSpPr>
          <p:cNvPr id="14" name="Title 1">
            <a:extLst>
              <a:ext uri="{FF2B5EF4-FFF2-40B4-BE49-F238E27FC236}">
                <a16:creationId xmlns:a16="http://schemas.microsoft.com/office/drawing/2014/main" id="{51282D3D-8FD4-E041-9B14-07B58C6C3A7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600" y="346646"/>
            <a:ext cx="9518848" cy="562074"/>
          </a:xfrm>
        </p:spPr>
        <p:txBody>
          <a:bodyPr lIns="90000" anchor="b">
            <a:noAutofit/>
          </a:bodyPr>
          <a:lstStyle>
            <a:lvl1pPr algn="l">
              <a:defRPr sz="3200" b="1" baseline="0"/>
            </a:lvl1pPr>
          </a:lstStyle>
          <a:p>
            <a:r>
              <a:rPr lang="sv-SE" noProof="0" dirty="0" err="1"/>
              <a:t>Headline</a:t>
            </a:r>
            <a:r>
              <a:rPr lang="sv-SE" noProof="0" dirty="0"/>
              <a:t>, </a:t>
            </a:r>
            <a:r>
              <a:rPr lang="sv-SE" noProof="0" dirty="0" err="1"/>
              <a:t>type</a:t>
            </a:r>
            <a:r>
              <a:rPr lang="sv-SE" noProof="0" dirty="0"/>
              <a:t> </a:t>
            </a:r>
            <a:r>
              <a:rPr lang="sv-SE" noProof="0" dirty="0" err="1"/>
              <a:t>Calibri</a:t>
            </a:r>
            <a:r>
              <a:rPr lang="sv-SE" noProof="0" dirty="0"/>
              <a:t>, </a:t>
            </a:r>
            <a:r>
              <a:rPr lang="sv-SE" noProof="0" dirty="0" err="1"/>
              <a:t>Size</a:t>
            </a:r>
            <a:r>
              <a:rPr lang="sv-SE" noProof="0" dirty="0"/>
              <a:t> 32</a:t>
            </a:r>
            <a:endParaRPr lang="en-GB" noProof="0" dirty="0"/>
          </a:p>
        </p:txBody>
      </p:sp>
      <p:sp>
        <p:nvSpPr>
          <p:cNvPr id="16" name="Text Placeholder 16">
            <a:extLst>
              <a:ext uri="{FF2B5EF4-FFF2-40B4-BE49-F238E27FC236}">
                <a16:creationId xmlns:a16="http://schemas.microsoft.com/office/drawing/2014/main" id="{2852DFA2-0FC7-BC44-83D5-11A0ECDA5943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09600" y="797780"/>
            <a:ext cx="9518848" cy="590550"/>
          </a:xfrm>
        </p:spPr>
        <p:txBody>
          <a:bodyPr lIns="90000">
            <a:noAutofit/>
          </a:bodyPr>
          <a:lstStyle>
            <a:lvl1pPr marL="0" indent="0">
              <a:buNone/>
              <a:defRPr lang="sv-SE" sz="2400" kern="1200" baseline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rPr lang="sv-SE" dirty="0" err="1"/>
              <a:t>Sub</a:t>
            </a:r>
            <a:r>
              <a:rPr lang="sv-SE" dirty="0"/>
              <a:t> </a:t>
            </a:r>
            <a:r>
              <a:rPr lang="sv-SE" dirty="0" err="1"/>
              <a:t>headline</a:t>
            </a:r>
            <a:r>
              <a:rPr lang="sv-SE" dirty="0"/>
              <a:t>, </a:t>
            </a:r>
            <a:r>
              <a:rPr lang="sv-SE" dirty="0" err="1"/>
              <a:t>type</a:t>
            </a:r>
            <a:r>
              <a:rPr lang="sv-SE" dirty="0"/>
              <a:t> </a:t>
            </a:r>
            <a:r>
              <a:rPr lang="sv-SE" dirty="0" err="1"/>
              <a:t>Calibri</a:t>
            </a:r>
            <a:r>
              <a:rPr lang="sv-SE" dirty="0"/>
              <a:t>, </a:t>
            </a:r>
            <a:r>
              <a:rPr lang="sv-SE" dirty="0" err="1"/>
              <a:t>Size</a:t>
            </a:r>
            <a:r>
              <a:rPr lang="sv-SE" dirty="0"/>
              <a:t> 24</a:t>
            </a:r>
          </a:p>
        </p:txBody>
      </p:sp>
    </p:spTree>
    <p:extLst>
      <p:ext uri="{BB962C8B-B14F-4D97-AF65-F5344CB8AC3E}">
        <p14:creationId xmlns:p14="http://schemas.microsoft.com/office/powerpoint/2010/main" val="1362832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F669E2A3-BE71-6440-9127-D0B8B7CC9739}"/>
              </a:ext>
            </a:extLst>
          </p:cNvPr>
          <p:cNvSpPr/>
          <p:nvPr userDrawn="1"/>
        </p:nvSpPr>
        <p:spPr>
          <a:xfrm>
            <a:off x="0" y="0"/>
            <a:ext cx="12192000" cy="1434354"/>
          </a:xfrm>
          <a:prstGeom prst="rect">
            <a:avLst/>
          </a:prstGeom>
          <a:solidFill>
            <a:srgbClr val="13A0D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noProof="0" dirty="0"/>
              <a:t>Avoid text less than 16 points.</a:t>
            </a:r>
          </a:p>
          <a:p>
            <a:pPr lvl="0"/>
            <a:r>
              <a:rPr lang="en-US" noProof="0" dirty="0"/>
              <a:t>Always use Calibri font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165600" y="6453336"/>
            <a:ext cx="3860800" cy="365125"/>
          </a:xfrm>
        </p:spPr>
        <p:txBody>
          <a:bodyPr anchor="b"/>
          <a:lstStyle>
            <a:lvl1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GB"/>
              <a:t>© European Spallation Source ERIC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737600" y="6453336"/>
            <a:ext cx="2844800" cy="365125"/>
          </a:xfrm>
        </p:spPr>
        <p:txBody>
          <a:bodyPr anchor="b"/>
          <a:lstStyle>
            <a:lvl1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551115BC-487E-4422-894C-CB7CD3E79223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F3169E67-0A12-B74D-AF26-4E88E2ACDB9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600" y="346646"/>
            <a:ext cx="9518848" cy="562074"/>
          </a:xfrm>
        </p:spPr>
        <p:txBody>
          <a:bodyPr anchor="b">
            <a:noAutofit/>
          </a:bodyPr>
          <a:lstStyle>
            <a:lvl1pPr algn="l">
              <a:defRPr sz="3200" b="1" baseline="0"/>
            </a:lvl1pPr>
          </a:lstStyle>
          <a:p>
            <a:r>
              <a:rPr lang="sv-SE" noProof="0" dirty="0" err="1"/>
              <a:t>Headline</a:t>
            </a:r>
            <a:r>
              <a:rPr lang="sv-SE" noProof="0" dirty="0"/>
              <a:t>, </a:t>
            </a:r>
            <a:r>
              <a:rPr lang="sv-SE" noProof="0" dirty="0" err="1"/>
              <a:t>type</a:t>
            </a:r>
            <a:r>
              <a:rPr lang="sv-SE" noProof="0" dirty="0"/>
              <a:t> </a:t>
            </a:r>
            <a:r>
              <a:rPr lang="sv-SE" noProof="0" dirty="0" err="1"/>
              <a:t>Calibri</a:t>
            </a:r>
            <a:r>
              <a:rPr lang="sv-SE" noProof="0" dirty="0"/>
              <a:t>, </a:t>
            </a:r>
            <a:r>
              <a:rPr lang="sv-SE" noProof="0" dirty="0" err="1"/>
              <a:t>Size</a:t>
            </a:r>
            <a:r>
              <a:rPr lang="sv-SE" noProof="0" dirty="0"/>
              <a:t> 32</a:t>
            </a:r>
            <a:endParaRPr lang="en-GB" noProof="0" dirty="0"/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1EC61DED-7621-EB4E-8EAC-F939BC061D3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0128448" y="256034"/>
            <a:ext cx="2018336" cy="894048"/>
          </a:xfrm>
          <a:prstGeom prst="rect">
            <a:avLst/>
          </a:prstGeom>
          <a:solidFill>
            <a:srgbClr val="0094CA"/>
          </a:solidFill>
        </p:spPr>
      </p:pic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A616A99C-711C-4B40-89A4-39C8721F15D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09600" y="797780"/>
            <a:ext cx="9518848" cy="590550"/>
          </a:xfrm>
        </p:spPr>
        <p:txBody>
          <a:bodyPr>
            <a:normAutofit/>
          </a:bodyPr>
          <a:lstStyle>
            <a:lvl1pPr marL="0" indent="0">
              <a:buNone/>
              <a:defRPr lang="sv-SE" sz="2400" kern="1200" baseline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rPr lang="sv-SE" dirty="0" err="1"/>
              <a:t>Sub</a:t>
            </a:r>
            <a:r>
              <a:rPr lang="sv-SE" dirty="0"/>
              <a:t> </a:t>
            </a:r>
            <a:r>
              <a:rPr lang="sv-SE" dirty="0" err="1"/>
              <a:t>headline</a:t>
            </a:r>
            <a:r>
              <a:rPr lang="sv-SE" dirty="0"/>
              <a:t>, </a:t>
            </a:r>
            <a:r>
              <a:rPr lang="sv-SE" dirty="0" err="1"/>
              <a:t>type</a:t>
            </a:r>
            <a:r>
              <a:rPr lang="sv-SE" dirty="0"/>
              <a:t> </a:t>
            </a:r>
            <a:r>
              <a:rPr lang="sv-SE" dirty="0" err="1"/>
              <a:t>Calibri</a:t>
            </a:r>
            <a:r>
              <a:rPr lang="sv-SE" dirty="0"/>
              <a:t>, </a:t>
            </a:r>
            <a:r>
              <a:rPr lang="sv-SE" dirty="0" err="1"/>
              <a:t>Size</a:t>
            </a:r>
            <a:r>
              <a:rPr lang="sv-SE" dirty="0"/>
              <a:t> 24</a:t>
            </a:r>
          </a:p>
        </p:txBody>
      </p:sp>
    </p:spTree>
    <p:extLst>
      <p:ext uri="{BB962C8B-B14F-4D97-AF65-F5344CB8AC3E}">
        <p14:creationId xmlns:p14="http://schemas.microsoft.com/office/powerpoint/2010/main" val="12497403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F669E2A3-BE71-6440-9127-D0B8B7CC9739}"/>
              </a:ext>
            </a:extLst>
          </p:cNvPr>
          <p:cNvSpPr/>
          <p:nvPr userDrawn="1"/>
        </p:nvSpPr>
        <p:spPr>
          <a:xfrm>
            <a:off x="0" y="0"/>
            <a:ext cx="12192000" cy="1434354"/>
          </a:xfrm>
          <a:prstGeom prst="rect">
            <a:avLst/>
          </a:prstGeom>
          <a:solidFill>
            <a:srgbClr val="13A0D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09600" y="6453336"/>
            <a:ext cx="2844800" cy="365125"/>
          </a:xfrm>
        </p:spPr>
        <p:txBody>
          <a:bodyPr anchor="b"/>
          <a:lstStyle/>
          <a:p>
            <a:fld id="{3C7D23FA-05C4-4CC1-B281-2F815585BC1C}" type="datetime1">
              <a:rPr lang="en-GB" noProof="0" smtClean="0"/>
              <a:t>22/11/2018</a:t>
            </a:fld>
            <a:endParaRPr lang="en-GB" noProof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165600" y="6453336"/>
            <a:ext cx="3860800" cy="365125"/>
          </a:xfrm>
        </p:spPr>
        <p:txBody>
          <a:bodyPr anchor="b"/>
          <a:lstStyle/>
          <a:p>
            <a:r>
              <a:rPr lang="en-GB" dirty="0"/>
              <a:t>© European Spallation Source ERIC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737600" y="6453336"/>
            <a:ext cx="2844800" cy="365125"/>
          </a:xfrm>
        </p:spPr>
        <p:txBody>
          <a:bodyPr anchor="b"/>
          <a:lstStyle/>
          <a:p>
            <a:fld id="{551115BC-487E-4422-894C-CB7CD3E79223}" type="slidenum">
              <a:rPr lang="en-GB" noProof="0" smtClean="0"/>
              <a:t>‹#›</a:t>
            </a:fld>
            <a:endParaRPr lang="en-GB" noProof="0" dirty="0"/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F3169E67-0A12-B74D-AF26-4E88E2ACDB9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600" y="346646"/>
            <a:ext cx="9518848" cy="562074"/>
          </a:xfrm>
        </p:spPr>
        <p:txBody>
          <a:bodyPr anchor="b">
            <a:noAutofit/>
          </a:bodyPr>
          <a:lstStyle>
            <a:lvl1pPr algn="l">
              <a:defRPr sz="3200" b="1" baseline="0"/>
            </a:lvl1pPr>
          </a:lstStyle>
          <a:p>
            <a:r>
              <a:rPr lang="sv-SE" noProof="0" dirty="0" err="1"/>
              <a:t>Headline</a:t>
            </a:r>
            <a:r>
              <a:rPr lang="sv-SE" noProof="0" dirty="0"/>
              <a:t>, </a:t>
            </a:r>
            <a:r>
              <a:rPr lang="sv-SE" noProof="0" dirty="0" err="1"/>
              <a:t>type</a:t>
            </a:r>
            <a:r>
              <a:rPr lang="sv-SE" noProof="0" dirty="0"/>
              <a:t> </a:t>
            </a:r>
            <a:r>
              <a:rPr lang="sv-SE" noProof="0" dirty="0" err="1"/>
              <a:t>Calibri</a:t>
            </a:r>
            <a:r>
              <a:rPr lang="sv-SE" noProof="0" dirty="0"/>
              <a:t>, </a:t>
            </a:r>
            <a:r>
              <a:rPr lang="sv-SE" noProof="0" dirty="0" err="1"/>
              <a:t>Size</a:t>
            </a:r>
            <a:r>
              <a:rPr lang="sv-SE" noProof="0" dirty="0"/>
              <a:t> 32</a:t>
            </a:r>
            <a:endParaRPr lang="en-GB" noProof="0" dirty="0"/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1EC61DED-7621-EB4E-8EAC-F939BC061D3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0128448" y="256034"/>
            <a:ext cx="2018336" cy="894048"/>
          </a:xfrm>
          <a:prstGeom prst="rect">
            <a:avLst/>
          </a:prstGeom>
          <a:solidFill>
            <a:srgbClr val="0094CA"/>
          </a:solidFill>
        </p:spPr>
      </p:pic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A616A99C-711C-4B40-89A4-39C8721F15D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09600" y="797780"/>
            <a:ext cx="9518848" cy="590550"/>
          </a:xfrm>
        </p:spPr>
        <p:txBody>
          <a:bodyPr>
            <a:normAutofit/>
          </a:bodyPr>
          <a:lstStyle>
            <a:lvl1pPr marL="0" indent="0">
              <a:buNone/>
              <a:defRPr lang="sv-SE" sz="2400" kern="1200" baseline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rPr lang="sv-SE" dirty="0" err="1"/>
              <a:t>Sub</a:t>
            </a:r>
            <a:r>
              <a:rPr lang="sv-SE" dirty="0"/>
              <a:t> </a:t>
            </a:r>
            <a:r>
              <a:rPr lang="sv-SE" dirty="0" err="1"/>
              <a:t>headline</a:t>
            </a:r>
            <a:r>
              <a:rPr lang="sv-SE" dirty="0"/>
              <a:t>, </a:t>
            </a:r>
            <a:r>
              <a:rPr lang="sv-SE" dirty="0" err="1"/>
              <a:t>type</a:t>
            </a:r>
            <a:r>
              <a:rPr lang="sv-SE" dirty="0"/>
              <a:t> </a:t>
            </a:r>
            <a:r>
              <a:rPr lang="sv-SE" dirty="0" err="1"/>
              <a:t>Calibri</a:t>
            </a:r>
            <a:r>
              <a:rPr lang="sv-SE" dirty="0"/>
              <a:t>, </a:t>
            </a:r>
            <a:r>
              <a:rPr lang="sv-SE" dirty="0" err="1"/>
              <a:t>Size</a:t>
            </a:r>
            <a:r>
              <a:rPr lang="sv-SE" dirty="0"/>
              <a:t> 24</a:t>
            </a:r>
          </a:p>
        </p:txBody>
      </p:sp>
    </p:spTree>
    <p:extLst>
      <p:ext uri="{BB962C8B-B14F-4D97-AF65-F5344CB8AC3E}">
        <p14:creationId xmlns:p14="http://schemas.microsoft.com/office/powerpoint/2010/main" val="14988016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/>
          <p:cNvSpPr/>
          <p:nvPr userDrawn="1"/>
        </p:nvSpPr>
        <p:spPr>
          <a:xfrm>
            <a:off x="0" y="0"/>
            <a:ext cx="12192000" cy="1434354"/>
          </a:xfrm>
          <a:prstGeom prst="rect">
            <a:avLst/>
          </a:prstGeom>
          <a:solidFill>
            <a:srgbClr val="0094CA"/>
          </a:solidFill>
          <a:ln>
            <a:noFill/>
          </a:ln>
          <a:effectLst/>
          <a:scene3d>
            <a:camera prst="orthographicFront"/>
            <a:lightRig rig="threePt" dir="t"/>
          </a:scene3d>
          <a:sp3d>
            <a:bevelT w="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 noProof="0">
              <a:solidFill>
                <a:srgbClr val="0094CA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99CB0-346B-43FA-9EE6-F90C3F3BC0BA}" type="datetime1">
              <a:rPr lang="en-GB" noProof="0" smtClean="0"/>
              <a:t>22/11/2018</a:t>
            </a:fld>
            <a:endParaRPr lang="en-GB" noProof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noProof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en-GB" noProof="0" smtClean="0"/>
              <a:t>‹#›</a:t>
            </a:fld>
            <a:endParaRPr lang="en-GB" noProof="0"/>
          </a:p>
        </p:txBody>
      </p:sp>
      <p:pic>
        <p:nvPicPr>
          <p:cNvPr id="8" name="Bildobjekt 5" descr="ESS-vit-logga.pn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125344" y="319530"/>
            <a:ext cx="1827307" cy="7332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25672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153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306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9459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2612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5765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8919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2072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5225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/>
              <a:t>Klicka här för att ändra format på underrubrik i bakgrunden</a:t>
            </a:r>
          </a:p>
        </p:txBody>
      </p:sp>
    </p:spTree>
    <p:extLst>
      <p:ext uri="{BB962C8B-B14F-4D97-AF65-F5344CB8AC3E}">
        <p14:creationId xmlns:p14="http://schemas.microsoft.com/office/powerpoint/2010/main" val="28836089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A5678A-D05F-FD42-9890-CCECCD9C8C54}" type="datetimeFigureOut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2018-11-22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797C7-3D02-2A4F-97AD-9EB2A99A67F0}" type="slidenum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98315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963087" y="4407120"/>
            <a:ext cx="10363200" cy="1362076"/>
          </a:xfrm>
        </p:spPr>
        <p:txBody>
          <a:bodyPr anchor="t"/>
          <a:lstStyle>
            <a:lvl1pPr algn="l">
              <a:defRPr sz="2700" b="1" cap="all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963087" y="2906723"/>
            <a:ext cx="10363200" cy="1500187"/>
          </a:xfrm>
        </p:spPr>
        <p:txBody>
          <a:bodyPr anchor="b"/>
          <a:lstStyle>
            <a:lvl1pPr marL="0" indent="0">
              <a:buNone/>
              <a:defRPr sz="1385">
                <a:solidFill>
                  <a:schemeClr val="tx1">
                    <a:tint val="75000"/>
                  </a:schemeClr>
                </a:solidFill>
              </a:defRPr>
            </a:lvl1pPr>
            <a:lvl2pPr marL="315314" indent="0">
              <a:buNone/>
              <a:defRPr sz="1247">
                <a:solidFill>
                  <a:schemeClr val="tx1">
                    <a:tint val="75000"/>
                  </a:schemeClr>
                </a:solidFill>
              </a:defRPr>
            </a:lvl2pPr>
            <a:lvl3pPr marL="630630" indent="0">
              <a:buNone/>
              <a:defRPr sz="1108">
                <a:solidFill>
                  <a:schemeClr val="tx1">
                    <a:tint val="75000"/>
                  </a:schemeClr>
                </a:solidFill>
              </a:defRPr>
            </a:lvl3pPr>
            <a:lvl4pPr marL="945947" indent="0">
              <a:buNone/>
              <a:defRPr sz="969">
                <a:solidFill>
                  <a:schemeClr val="tx1">
                    <a:tint val="75000"/>
                  </a:schemeClr>
                </a:solidFill>
              </a:defRPr>
            </a:lvl4pPr>
            <a:lvl5pPr marL="1261265" indent="0">
              <a:buNone/>
              <a:defRPr sz="969">
                <a:solidFill>
                  <a:schemeClr val="tx1">
                    <a:tint val="75000"/>
                  </a:schemeClr>
                </a:solidFill>
              </a:defRPr>
            </a:lvl5pPr>
            <a:lvl6pPr marL="1576588" indent="0">
              <a:buNone/>
              <a:defRPr sz="969">
                <a:solidFill>
                  <a:schemeClr val="tx1">
                    <a:tint val="75000"/>
                  </a:schemeClr>
                </a:solidFill>
              </a:defRPr>
            </a:lvl6pPr>
            <a:lvl7pPr marL="1891904" indent="0">
              <a:buNone/>
              <a:defRPr sz="969">
                <a:solidFill>
                  <a:schemeClr val="tx1">
                    <a:tint val="75000"/>
                  </a:schemeClr>
                </a:solidFill>
              </a:defRPr>
            </a:lvl7pPr>
            <a:lvl8pPr marL="2207225" indent="0">
              <a:buNone/>
              <a:defRPr sz="969">
                <a:solidFill>
                  <a:schemeClr val="tx1">
                    <a:tint val="75000"/>
                  </a:schemeClr>
                </a:solidFill>
              </a:defRPr>
            </a:lvl8pPr>
            <a:lvl9pPr marL="2522543" indent="0">
              <a:buNone/>
              <a:defRPr sz="96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A5678A-D05F-FD42-9890-CCECCD9C8C54}" type="datetimeFigureOut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2018-11-22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797C7-3D02-2A4F-97AD-9EB2A99A67F0}" type="slidenum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81585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4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9.xml"/><Relationship Id="rId7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8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6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0.xml"/><Relationship Id="rId9" Type="http://schemas.openxmlformats.org/officeDocument/2006/relationships/slideLayout" Target="../slideLayouts/slideLayout1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9518848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noProof="0"/>
              <a:t>Klicka här för att ändra format</a:t>
            </a:r>
            <a:endParaRPr lang="en-GB" noProof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3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03233B-D569-4A6E-878F-CDE152514C47}" type="datetime1">
              <a:rPr lang="en-GB" noProof="0" smtClean="0"/>
              <a:t>22/11/2018</a:t>
            </a:fld>
            <a:endParaRPr lang="en-GB" noProof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3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noProof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1115BC-487E-4422-894C-CB7CD3E79223}" type="slidenum">
              <a:rPr lang="en-GB" noProof="0" smtClean="0"/>
              <a:t>‹#›</a:t>
            </a:fld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38064080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3" r:id="rId4"/>
    <p:sldLayoutId id="2147483669" r:id="rId5"/>
    <p:sldLayoutId id="2147483670" r:id="rId6"/>
  </p:sldLayoutIdLst>
  <p:hf hdr="0" ftr="0" dt="0"/>
  <p:txStyles>
    <p:titleStyle>
      <a:lvl1pPr algn="l" defTabSz="685800" rtl="0" eaLnBrk="1" latinLnBrk="0" hangingPunct="1">
        <a:spcBef>
          <a:spcPct val="0"/>
        </a:spcBef>
        <a:buNone/>
        <a:defRPr sz="240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57175" indent="-257175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1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defTabSz="6858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350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090" tIns="45549" rIns="91090" bIns="45549" rtlCol="0" anchor="ctr">
            <a:normAutofit/>
          </a:bodyPr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609600" y="1600206"/>
            <a:ext cx="10972800" cy="4525963"/>
          </a:xfrm>
          <a:prstGeom prst="rect">
            <a:avLst/>
          </a:prstGeom>
        </p:spPr>
        <p:txBody>
          <a:bodyPr vert="horz" lIns="91090" tIns="45549" rIns="91090" bIns="45549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609604" y="6356748"/>
            <a:ext cx="2844800" cy="365125"/>
          </a:xfrm>
          <a:prstGeom prst="rect">
            <a:avLst/>
          </a:prstGeom>
        </p:spPr>
        <p:txBody>
          <a:bodyPr vert="horz" lIns="91090" tIns="45549" rIns="91090" bIns="45549" rtlCol="0" anchor="ctr"/>
          <a:lstStyle>
            <a:lvl1pPr algn="l">
              <a:defRPr sz="83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315314"/>
            <a:fld id="{49A5678A-D05F-FD42-9890-CCECCD9C8C54}" type="datetimeFigureOut">
              <a:rPr lang="sv-SE" smtClean="0">
                <a:solidFill>
                  <a:prstClr val="black">
                    <a:tint val="75000"/>
                  </a:prstClr>
                </a:solidFill>
              </a:rPr>
              <a:pPr defTabSz="315314"/>
              <a:t>2018-11-22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4165600" y="6356748"/>
            <a:ext cx="3860800" cy="365125"/>
          </a:xfrm>
          <a:prstGeom prst="rect">
            <a:avLst/>
          </a:prstGeom>
        </p:spPr>
        <p:txBody>
          <a:bodyPr vert="horz" lIns="91090" tIns="45549" rIns="91090" bIns="45549" rtlCol="0" anchor="ctr"/>
          <a:lstStyle>
            <a:lvl1pPr algn="ctr">
              <a:defRPr sz="83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315314"/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8737600" y="6356748"/>
            <a:ext cx="2844800" cy="365125"/>
          </a:xfrm>
          <a:prstGeom prst="rect">
            <a:avLst/>
          </a:prstGeom>
        </p:spPr>
        <p:txBody>
          <a:bodyPr vert="horz" lIns="91090" tIns="45549" rIns="91090" bIns="45549" rtlCol="0" anchor="ctr"/>
          <a:lstStyle>
            <a:lvl1pPr algn="r">
              <a:defRPr sz="83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315314"/>
            <a:fld id="{276797C7-3D02-2A4F-97AD-9EB2A99A67F0}" type="slidenum">
              <a:rPr lang="sv-SE" smtClean="0">
                <a:solidFill>
                  <a:prstClr val="black">
                    <a:tint val="75000"/>
                  </a:prstClr>
                </a:solidFill>
              </a:rPr>
              <a:pPr defTabSz="315314"/>
              <a:t>‹#›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82079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  <p:sldLayoutId id="2147483658" r:id="rId2"/>
    <p:sldLayoutId id="2147483659" r:id="rId3"/>
    <p:sldLayoutId id="2147483660" r:id="rId4"/>
    <p:sldLayoutId id="2147483661" r:id="rId5"/>
    <p:sldLayoutId id="2147483662" r:id="rId6"/>
    <p:sldLayoutId id="2147483663" r:id="rId7"/>
    <p:sldLayoutId id="2147483664" r:id="rId8"/>
    <p:sldLayoutId id="2147483665" r:id="rId9"/>
    <p:sldLayoutId id="2147483666" r:id="rId10"/>
    <p:sldLayoutId id="2147483667" r:id="rId11"/>
    <p:sldLayoutId id="2147483668" r:id="rId12"/>
  </p:sldLayoutIdLst>
  <p:txStyles>
    <p:titleStyle>
      <a:lvl1pPr algn="ctr" defTabSz="315314" rtl="0" eaLnBrk="1" latinLnBrk="0" hangingPunct="1">
        <a:spcBef>
          <a:spcPct val="0"/>
        </a:spcBef>
        <a:buNone/>
        <a:defRPr sz="304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36484" indent="-236484" algn="l" defTabSz="315314" rtl="0" eaLnBrk="1" latinLnBrk="0" hangingPunct="1">
        <a:spcBef>
          <a:spcPct val="20000"/>
        </a:spcBef>
        <a:buFont typeface="Arial"/>
        <a:buChar char="•"/>
        <a:defRPr sz="2216" kern="1200">
          <a:solidFill>
            <a:schemeClr val="tx1"/>
          </a:solidFill>
          <a:latin typeface="+mn-lt"/>
          <a:ea typeface="+mn-ea"/>
          <a:cs typeface="+mn-cs"/>
        </a:defRPr>
      </a:lvl1pPr>
      <a:lvl2pPr marL="512390" indent="-197066" algn="l" defTabSz="315314" rtl="0" eaLnBrk="1" latinLnBrk="0" hangingPunct="1">
        <a:spcBef>
          <a:spcPct val="20000"/>
        </a:spcBef>
        <a:buFont typeface="Arial"/>
        <a:buChar char="–"/>
        <a:defRPr sz="1939" kern="1200">
          <a:solidFill>
            <a:schemeClr val="tx1"/>
          </a:solidFill>
          <a:latin typeface="+mn-lt"/>
          <a:ea typeface="+mn-ea"/>
          <a:cs typeface="+mn-cs"/>
        </a:defRPr>
      </a:lvl2pPr>
      <a:lvl3pPr marL="788276" indent="-157655" algn="l" defTabSz="315314" rtl="0" eaLnBrk="1" latinLnBrk="0" hangingPunct="1">
        <a:spcBef>
          <a:spcPct val="20000"/>
        </a:spcBef>
        <a:buFont typeface="Arial"/>
        <a:buChar char="•"/>
        <a:defRPr sz="1661" kern="1200">
          <a:solidFill>
            <a:schemeClr val="tx1"/>
          </a:solidFill>
          <a:latin typeface="+mn-lt"/>
          <a:ea typeface="+mn-ea"/>
          <a:cs typeface="+mn-cs"/>
        </a:defRPr>
      </a:lvl3pPr>
      <a:lvl4pPr marL="1103609" indent="-157655" algn="l" defTabSz="315314" rtl="0" eaLnBrk="1" latinLnBrk="0" hangingPunct="1">
        <a:spcBef>
          <a:spcPct val="20000"/>
        </a:spcBef>
        <a:buFont typeface="Arial"/>
        <a:buChar char="–"/>
        <a:defRPr sz="1385" kern="1200">
          <a:solidFill>
            <a:schemeClr val="tx1"/>
          </a:solidFill>
          <a:latin typeface="+mn-lt"/>
          <a:ea typeface="+mn-ea"/>
          <a:cs typeface="+mn-cs"/>
        </a:defRPr>
      </a:lvl4pPr>
      <a:lvl5pPr marL="1418929" indent="-157655" algn="l" defTabSz="315314" rtl="0" eaLnBrk="1" latinLnBrk="0" hangingPunct="1">
        <a:spcBef>
          <a:spcPct val="20000"/>
        </a:spcBef>
        <a:buFont typeface="Arial"/>
        <a:buChar char="»"/>
        <a:defRPr sz="1385" kern="1200">
          <a:solidFill>
            <a:schemeClr val="tx1"/>
          </a:solidFill>
          <a:latin typeface="+mn-lt"/>
          <a:ea typeface="+mn-ea"/>
          <a:cs typeface="+mn-cs"/>
        </a:defRPr>
      </a:lvl5pPr>
      <a:lvl6pPr marL="1734244" indent="-157655" algn="l" defTabSz="315314" rtl="0" eaLnBrk="1" latinLnBrk="0" hangingPunct="1">
        <a:spcBef>
          <a:spcPct val="20000"/>
        </a:spcBef>
        <a:buFont typeface="Arial"/>
        <a:buChar char="•"/>
        <a:defRPr sz="1385" kern="1200">
          <a:solidFill>
            <a:schemeClr val="tx1"/>
          </a:solidFill>
          <a:latin typeface="+mn-lt"/>
          <a:ea typeface="+mn-ea"/>
          <a:cs typeface="+mn-cs"/>
        </a:defRPr>
      </a:lvl6pPr>
      <a:lvl7pPr marL="2049560" indent="-157655" algn="l" defTabSz="315314" rtl="0" eaLnBrk="1" latinLnBrk="0" hangingPunct="1">
        <a:spcBef>
          <a:spcPct val="20000"/>
        </a:spcBef>
        <a:buFont typeface="Arial"/>
        <a:buChar char="•"/>
        <a:defRPr sz="1385" kern="1200">
          <a:solidFill>
            <a:schemeClr val="tx1"/>
          </a:solidFill>
          <a:latin typeface="+mn-lt"/>
          <a:ea typeface="+mn-ea"/>
          <a:cs typeface="+mn-cs"/>
        </a:defRPr>
      </a:lvl7pPr>
      <a:lvl8pPr marL="2364882" indent="-157655" algn="l" defTabSz="315314" rtl="0" eaLnBrk="1" latinLnBrk="0" hangingPunct="1">
        <a:spcBef>
          <a:spcPct val="20000"/>
        </a:spcBef>
        <a:buFont typeface="Arial"/>
        <a:buChar char="•"/>
        <a:defRPr sz="1385" kern="1200">
          <a:solidFill>
            <a:schemeClr val="tx1"/>
          </a:solidFill>
          <a:latin typeface="+mn-lt"/>
          <a:ea typeface="+mn-ea"/>
          <a:cs typeface="+mn-cs"/>
        </a:defRPr>
      </a:lvl8pPr>
      <a:lvl9pPr marL="2680197" indent="-157655" algn="l" defTabSz="315314" rtl="0" eaLnBrk="1" latinLnBrk="0" hangingPunct="1">
        <a:spcBef>
          <a:spcPct val="20000"/>
        </a:spcBef>
        <a:buFont typeface="Arial"/>
        <a:buChar char="•"/>
        <a:defRPr sz="138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315314" rtl="0" eaLnBrk="1" latinLnBrk="0" hangingPunct="1">
        <a:defRPr sz="1247" kern="1200">
          <a:solidFill>
            <a:schemeClr val="tx1"/>
          </a:solidFill>
          <a:latin typeface="+mn-lt"/>
          <a:ea typeface="+mn-ea"/>
          <a:cs typeface="+mn-cs"/>
        </a:defRPr>
      </a:lvl1pPr>
      <a:lvl2pPr marL="315314" algn="l" defTabSz="315314" rtl="0" eaLnBrk="1" latinLnBrk="0" hangingPunct="1">
        <a:defRPr sz="1247" kern="1200">
          <a:solidFill>
            <a:schemeClr val="tx1"/>
          </a:solidFill>
          <a:latin typeface="+mn-lt"/>
          <a:ea typeface="+mn-ea"/>
          <a:cs typeface="+mn-cs"/>
        </a:defRPr>
      </a:lvl2pPr>
      <a:lvl3pPr marL="630630" algn="l" defTabSz="315314" rtl="0" eaLnBrk="1" latinLnBrk="0" hangingPunct="1">
        <a:defRPr sz="1247" kern="1200">
          <a:solidFill>
            <a:schemeClr val="tx1"/>
          </a:solidFill>
          <a:latin typeface="+mn-lt"/>
          <a:ea typeface="+mn-ea"/>
          <a:cs typeface="+mn-cs"/>
        </a:defRPr>
      </a:lvl3pPr>
      <a:lvl4pPr marL="945947" algn="l" defTabSz="315314" rtl="0" eaLnBrk="1" latinLnBrk="0" hangingPunct="1">
        <a:defRPr sz="1247" kern="1200">
          <a:solidFill>
            <a:schemeClr val="tx1"/>
          </a:solidFill>
          <a:latin typeface="+mn-lt"/>
          <a:ea typeface="+mn-ea"/>
          <a:cs typeface="+mn-cs"/>
        </a:defRPr>
      </a:lvl4pPr>
      <a:lvl5pPr marL="1261265" algn="l" defTabSz="315314" rtl="0" eaLnBrk="1" latinLnBrk="0" hangingPunct="1">
        <a:defRPr sz="1247" kern="1200">
          <a:solidFill>
            <a:schemeClr val="tx1"/>
          </a:solidFill>
          <a:latin typeface="+mn-lt"/>
          <a:ea typeface="+mn-ea"/>
          <a:cs typeface="+mn-cs"/>
        </a:defRPr>
      </a:lvl5pPr>
      <a:lvl6pPr marL="1576588" algn="l" defTabSz="315314" rtl="0" eaLnBrk="1" latinLnBrk="0" hangingPunct="1">
        <a:defRPr sz="1247" kern="1200">
          <a:solidFill>
            <a:schemeClr val="tx1"/>
          </a:solidFill>
          <a:latin typeface="+mn-lt"/>
          <a:ea typeface="+mn-ea"/>
          <a:cs typeface="+mn-cs"/>
        </a:defRPr>
      </a:lvl6pPr>
      <a:lvl7pPr marL="1891904" algn="l" defTabSz="315314" rtl="0" eaLnBrk="1" latinLnBrk="0" hangingPunct="1">
        <a:defRPr sz="1247" kern="1200">
          <a:solidFill>
            <a:schemeClr val="tx1"/>
          </a:solidFill>
          <a:latin typeface="+mn-lt"/>
          <a:ea typeface="+mn-ea"/>
          <a:cs typeface="+mn-cs"/>
        </a:defRPr>
      </a:lvl7pPr>
      <a:lvl8pPr marL="2207225" algn="l" defTabSz="315314" rtl="0" eaLnBrk="1" latinLnBrk="0" hangingPunct="1">
        <a:defRPr sz="1247" kern="1200">
          <a:solidFill>
            <a:schemeClr val="tx1"/>
          </a:solidFill>
          <a:latin typeface="+mn-lt"/>
          <a:ea typeface="+mn-ea"/>
          <a:cs typeface="+mn-cs"/>
        </a:defRPr>
      </a:lvl8pPr>
      <a:lvl9pPr marL="2522543" algn="l" defTabSz="315314" rtl="0" eaLnBrk="1" latinLnBrk="0" hangingPunct="1">
        <a:defRPr sz="124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62CE98-D5A2-0648-AD18-116338EADBE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defTabSz="315314"/>
            <a:r>
              <a:rPr lang="en-US" b="1" dirty="0"/>
              <a:t>Publication guidance</a:t>
            </a:r>
            <a:endParaRPr lang="sv-SE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547BB3A-0D99-9D43-ADAF-EC7E12B7F5F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defTabSz="315314"/>
            <a:r>
              <a:rPr lang="en-US" sz="2400" b="1" dirty="0">
                <a:solidFill>
                  <a:prstClr val="white"/>
                </a:solidFill>
              </a:rPr>
              <a:t>Tom Shea</a:t>
            </a:r>
            <a:endParaRPr lang="sv-SE" sz="1800" dirty="0">
              <a:solidFill>
                <a:srgbClr val="FFFFFF"/>
              </a:solidFill>
            </a:endParaRPr>
          </a:p>
          <a:p>
            <a:pPr defTabSz="315314"/>
            <a:endParaRPr lang="en-US" sz="1400" dirty="0">
              <a:solidFill>
                <a:prstClr val="white"/>
              </a:solidFill>
            </a:endParaRPr>
          </a:p>
          <a:p>
            <a:pPr defTabSz="315314"/>
            <a:r>
              <a:rPr lang="en-GB" sz="1400" dirty="0">
                <a:solidFill>
                  <a:srgbClr val="FFFFFF"/>
                </a:solidFill>
              </a:rPr>
              <a:t>European Spallation Source ERIC</a:t>
            </a:r>
          </a:p>
          <a:p>
            <a:pPr defTabSz="315314"/>
            <a:r>
              <a:rPr lang="en-GB" sz="1400" dirty="0">
                <a:solidFill>
                  <a:srgbClr val="FFFFFF"/>
                </a:solidFill>
              </a:rPr>
              <a:t>November 22</a:t>
            </a:r>
            <a:r>
              <a:rPr lang="en-GB" sz="1400" baseline="30000" dirty="0">
                <a:solidFill>
                  <a:srgbClr val="FFFFFF"/>
                </a:solidFill>
              </a:rPr>
              <a:t>nd</a:t>
            </a:r>
            <a:r>
              <a:rPr lang="en-GB" sz="1400" dirty="0">
                <a:solidFill>
                  <a:srgbClr val="FFFFFF"/>
                </a:solidFill>
              </a:rPr>
              <a:t> 2018</a:t>
            </a:r>
            <a:endParaRPr lang="en-GB" sz="1200" dirty="0">
              <a:solidFill>
                <a:srgbClr val="FFFFFF"/>
              </a:solidFill>
            </a:endParaRP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2638474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D910DF-F132-8342-8CCE-5654CCC557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600203"/>
            <a:ext cx="10382944" cy="4997149"/>
          </a:xfrm>
        </p:spPr>
        <p:txBody>
          <a:bodyPr>
            <a:normAutofit lnSpcReduction="10000"/>
          </a:bodyPr>
          <a:lstStyle/>
          <a:p>
            <a:r>
              <a:rPr lang="en-US" dirty="0"/>
              <a:t>Central clearing house for proposed publications</a:t>
            </a:r>
          </a:p>
          <a:p>
            <a:pPr lvl="1"/>
            <a:r>
              <a:rPr lang="en-US" dirty="0"/>
              <a:t>Confluence page for all beam diagnostics (and related) publications?</a:t>
            </a:r>
          </a:p>
          <a:p>
            <a:pPr lvl="1"/>
            <a:r>
              <a:rPr lang="en-US" dirty="0"/>
              <a:t>Central for Machine Directorate or even all ESS?</a:t>
            </a:r>
          </a:p>
          <a:p>
            <a:pPr lvl="1"/>
            <a:r>
              <a:rPr lang="en-US" dirty="0"/>
              <a:t>Intent is to coordinate prior to abstract submission</a:t>
            </a:r>
          </a:p>
          <a:p>
            <a:r>
              <a:rPr lang="en-US" dirty="0"/>
              <a:t>Propose a collection of papers covering all ESS beam Diagnostics in a special issue</a:t>
            </a:r>
          </a:p>
          <a:p>
            <a:pPr lvl="1"/>
            <a:r>
              <a:rPr lang="en-US" dirty="0"/>
              <a:t>Which journals could be approached?</a:t>
            </a:r>
          </a:p>
          <a:p>
            <a:pPr lvl="1"/>
            <a:r>
              <a:rPr lang="en-US" dirty="0"/>
              <a:t>When? Design phase or post-commissioning?</a:t>
            </a:r>
          </a:p>
          <a:p>
            <a:pPr lvl="1"/>
            <a:r>
              <a:rPr lang="en-US" dirty="0"/>
              <a:t>How to group the systems?</a:t>
            </a:r>
          </a:p>
          <a:p>
            <a:r>
              <a:rPr lang="en-US" dirty="0"/>
              <a:t>Refereed journal articles</a:t>
            </a:r>
          </a:p>
          <a:p>
            <a:pPr lvl="1"/>
            <a:r>
              <a:rPr lang="en-US" dirty="0"/>
              <a:t>Accelerator projects typically under-publish. Focus is on temporal reporting of progress at conferences.</a:t>
            </a:r>
          </a:p>
          <a:p>
            <a:pPr lvl="1"/>
            <a:r>
              <a:rPr lang="en-US" dirty="0"/>
              <a:t>We have an opportunity to publish a wide variety of technical developments</a:t>
            </a:r>
          </a:p>
          <a:p>
            <a:r>
              <a:rPr lang="en-US" dirty="0"/>
              <a:t>Internal/External Relations and communication</a:t>
            </a:r>
          </a:p>
          <a:p>
            <a:pPr lvl="1"/>
            <a:r>
              <a:rPr lang="en-US" dirty="0"/>
              <a:t>We should advertise our work</a:t>
            </a:r>
          </a:p>
          <a:p>
            <a:pPr lvl="1"/>
            <a:r>
              <a:rPr lang="en-US" dirty="0"/>
              <a:t>Diagnostics is traditionally overlooked as it is buried within or overshadowed by larger, more expensive systems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816E41-C07E-5647-A249-BD5AF1FB00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en-GB" noProof="0" smtClean="0"/>
              <a:t>2</a:t>
            </a:fld>
            <a:endParaRPr lang="en-GB" noProof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5D2A02D0-D5D4-C645-BEE4-A9880EFBA0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274638"/>
            <a:ext cx="9518848" cy="1143000"/>
          </a:xfrm>
        </p:spPr>
        <p:txBody>
          <a:bodyPr/>
          <a:lstStyle/>
          <a:p>
            <a:r>
              <a:rPr lang="en-US"/>
              <a:t>Coordination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529615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AF49F1-EDE8-9F48-A3A5-33BF1805C0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7311" y="342110"/>
            <a:ext cx="9518848" cy="1143000"/>
          </a:xfrm>
        </p:spPr>
        <p:txBody>
          <a:bodyPr/>
          <a:lstStyle/>
          <a:p>
            <a:r>
              <a:rPr lang="en-US" dirty="0"/>
              <a:t>Author lists, acknowledgements, 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0E2B32-4B9E-6245-B816-296BB5A0EE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600203"/>
            <a:ext cx="10972800" cy="4525963"/>
          </a:xfrm>
        </p:spPr>
        <p:txBody>
          <a:bodyPr/>
          <a:lstStyle/>
          <a:p>
            <a:r>
              <a:rPr lang="en-US" dirty="0"/>
              <a:t>Follow best practices for this</a:t>
            </a:r>
          </a:p>
          <a:p>
            <a:pPr lvl="1"/>
            <a:r>
              <a:rPr lang="en-US" dirty="0"/>
              <a:t>Direct contributors in the author list. Be inclusive, but reasonable.</a:t>
            </a:r>
          </a:p>
          <a:p>
            <a:pPr lvl="1"/>
            <a:r>
              <a:rPr lang="en-US" dirty="0"/>
              <a:t>Reference prior art</a:t>
            </a:r>
          </a:p>
          <a:p>
            <a:pPr lvl="1"/>
            <a:r>
              <a:rPr lang="en-US" dirty="0"/>
              <a:t>Acknowledge funding agencies, </a:t>
            </a:r>
            <a:r>
              <a:rPr lang="en-US" dirty="0" err="1"/>
              <a:t>etc</a:t>
            </a:r>
            <a:r>
              <a:rPr lang="en-US" dirty="0"/>
              <a:t> as appropriate </a:t>
            </a:r>
          </a:p>
          <a:p>
            <a:r>
              <a:rPr lang="en-US" dirty="0"/>
              <a:t>ESS–specific considerations </a:t>
            </a:r>
          </a:p>
          <a:p>
            <a:pPr lvl="1"/>
            <a:r>
              <a:rPr lang="en-US" dirty="0"/>
              <a:t>Collaborations are fragile constructs – we should take extra care when reporting on the work of the collaboration</a:t>
            </a:r>
          </a:p>
          <a:p>
            <a:pPr lvl="1"/>
            <a:r>
              <a:rPr lang="en-US" dirty="0"/>
              <a:t>How to best handle the transition as IK partners complete their part of the project?</a:t>
            </a:r>
          </a:p>
          <a:p>
            <a:pPr lvl="1"/>
            <a:r>
              <a:rPr lang="en-US" dirty="0"/>
              <a:t>Diagnostic systems are not complete until commissioned with beam. Therefore, partners are encouraged to participate and coauthor the resulting papers</a:t>
            </a:r>
          </a:p>
          <a:p>
            <a:pPr lvl="1"/>
            <a:r>
              <a:rPr lang="en-US" dirty="0"/>
              <a:t>Assure that there is a paper covering the as-built system and that it includes partners in the author list. Reference this in future publications after partners have rolled off of the project.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5697691-63D0-BA45-AA22-5DC4AE2286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en-GB" noProof="0" smtClean="0"/>
              <a:t>3</a:t>
            </a:fld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39967930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/>
      <a:bodyPr vert="horz" lIns="91440" tIns="45720" rIns="91440" bIns="45720" rtlCol="0" anchor="t">
        <a:normAutofit/>
      </a:bodyPr>
      <a:lstStyle>
        <a:defPPr algn="l">
          <a:defRPr sz="2000" dirty="0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Presentation5" id="{837FB91F-CDC5-4BC6-A162-22F8370E1EC4}" vid="{C4EAEFBE-156F-4FEE-9F2B-BE5A854A00D8}"/>
    </a:ext>
  </a:extLst>
</a:theme>
</file>

<file path=ppt/theme/theme2.xml><?xml version="1.0" encoding="utf-8"?>
<a:theme xmlns:a="http://schemas.openxmlformats.org/drawingml/2006/main" name="2_Anpassad formgivning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esentation5" id="{837FB91F-CDC5-4BC6-A162-22F8370E1EC4}" vid="{76958EC4-F568-4D68-98B3-6BA4183AD248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Office-tema</Template>
  <TotalTime>1642</TotalTime>
  <Words>268</Words>
  <Application>Microsoft Macintosh PowerPoint</Application>
  <PresentationFormat>Widescreen</PresentationFormat>
  <Paragraphs>32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Office-tema</vt:lpstr>
      <vt:lpstr>2_Anpassad formgivning</vt:lpstr>
      <vt:lpstr>Publication guidance</vt:lpstr>
      <vt:lpstr>Coordination</vt:lpstr>
      <vt:lpstr>Author lists, acknowledgements, references</vt:lpstr>
    </vt:vector>
  </TitlesOfParts>
  <Company/>
  <LinksUpToDate>false</LinksUpToDate>
  <SharedDoc>false</SharedDoc>
  <HyperlinksChanged>false</HyperlinksChanged>
  <AppVersion>16.0014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European Spallation Source  </dc:title>
  <dc:creator>Clement Derrez</dc:creator>
  <cp:lastModifiedBy>Tom Shea</cp:lastModifiedBy>
  <cp:revision>69</cp:revision>
  <dcterms:created xsi:type="dcterms:W3CDTF">2018-11-20T12:31:45Z</dcterms:created>
  <dcterms:modified xsi:type="dcterms:W3CDTF">2018-11-22T11:00:15Z</dcterms:modified>
</cp:coreProperties>
</file>