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275" r:id="rId4"/>
    <p:sldId id="2353" r:id="rId5"/>
    <p:sldId id="2359" r:id="rId6"/>
    <p:sldId id="2360" r:id="rId7"/>
    <p:sldId id="2354" r:id="rId8"/>
    <p:sldId id="664" r:id="rId9"/>
    <p:sldId id="2352" r:id="rId10"/>
    <p:sldId id="354" r:id="rId11"/>
    <p:sldId id="681" r:id="rId12"/>
    <p:sldId id="2362" r:id="rId13"/>
    <p:sldId id="23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4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60C78-224F-FA44-93BA-3A76D0948A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C6A1B-5A92-7B4D-85AD-1F458A29A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5800"/>
            <a:ext cx="6230938" cy="35052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2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260649"/>
            <a:ext cx="1720080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45" y="319530"/>
            <a:ext cx="1489006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50" y="260649"/>
            <a:ext cx="1813101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434519"/>
            <a:ext cx="10515600" cy="2127956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715" y="1554329"/>
            <a:ext cx="902569" cy="8801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56407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56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98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~hoomanhassanzadegan" TargetMode="External"/><Relationship Id="rId7" Type="http://schemas.openxmlformats.org/officeDocument/2006/relationships/hyperlink" Target="https://confluence.esss.lu.se/display/BIG/Organization+of+Beam+Diagnostics" TargetMode="External"/><Relationship Id="rId2" Type="http://schemas.openxmlformats.org/officeDocument/2006/relationships/hyperlink" Target="https://confluence.esss.lu.se/display/~cyrillethom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fluence.esss.lu.se/display/~elenadonegani" TargetMode="External"/><Relationship Id="rId5" Type="http://schemas.openxmlformats.org/officeDocument/2006/relationships/hyperlink" Target="https://confluence.esss.lu.se/display/~clementderrez" TargetMode="External"/><Relationship Id="rId4" Type="http://schemas.openxmlformats.org/officeDocument/2006/relationships/hyperlink" Target="https://confluence.esss.lu.se/display/~irenakittelman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luence.esss.lu.se/display/~slavagrishin" TargetMode="External"/><Relationship Id="rId13" Type="http://schemas.openxmlformats.org/officeDocument/2006/relationships/hyperlink" Target="https://confluence.esss.lu.se/display/BIG/Organization+of+Beam+Diagnostics" TargetMode="External"/><Relationship Id="rId3" Type="http://schemas.openxmlformats.org/officeDocument/2006/relationships/hyperlink" Target="https://confluence.esss.lu.se/display/~cyrillethomas" TargetMode="External"/><Relationship Id="rId7" Type="http://schemas.openxmlformats.org/officeDocument/2006/relationships/hyperlink" Target="https://confluence.esss.lu.se/display/~kajrosengren" TargetMode="External"/><Relationship Id="rId12" Type="http://schemas.openxmlformats.org/officeDocument/2006/relationships/hyperlink" Target="https://confluence.esss.lu.se/display/~hinkokocevar" TargetMode="External"/><Relationship Id="rId2" Type="http://schemas.openxmlformats.org/officeDocument/2006/relationships/hyperlink" Target="https://confluence.esss.lu.se/display/~edvardbergm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fluence.esss.lu.se/display/~hoomanhassanzadegan" TargetMode="External"/><Relationship Id="rId11" Type="http://schemas.openxmlformats.org/officeDocument/2006/relationships/hyperlink" Target="https://confluence.esss.lu.se/display/~elenadonegani" TargetMode="External"/><Relationship Id="rId5" Type="http://schemas.openxmlformats.org/officeDocument/2006/relationships/hyperlink" Target="https://confluence.esss.lu.se/display/~clementderrez" TargetMode="External"/><Relationship Id="rId10" Type="http://schemas.openxmlformats.org/officeDocument/2006/relationships/hyperlink" Target="https://confluence.esss.lu.se/display/~irenakittelmann" TargetMode="External"/><Relationship Id="rId4" Type="http://schemas.openxmlformats.org/officeDocument/2006/relationships/hyperlink" Target="https://confluence.esss.lu.se/display/~johannorin" TargetMode="External"/><Relationship Id="rId9" Type="http://schemas.openxmlformats.org/officeDocument/2006/relationships/hyperlink" Target="https://confluence.esss.lu.se/display/~thomasgrandsae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STATE OF BEAM DIAGNOSTICS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Tom Shea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ESS Beam Diagnostics Team</a:t>
            </a:r>
          </a:p>
        </p:txBody>
      </p:sp>
    </p:spTree>
    <p:extLst>
      <p:ext uri="{BB962C8B-B14F-4D97-AF65-F5344CB8AC3E}">
        <p14:creationId xmlns:p14="http://schemas.microsoft.com/office/powerpoint/2010/main" val="333805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075E-E4CA-474E-A681-9716E834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The Big Picture – paced by commissioning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29FDE-767C-C841-A064-AD89368A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fld>
            <a:endParaRPr lang="en-GB" noProof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7" name="OTLSHAPE_M_c84a122c0d264aa182ec835483cc070e_Connector1">
            <a:extLst>
              <a:ext uri="{FF2B5EF4-FFF2-40B4-BE49-F238E27FC236}">
                <a16:creationId xmlns:a16="http://schemas.microsoft.com/office/drawing/2014/main" id="{89DB2284-F8CF-324E-8C08-28BA7339255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8255026" y="3019559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OTLSHAPE_M_42029ffc31ed43b6a7c8bfb3ae80e6db_Connector1">
            <a:extLst>
              <a:ext uri="{FF2B5EF4-FFF2-40B4-BE49-F238E27FC236}">
                <a16:creationId xmlns:a16="http://schemas.microsoft.com/office/drawing/2014/main" id="{F7CF4A36-9D78-3B48-8510-7BC68EB1B6B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0030147" y="2194989"/>
            <a:ext cx="0" cy="44356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OTLSHAPE_M_8d7a221684f14af6be101e2d47a3db1e_Connector1">
            <a:extLst>
              <a:ext uri="{FF2B5EF4-FFF2-40B4-BE49-F238E27FC236}">
                <a16:creationId xmlns:a16="http://schemas.microsoft.com/office/drawing/2014/main" id="{6301B34F-79A7-0548-9121-C8C86BD660A9}"/>
              </a:ext>
            </a:extLst>
          </p:cNvPr>
          <p:cNvCxnSpPr>
            <a:cxnSpLocks/>
            <a:stCxn id="84" idx="0"/>
          </p:cNvCxnSpPr>
          <p:nvPr>
            <p:custDataLst>
              <p:tags r:id="rId3"/>
            </p:custDataLst>
          </p:nvPr>
        </p:nvCxnSpPr>
        <p:spPr>
          <a:xfrm flipH="1">
            <a:off x="6984644" y="2429856"/>
            <a:ext cx="25400" cy="20870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" name="OTLSHAPE_M_42fdb2d4d8a3473fbbe4f286c2bc756f_Connector1">
            <a:extLst>
              <a:ext uri="{FF2B5EF4-FFF2-40B4-BE49-F238E27FC236}">
                <a16:creationId xmlns:a16="http://schemas.microsoft.com/office/drawing/2014/main" id="{59BC83C9-71DA-CA4D-9C47-807E8E50B40E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189740" y="1910171"/>
            <a:ext cx="0" cy="728387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OTLSHAPE_M_ad26212a624042f8946c3ee929d0bce4_Connector2">
            <a:extLst>
              <a:ext uri="{FF2B5EF4-FFF2-40B4-BE49-F238E27FC236}">
                <a16:creationId xmlns:a16="http://schemas.microsoft.com/office/drawing/2014/main" id="{BDB5CD7A-634C-9946-9AE2-3973A2156EB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933713" y="2422657"/>
            <a:ext cx="0" cy="215900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OTLSHAPE_M_ad26212a624042f8946c3ee929d0bce4_Connector1">
            <a:extLst>
              <a:ext uri="{FF2B5EF4-FFF2-40B4-BE49-F238E27FC236}">
                <a16:creationId xmlns:a16="http://schemas.microsoft.com/office/drawing/2014/main" id="{1CB81C65-BAD2-F942-93D4-D4B917EDB64E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5933713" y="1540093"/>
            <a:ext cx="0" cy="712047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OTLSHAPE_M_1d6d4045bda3413182ef879ca83ea720_Connector1">
            <a:extLst>
              <a:ext uri="{FF2B5EF4-FFF2-40B4-BE49-F238E27FC236}">
                <a16:creationId xmlns:a16="http://schemas.microsoft.com/office/drawing/2014/main" id="{B560470F-C11F-764C-BFDD-827076D077A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233906" y="2280249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OTLSHAPE_M_15462190989a4e5087e6d7cc02e1ed2d_Connector1">
            <a:extLst>
              <a:ext uri="{FF2B5EF4-FFF2-40B4-BE49-F238E27FC236}">
                <a16:creationId xmlns:a16="http://schemas.microsoft.com/office/drawing/2014/main" id="{A61A0E1C-EB59-B64B-8C86-12A219DF44C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636509" y="1995429"/>
            <a:ext cx="0" cy="643128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OTLSHAPE_M_2d0797157b8f4b8eac03a9e74cdce7ed_Connector1">
            <a:extLst>
              <a:ext uri="{FF2B5EF4-FFF2-40B4-BE49-F238E27FC236}">
                <a16:creationId xmlns:a16="http://schemas.microsoft.com/office/drawing/2014/main" id="{C9D9B2AD-7505-B64D-AE1D-E2A45214369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612401" y="2280249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OTLSHAPE_TB_00000000000000000000000000000000_ScaleContainer">
            <a:extLst>
              <a:ext uri="{FF2B5EF4-FFF2-40B4-BE49-F238E27FC236}">
                <a16:creationId xmlns:a16="http://schemas.microsoft.com/office/drawing/2014/main" id="{ED2BA2AF-FCC0-234E-B6A9-E5E98731836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806980" y="2638557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OTLSHAPE_TB_00000000000000000000000000000000_ElapsedTime">
            <a:extLst>
              <a:ext uri="{FF2B5EF4-FFF2-40B4-BE49-F238E27FC236}">
                <a16:creationId xmlns:a16="http://schemas.microsoft.com/office/drawing/2014/main" id="{5B836314-A6EF-FC4F-A1DB-09FB32F304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806980" y="2638557"/>
            <a:ext cx="7874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OTLSHAPE_TB_00000000000000000000000000000000_TimescaleInterval1">
            <a:extLst>
              <a:ext uri="{FF2B5EF4-FFF2-40B4-BE49-F238E27FC236}">
                <a16:creationId xmlns:a16="http://schemas.microsoft.com/office/drawing/2014/main" id="{FAB77BEC-D244-4442-B654-8FD1A1787B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35581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</a:p>
        </p:txBody>
      </p:sp>
      <p:cxnSp>
        <p:nvCxnSpPr>
          <p:cNvPr id="59" name="OTLSHAPE_TB_00000000000000000000000000000000_Separator1">
            <a:extLst>
              <a:ext uri="{FF2B5EF4-FFF2-40B4-BE49-F238E27FC236}">
                <a16:creationId xmlns:a16="http://schemas.microsoft.com/office/drawing/2014/main" id="{D17976D1-9472-9B40-AC4E-85BD0D85610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3862079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0" name="OTLSHAPE_TB_00000000000000000000000000000000_TimescaleInterval2">
            <a:extLst>
              <a:ext uri="{FF2B5EF4-FFF2-40B4-BE49-F238E27FC236}">
                <a16:creationId xmlns:a16="http://schemas.microsoft.com/office/drawing/2014/main" id="{4E59DD71-BD39-E24D-A37F-83DD3C0E9BE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925580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</a:p>
        </p:txBody>
      </p:sp>
      <p:cxnSp>
        <p:nvCxnSpPr>
          <p:cNvPr id="61" name="OTLSHAPE_TB_00000000000000000000000000000000_Separator2">
            <a:extLst>
              <a:ext uri="{FF2B5EF4-FFF2-40B4-BE49-F238E27FC236}">
                <a16:creationId xmlns:a16="http://schemas.microsoft.com/office/drawing/2014/main" id="{29485561-0386-2C4A-9D3E-E995428E107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752078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OTLSHAPE_TB_00000000000000000000000000000000_TimescaleInterval3">
            <a:extLst>
              <a:ext uri="{FF2B5EF4-FFF2-40B4-BE49-F238E27FC236}">
                <a16:creationId xmlns:a16="http://schemas.microsoft.com/office/drawing/2014/main" id="{3A127D77-2096-7340-832A-96F6E4F41DA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815579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</a:t>
            </a:r>
          </a:p>
        </p:txBody>
      </p:sp>
      <p:cxnSp>
        <p:nvCxnSpPr>
          <p:cNvPr id="63" name="OTLSHAPE_TB_00000000000000000000000000000000_Separator3">
            <a:extLst>
              <a:ext uri="{FF2B5EF4-FFF2-40B4-BE49-F238E27FC236}">
                <a16:creationId xmlns:a16="http://schemas.microsoft.com/office/drawing/2014/main" id="{84885554-AE94-FA4D-BF9F-125649437D4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5644516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4" name="OTLSHAPE_TB_00000000000000000000000000000000_TimescaleInterval4">
            <a:extLst>
              <a:ext uri="{FF2B5EF4-FFF2-40B4-BE49-F238E27FC236}">
                <a16:creationId xmlns:a16="http://schemas.microsoft.com/office/drawing/2014/main" id="{939879A1-CD0D-9A41-BFC2-B3C1D8B94F2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708017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</a:p>
        </p:txBody>
      </p:sp>
      <p:cxnSp>
        <p:nvCxnSpPr>
          <p:cNvPr id="65" name="OTLSHAPE_TB_00000000000000000000000000000000_Separator4">
            <a:extLst>
              <a:ext uri="{FF2B5EF4-FFF2-40B4-BE49-F238E27FC236}">
                <a16:creationId xmlns:a16="http://schemas.microsoft.com/office/drawing/2014/main" id="{2C608F4F-946F-E849-9911-2A5D610DD564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534515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6" name="OTLSHAPE_TB_00000000000000000000000000000000_TimescaleInterval5">
            <a:extLst>
              <a:ext uri="{FF2B5EF4-FFF2-40B4-BE49-F238E27FC236}">
                <a16:creationId xmlns:a16="http://schemas.microsoft.com/office/drawing/2014/main" id="{6B27083C-1634-4F49-A956-B3CA0241AEC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598016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2022</a:t>
            </a:r>
          </a:p>
        </p:txBody>
      </p:sp>
      <p:cxnSp>
        <p:nvCxnSpPr>
          <p:cNvPr id="67" name="OTLSHAPE_TB_00000000000000000000000000000000_Separator5">
            <a:extLst>
              <a:ext uri="{FF2B5EF4-FFF2-40B4-BE49-F238E27FC236}">
                <a16:creationId xmlns:a16="http://schemas.microsoft.com/office/drawing/2014/main" id="{BEFBFF30-93C9-B543-8299-7FFD1FAE56CA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424514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8" name="OTLSHAPE_TB_00000000000000000000000000000000_TimescaleInterval6">
            <a:extLst>
              <a:ext uri="{FF2B5EF4-FFF2-40B4-BE49-F238E27FC236}">
                <a16:creationId xmlns:a16="http://schemas.microsoft.com/office/drawing/2014/main" id="{03CA646C-9AED-1644-9F2A-2BB4E2D0C96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488015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2023</a:t>
            </a:r>
          </a:p>
        </p:txBody>
      </p:sp>
      <p:cxnSp>
        <p:nvCxnSpPr>
          <p:cNvPr id="69" name="OTLSHAPE_TB_00000000000000000000000000000000_Separator6">
            <a:extLst>
              <a:ext uri="{FF2B5EF4-FFF2-40B4-BE49-F238E27FC236}">
                <a16:creationId xmlns:a16="http://schemas.microsoft.com/office/drawing/2014/main" id="{E7D60758-F4DF-7644-AB8C-A2F57C09FA78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8314513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0" name="OTLSHAPE_TB_00000000000000000000000000000000_TimescaleInterval7">
            <a:extLst>
              <a:ext uri="{FF2B5EF4-FFF2-40B4-BE49-F238E27FC236}">
                <a16:creationId xmlns:a16="http://schemas.microsoft.com/office/drawing/2014/main" id="{CA9B5957-B27E-254A-A48E-01543991E8C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8378014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</a:t>
            </a:r>
          </a:p>
        </p:txBody>
      </p:sp>
      <p:cxnSp>
        <p:nvCxnSpPr>
          <p:cNvPr id="71" name="OTLSHAPE_TB_00000000000000000000000000000000_Separator7">
            <a:extLst>
              <a:ext uri="{FF2B5EF4-FFF2-40B4-BE49-F238E27FC236}">
                <a16:creationId xmlns:a16="http://schemas.microsoft.com/office/drawing/2014/main" id="{5BD2E022-24B0-9149-A632-1898C8AE652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9206950" y="270205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2" name="OTLSHAPE_TB_00000000000000000000000000000000_TimescaleInterval8">
            <a:extLst>
              <a:ext uri="{FF2B5EF4-FFF2-40B4-BE49-F238E27FC236}">
                <a16:creationId xmlns:a16="http://schemas.microsoft.com/office/drawing/2014/main" id="{2AEA2B03-2A77-374F-A06E-0E401C0E226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0451" y="273603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457200">
              <a:defRPr/>
            </a:pPr>
            <a:r>
              <a:rPr lang="en-GB" kern="0" spc="-2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2025</a:t>
            </a:r>
          </a:p>
        </p:txBody>
      </p:sp>
      <p:sp>
        <p:nvSpPr>
          <p:cNvPr id="73" name="OTLSHAPE_M_2d0797157b8f4b8eac03a9e74cdce7ed_Title">
            <a:extLst>
              <a:ext uri="{FF2B5EF4-FFF2-40B4-BE49-F238E27FC236}">
                <a16:creationId xmlns:a16="http://schemas.microsoft.com/office/drawing/2014/main" id="{65A1C29E-A7D2-804D-8A2A-137177ED10E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3834651" y="2091178"/>
            <a:ext cx="69850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spc="-8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ISrc to LEBT </a:t>
            </a:r>
          </a:p>
        </p:txBody>
      </p:sp>
      <p:sp>
        <p:nvSpPr>
          <p:cNvPr id="74" name="OTLSHAPE_M_2d0797157b8f4b8eac03a9e74cdce7ed_Shape">
            <a:extLst>
              <a:ext uri="{FF2B5EF4-FFF2-40B4-BE49-F238E27FC236}">
                <a16:creationId xmlns:a16="http://schemas.microsoft.com/office/drawing/2014/main" id="{A0249A9F-FC31-2F4C-B1A7-39B5B9991A8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16200000">
            <a:off x="3637801" y="2280248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OTLSHAPE_M_15462190989a4e5087e6d7cc02e1ed2d_Title">
            <a:extLst>
              <a:ext uri="{FF2B5EF4-FFF2-40B4-BE49-F238E27FC236}">
                <a16:creationId xmlns:a16="http://schemas.microsoft.com/office/drawing/2014/main" id="{7A8C3DF9-250E-4B47-913A-B7C631C675E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4777000" y="1673304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spc="-8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ISrc</a:t>
            </a:r>
            <a:r>
              <a:rPr lang="en-GB" sz="1600" kern="0" spc="-8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DTL1</a:t>
            </a:r>
          </a:p>
        </p:txBody>
      </p:sp>
      <p:sp>
        <p:nvSpPr>
          <p:cNvPr id="76" name="OTLSHAPE_M_15462190989a4e5087e6d7cc02e1ed2d_Shape">
            <a:extLst>
              <a:ext uri="{FF2B5EF4-FFF2-40B4-BE49-F238E27FC236}">
                <a16:creationId xmlns:a16="http://schemas.microsoft.com/office/drawing/2014/main" id="{E92C21FE-E777-0141-B62B-6FC945B10514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4661909" y="1995429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OTLSHAPE_M_1d6d4045bda3413182ef879ca83ea720_Title">
            <a:extLst>
              <a:ext uri="{FF2B5EF4-FFF2-40B4-BE49-F238E27FC236}">
                <a16:creationId xmlns:a16="http://schemas.microsoft.com/office/drawing/2014/main" id="{55B76031-5C77-4C4C-8408-6F57AA7D6FD6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361402" y="2079835"/>
            <a:ext cx="685800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spc="-8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ISrc</a:t>
            </a:r>
            <a:r>
              <a:rPr lang="en-GB" sz="1600" kern="0" spc="-8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DTL4</a:t>
            </a:r>
          </a:p>
        </p:txBody>
      </p:sp>
      <p:sp>
        <p:nvSpPr>
          <p:cNvPr id="78" name="OTLSHAPE_M_1d6d4045bda3413182ef879ca83ea720_Shape">
            <a:extLst>
              <a:ext uri="{FF2B5EF4-FFF2-40B4-BE49-F238E27FC236}">
                <a16:creationId xmlns:a16="http://schemas.microsoft.com/office/drawing/2014/main" id="{EA885037-AB65-4C43-B5A3-77C66491D3F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5259306" y="2280248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OTLSHAPE_M_ad26212a624042f8946c3ee929d0bce4_Title">
            <a:extLst>
              <a:ext uri="{FF2B5EF4-FFF2-40B4-BE49-F238E27FC236}">
                <a16:creationId xmlns:a16="http://schemas.microsoft.com/office/drawing/2014/main" id="{A3F2D6A4-6A20-054E-A08F-63FB7610E67A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041663" y="1465245"/>
            <a:ext cx="209906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spc="-2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Beam on Dump (BOD)</a:t>
            </a:r>
          </a:p>
        </p:txBody>
      </p:sp>
      <p:sp>
        <p:nvSpPr>
          <p:cNvPr id="80" name="OTLSHAPE_M_ad26212a624042f8946c3ee929d0bce4_Shape">
            <a:extLst>
              <a:ext uri="{FF2B5EF4-FFF2-40B4-BE49-F238E27FC236}">
                <a16:creationId xmlns:a16="http://schemas.microsoft.com/office/drawing/2014/main" id="{75E9D036-499A-264F-BC3F-170EFE1ED22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rot="16200000">
            <a:off x="5959113" y="15400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OTLSHAPE_M_42fdb2d4d8a3473fbbe4f286c2bc756f_Title">
            <a:extLst>
              <a:ext uri="{FF2B5EF4-FFF2-40B4-BE49-F238E27FC236}">
                <a16:creationId xmlns:a16="http://schemas.microsoft.com/office/drawing/2014/main" id="{6B7A2852-5247-7B4B-8EEE-8B377F2D0095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258288" y="1779625"/>
            <a:ext cx="2255426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Accelerator Ready for Beam on Target (RBOT)</a:t>
            </a:r>
          </a:p>
        </p:txBody>
      </p:sp>
      <p:sp>
        <p:nvSpPr>
          <p:cNvPr id="82" name="OTLSHAPE_M_42fdb2d4d8a3473fbbe4f286c2bc756f_Shape">
            <a:extLst>
              <a:ext uri="{FF2B5EF4-FFF2-40B4-BE49-F238E27FC236}">
                <a16:creationId xmlns:a16="http://schemas.microsoft.com/office/drawing/2014/main" id="{A8407B3D-F7C2-8643-8497-82FD3DD617E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6215140" y="1910170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OTLSHAPE_M_8d7a221684f14af6be101e2d47a3db1e_Title">
            <a:extLst>
              <a:ext uri="{FF2B5EF4-FFF2-40B4-BE49-F238E27FC236}">
                <a16:creationId xmlns:a16="http://schemas.microsoft.com/office/drawing/2014/main" id="{F6F7EB6F-BA37-8243-84CC-65D02CD294C9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7206893" y="2319064"/>
            <a:ext cx="1867419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spc="-1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Beam on Target (BOT)</a:t>
            </a:r>
          </a:p>
        </p:txBody>
      </p:sp>
      <p:sp>
        <p:nvSpPr>
          <p:cNvPr id="84" name="OTLSHAPE_M_8d7a221684f14af6be101e2d47a3db1e_Shape">
            <a:extLst>
              <a:ext uri="{FF2B5EF4-FFF2-40B4-BE49-F238E27FC236}">
                <a16:creationId xmlns:a16="http://schemas.microsoft.com/office/drawing/2014/main" id="{FF782772-309C-7848-B24D-A6559EC442C9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rot="16200000">
            <a:off x="7010044" y="2347306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5" name="OTLSHAPE_M_42029ffc31ed43b6a7c8bfb3ae80e6db_Title">
            <a:extLst>
              <a:ext uri="{FF2B5EF4-FFF2-40B4-BE49-F238E27FC236}">
                <a16:creationId xmlns:a16="http://schemas.microsoft.com/office/drawing/2014/main" id="{8FBC1EFC-2920-224A-BC7E-2455403EAD8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0252396" y="2129030"/>
            <a:ext cx="193960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>
              <a:defRPr/>
            </a:pPr>
            <a:r>
              <a:rPr lang="en-GB" sz="1600" kern="0" spc="-6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 of Construction</a:t>
            </a:r>
          </a:p>
        </p:txBody>
      </p:sp>
      <p:sp>
        <p:nvSpPr>
          <p:cNvPr id="86" name="OTLSHAPE_M_42029ffc31ed43b6a7c8bfb3ae80e6db_Shape">
            <a:extLst>
              <a:ext uri="{FF2B5EF4-FFF2-40B4-BE49-F238E27FC236}">
                <a16:creationId xmlns:a16="http://schemas.microsoft.com/office/drawing/2014/main" id="{4476C608-07D9-7846-8BFD-A709F1767E25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rot="16200000">
            <a:off x="10055547" y="2194988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7" name="OTLSHAPE_M_c84a122c0d264aa182ec835483cc070e_Title">
            <a:extLst>
              <a:ext uri="{FF2B5EF4-FFF2-40B4-BE49-F238E27FC236}">
                <a16:creationId xmlns:a16="http://schemas.microsoft.com/office/drawing/2014/main" id="{E4A394E2-E5FC-3C41-961F-F8EDC3EA6A8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8489154" y="3180975"/>
            <a:ext cx="2574891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457200">
              <a:defRPr/>
            </a:pPr>
            <a:r>
              <a:rPr lang="en-GB" sz="1600" kern="0" spc="-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 Of User Program (SOUP) </a:t>
            </a:r>
          </a:p>
        </p:txBody>
      </p:sp>
      <p:sp>
        <p:nvSpPr>
          <p:cNvPr id="88" name="OTLSHAPE_M_c84a122c0d264aa182ec835483cc070e_Shape">
            <a:extLst>
              <a:ext uri="{FF2B5EF4-FFF2-40B4-BE49-F238E27FC236}">
                <a16:creationId xmlns:a16="http://schemas.microsoft.com/office/drawing/2014/main" id="{1A076894-7C77-644D-99FE-F4020EE938E7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rot="16200000">
            <a:off x="8280426" y="321276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 defTabSz="457200">
              <a:defRPr/>
            </a:pPr>
            <a:endParaRPr lang="en-GB" sz="2800" kern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24A78-1322-7942-BCC3-AF05EAD6DEC0}"/>
              </a:ext>
            </a:extLst>
          </p:cNvPr>
          <p:cNvSpPr/>
          <p:nvPr/>
        </p:nvSpPr>
        <p:spPr>
          <a:xfrm>
            <a:off x="3404119" y="3440435"/>
            <a:ext cx="1244538" cy="22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10C6A-96AB-3D42-A001-3E577414CEE6}"/>
              </a:ext>
            </a:extLst>
          </p:cNvPr>
          <p:cNvSpPr txBox="1"/>
          <p:nvPr/>
        </p:nvSpPr>
        <p:spPr>
          <a:xfrm>
            <a:off x="867289" y="3194294"/>
            <a:ext cx="292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Deploy about half of the diagnostic system types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B41570-2058-A541-A468-36C36870B7FE}"/>
              </a:ext>
            </a:extLst>
          </p:cNvPr>
          <p:cNvSpPr/>
          <p:nvPr/>
        </p:nvSpPr>
        <p:spPr>
          <a:xfrm>
            <a:off x="3569770" y="4035589"/>
            <a:ext cx="2619969" cy="22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08FBCC0-5537-6142-B43B-8D8CE3499B4D}"/>
              </a:ext>
            </a:extLst>
          </p:cNvPr>
          <p:cNvSpPr txBox="1"/>
          <p:nvPr/>
        </p:nvSpPr>
        <p:spPr>
          <a:xfrm>
            <a:off x="447675" y="3858721"/>
            <a:ext cx="315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 and deploy the other half of diagnostic system types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47B17C2-5377-2849-A8F0-CDFC79E7B534}"/>
              </a:ext>
            </a:extLst>
          </p:cNvPr>
          <p:cNvSpPr/>
          <p:nvPr/>
        </p:nvSpPr>
        <p:spPr>
          <a:xfrm>
            <a:off x="4814229" y="4687580"/>
            <a:ext cx="2219736" cy="22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8B7DD4-D080-CF4F-99A2-40007D59EDBC}"/>
              </a:ext>
            </a:extLst>
          </p:cNvPr>
          <p:cNvSpPr txBox="1"/>
          <p:nvPr/>
        </p:nvSpPr>
        <p:spPr>
          <a:xfrm>
            <a:off x="1485899" y="4492956"/>
            <a:ext cx="332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 some systems based upon commissioning experience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D90C61E-A707-BD40-AB90-B64907E500CE}"/>
              </a:ext>
            </a:extLst>
          </p:cNvPr>
          <p:cNvSpPr/>
          <p:nvPr/>
        </p:nvSpPr>
        <p:spPr>
          <a:xfrm>
            <a:off x="6082101" y="5369053"/>
            <a:ext cx="2295913" cy="22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52C81B-FA5F-2E42-ACF0-C6A35F16E4EF}"/>
              </a:ext>
            </a:extLst>
          </p:cNvPr>
          <p:cNvSpPr txBox="1"/>
          <p:nvPr/>
        </p:nvSpPr>
        <p:spPr>
          <a:xfrm>
            <a:off x="981589" y="5168513"/>
            <a:ext cx="510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 deferred systems (advanced detectors,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non-invasive techniques, halo techniques, target…)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8D50CAE-19F6-B543-B516-6259A68CC1B1}"/>
              </a:ext>
            </a:extLst>
          </p:cNvPr>
          <p:cNvSpPr/>
          <p:nvPr/>
        </p:nvSpPr>
        <p:spPr>
          <a:xfrm>
            <a:off x="7033965" y="6206906"/>
            <a:ext cx="2996182" cy="22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4A24D7-E028-D440-A4E1-59D753105F13}"/>
              </a:ext>
            </a:extLst>
          </p:cNvPr>
          <p:cNvSpPr txBox="1"/>
          <p:nvPr/>
        </p:nvSpPr>
        <p:spPr>
          <a:xfrm>
            <a:off x="790457" y="5910747"/>
            <a:ext cx="631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Developments, data analysis, machine studies,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goal of achieving full neutron source performance (collaboration with accelerator, target, neutron science)</a:t>
            </a:r>
          </a:p>
        </p:txBody>
      </p:sp>
    </p:spTree>
    <p:extLst>
      <p:ext uri="{BB962C8B-B14F-4D97-AF65-F5344CB8AC3E}">
        <p14:creationId xmlns:p14="http://schemas.microsoft.com/office/powerpoint/2010/main" val="157897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4"/>
          <p:cNvSpPr>
            <a:spLocks noChangeShapeType="1"/>
          </p:cNvSpPr>
          <p:nvPr/>
        </p:nvSpPr>
        <p:spPr bwMode="auto">
          <a:xfrm flipV="1">
            <a:off x="4047483" y="3119259"/>
            <a:ext cx="7461987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rot="5400000" flipV="1">
            <a:off x="4076552" y="2920821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rot="5400000" flipV="1">
            <a:off x="5620678" y="2920821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rot="5400000" flipV="1">
            <a:off x="7272892" y="2908121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rot="5400000" flipV="1">
            <a:off x="10557117" y="2916059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rot="5400000" flipV="1">
            <a:off x="8935785" y="2916059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4557043" y="260786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2002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6103219" y="262056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2003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7761264" y="262056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2004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9331551" y="262056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2005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10875531" y="262056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2006</a:t>
            </a: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4696015" y="2987039"/>
            <a:ext cx="3648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4331217" y="2987039"/>
            <a:ext cx="189155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6824979" y="2987039"/>
            <a:ext cx="46902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5549144" y="2987039"/>
            <a:ext cx="3648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7751455" y="2987039"/>
            <a:ext cx="364799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10044481" y="2987039"/>
            <a:ext cx="37638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10646690" y="2987039"/>
            <a:ext cx="422704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11214157" y="2987039"/>
            <a:ext cx="295313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8654769" y="2987039"/>
            <a:ext cx="364799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2328200" y="2006511"/>
            <a:ext cx="8935851" cy="12097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rot="16200000">
            <a:off x="2255811" y="2225160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rot="16200000">
            <a:off x="5540036" y="2217222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rot="16200000">
            <a:off x="3918704" y="2217222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rot="16200000">
            <a:off x="7167284" y="2214047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943367" y="2111903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9436481" y="1879044"/>
            <a:ext cx="276890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193866" y="1856415"/>
            <a:ext cx="438265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8190085" y="1872193"/>
            <a:ext cx="187076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5322367" y="1890115"/>
            <a:ext cx="739932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508328" y="2100247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059482" y="2112884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10773" y="1001631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Source/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LEBT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24138" y="619839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RFQ/MEBT/DTL1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03657" y="1083821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DTL 2-4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37076" y="372070"/>
            <a:ext cx="1649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DTL5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Spokes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Medium Beta</a:t>
            </a:r>
          </a:p>
        </p:txBody>
      </p:sp>
      <p:cxnSp>
        <p:nvCxnSpPr>
          <p:cNvPr id="39" name="Straight Arrow Connector 38"/>
          <p:cNvCxnSpPr>
            <a:cxnSpLocks/>
            <a:stCxn id="62" idx="2"/>
            <a:endCxn id="46" idx="0"/>
          </p:cNvCxnSpPr>
          <p:nvPr/>
        </p:nvCxnSpPr>
        <p:spPr>
          <a:xfrm>
            <a:off x="5075805" y="1647962"/>
            <a:ext cx="616529" cy="24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  <a:stCxn id="63" idx="2"/>
          </p:cNvCxnSpPr>
          <p:nvPr/>
        </p:nvCxnSpPr>
        <p:spPr>
          <a:xfrm>
            <a:off x="6423615" y="989171"/>
            <a:ext cx="839344" cy="834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  <a:endCxn id="45" idx="0"/>
          </p:cNvCxnSpPr>
          <p:nvPr/>
        </p:nvCxnSpPr>
        <p:spPr>
          <a:xfrm>
            <a:off x="8170561" y="1521486"/>
            <a:ext cx="113062" cy="35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  <a:stCxn id="67" idx="2"/>
          </p:cNvCxnSpPr>
          <p:nvPr/>
        </p:nvCxnSpPr>
        <p:spPr>
          <a:xfrm flipH="1">
            <a:off x="9593653" y="1295400"/>
            <a:ext cx="68201" cy="53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355284" y="2568874"/>
            <a:ext cx="7617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SNS</a:t>
            </a:r>
            <a:endParaRPr lang="en-US" sz="28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448742" y="1346624"/>
            <a:ext cx="6957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ESS</a:t>
            </a:r>
          </a:p>
        </p:txBody>
      </p:sp>
      <p:cxnSp>
        <p:nvCxnSpPr>
          <p:cNvPr id="11293" name="Straight Arrow Connector 11292"/>
          <p:cNvCxnSpPr>
            <a:cxnSpLocks/>
            <a:stCxn id="79" idx="2"/>
          </p:cNvCxnSpPr>
          <p:nvPr/>
        </p:nvCxnSpPr>
        <p:spPr>
          <a:xfrm flipH="1">
            <a:off x="3112744" y="1319459"/>
            <a:ext cx="498248" cy="50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2328199" y="1861612"/>
            <a:ext cx="1014054" cy="271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21161" y="673129"/>
            <a:ext cx="177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Source/LEBT</a:t>
            </a:r>
            <a:b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Catania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779"/>
          <a:stretch/>
        </p:blipFill>
        <p:spPr>
          <a:xfrm>
            <a:off x="4828656" y="3782517"/>
            <a:ext cx="6240738" cy="2738203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9558579" y="3232024"/>
            <a:ext cx="9655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Elliptical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25783" y="3933461"/>
            <a:ext cx="26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Deployment at scale: superconducting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devices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190085" y="4780286"/>
            <a:ext cx="734016" cy="785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 flipH="1" flipV="1">
            <a:off x="9436482" y="2395436"/>
            <a:ext cx="650354" cy="35032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0079390" y="2741434"/>
            <a:ext cx="0" cy="25943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9443635" y="2173999"/>
            <a:ext cx="0" cy="24448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730159" y="3200400"/>
            <a:ext cx="7046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DTL 1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45349" y="3241965"/>
            <a:ext cx="7259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MEBT</a:t>
            </a:r>
          </a:p>
        </p:txBody>
      </p:sp>
      <p:sp>
        <p:nvSpPr>
          <p:cNvPr id="3" name="Arc 2"/>
          <p:cNvSpPr/>
          <p:nvPr/>
        </p:nvSpPr>
        <p:spPr>
          <a:xfrm flipV="1">
            <a:off x="4978749" y="3276600"/>
            <a:ext cx="1780756" cy="228600"/>
          </a:xfrm>
          <a:prstGeom prst="arc">
            <a:avLst>
              <a:gd name="adj1" fmla="val 11094643"/>
              <a:gd name="adj2" fmla="val 21534356"/>
            </a:avLst>
          </a:prstGeom>
          <a:solidFill>
            <a:schemeClr val="bg1"/>
          </a:solidFill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1285" y="3276990"/>
            <a:ext cx="1041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</a:t>
            </a:r>
          </a:p>
        </p:txBody>
      </p:sp>
      <p:sp>
        <p:nvSpPr>
          <p:cNvPr id="73" name="Arc 72"/>
          <p:cNvSpPr/>
          <p:nvPr/>
        </p:nvSpPr>
        <p:spPr>
          <a:xfrm flipV="1">
            <a:off x="7241043" y="3151950"/>
            <a:ext cx="2385906" cy="377836"/>
          </a:xfrm>
          <a:prstGeom prst="arc">
            <a:avLst>
              <a:gd name="adj1" fmla="val 11174510"/>
              <a:gd name="adj2" fmla="val 2136738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33853" y="3312964"/>
            <a:ext cx="958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</a:t>
            </a:r>
          </a:p>
        </p:txBody>
      </p:sp>
      <p:sp>
        <p:nvSpPr>
          <p:cNvPr id="75" name="Line 8">
            <a:extLst>
              <a:ext uri="{FF2B5EF4-FFF2-40B4-BE49-F238E27FC236}">
                <a16:creationId xmlns:a16="http://schemas.microsoft.com/office/drawing/2014/main" id="{A61E6A81-ED32-7449-906F-139A10B62E3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297093" y="2173998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Line 9">
            <a:extLst>
              <a:ext uri="{FF2B5EF4-FFF2-40B4-BE49-F238E27FC236}">
                <a16:creationId xmlns:a16="http://schemas.microsoft.com/office/drawing/2014/main" id="{433A8E27-C6C3-2E4C-B5C1-43C8BD8354D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675761" y="2173998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id="{6D5C7BB8-BB21-B34A-B438-3D6FC764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64" y="2149419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FD00ECF8-7D00-3142-8EA1-EF27F0AA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002" y="2149419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B1DEBA8B-9F4D-EB4F-A4F1-F55220D6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9393" y="2149419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2022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E83F73AE-A9AF-984E-99EC-3B9CF8A9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051" y="1874384"/>
            <a:ext cx="219899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B571F2-0469-D64E-8062-6A1CA36EEB87}"/>
              </a:ext>
            </a:extLst>
          </p:cNvPr>
          <p:cNvSpPr txBox="1"/>
          <p:nvPr/>
        </p:nvSpPr>
        <p:spPr>
          <a:xfrm>
            <a:off x="469489" y="4316290"/>
            <a:ext cx="3958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 past, ESS appeared too compressed.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Now, I think that it looks achievable and similar to RHIC and SNS.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749DF7-0CB8-9942-BC1E-4418E8F310E8}"/>
              </a:ext>
            </a:extLst>
          </p:cNvPr>
          <p:cNvSpPr txBox="1"/>
          <p:nvPr/>
        </p:nvSpPr>
        <p:spPr>
          <a:xfrm>
            <a:off x="10394660" y="286189"/>
            <a:ext cx="10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target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9D3B744-C587-7B47-A51F-3748E6FC9184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11063200" y="688211"/>
            <a:ext cx="310801" cy="1186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2110DB-37CA-3A4F-8333-4EE59A0E1DD5}"/>
              </a:ext>
            </a:extLst>
          </p:cNvPr>
          <p:cNvSpPr txBox="1"/>
          <p:nvPr/>
        </p:nvSpPr>
        <p:spPr>
          <a:xfrm>
            <a:off x="214451" y="27862"/>
            <a:ext cx="244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01194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DE25-75FB-9644-B566-59860D8E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Focus Areas for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83CB-9DC8-2A40-8559-1D63C7079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45" y="1610591"/>
            <a:ext cx="10238498" cy="5247409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Deploy normal-conducting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diagnostic systems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Wrap up most prototype testing and remaining design reviews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Project management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Biggest issue: Projected budget gap of 2 to 5%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Soliciting ideas for cost savings/deferral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Technical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 1.0 firmware and software architecture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Data on demand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Timing integration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MPS integration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Low latency link</a:t>
            </a:r>
          </a:p>
          <a:p>
            <a:pPr lvl="1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1EF44-5940-8949-A319-AD85912B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fld>
            <a:endParaRPr lang="en-GB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0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2033-1B34-D74A-9E6F-077052A35868}"/>
              </a:ext>
            </a:extLst>
          </p:cNvPr>
          <p:cNvSpPr txBox="1"/>
          <p:nvPr/>
        </p:nvSpPr>
        <p:spPr>
          <a:xfrm>
            <a:off x="5464629" y="3548744"/>
            <a:ext cx="101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0836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820" y="1531586"/>
            <a:ext cx="5215475" cy="5105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Accelerator Partner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fld>
            <a:endParaRPr lang="sv-S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latin typeface="Calibri Light" panose="020F0302020204030204" pitchFamily="34" charset="0"/>
                <a:cs typeface="Calibri Light" panose="020F0302020204030204" pitchFamily="34" charset="0"/>
              </a:rPr>
              <a:t>M. Lindroos, H. Danared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51584" y="1628800"/>
            <a:ext cx="2448272" cy="332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000" u="sng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In-kind (</a:t>
            </a:r>
            <a:r>
              <a:rPr lang="sv-SE" sz="1000" u="sng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main</a:t>
            </a:r>
            <a:r>
              <a:rPr lang="sv-SE" sz="1000" u="sng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</a:t>
            </a:r>
            <a:r>
              <a:rPr lang="sv-SE" sz="1000" u="sng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contributions</a:t>
            </a:r>
            <a:r>
              <a:rPr lang="sv-SE" sz="1000" u="sng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endParaRPr lang="sv-SE" sz="8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ATOMKI (RF-LPS)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CEA (RFQ, SRF,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Diagn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CNRS (SRF,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Cryogenics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Cockcroft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Inst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(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Diagn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Daresbury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Lab (SRF, Vacuum)</a:t>
            </a:r>
          </a:p>
          <a:p>
            <a:pPr algn="l" eaLnBrk="1" hangingPunct="1"/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Elettra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(RF, Magnets, PS,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Diagn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ESS-Bilbao (MEBT, RF)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Huddersfield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Univ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(RF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distrib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IFJ PAN (Installations, test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stand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INFN Catania (Source, LEBT)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INFN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Legnaro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(DTL)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INFN Milan (SRF)</a:t>
            </a:r>
          </a:p>
          <a:p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Lodz UT (LLRF)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NCBJ (LLRF, gamma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blockers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Tallinn UT (RF)</a:t>
            </a:r>
          </a:p>
          <a:p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Univ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Bergen (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Seconded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staff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Univ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Oslo (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Diagn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  <a:p>
            <a:pPr algn="l" eaLnBrk="1" hangingPunct="1"/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Warsaw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UT (LLRF)</a:t>
            </a:r>
          </a:p>
          <a:p>
            <a:pPr algn="l" eaLnBrk="1" hangingPunct="1"/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Wroclaw UT (</a:t>
            </a:r>
            <a:r>
              <a:rPr lang="sv-SE" sz="10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Cryogenics</a:t>
            </a:r>
            <a:r>
              <a:rPr lang="sv-SE" sz="1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343944" y="5096047"/>
            <a:ext cx="2304256" cy="116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000" u="sng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Collaboration agreements</a:t>
            </a:r>
          </a:p>
          <a:p>
            <a:pPr algn="l" eaLnBrk="1" hangingPunct="1"/>
            <a:endParaRPr lang="sv-SE" sz="800">
              <a:solidFill>
                <a:srgbClr val="604A7B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  <a:p>
            <a:pPr algn="l" eaLnBrk="1" hangingPunct="1"/>
            <a:r>
              <a:rPr lang="sv-SE" sz="10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Aarhus Univ (Beam delivery, diagn)</a:t>
            </a:r>
          </a:p>
          <a:p>
            <a:pPr algn="l" eaLnBrk="1" hangingPunct="1"/>
            <a:r>
              <a:rPr lang="sv-SE" sz="10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DESY (Diagn)</a:t>
            </a:r>
          </a:p>
          <a:p>
            <a:pPr algn="l" eaLnBrk="1" hangingPunct="1"/>
            <a:r>
              <a:rPr lang="sv-SE" sz="10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Lund Univ (LLRF, RF)</a:t>
            </a:r>
          </a:p>
          <a:p>
            <a:pPr algn="l" eaLnBrk="1" hangingPunct="1"/>
            <a:r>
              <a:rPr lang="sv-SE" sz="10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Uppsala Univ (Test stand)</a:t>
            </a:r>
          </a:p>
          <a:p>
            <a:pPr algn="l" eaLnBrk="1" hangingPunct="1"/>
            <a:r>
              <a:rPr lang="sv-SE" sz="10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University West (Diagn)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82612" y="2482011"/>
            <a:ext cx="1728192" cy="8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IK signed</a:t>
            </a:r>
          </a:p>
          <a:p>
            <a:pPr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IK endorsed</a:t>
            </a:r>
          </a:p>
          <a:p>
            <a:pPr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Collaboration</a:t>
            </a:r>
          </a:p>
          <a:p>
            <a:pPr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agreement signed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sv-S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Oct</a:t>
            </a: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49610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225" y="1897529"/>
            <a:ext cx="43628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Aarhus University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CEA </a:t>
            </a: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Saclay</a:t>
            </a: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, Paris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CERN, Geneva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Cockcroft Institute, Daresbury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DESY, Hamburg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Elettra</a:t>
            </a: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 – </a:t>
            </a: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Sincrotrone</a:t>
            </a: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 Trieste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ESS Bilbao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INFN, Catania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INFN, </a:t>
            </a: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Legnaro</a:t>
            </a:r>
            <a:endParaRPr lang="en-US" dirty="0">
              <a:solidFill>
                <a:srgbClr val="535353"/>
              </a:solidFill>
              <a:latin typeface="Calibri Light" panose="020F0302020204030204" pitchFamily="34" charset="0"/>
              <a:ea typeface="Gill Sans Light" charset="0"/>
              <a:cs typeface="Calibri Light" panose="020F0302020204030204" pitchFamily="34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Lund University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University of Oslo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Technical University of Denmark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Science and Technology Facilities Council, Daresbury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Warsaw University of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12" y="1909378"/>
            <a:ext cx="3962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IMP, China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J-PARC, Japan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Oak Ridge National Laboratory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Los Alamos National Laboratory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INR, Moscow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Högskola</a:t>
            </a: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Väst</a:t>
            </a: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Trollhättan</a:t>
            </a:r>
            <a:endParaRPr lang="en-US" dirty="0">
              <a:solidFill>
                <a:srgbClr val="535353"/>
              </a:solidFill>
              <a:latin typeface="Calibri Light" panose="020F0302020204030204" pitchFamily="34" charset="0"/>
              <a:ea typeface="Gill Sans Light" charset="0"/>
              <a:cs typeface="Calibri Light" panose="020F0302020204030204" pitchFamily="34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Stony Brook U., New York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BNL, New York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162CFB-75B7-0B49-8600-85300FBD1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08"/>
          <a:stretch/>
        </p:blipFill>
        <p:spPr>
          <a:xfrm>
            <a:off x="7109056" y="4687047"/>
            <a:ext cx="2311828" cy="16088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E1DE3E-55F0-7B4C-84E8-BCC038F6C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27"/>
          <a:stretch/>
        </p:blipFill>
        <p:spPr>
          <a:xfrm>
            <a:off x="8331234" y="1636616"/>
            <a:ext cx="3517960" cy="288272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34" y="1636615"/>
            <a:ext cx="1063322" cy="1027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572B99-9323-D346-A41F-BF4ABDB1D1F4}"/>
              </a:ext>
            </a:extLst>
          </p:cNvPr>
          <p:cNvGrpSpPr/>
          <p:nvPr/>
        </p:nvGrpSpPr>
        <p:grpSpPr>
          <a:xfrm>
            <a:off x="9541657" y="4687047"/>
            <a:ext cx="2307536" cy="1608803"/>
            <a:chOff x="8963010" y="4496786"/>
            <a:chExt cx="3076714" cy="21450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DCDEE2-DB6B-514C-B231-661A3302C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1988"/>
            <a:stretch/>
          </p:blipFill>
          <p:spPr>
            <a:xfrm>
              <a:off x="8963010" y="4496786"/>
              <a:ext cx="3076714" cy="2145071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73ACF4-97BD-7542-AE8C-2924F624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60004" y="5332467"/>
              <a:ext cx="123794" cy="111415"/>
            </a:xfrm>
            <a:prstGeom prst="rect">
              <a:avLst/>
            </a:prstGeom>
          </p:spPr>
        </p:pic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93B92F-493F-AA48-9136-44C4142D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50" y="6655456"/>
            <a:ext cx="3086100" cy="120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Tom Shea 2018-06-13,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SLHiPP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Uppsala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7C08B4B-B30D-7343-A452-B6A0E5EB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ESS Diagnostics: </a:t>
            </a:r>
            <a:br>
              <a:rPr lang="en-US" dirty="0"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en-US" dirty="0">
                <a:latin typeface="Calibri Light" panose="020F0302020204030204" pitchFamily="34" charset="0"/>
                <a:ea typeface="Gill Sans Light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Partners and Collaborators</a:t>
            </a:r>
          </a:p>
        </p:txBody>
      </p:sp>
    </p:spTree>
    <p:extLst>
      <p:ext uri="{BB962C8B-B14F-4D97-AF65-F5344CB8AC3E}">
        <p14:creationId xmlns:p14="http://schemas.microsoft.com/office/powerpoint/2010/main" val="44144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4788-7A57-6A43-A6D9-2E0C6ACF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 Lund – continuing to assemble the team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AC3925-E545-864F-94AB-7D9F42146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128" y="1428164"/>
            <a:ext cx="8902320" cy="53757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8E94-FA6E-7C4A-917F-74821E38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fld>
            <a:endParaRPr lang="en-GB" noProof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68EE3-39AB-0241-8004-589153CEA52F}"/>
              </a:ext>
            </a:extLst>
          </p:cNvPr>
          <p:cNvSpPr txBox="1"/>
          <p:nvPr/>
        </p:nvSpPr>
        <p:spPr>
          <a:xfrm>
            <a:off x="7512629" y="6075145"/>
            <a:ext cx="273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I’m second from the left… and a bit jet-lagged…</a:t>
            </a:r>
          </a:p>
        </p:txBody>
      </p:sp>
    </p:spTree>
    <p:extLst>
      <p:ext uri="{BB962C8B-B14F-4D97-AF65-F5344CB8AC3E}">
        <p14:creationId xmlns:p14="http://schemas.microsoft.com/office/powerpoint/2010/main" val="358464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1AA1-33DE-BE41-91A5-4E22EE3F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 Leads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043EF2-2BCA-E449-8D36-DBFC90D7B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88036"/>
              </p:ext>
            </p:extLst>
          </p:nvPr>
        </p:nvGraphicFramePr>
        <p:xfrm>
          <a:off x="1589809" y="1735113"/>
          <a:ext cx="7335982" cy="4503892"/>
        </p:xfrm>
        <a:graphic>
          <a:graphicData uri="http://schemas.openxmlformats.org/drawingml/2006/table">
            <a:tbl>
              <a:tblPr/>
              <a:tblGrid>
                <a:gridCol w="4187537">
                  <a:extLst>
                    <a:ext uri="{9D8B030D-6E8A-4147-A177-3AD203B41FA5}">
                      <a16:colId xmlns:a16="http://schemas.microsoft.com/office/drawing/2014/main" val="1079186678"/>
                    </a:ext>
                  </a:extLst>
                </a:gridCol>
                <a:gridCol w="3148445">
                  <a:extLst>
                    <a:ext uri="{9D8B030D-6E8A-4147-A177-3AD203B41FA5}">
                      <a16:colId xmlns:a16="http://schemas.microsoft.com/office/drawing/2014/main" val="158109216"/>
                    </a:ext>
                  </a:extLst>
                </a:gridCol>
              </a:tblGrid>
              <a:tr h="25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solidFill>
                            <a:srgbClr val="172B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System</a:t>
                      </a:r>
                    </a:p>
                  </a:txBody>
                  <a:tcPr marL="16072" marR="24108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solidFill>
                            <a:srgbClr val="172B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System Lead</a:t>
                      </a:r>
                    </a:p>
                  </a:txBody>
                  <a:tcPr marL="16072" marR="24108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38447"/>
                  </a:ext>
                </a:extLst>
              </a:tr>
              <a:tr h="16136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Aperture Monitor(fixed and moveable)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84220"/>
                  </a:ext>
                </a:extLst>
              </a:tr>
              <a:tr h="30023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BCM (BCM, fast BCM, IS supply current)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Hooman Hassanzadegan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801973"/>
                  </a:ext>
                </a:extLst>
              </a:tr>
              <a:tr h="25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BLM (nBLM, ICBLM, X-Ray spectroscopy)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Irena Dolenc Kittelmann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923500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BPM (BPM, fast BPM)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Hooman Hassanzadegan</a:t>
                      </a:r>
                      <a:endParaRPr lang="en-US" sz="1800" b="0" i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991191"/>
                  </a:ext>
                </a:extLst>
              </a:tr>
              <a:tr h="16136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Doppler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464842"/>
                  </a:ext>
                </a:extLst>
              </a:tr>
              <a:tr h="32366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EMU (Alison, slit-grid)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Clement Derrez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18743"/>
                  </a:ext>
                </a:extLst>
              </a:tr>
              <a:tr h="28011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FC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Elena Donegani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18556"/>
                  </a:ext>
                </a:extLst>
              </a:tr>
              <a:tr h="115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Imaging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895321"/>
                  </a:ext>
                </a:extLst>
              </a:tr>
              <a:tr h="25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Insertable Beam Stops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Elena Donegani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47057"/>
                  </a:ext>
                </a:extLst>
              </a:tr>
              <a:tr h="115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LBM (BSM)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Irena Dolenc Kittelmann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96400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NPM (IPM, BIF)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274016"/>
                  </a:ext>
                </a:extLst>
              </a:tr>
              <a:tr h="29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Scraper(MEBT)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034163"/>
                  </a:ext>
                </a:extLst>
              </a:tr>
              <a:tr h="16136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 Grid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953510"/>
                  </a:ext>
                </a:extLst>
              </a:tr>
              <a:tr h="115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WS(scanning, fast)</a:t>
                      </a: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Clement Derrez</a:t>
                      </a:r>
                      <a:endParaRPr lang="en-US" sz="1800" b="0" i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6072" marR="16072" marT="11251" marB="11251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54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A2F04-39DF-394C-B6A4-C4491DA3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fld>
            <a:endParaRPr lang="en-GB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F2D76-F826-FE47-84DA-CC3026D04B09}"/>
              </a:ext>
            </a:extLst>
          </p:cNvPr>
          <p:cNvSpPr txBox="1"/>
          <p:nvPr/>
        </p:nvSpPr>
        <p:spPr>
          <a:xfrm>
            <a:off x="1476893" y="6469490"/>
            <a:ext cx="74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https://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confluence.esss.lu.se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/display/BIG/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Organization+of+Beam+Diagnostics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7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1AA1-33DE-BE41-91A5-4E22EE3F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Technical Leads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A2F04-39DF-394C-B6A4-C4491DA3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fld>
            <a:endParaRPr lang="en-GB" noProof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673DCB-04B7-2B4A-BEEB-E92396A8D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01301"/>
              </p:ext>
            </p:extLst>
          </p:nvPr>
        </p:nvGraphicFramePr>
        <p:xfrm>
          <a:off x="1350816" y="1487435"/>
          <a:ext cx="8977748" cy="4887198"/>
        </p:xfrm>
        <a:graphic>
          <a:graphicData uri="http://schemas.openxmlformats.org/drawingml/2006/table">
            <a:tbl>
              <a:tblPr/>
              <a:tblGrid>
                <a:gridCol w="4400551">
                  <a:extLst>
                    <a:ext uri="{9D8B030D-6E8A-4147-A177-3AD203B41FA5}">
                      <a16:colId xmlns:a16="http://schemas.microsoft.com/office/drawing/2014/main" val="3272219999"/>
                    </a:ext>
                  </a:extLst>
                </a:gridCol>
                <a:gridCol w="4577197">
                  <a:extLst>
                    <a:ext uri="{9D8B030D-6E8A-4147-A177-3AD203B41FA5}">
                      <a16:colId xmlns:a16="http://schemas.microsoft.com/office/drawing/2014/main" val="2778284931"/>
                    </a:ext>
                  </a:extLst>
                </a:gridCol>
              </a:tblGrid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solidFill>
                            <a:srgbClr val="172B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Technical Area</a:t>
                      </a:r>
                    </a:p>
                  </a:txBody>
                  <a:tcPr marL="30351" marR="45527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solidFill>
                            <a:srgbClr val="172B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Responsible</a:t>
                      </a:r>
                    </a:p>
                  </a:txBody>
                  <a:tcPr marL="30351" marR="45527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15712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Cabling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Edvard Bergman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64632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Commissioning (LEBT)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Cyrille Thomas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14153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Data Management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Johan Norin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935580"/>
                  </a:ext>
                </a:extLst>
              </a:tr>
              <a:tr h="39213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Electronics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Clement Derrez</a:t>
                      </a:r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 </a:t>
                      </a:r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Hooman Hassanzadegan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880848"/>
                  </a:ext>
                </a:extLst>
              </a:tr>
              <a:tr h="376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FPGA, digital architecture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7"/>
                        </a:rPr>
                        <a:t>Kaj Rosengren</a:t>
                      </a:r>
                      <a:endParaRPr lang="en-US" sz="1800" b="0" i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02603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Installation Manager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8"/>
                        </a:rPr>
                        <a:t>Viatcheslav Grishin</a:t>
                      </a:r>
                      <a:endParaRPr lang="en-US" sz="1800" b="0" i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044448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Laboratory Manager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Edvard Bergman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00998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Mechanical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9"/>
                        </a:rPr>
                        <a:t>Thomas Grandsaert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822464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Motion Control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Clement Derrez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23855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Project Planning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Johan Norin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53669"/>
                  </a:ext>
                </a:extLst>
              </a:tr>
              <a:tr h="304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Protection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10"/>
                        </a:rPr>
                        <a:t>Irena Dolenc Kittelmann</a:t>
                      </a:r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 </a:t>
                      </a:r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9"/>
                        </a:rPr>
                        <a:t>Thomas Grandsaert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67835"/>
                  </a:ext>
                </a:extLst>
              </a:tr>
              <a:tr h="304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Radiation effects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10"/>
                        </a:rPr>
                        <a:t>Irena Dolenc Kittelmann</a:t>
                      </a:r>
                      <a:r>
                        <a:rPr lang="fi" sz="18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,</a:t>
                      </a:r>
                      <a:r>
                        <a:rPr lang="fi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11"/>
                        </a:rPr>
                        <a:t>Elena Donegani</a:t>
                      </a:r>
                      <a:endParaRPr lang="fi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539191"/>
                  </a:ext>
                </a:extLst>
              </a:tr>
              <a:tr h="304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Software, EPICS integration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12"/>
                        </a:rPr>
                        <a:t>Hinko Kocevar</a:t>
                      </a:r>
                      <a:endParaRPr lang="en-US" sz="1800" b="0" i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855629"/>
                  </a:ext>
                </a:extLst>
              </a:tr>
              <a:tr h="2173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Verification</a:t>
                      </a: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94C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Clement Derrez</a:t>
                      </a:r>
                      <a:endParaRPr lang="en-US" sz="1800" b="0" i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0351" marR="30351" marT="21246" marB="21246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2697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37F9A6-29ED-5D43-AE00-906E26919A2A}"/>
              </a:ext>
            </a:extLst>
          </p:cNvPr>
          <p:cNvSpPr txBox="1"/>
          <p:nvPr/>
        </p:nvSpPr>
        <p:spPr>
          <a:xfrm>
            <a:off x="1644575" y="6444430"/>
            <a:ext cx="74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13"/>
              </a:rPr>
              <a:t>https://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hlinkClick r:id="rId13"/>
              </a:rPr>
              <a:t>confluence.esss.lu.se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13"/>
              </a:rPr>
              <a:t>/display/BIG/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  <a:hlinkClick r:id="rId13"/>
              </a:rPr>
              <a:t>Organization+of+Beam+Diagnostics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6B8A126-1196-5B4E-8E0B-FB533952B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4" t="23402" r="17552"/>
          <a:stretch/>
        </p:blipFill>
        <p:spPr>
          <a:xfrm>
            <a:off x="861735" y="3651541"/>
            <a:ext cx="1517073" cy="2072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7DDE25-75FB-9644-B566-59860D8E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New arrivals in Lund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83CB-9DC8-2A40-8559-1D63C7079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016" y="1535310"/>
            <a:ext cx="7202806" cy="524740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Maria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Hoflund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student intern with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Cyrille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NPM (BIF) camera studies over the summer	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Elena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Donegani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post-doc, is now System Lead for: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Faraday Cups: LEBT, MEBT (Bilbao IK), and DTL. Includes local shielding and activation analysis.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Insertable Beam Stops: Spoke and Medium Beta. Also includes local shielding and activation analysis.</a:t>
            </a:r>
          </a:p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Rosengren, engineer, responsible for digital architecture and FPGA design: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Assess state of digital platform for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nBLM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icBLM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Launch Data-on-Demand project – representing diagnostics and LLRF, and working with ICS and other stakeholders.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Determine FPGA roadmap – Near and long-term strategies.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Roxana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Tarkeshian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has accepted the Diagnostics Scientist position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Starts in January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Initial focus areas: ion source diagnostics, EMU, IPM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1EF44-5940-8949-A319-AD85912B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fld>
            <a:endParaRPr lang="en-GB" noProof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AF9250-6C2B-B54F-BDCC-C0FD8D5B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00" y="2160297"/>
            <a:ext cx="1596911" cy="1768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4E523-51A5-D249-8540-C4120AA1B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728" y="5278205"/>
            <a:ext cx="1270078" cy="1443271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AF1F1BD-01AA-404F-9915-56DD59255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6" t="10853" r="21648"/>
          <a:stretch/>
        </p:blipFill>
        <p:spPr>
          <a:xfrm>
            <a:off x="459491" y="1535309"/>
            <a:ext cx="1787237" cy="15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 are transitioning to the commissioning phase 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422563" y="1600201"/>
            <a:ext cx="10972800" cy="4525963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6294" y="1783855"/>
            <a:ext cx="621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 papers that report on accelerator commissioning –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Percentage of figures that include data from diagnostics: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66" y="2646108"/>
            <a:ext cx="4572000" cy="266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B6A82B-2CC3-414E-B26C-25721BA37207}"/>
              </a:ext>
            </a:extLst>
          </p:cNvPr>
          <p:cNvSpPr/>
          <p:nvPr/>
        </p:nvSpPr>
        <p:spPr>
          <a:xfrm>
            <a:off x="1426294" y="5567365"/>
            <a:ext cx="8444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Spot check of papers from other facilities: approaching 100%.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Most compare beam dynamics predictions to diagnostics’ measurements</a:t>
            </a:r>
          </a:p>
        </p:txBody>
      </p:sp>
    </p:spTree>
    <p:extLst>
      <p:ext uri="{BB962C8B-B14F-4D97-AF65-F5344CB8AC3E}">
        <p14:creationId xmlns:p14="http://schemas.microsoft.com/office/powerpoint/2010/main" val="296992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2B3C-01AD-284A-9E84-60A5628C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First proton beam on the ESS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93CA-0CC7-044D-A9AE-939758FD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fld>
            <a:endParaRPr lang="sv-S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0E701-D1D6-9742-BA6C-5FF92840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62" y="1751421"/>
            <a:ext cx="9144000" cy="4768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76EE8-0A6F-0C47-BF2F-9AA74FCABFBC}"/>
              </a:ext>
            </a:extLst>
          </p:cNvPr>
          <p:cNvSpPr txBox="1"/>
          <p:nvPr/>
        </p:nvSpPr>
        <p:spPr>
          <a:xfrm>
            <a:off x="4754584" y="1751421"/>
            <a:ext cx="4699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Charge per pulse vs. time of day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measured by Beam Current Monitor</a:t>
            </a:r>
          </a:p>
        </p:txBody>
      </p:sp>
    </p:spTree>
    <p:extLst>
      <p:ext uri="{BB962C8B-B14F-4D97-AF65-F5344CB8AC3E}">
        <p14:creationId xmlns:p14="http://schemas.microsoft.com/office/powerpoint/2010/main" val="253663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758</Words>
  <Application>Microsoft Macintosh PowerPoint</Application>
  <PresentationFormat>Widescreen</PresentationFormat>
  <Paragraphs>231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Gill Sans Light</vt:lpstr>
      <vt:lpstr>Times</vt:lpstr>
      <vt:lpstr>1_Office Theme</vt:lpstr>
      <vt:lpstr>THE STATE OF BEAM DIAGNOSTICS</vt:lpstr>
      <vt:lpstr>Accelerator Partner Institutions</vt:lpstr>
      <vt:lpstr>ESS Diagnostics:  22 Partners and Collaborators</vt:lpstr>
      <vt:lpstr>In Lund – continuing to assemble the team</vt:lpstr>
      <vt:lpstr>System Leads</vt:lpstr>
      <vt:lpstr>Technical Leads</vt:lpstr>
      <vt:lpstr>New arrivals in Lund</vt:lpstr>
      <vt:lpstr>We are transitioning to the commissioning phase </vt:lpstr>
      <vt:lpstr>First proton beam on the ESS site</vt:lpstr>
      <vt:lpstr>The Big Picture – paced by commissioning </vt:lpstr>
      <vt:lpstr>PowerPoint Presentation</vt:lpstr>
      <vt:lpstr>Focus Areas for 2019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Shea</dc:creator>
  <cp:keywords/>
  <dc:description/>
  <cp:lastModifiedBy>Tom Shea</cp:lastModifiedBy>
  <cp:revision>40</cp:revision>
  <dcterms:created xsi:type="dcterms:W3CDTF">2018-10-18T12:35:32Z</dcterms:created>
  <dcterms:modified xsi:type="dcterms:W3CDTF">2018-11-20T11:16:10Z</dcterms:modified>
  <cp:category/>
</cp:coreProperties>
</file>