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49" r:id="rId3"/>
    <p:sldId id="389" r:id="rId4"/>
    <p:sldId id="350" r:id="rId5"/>
    <p:sldId id="387" r:id="rId6"/>
    <p:sldId id="383" r:id="rId7"/>
    <p:sldId id="385" r:id="rId8"/>
    <p:sldId id="386" r:id="rId9"/>
    <p:sldId id="384" r:id="rId10"/>
    <p:sldId id="381" r:id="rId11"/>
    <p:sldId id="388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840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6D6FF"/>
    <a:srgbClr val="D9D9D9"/>
    <a:srgbClr val="BFBFBF"/>
    <a:srgbClr val="1E9FDB"/>
    <a:srgbClr val="0094CA"/>
    <a:srgbClr val="13A1DD"/>
    <a:srgbClr val="FFFFFF"/>
    <a:srgbClr val="13A0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42" autoAdjust="0"/>
    <p:restoredTop sz="93243" autoAdjust="0"/>
  </p:normalViewPr>
  <p:slideViewPr>
    <p:cSldViewPr>
      <p:cViewPr varScale="1">
        <p:scale>
          <a:sx n="69" d="100"/>
          <a:sy n="69" d="100"/>
        </p:scale>
        <p:origin x="-1092" y="-108"/>
      </p:cViewPr>
      <p:guideLst>
        <p:guide orient="horz" pos="111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pPr/>
              <a:t>2018-11-20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3A0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Presenter name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D7AC81-318B-4D49-A602-9E30227C87EC}" type="datetime1">
              <a:rPr lang="en-GB" smtClean="0"/>
              <a:pPr/>
              <a:t>20/11/2018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9744407" y="260651"/>
            <a:ext cx="2208245" cy="8860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3B77A986-290F-D34E-872B-A89DF3BE59A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9219135" y="260651"/>
            <a:ext cx="2972865" cy="131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9884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4" y="1535116"/>
            <a:ext cx="5386917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4" y="2174878"/>
            <a:ext cx="5386917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4" y="1535116"/>
            <a:ext cx="5389033" cy="639762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5314" indent="0">
              <a:buNone/>
              <a:defRPr sz="1385" b="1"/>
            </a:lvl2pPr>
            <a:lvl3pPr marL="630630" indent="0">
              <a:buNone/>
              <a:defRPr sz="1247" b="1"/>
            </a:lvl3pPr>
            <a:lvl4pPr marL="945947" indent="0">
              <a:buNone/>
              <a:defRPr sz="1108" b="1"/>
            </a:lvl4pPr>
            <a:lvl5pPr marL="1261265" indent="0">
              <a:buNone/>
              <a:defRPr sz="1108" b="1"/>
            </a:lvl5pPr>
            <a:lvl6pPr marL="1576588" indent="0">
              <a:buNone/>
              <a:defRPr sz="1108" b="1"/>
            </a:lvl6pPr>
            <a:lvl7pPr marL="1891904" indent="0">
              <a:buNone/>
              <a:defRPr sz="1108" b="1"/>
            </a:lvl7pPr>
            <a:lvl8pPr marL="2207225" indent="0">
              <a:buNone/>
              <a:defRPr sz="1108" b="1"/>
            </a:lvl8pPr>
            <a:lvl9pPr marL="2522543" indent="0">
              <a:buNone/>
              <a:defRPr sz="1108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4" y="2174878"/>
            <a:ext cx="5389033" cy="3951288"/>
          </a:xfrm>
        </p:spPr>
        <p:txBody>
          <a:bodyPr/>
          <a:lstStyle>
            <a:lvl1pPr>
              <a:defRPr sz="1661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84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421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342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11" y="273052"/>
            <a:ext cx="4011084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66743" y="273401"/>
            <a:ext cx="6815668" cy="5853113"/>
          </a:xfrm>
        </p:spPr>
        <p:txBody>
          <a:bodyPr/>
          <a:lstStyle>
            <a:lvl1pPr>
              <a:defRPr sz="2216"/>
            </a:lvl1pPr>
            <a:lvl2pPr>
              <a:defRPr sz="1939"/>
            </a:lvl2pPr>
            <a:lvl3pPr>
              <a:defRPr sz="1661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9611" y="1435104"/>
            <a:ext cx="4011084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53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216"/>
            </a:lvl1pPr>
            <a:lvl2pPr marL="315314" indent="0">
              <a:buNone/>
              <a:defRPr sz="1939"/>
            </a:lvl2pPr>
            <a:lvl3pPr marL="630630" indent="0">
              <a:buNone/>
              <a:defRPr sz="1661"/>
            </a:lvl3pPr>
            <a:lvl4pPr marL="945947" indent="0">
              <a:buNone/>
              <a:defRPr sz="1385"/>
            </a:lvl4pPr>
            <a:lvl5pPr marL="1261265" indent="0">
              <a:buNone/>
              <a:defRPr sz="1385"/>
            </a:lvl5pPr>
            <a:lvl6pPr marL="1576588" indent="0">
              <a:buNone/>
              <a:defRPr sz="1385"/>
            </a:lvl6pPr>
            <a:lvl7pPr marL="1891904" indent="0">
              <a:buNone/>
              <a:defRPr sz="1385"/>
            </a:lvl7pPr>
            <a:lvl8pPr marL="2207225" indent="0">
              <a:buNone/>
              <a:defRPr sz="1385"/>
            </a:lvl8pPr>
            <a:lvl9pPr marL="2522543" indent="0">
              <a:buNone/>
              <a:defRPr sz="1385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5314" indent="0">
              <a:buNone/>
              <a:defRPr sz="831"/>
            </a:lvl2pPr>
            <a:lvl3pPr marL="630630" indent="0">
              <a:buNone/>
              <a:defRPr sz="692"/>
            </a:lvl3pPr>
            <a:lvl4pPr marL="945947" indent="0">
              <a:buNone/>
              <a:defRPr sz="623"/>
            </a:lvl4pPr>
            <a:lvl5pPr marL="1261265" indent="0">
              <a:buNone/>
              <a:defRPr sz="623"/>
            </a:lvl5pPr>
            <a:lvl6pPr marL="1576588" indent="0">
              <a:buNone/>
              <a:defRPr sz="623"/>
            </a:lvl6pPr>
            <a:lvl7pPr marL="1891904" indent="0">
              <a:buNone/>
              <a:defRPr sz="623"/>
            </a:lvl7pPr>
            <a:lvl8pPr marL="2207225" indent="0">
              <a:buNone/>
              <a:defRPr sz="623"/>
            </a:lvl8pPr>
            <a:lvl9pPr marL="2522543" indent="0">
              <a:buNone/>
              <a:defRPr sz="62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22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6047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5036"/>
            <a:ext cx="27432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5036"/>
            <a:ext cx="80264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00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91349" y="301"/>
            <a:ext cx="7683499" cy="1441451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cxnSp>
        <p:nvCxnSpPr>
          <p:cNvPr id="3" name="Rak 7"/>
          <p:cNvCxnSpPr/>
          <p:nvPr userDrawn="1"/>
        </p:nvCxnSpPr>
        <p:spPr>
          <a:xfrm>
            <a:off x="-434760" y="1452400"/>
            <a:ext cx="12928527" cy="0"/>
          </a:xfrm>
          <a:prstGeom prst="line">
            <a:avLst/>
          </a:prstGeom>
          <a:ln w="635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973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576DC40F-55C4-384F-A14E-20FF4C53AB90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7D684BB-AC49-4844-95DA-6540E04D6D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1000"/>
            <a:ext cx="10972800" cy="4345166"/>
          </a:xfrm>
        </p:spPr>
        <p:txBody>
          <a:bodyPr lIns="90000"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38011E48-F5AC-104B-BB7F-6322AAB1F2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xmlns="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E636088-FAD8-024C-A1D7-D74763A458C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781000"/>
            <a:ext cx="5384800" cy="43451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noProof="0" dirty="0"/>
              <a:t>Avoid text less than 16 points.  Always use Calibri font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448251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448251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EE7D9470-03DC-FB43-B831-D8BEB33949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xmlns="" id="{51282D3D-8FD4-E041-9B14-07B58C6C3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lIns="90000"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sp>
        <p:nvSpPr>
          <p:cNvPr id="16" name="Text Placeholder 16">
            <a:extLst>
              <a:ext uri="{FF2B5EF4-FFF2-40B4-BE49-F238E27FC236}">
                <a16:creationId xmlns:a16="http://schemas.microsoft.com/office/drawing/2014/main" xmlns="" id="{2852DFA2-0FC7-BC44-83D5-11A0ECDA594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 lIns="90000">
            <a:no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xmlns="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 dirty="0"/>
              <a:t>Avoid text less than 16 points.</a:t>
            </a:r>
          </a:p>
          <a:p>
            <a:pPr lvl="0"/>
            <a:r>
              <a:rPr lang="en-US" noProof="0" dirty="0"/>
              <a:t>Always use Calibri font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© European Spallation Source ERIC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115BC-487E-4422-894C-CB7CD3E7922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xmlns="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669E2A3-BE71-6440-9127-D0B8B7CC9739}"/>
              </a:ext>
            </a:extLst>
          </p:cNvPr>
          <p:cNvSpPr/>
          <p:nvPr userDrawn="1"/>
        </p:nvSpPr>
        <p:spPr>
          <a:xfrm>
            <a:off x="0" y="0"/>
            <a:ext cx="12192000" cy="1434354"/>
          </a:xfrm>
          <a:prstGeom prst="rect">
            <a:avLst/>
          </a:prstGeom>
          <a:solidFill>
            <a:srgbClr val="13A0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 anchor="b"/>
          <a:lstStyle/>
          <a:p>
            <a:fld id="{3C7D23FA-05C4-4CC1-B281-2F815585BC1C}" type="datetime1">
              <a:rPr lang="en-GB" noProof="0" smtClean="0"/>
              <a:pPr/>
              <a:t>20/11/2018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 anchor="b"/>
          <a:lstStyle/>
          <a:p>
            <a:r>
              <a:rPr lang="en-GB" dirty="0"/>
              <a:t>© European Spallation Source ERIC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453336"/>
            <a:ext cx="2844800" cy="365125"/>
          </a:xfrm>
        </p:spPr>
        <p:txBody>
          <a:bodyPr anchor="b"/>
          <a:lstStyle/>
          <a:p>
            <a:fld id="{551115BC-487E-4422-894C-CB7CD3E79223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F3169E67-0A12-B74D-AF26-4E88E2ACD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46646"/>
            <a:ext cx="9518848" cy="562074"/>
          </a:xfrm>
        </p:spPr>
        <p:txBody>
          <a:bodyPr anchor="b">
            <a:noAutofit/>
          </a:bodyPr>
          <a:lstStyle>
            <a:lvl1pPr algn="l">
              <a:defRPr sz="3200" b="1" baseline="0"/>
            </a:lvl1pPr>
          </a:lstStyle>
          <a:p>
            <a:r>
              <a:rPr lang="sv-SE" noProof="0" dirty="0" err="1"/>
              <a:t>Headline</a:t>
            </a:r>
            <a:r>
              <a:rPr lang="sv-SE" noProof="0" dirty="0"/>
              <a:t>, </a:t>
            </a:r>
            <a:r>
              <a:rPr lang="sv-SE" noProof="0" dirty="0" err="1"/>
              <a:t>type</a:t>
            </a:r>
            <a:r>
              <a:rPr lang="sv-SE" noProof="0" dirty="0"/>
              <a:t> </a:t>
            </a:r>
            <a:r>
              <a:rPr lang="sv-SE" noProof="0" dirty="0" err="1"/>
              <a:t>Calibri</a:t>
            </a:r>
            <a:r>
              <a:rPr lang="sv-SE" noProof="0" dirty="0"/>
              <a:t>, </a:t>
            </a:r>
            <a:r>
              <a:rPr lang="sv-SE" noProof="0" dirty="0" err="1"/>
              <a:t>Size</a:t>
            </a:r>
            <a:r>
              <a:rPr lang="sv-SE" noProof="0" dirty="0"/>
              <a:t> 32</a:t>
            </a:r>
            <a:endParaRPr lang="en-GB" noProof="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1EC61DED-7621-EB4E-8EAC-F939BC061D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0128448" y="256034"/>
            <a:ext cx="2018336" cy="894048"/>
          </a:xfrm>
          <a:prstGeom prst="rect">
            <a:avLst/>
          </a:prstGeom>
          <a:solidFill>
            <a:srgbClr val="0094CA"/>
          </a:solidFill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A616A99C-711C-4B40-89A4-39C8721F15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797780"/>
            <a:ext cx="9518848" cy="590550"/>
          </a:xfrm>
        </p:spPr>
        <p:txBody>
          <a:bodyPr>
            <a:normAutofit/>
          </a:bodyPr>
          <a:lstStyle>
            <a:lvl1pPr marL="0" indent="0">
              <a:buNone/>
              <a:defRPr lang="sv-SE" sz="24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 dirty="0" err="1"/>
              <a:t>Sub</a:t>
            </a:r>
            <a:r>
              <a:rPr lang="sv-SE" dirty="0"/>
              <a:t> </a:t>
            </a:r>
            <a:r>
              <a:rPr lang="sv-SE" dirty="0" err="1"/>
              <a:t>headline</a:t>
            </a:r>
            <a:r>
              <a:rPr lang="sv-SE" dirty="0"/>
              <a:t>,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Calibri</a:t>
            </a:r>
            <a:r>
              <a:rPr lang="sv-SE" dirty="0"/>
              <a:t>, </a:t>
            </a:r>
            <a:r>
              <a:rPr lang="sv-SE" dirty="0" err="1"/>
              <a:t>Size</a:t>
            </a:r>
            <a:r>
              <a:rPr lang="sv-SE" dirty="0"/>
              <a:t> 24</a:t>
            </a:r>
          </a:p>
        </p:txBody>
      </p:sp>
    </p:spTree>
    <p:extLst>
      <p:ext uri="{BB962C8B-B14F-4D97-AF65-F5344CB8AC3E}">
        <p14:creationId xmlns:p14="http://schemas.microsoft.com/office/powerpoint/2010/main" xmlns="" val="14988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0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1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6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1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7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22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xmlns="" val="288360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983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3087" y="4407120"/>
            <a:ext cx="10363200" cy="136207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63087" y="2906723"/>
            <a:ext cx="10363200" cy="150018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5314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06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594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1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7658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190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0722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22543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1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939"/>
            </a:lvl1pPr>
            <a:lvl2pPr>
              <a:defRPr sz="1661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71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518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/>
              <a:t>Klicka här för att ändra format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pPr/>
              <a:t>20/11/2018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xmlns="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9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5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090" tIns="45549" rIns="91090" bIns="45549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090" tIns="45549" rIns="91090" bIns="45549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09604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49A5678A-D05F-FD42-9890-CCECCD9C8C54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2018-11-20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165600" y="6356748"/>
            <a:ext cx="3860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748"/>
            <a:ext cx="2844800" cy="365125"/>
          </a:xfrm>
          <a:prstGeom prst="rect">
            <a:avLst/>
          </a:prstGeom>
        </p:spPr>
        <p:txBody>
          <a:bodyPr vert="horz" lIns="91090" tIns="45549" rIns="91090" bIns="45549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15314"/>
            <a:fld id="{276797C7-3D02-2A4F-97AD-9EB2A99A67F0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315314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20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ctr" defTabSz="315314" rtl="0" eaLnBrk="1" latinLnBrk="0" hangingPunct="1">
        <a:spcBef>
          <a:spcPct val="0"/>
        </a:spcBef>
        <a:buNone/>
        <a:defRPr sz="30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484" indent="-236484" algn="l" defTabSz="315314" rtl="0" eaLnBrk="1" latinLnBrk="0" hangingPunct="1">
        <a:spcBef>
          <a:spcPct val="20000"/>
        </a:spcBef>
        <a:buFont typeface="Arial"/>
        <a:buChar char="•"/>
        <a:defRPr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12390" indent="-197066" algn="l" defTabSz="315314" rtl="0" eaLnBrk="1" latinLnBrk="0" hangingPunct="1">
        <a:spcBef>
          <a:spcPct val="20000"/>
        </a:spcBef>
        <a:buFont typeface="Arial"/>
        <a:buChar char="–"/>
        <a:defRPr sz="1939" kern="1200">
          <a:solidFill>
            <a:schemeClr val="tx1"/>
          </a:solidFill>
          <a:latin typeface="+mn-lt"/>
          <a:ea typeface="+mn-ea"/>
          <a:cs typeface="+mn-cs"/>
        </a:defRPr>
      </a:lvl2pPr>
      <a:lvl3pPr marL="788276" indent="-157655" algn="l" defTabSz="315314" rtl="0" eaLnBrk="1" latinLnBrk="0" hangingPunct="1">
        <a:spcBef>
          <a:spcPct val="20000"/>
        </a:spcBef>
        <a:buFont typeface="Arial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103609" indent="-157655" algn="l" defTabSz="315314" rtl="0" eaLnBrk="1" latinLnBrk="0" hangingPunct="1">
        <a:spcBef>
          <a:spcPct val="20000"/>
        </a:spcBef>
        <a:buFont typeface="Arial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18929" indent="-157655" algn="l" defTabSz="315314" rtl="0" eaLnBrk="1" latinLnBrk="0" hangingPunct="1">
        <a:spcBef>
          <a:spcPct val="20000"/>
        </a:spcBef>
        <a:buFont typeface="Arial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34244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49560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64882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0197" indent="-157655" algn="l" defTabSz="315314" rtl="0" eaLnBrk="1" latinLnBrk="0" hangingPunct="1">
        <a:spcBef>
          <a:spcPct val="20000"/>
        </a:spcBef>
        <a:buFont typeface="Arial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531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0630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5947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126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76588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1904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07225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22543" algn="l" defTabSz="315314" rtl="0" eaLnBrk="1" latinLnBrk="0" hangingPunct="1">
        <a:defRPr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62CE98-D5A2-0648-AD18-116338EAD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defTabSz="315314"/>
            <a:r>
              <a:rPr lang="en-US" b="1" dirty="0"/>
              <a:t>Rack and Interconnect Design in E-plan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547BB3A-0D99-9D43-ADAF-EC7E12B7F5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defTabSz="315314"/>
            <a:endParaRPr lang="en-GB" sz="2400" b="1" dirty="0">
              <a:solidFill>
                <a:prstClr val="white"/>
              </a:solidFill>
            </a:endParaRPr>
          </a:p>
          <a:p>
            <a:pPr defTabSz="315314"/>
            <a:r>
              <a:rPr lang="pl-PL" sz="1800" dirty="0">
                <a:solidFill>
                  <a:srgbClr val="FFFFFF"/>
                </a:solidFill>
              </a:rPr>
              <a:t>Krystian BEC</a:t>
            </a:r>
            <a:endParaRPr lang="en-US" sz="1400" dirty="0">
              <a:solidFill>
                <a:prstClr val="white"/>
              </a:solidFill>
            </a:endParaRPr>
          </a:p>
          <a:p>
            <a:pPr defTabSz="315314"/>
            <a:r>
              <a:rPr lang="pl-PL" sz="1400" dirty="0">
                <a:solidFill>
                  <a:srgbClr val="FFFFFF"/>
                </a:solidFill>
              </a:rPr>
              <a:t>WUT</a:t>
            </a:r>
            <a:endParaRPr lang="en-GB" sz="1400" dirty="0">
              <a:solidFill>
                <a:srgbClr val="FFFFFF"/>
              </a:solidFill>
            </a:endParaRPr>
          </a:p>
          <a:p>
            <a:pPr defTabSz="315314"/>
            <a:r>
              <a:rPr lang="en-GB" sz="1400" dirty="0">
                <a:solidFill>
                  <a:srgbClr val="FFFFFF"/>
                </a:solidFill>
              </a:rPr>
              <a:t>22 November 2018 , BI forum</a:t>
            </a:r>
            <a:endParaRPr lang="en-GB" sz="1200" dirty="0">
              <a:solidFill>
                <a:srgbClr val="FFFFFF"/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263847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pPr/>
              <a:t>10</a:t>
            </a:fld>
            <a:endParaRPr lang="en-GB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90BC18-6AF6-4C4B-86FF-F98503078409}"/>
              </a:ext>
            </a:extLst>
          </p:cNvPr>
          <p:cNvSpPr txBox="1"/>
          <p:nvPr/>
        </p:nvSpPr>
        <p:spPr>
          <a:xfrm>
            <a:off x="10897386" y="69758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sv-SE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E2AA7E-F07E-234D-B086-057C816BD82A}"/>
              </a:ext>
            </a:extLst>
          </p:cNvPr>
          <p:cNvSpPr txBox="1"/>
          <p:nvPr/>
        </p:nvSpPr>
        <p:spPr>
          <a:xfrm>
            <a:off x="767408" y="1772816"/>
            <a:ext cx="10945216" cy="4752528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marL="457200" indent="-457200" algn="ctr"/>
            <a:endParaRPr lang="pl-PL" sz="4000" b="1" dirty="0"/>
          </a:p>
          <a:p>
            <a:pPr marL="457200" indent="-457200" algn="ctr"/>
            <a:endParaRPr lang="pl-PL" sz="4000" b="1" dirty="0"/>
          </a:p>
          <a:p>
            <a:pPr marL="457200" indent="-457200" algn="ctr"/>
            <a:endParaRPr lang="pl-PL" sz="4000" b="1" dirty="0"/>
          </a:p>
          <a:p>
            <a:pPr marL="457200" indent="-457200" algn="ctr"/>
            <a:r>
              <a:rPr lang="en-GB" sz="4000" b="1" dirty="0" smtClean="0"/>
              <a:t>Thanks for your attention!</a:t>
            </a:r>
          </a:p>
          <a:p>
            <a:pPr marL="457200" indent="-457200" algn="ctr">
              <a:buAutoNum type="arabicPeriod" startAt="3"/>
            </a:pPr>
            <a:endParaRPr lang="sv-SE" sz="4000" b="1" dirty="0"/>
          </a:p>
        </p:txBody>
      </p:sp>
    </p:spTree>
    <p:extLst>
      <p:ext uri="{BB962C8B-B14F-4D97-AF65-F5344CB8AC3E}">
        <p14:creationId xmlns:p14="http://schemas.microsoft.com/office/powerpoint/2010/main" xmlns="" val="52737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D67781-6055-F64F-A806-D85C7E62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Work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78585A-9404-A84A-80D9-59A5C4BF6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2" name="Symbol zastępczy zawartości 11"/>
          <p:cNvSpPr>
            <a:spLocks noGrp="1"/>
          </p:cNvSpPr>
          <p:nvPr>
            <p:ph idx="1"/>
          </p:nvPr>
        </p:nvSpPr>
        <p:spPr>
          <a:xfrm>
            <a:off x="551384" y="1628800"/>
            <a:ext cx="10972800" cy="4345166"/>
          </a:xfrm>
        </p:spPr>
        <p:txBody>
          <a:bodyPr/>
          <a:lstStyle/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1. Design and preparation of infrastructure documentation and rack cabling for BD:</a:t>
            </a:r>
          </a:p>
          <a:p>
            <a:pPr marL="457200" indent="-457200" algn="just">
              <a:buNone/>
            </a:pPr>
            <a:r>
              <a:rPr lang="en-US" dirty="0"/>
              <a:t>		- 3D rack occupation designs </a:t>
            </a:r>
            <a:r>
              <a:rPr lang="pl-PL" dirty="0"/>
              <a:t>of </a:t>
            </a:r>
            <a:r>
              <a:rPr lang="en-US" dirty="0"/>
              <a:t>~ 50 BD racks,</a:t>
            </a:r>
          </a:p>
          <a:p>
            <a:pPr marL="457200" indent="-457200" algn="just">
              <a:buNone/>
            </a:pPr>
            <a:r>
              <a:rPr lang="en-US" dirty="0"/>
              <a:t>		- all cables connections between devices and modules inside racks,</a:t>
            </a:r>
          </a:p>
          <a:p>
            <a:pPr marL="457200" indent="-457200" algn="just">
              <a:buNone/>
            </a:pPr>
            <a:r>
              <a:rPr lang="en-US" dirty="0"/>
              <a:t>		- list of all cables types and connectors in each rack.</a:t>
            </a:r>
          </a:p>
          <a:p>
            <a:pPr marL="457200" indent="-457200" algn="just">
              <a:buNone/>
            </a:pPr>
            <a:endParaRPr lang="en-US" dirty="0"/>
          </a:p>
          <a:p>
            <a:pPr marL="457200" indent="-457200" algn="just">
              <a:buNone/>
            </a:pPr>
            <a:r>
              <a:rPr lang="en-US" dirty="0"/>
              <a:t>2. Design and production of BD racks patch panels.	</a:t>
            </a:r>
          </a:p>
          <a:p>
            <a:pPr marL="457200" indent="-457200" algn="just">
              <a:buNone/>
            </a:pPr>
            <a:endParaRPr lang="en-US" dirty="0"/>
          </a:p>
          <a:p>
            <a:pPr marL="457200" indent="-457200" algn="just">
              <a:buNone/>
            </a:pPr>
            <a:r>
              <a:rPr lang="en-US" dirty="0"/>
              <a:t>3. Help with BD racks installation.</a:t>
            </a:r>
          </a:p>
          <a:p>
            <a:pPr marL="457200" indent="-457200" algn="just">
              <a:buNone/>
            </a:pPr>
            <a:endParaRPr lang="en-US" dirty="0"/>
          </a:p>
          <a:p>
            <a:pPr marL="457200" indent="-457200" algn="just">
              <a:buNone/>
            </a:pPr>
            <a:r>
              <a:rPr lang="en-US" dirty="0"/>
              <a:t>4. Laboratory works: devices testing, lab organization, etc.</a:t>
            </a:r>
          </a:p>
          <a:p>
            <a:pPr marL="457200" indent="-457200">
              <a:buNone/>
            </a:pPr>
            <a:endParaRPr lang="en-US" dirty="0"/>
          </a:p>
          <a:p>
            <a:pPr marL="457200" indent="-45720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221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Ongoing Work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90BC18-6AF6-4C4B-86FF-F98503078409}"/>
              </a:ext>
            </a:extLst>
          </p:cNvPr>
          <p:cNvSpPr txBox="1"/>
          <p:nvPr/>
        </p:nvSpPr>
        <p:spPr>
          <a:xfrm>
            <a:off x="10897386" y="69758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E2AA7E-F07E-234D-B086-057C816BD82A}"/>
              </a:ext>
            </a:extLst>
          </p:cNvPr>
          <p:cNvSpPr txBox="1"/>
          <p:nvPr/>
        </p:nvSpPr>
        <p:spPr>
          <a:xfrm>
            <a:off x="695400" y="1772816"/>
            <a:ext cx="10945216" cy="4752528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marL="457200" indent="-457200">
              <a:tabLst>
                <a:tab pos="10769600" algn="l"/>
              </a:tabLst>
            </a:pPr>
            <a:r>
              <a:rPr lang="en-US" sz="2000" dirty="0"/>
              <a:t>Preparation of documentation for few racks ( mainly from FEB building) – 2D draft layouts.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984" y="2132856"/>
            <a:ext cx="324036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1384" y="2132856"/>
            <a:ext cx="4973908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479376" y="6453336"/>
            <a:ext cx="110172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https://confluence.esss.lu.se/display/BIG/Beam+Diagnostics+WUT+racks+layout%2C+installation+work+and+patch+panels+designs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52737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Ongoing Work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90BC18-6AF6-4C4B-86FF-F98503078409}"/>
              </a:ext>
            </a:extLst>
          </p:cNvPr>
          <p:cNvSpPr txBox="1"/>
          <p:nvPr/>
        </p:nvSpPr>
        <p:spPr>
          <a:xfrm>
            <a:off x="10897386" y="69758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E2AA7E-F07E-234D-B086-057C816BD82A}"/>
              </a:ext>
            </a:extLst>
          </p:cNvPr>
          <p:cNvSpPr txBox="1"/>
          <p:nvPr/>
        </p:nvSpPr>
        <p:spPr>
          <a:xfrm>
            <a:off x="695400" y="1772816"/>
            <a:ext cx="10945216" cy="4752528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marL="457200" indent="-457200"/>
            <a:r>
              <a:rPr lang="en-US" sz="2000" dirty="0"/>
              <a:t>Based on 2D drawing they will be drawn in 3D in E-Plan Pro Panel.</a:t>
            </a:r>
          </a:p>
          <a:p>
            <a:pPr marL="457200" indent="-457200"/>
            <a:endParaRPr lang="en-US" sz="2000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21022"/>
            <a:ext cx="3204386" cy="453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1704" y="2362730"/>
            <a:ext cx="3500908" cy="449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99974" y="2780928"/>
            <a:ext cx="519202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2737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Ongoing Work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pPr/>
              <a:t>5</a:t>
            </a:fld>
            <a:endParaRPr lang="en-GB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90BC18-6AF6-4C4B-86FF-F98503078409}"/>
              </a:ext>
            </a:extLst>
          </p:cNvPr>
          <p:cNvSpPr txBox="1"/>
          <p:nvPr/>
        </p:nvSpPr>
        <p:spPr>
          <a:xfrm>
            <a:off x="10897386" y="69758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sv-SE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E2AA7E-F07E-234D-B086-057C816BD82A}"/>
              </a:ext>
            </a:extLst>
          </p:cNvPr>
          <p:cNvSpPr txBox="1"/>
          <p:nvPr/>
        </p:nvSpPr>
        <p:spPr>
          <a:xfrm>
            <a:off x="695400" y="1772816"/>
            <a:ext cx="10945216" cy="4752528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marL="457200" indent="-457200"/>
            <a:r>
              <a:rPr lang="en-US" sz="2000" dirty="0"/>
              <a:t>Designs and production patch panels for BD systems by WUT.</a:t>
            </a:r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				</a:t>
            </a:r>
            <a:r>
              <a:rPr lang="en-US" sz="1600" dirty="0"/>
              <a:t>List of patch panels designed and produced for BD systems</a:t>
            </a:r>
            <a:r>
              <a:rPr lang="pl-PL" sz="1600" dirty="0"/>
              <a:t> </a:t>
            </a:r>
            <a:r>
              <a:rPr lang="pl-PL" sz="1600" dirty="0" err="1"/>
              <a:t>until</a:t>
            </a:r>
            <a:r>
              <a:rPr lang="pl-PL" sz="1600" dirty="0"/>
              <a:t> </a:t>
            </a:r>
            <a:r>
              <a:rPr lang="pl-PL" sz="1600" dirty="0" err="1"/>
              <a:t>Nov</a:t>
            </a:r>
            <a:r>
              <a:rPr lang="pl-PL" sz="1600" dirty="0"/>
              <a:t>. 2018</a:t>
            </a:r>
            <a:r>
              <a:rPr lang="en-US" sz="1600" dirty="0"/>
              <a:t>.</a:t>
            </a:r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5560" y="2492896"/>
            <a:ext cx="75057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27374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Ongoing Work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pPr/>
              <a:t>6</a:t>
            </a:fld>
            <a:endParaRPr lang="en-GB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90BC18-6AF6-4C4B-86FF-F98503078409}"/>
              </a:ext>
            </a:extLst>
          </p:cNvPr>
          <p:cNvSpPr txBox="1"/>
          <p:nvPr/>
        </p:nvSpPr>
        <p:spPr>
          <a:xfrm>
            <a:off x="10897386" y="69758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sv-SE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E2AA7E-F07E-234D-B086-057C816BD82A}"/>
              </a:ext>
            </a:extLst>
          </p:cNvPr>
          <p:cNvSpPr txBox="1"/>
          <p:nvPr/>
        </p:nvSpPr>
        <p:spPr>
          <a:xfrm>
            <a:off x="695400" y="1772816"/>
            <a:ext cx="10945216" cy="4752528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marL="457200" indent="-457200"/>
            <a:r>
              <a:rPr lang="en-GB" sz="2000" dirty="0" smtClean="0"/>
              <a:t>Designs and production patch panels for BD systems by WUT</a:t>
            </a:r>
          </a:p>
          <a:p>
            <a:pPr marL="457200" indent="-457200"/>
            <a:endParaRPr lang="pl-PL" sz="2000" dirty="0"/>
          </a:p>
          <a:p>
            <a:pPr marL="457200" indent="-457200"/>
            <a:endParaRPr lang="pl-PL" sz="2000" dirty="0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9312" y="2276872"/>
            <a:ext cx="600134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344" y="2276872"/>
            <a:ext cx="578003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2737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Ongoing Work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pPr/>
              <a:t>7</a:t>
            </a:fld>
            <a:endParaRPr lang="en-GB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90BC18-6AF6-4C4B-86FF-F98503078409}"/>
              </a:ext>
            </a:extLst>
          </p:cNvPr>
          <p:cNvSpPr txBox="1"/>
          <p:nvPr/>
        </p:nvSpPr>
        <p:spPr>
          <a:xfrm>
            <a:off x="10897386" y="69758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sv-SE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E2AA7E-F07E-234D-B086-057C816BD82A}"/>
              </a:ext>
            </a:extLst>
          </p:cNvPr>
          <p:cNvSpPr txBox="1"/>
          <p:nvPr/>
        </p:nvSpPr>
        <p:spPr>
          <a:xfrm>
            <a:off x="695400" y="1772816"/>
            <a:ext cx="10945216" cy="4752528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lnSpcReduction="10000"/>
          </a:bodyPr>
          <a:lstStyle/>
          <a:p>
            <a:pPr marL="457200" indent="-457200"/>
            <a:r>
              <a:rPr lang="en-GB" sz="2000" dirty="0" smtClean="0"/>
              <a:t>Designs and production patch panels for BD systems by WUT.</a:t>
            </a:r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endParaRPr lang="en-GB" sz="2000" dirty="0" smtClean="0"/>
          </a:p>
          <a:p>
            <a:pPr marL="457200" indent="-457200"/>
            <a:r>
              <a:rPr lang="en-GB" sz="1400" dirty="0" smtClean="0"/>
              <a:t>                                                                                       </a:t>
            </a:r>
          </a:p>
          <a:p>
            <a:pPr marL="457200" indent="-457200"/>
            <a:endParaRPr lang="en-GB" sz="1400" dirty="0" smtClean="0"/>
          </a:p>
          <a:p>
            <a:pPr marL="457200" indent="-457200"/>
            <a:endParaRPr lang="en-GB" sz="1400" dirty="0" smtClean="0"/>
          </a:p>
          <a:p>
            <a:pPr marL="457200" indent="-457200"/>
            <a:r>
              <a:rPr lang="en-GB" sz="1400" dirty="0" smtClean="0"/>
              <a:t>                                                                                    BCM patch panel from rack no. FEB-050ROW:CNPW-U-013</a:t>
            </a:r>
          </a:p>
          <a:p>
            <a:pPr marL="457200" indent="-457200"/>
            <a:endParaRPr lang="pl-PL" sz="2000" dirty="0"/>
          </a:p>
          <a:p>
            <a:pPr marL="457200" indent="-457200"/>
            <a:endParaRPr lang="pl-PL" sz="2000" dirty="0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8008" y="2348880"/>
            <a:ext cx="280831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5600" y="2348880"/>
            <a:ext cx="280831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52737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pPr/>
              <a:t>8</a:t>
            </a:fld>
            <a:endParaRPr lang="en-GB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90BC18-6AF6-4C4B-86FF-F98503078409}"/>
              </a:ext>
            </a:extLst>
          </p:cNvPr>
          <p:cNvSpPr txBox="1"/>
          <p:nvPr/>
        </p:nvSpPr>
        <p:spPr>
          <a:xfrm>
            <a:off x="10897386" y="69758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sv-SE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E2AA7E-F07E-234D-B086-057C816BD82A}"/>
              </a:ext>
            </a:extLst>
          </p:cNvPr>
          <p:cNvSpPr txBox="1"/>
          <p:nvPr/>
        </p:nvSpPr>
        <p:spPr>
          <a:xfrm>
            <a:off x="695400" y="1412776"/>
            <a:ext cx="11017224" cy="4968552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pPr marL="457200" indent="-457200"/>
            <a:r>
              <a:rPr lang="en-US" sz="2800" b="1" dirty="0"/>
              <a:t>Main problems</a:t>
            </a:r>
            <a:r>
              <a:rPr lang="en-US" sz="2800" dirty="0"/>
              <a:t>: poor or incomplete documentation necessary for work </a:t>
            </a:r>
          </a:p>
          <a:p>
            <a:pPr marL="457200" indent="-457200"/>
            <a:r>
              <a:rPr lang="en-US" sz="2800" dirty="0"/>
              <a:t>		            (mainly internal rack connections, cables, connectors </a:t>
            </a:r>
            <a:r>
              <a:rPr lang="en-US" sz="2800" dirty="0" err="1"/>
              <a:t>ect</a:t>
            </a:r>
            <a:r>
              <a:rPr lang="en-US" sz="2800" dirty="0"/>
              <a:t>.)</a:t>
            </a:r>
          </a:p>
          <a:p>
            <a:pPr marL="457200" indent="-457200"/>
            <a:r>
              <a:rPr lang="en-US" sz="2800" b="1" dirty="0"/>
              <a:t>Effects</a:t>
            </a:r>
            <a:r>
              <a:rPr lang="en-US" sz="2800" dirty="0"/>
              <a:t>: can’t fulfill tasks in 100% - significant delays.</a:t>
            </a:r>
            <a:endParaRPr lang="en-US" sz="2800" b="1" dirty="0"/>
          </a:p>
          <a:p>
            <a:endParaRPr lang="en-US" sz="2000" b="1" dirty="0"/>
          </a:p>
          <a:p>
            <a:r>
              <a:rPr lang="en-US" sz="2000" b="1" dirty="0"/>
              <a:t>To effectively perform tasks WUT team </a:t>
            </a:r>
            <a:r>
              <a:rPr lang="en-US" sz="2000" b="1" dirty="0" smtClean="0"/>
              <a:t>needs </a:t>
            </a:r>
            <a:r>
              <a:rPr lang="en-US" sz="2000" dirty="0" smtClean="0"/>
              <a:t>a full </a:t>
            </a:r>
            <a:r>
              <a:rPr lang="en-US" sz="2000" dirty="0"/>
              <a:t>documentation of diagnostics systems placed </a:t>
            </a: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racks including: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cable </a:t>
            </a:r>
            <a:r>
              <a:rPr lang="en-US" sz="2000" dirty="0"/>
              <a:t>connections,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types </a:t>
            </a:r>
            <a:r>
              <a:rPr lang="en-US" sz="2000" dirty="0"/>
              <a:t>of cables,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types </a:t>
            </a:r>
            <a:r>
              <a:rPr lang="en-US" sz="2000" dirty="0"/>
              <a:t>of connectors,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types </a:t>
            </a:r>
            <a:r>
              <a:rPr lang="en-US" sz="2000" dirty="0"/>
              <a:t>of </a:t>
            </a:r>
            <a:r>
              <a:rPr lang="en-US" sz="2000" dirty="0" err="1" smtClean="0"/>
              <a:t>commercialy</a:t>
            </a:r>
            <a:r>
              <a:rPr lang="en-US" sz="2000" dirty="0" smtClean="0"/>
              <a:t> </a:t>
            </a:r>
            <a:r>
              <a:rPr lang="en-US" sz="2000" dirty="0"/>
              <a:t>available devices and links to 3D drawings (to be implemented in E-Plan),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3D drawings of </a:t>
            </a:r>
            <a:r>
              <a:rPr lang="en-US" sz="2000" dirty="0" smtClean="0"/>
              <a:t>non </a:t>
            </a:r>
            <a:r>
              <a:rPr lang="en-US" sz="2000" dirty="0"/>
              <a:t>commercial devices (to be implemented in E-Plan</a:t>
            </a:r>
            <a:r>
              <a:rPr lang="en-US" sz="2000" dirty="0" smtClean="0"/>
              <a:t>);</a:t>
            </a:r>
            <a:endParaRPr lang="en-US" sz="2000" dirty="0"/>
          </a:p>
          <a:p>
            <a:r>
              <a:rPr lang="en-US" sz="2000" b="1" dirty="0"/>
              <a:t>available  at the latest first week of February 2019 to fulfill schedule.</a:t>
            </a:r>
          </a:p>
          <a:p>
            <a:pPr lvl="0"/>
            <a:endParaRPr lang="en-US" sz="2000" b="1" dirty="0"/>
          </a:p>
          <a:p>
            <a:pPr lvl="0"/>
            <a:r>
              <a:rPr lang="en-US" sz="2000" dirty="0"/>
              <a:t>More precise description of laboratory </a:t>
            </a:r>
            <a:r>
              <a:rPr lang="en-US" sz="2000" dirty="0" smtClean="0"/>
              <a:t>works is also missing.</a:t>
            </a:r>
            <a:endParaRPr lang="en-US" sz="2000" dirty="0"/>
          </a:p>
          <a:p>
            <a:pPr lvl="0"/>
            <a:endParaRPr lang="en-US" sz="2000" dirty="0"/>
          </a:p>
          <a:p>
            <a:pPr lvl="0"/>
            <a:endParaRPr lang="en-US" sz="2000" dirty="0"/>
          </a:p>
          <a:p>
            <a:pPr marL="457200" indent="-457200" algn="ctr"/>
            <a:endParaRPr lang="en-US" sz="2000" dirty="0"/>
          </a:p>
          <a:p>
            <a:pPr marL="457200" indent="-457200" algn="ctr"/>
            <a:endParaRPr lang="en-US" sz="2000" dirty="0"/>
          </a:p>
          <a:p>
            <a:pPr marL="457200" indent="-457200"/>
            <a:r>
              <a:rPr lang="en-US" sz="20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xmlns="" val="527374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EEB5C7-599C-1B46-B63E-974118B0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E-Plan Pro Panel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729294-037D-554D-92C3-515551AE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pPr/>
              <a:t>9</a:t>
            </a:fld>
            <a:endParaRPr lang="en-GB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90BC18-6AF6-4C4B-86FF-F98503078409}"/>
              </a:ext>
            </a:extLst>
          </p:cNvPr>
          <p:cNvSpPr txBox="1"/>
          <p:nvPr/>
        </p:nvSpPr>
        <p:spPr>
          <a:xfrm>
            <a:off x="10897386" y="69758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sv-SE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4E2AA7E-F07E-234D-B086-057C816BD82A}"/>
              </a:ext>
            </a:extLst>
          </p:cNvPr>
          <p:cNvSpPr txBox="1"/>
          <p:nvPr/>
        </p:nvSpPr>
        <p:spPr>
          <a:xfrm>
            <a:off x="767408" y="1772816"/>
            <a:ext cx="10945216" cy="4752528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/>
          </a:bodyPr>
          <a:lstStyle/>
          <a:p>
            <a:pPr marL="457200" indent="-457200"/>
            <a:r>
              <a:rPr lang="en-US" sz="2000" dirty="0"/>
              <a:t>	</a:t>
            </a:r>
            <a:r>
              <a:rPr lang="en-US" sz="2000" b="1" i="1" dirty="0"/>
              <a:t>Thoughts and experiences with E-Plan Pro Panel</a:t>
            </a:r>
          </a:p>
          <a:p>
            <a:pPr marL="457200" indent="-457200"/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Main problem right now is lack of training for the E-Plan Pro Panel software.</a:t>
            </a:r>
          </a:p>
          <a:p>
            <a:pPr marL="457200" indent="-457200"/>
            <a:r>
              <a:rPr lang="en-US" sz="2000" dirty="0"/>
              <a:t>	Polish team attended a course of E-Plan Electric P8 (only for 2D</a:t>
            </a:r>
            <a:r>
              <a:rPr lang="en-US" sz="2000" dirty="0" smtClean="0"/>
              <a:t>).</a:t>
            </a:r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/>
              <a:t>2.	Is </a:t>
            </a:r>
            <a:r>
              <a:rPr lang="en-US" sz="2000" dirty="0"/>
              <a:t>there any database where </a:t>
            </a:r>
            <a:r>
              <a:rPr lang="en-US" sz="2000" dirty="0" smtClean="0"/>
              <a:t>we could </a:t>
            </a:r>
            <a:r>
              <a:rPr lang="en-US" sz="2000" dirty="0"/>
              <a:t>get all 3D models (racks electronics, components, devices etc. ?)</a:t>
            </a:r>
          </a:p>
          <a:p>
            <a:pPr marL="457200" indent="-457200"/>
            <a:r>
              <a:rPr lang="en-US" sz="2000" dirty="0"/>
              <a:t>	</a:t>
            </a:r>
            <a:r>
              <a:rPr lang="en-US" sz="2000" dirty="0">
                <a:solidFill>
                  <a:srgbClr val="FF0000"/>
                </a:solidFill>
              </a:rPr>
              <a:t>Data Portal (helpful E-Plan database – unavailable for use!)</a:t>
            </a:r>
          </a:p>
          <a:p>
            <a:pPr marL="457200" indent="-457200"/>
            <a:endParaRPr lang="en-US" sz="2000" dirty="0"/>
          </a:p>
          <a:p>
            <a:pPr marL="457200" indent="-457200"/>
            <a:endParaRPr lang="pl-PL" sz="2000" dirty="0" smtClean="0"/>
          </a:p>
          <a:p>
            <a:pPr marL="457200" indent="-457200"/>
            <a:r>
              <a:rPr lang="pl-PL" sz="2000" dirty="0" smtClean="0"/>
              <a:t>3.	</a:t>
            </a:r>
            <a:r>
              <a:rPr lang="en-US" sz="2000" dirty="0" smtClean="0"/>
              <a:t>Problem </a:t>
            </a:r>
            <a:r>
              <a:rPr lang="en-US" sz="2000" dirty="0"/>
              <a:t>with stability (lags, network speed) during work through remote computer</a:t>
            </a:r>
            <a:r>
              <a:rPr lang="en-US" sz="2000" dirty="0" smtClean="0"/>
              <a:t>.</a:t>
            </a:r>
            <a:endParaRPr lang="pl-PL" sz="2000" dirty="0" smtClean="0"/>
          </a:p>
          <a:p>
            <a:pPr marL="457200" indent="-457200"/>
            <a:r>
              <a:rPr lang="en-US" sz="2000" dirty="0" smtClean="0"/>
              <a:t> </a:t>
            </a:r>
            <a:endParaRPr lang="en-US" sz="2000" dirty="0"/>
          </a:p>
          <a:p>
            <a:pPr marL="457200" indent="-457200"/>
            <a:endParaRPr lang="en-US" sz="2000" dirty="0"/>
          </a:p>
          <a:p>
            <a:pPr marL="457200" indent="-457200">
              <a:buAutoNum type="arabicPeriod" startAt="3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52737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5" id="{837FB91F-CDC5-4BC6-A162-22F8370E1EC4}" vid="{C4EAEFBE-156F-4FEE-9F2B-BE5A854A00D8}"/>
    </a:ext>
  </a:extLst>
</a:theme>
</file>

<file path=ppt/theme/theme2.xml><?xml version="1.0" encoding="utf-8"?>
<a:theme xmlns:a="http://schemas.openxmlformats.org/drawingml/2006/main" name="2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resentation5" id="{837FB91F-CDC5-4BC6-A162-22F8370E1EC4}" vid="{76958EC4-F568-4D68-98B3-6BA4183AD24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2047</TotalTime>
  <Words>147</Words>
  <Application>Microsoft Office PowerPoint</Application>
  <PresentationFormat>Niestandardowy</PresentationFormat>
  <Paragraphs>105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10</vt:i4>
      </vt:variant>
    </vt:vector>
  </HeadingPairs>
  <TitlesOfParts>
    <vt:vector size="12" baseType="lpstr">
      <vt:lpstr>Office-tema</vt:lpstr>
      <vt:lpstr>2_Anpassad formgivning</vt:lpstr>
      <vt:lpstr>Rack and Interconnect Design in E-plan</vt:lpstr>
      <vt:lpstr>Scope of Work</vt:lpstr>
      <vt:lpstr>Ongoing Work</vt:lpstr>
      <vt:lpstr>Ongoing Work</vt:lpstr>
      <vt:lpstr>Ongoing Work</vt:lpstr>
      <vt:lpstr>Ongoing Work</vt:lpstr>
      <vt:lpstr>Ongoing Work</vt:lpstr>
      <vt:lpstr>Issues</vt:lpstr>
      <vt:lpstr>E-Plan Pro Panel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 and interconnect design in e-plan</dc:title>
  <dc:creator>Krystian Bec</dc:creator>
  <cp:lastModifiedBy>Krystian</cp:lastModifiedBy>
  <cp:revision>116</cp:revision>
  <dcterms:created xsi:type="dcterms:W3CDTF">2018-11-09T13:20:50Z</dcterms:created>
  <dcterms:modified xsi:type="dcterms:W3CDTF">2018-11-20T12:52:37Z</dcterms:modified>
</cp:coreProperties>
</file>