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71" r:id="rId3"/>
    <p:sldMasterId id="2147483676" r:id="rId4"/>
  </p:sldMasterIdLst>
  <p:notesMasterIdLst>
    <p:notesMasterId r:id="rId28"/>
  </p:notesMasterIdLst>
  <p:sldIdLst>
    <p:sldId id="349" r:id="rId5"/>
    <p:sldId id="257" r:id="rId6"/>
    <p:sldId id="258" r:id="rId7"/>
    <p:sldId id="259" r:id="rId8"/>
    <p:sldId id="260" r:id="rId9"/>
    <p:sldId id="261" r:id="rId10"/>
    <p:sldId id="262" r:id="rId11"/>
    <p:sldId id="350" r:id="rId12"/>
    <p:sldId id="351" r:id="rId13"/>
    <p:sldId id="352" r:id="rId14"/>
    <p:sldId id="353" r:id="rId15"/>
    <p:sldId id="290" r:id="rId16"/>
    <p:sldId id="297" r:id="rId17"/>
    <p:sldId id="266" r:id="rId18"/>
    <p:sldId id="358" r:id="rId19"/>
    <p:sldId id="362" r:id="rId20"/>
    <p:sldId id="359" r:id="rId21"/>
    <p:sldId id="360" r:id="rId22"/>
    <p:sldId id="364" r:id="rId23"/>
    <p:sldId id="361" r:id="rId24"/>
    <p:sldId id="264" r:id="rId25"/>
    <p:sldId id="357" r:id="rId26"/>
    <p:sldId id="363" r:id="rId2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7" autoAdjust="0"/>
    <p:restoredTop sz="93243" autoAdjust="0"/>
  </p:normalViewPr>
  <p:slideViewPr>
    <p:cSldViewPr>
      <p:cViewPr varScale="1">
        <p:scale>
          <a:sx n="107" d="100"/>
          <a:sy n="107" d="100"/>
        </p:scale>
        <p:origin x="168" y="600"/>
      </p:cViewPr>
      <p:guideLst>
        <p:guide pos="288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2018-11-19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464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3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86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56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8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19/11/2018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6" y="260652"/>
            <a:ext cx="1656184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352" y="260651"/>
            <a:ext cx="2229649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039"/>
            </a:lvl3pPr>
            <a:lvl4pPr>
              <a:defRPr sz="935"/>
            </a:lvl4pPr>
            <a:lvl5pPr>
              <a:defRPr sz="935"/>
            </a:lvl5pPr>
            <a:lvl6pPr>
              <a:defRPr sz="935"/>
            </a:lvl6pPr>
            <a:lvl7pPr>
              <a:defRPr sz="935"/>
            </a:lvl7pPr>
            <a:lvl8pPr>
              <a:defRPr sz="935"/>
            </a:lvl8pPr>
            <a:lvl9pPr>
              <a:defRPr sz="9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535116"/>
            <a:ext cx="4040188" cy="63976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6486" indent="0">
              <a:buNone/>
              <a:defRPr sz="1039" b="1"/>
            </a:lvl2pPr>
            <a:lvl3pPr marL="472973" indent="0">
              <a:buNone/>
              <a:defRPr sz="935" b="1"/>
            </a:lvl3pPr>
            <a:lvl4pPr marL="709460" indent="0">
              <a:buNone/>
              <a:defRPr sz="831" b="1"/>
            </a:lvl4pPr>
            <a:lvl5pPr marL="945949" indent="0">
              <a:buNone/>
              <a:defRPr sz="831" b="1"/>
            </a:lvl5pPr>
            <a:lvl6pPr marL="1182441" indent="0">
              <a:buNone/>
              <a:defRPr sz="831" b="1"/>
            </a:lvl6pPr>
            <a:lvl7pPr marL="1418928" indent="0">
              <a:buNone/>
              <a:defRPr sz="831" b="1"/>
            </a:lvl7pPr>
            <a:lvl8pPr marL="1655419" indent="0">
              <a:buNone/>
              <a:defRPr sz="831" b="1"/>
            </a:lvl8pPr>
            <a:lvl9pPr marL="1891907" indent="0">
              <a:buNone/>
              <a:defRPr sz="831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2174878"/>
            <a:ext cx="4040188" cy="3951288"/>
          </a:xfrm>
        </p:spPr>
        <p:txBody>
          <a:bodyPr/>
          <a:lstStyle>
            <a:lvl1pPr>
              <a:defRPr sz="1246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6486" indent="0">
              <a:buNone/>
              <a:defRPr sz="1039" b="1"/>
            </a:lvl2pPr>
            <a:lvl3pPr marL="472973" indent="0">
              <a:buNone/>
              <a:defRPr sz="935" b="1"/>
            </a:lvl3pPr>
            <a:lvl4pPr marL="709460" indent="0">
              <a:buNone/>
              <a:defRPr sz="831" b="1"/>
            </a:lvl4pPr>
            <a:lvl5pPr marL="945949" indent="0">
              <a:buNone/>
              <a:defRPr sz="831" b="1"/>
            </a:lvl5pPr>
            <a:lvl6pPr marL="1182441" indent="0">
              <a:buNone/>
              <a:defRPr sz="831" b="1"/>
            </a:lvl6pPr>
            <a:lvl7pPr marL="1418928" indent="0">
              <a:buNone/>
              <a:defRPr sz="831" b="1"/>
            </a:lvl7pPr>
            <a:lvl8pPr marL="1655419" indent="0">
              <a:buNone/>
              <a:defRPr sz="831" b="1"/>
            </a:lvl8pPr>
            <a:lvl9pPr marL="1891907" indent="0">
              <a:buNone/>
              <a:defRPr sz="831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1" y="2174878"/>
            <a:ext cx="4041775" cy="3951288"/>
          </a:xfrm>
        </p:spPr>
        <p:txBody>
          <a:bodyPr/>
          <a:lstStyle>
            <a:lvl1pPr>
              <a:defRPr sz="1246"/>
            </a:lvl1pPr>
            <a:lvl2pPr>
              <a:defRPr sz="1039"/>
            </a:lvl2pPr>
            <a:lvl3pPr>
              <a:defRPr sz="935"/>
            </a:lvl3pPr>
            <a:lvl4pPr>
              <a:defRPr sz="831"/>
            </a:lvl4pPr>
            <a:lvl5pPr>
              <a:defRPr sz="831"/>
            </a:lvl5pPr>
            <a:lvl6pPr>
              <a:defRPr sz="831"/>
            </a:lvl6pPr>
            <a:lvl7pPr>
              <a:defRPr sz="831"/>
            </a:lvl7pPr>
            <a:lvl8pPr>
              <a:defRPr sz="831"/>
            </a:lvl8pPr>
            <a:lvl9pPr>
              <a:defRPr sz="83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7" y="273402"/>
            <a:ext cx="5111751" cy="5853113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6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727"/>
            </a:lvl1pPr>
            <a:lvl2pPr marL="236486" indent="0">
              <a:buNone/>
              <a:defRPr sz="623"/>
            </a:lvl2pPr>
            <a:lvl3pPr marL="472973" indent="0">
              <a:buNone/>
              <a:defRPr sz="519"/>
            </a:lvl3pPr>
            <a:lvl4pPr marL="709460" indent="0">
              <a:buNone/>
              <a:defRPr sz="467"/>
            </a:lvl4pPr>
            <a:lvl5pPr marL="945949" indent="0">
              <a:buNone/>
              <a:defRPr sz="467"/>
            </a:lvl5pPr>
            <a:lvl6pPr marL="1182441" indent="0">
              <a:buNone/>
              <a:defRPr sz="467"/>
            </a:lvl6pPr>
            <a:lvl7pPr marL="1418928" indent="0">
              <a:buNone/>
              <a:defRPr sz="467"/>
            </a:lvl7pPr>
            <a:lvl8pPr marL="1655419" indent="0">
              <a:buNone/>
              <a:defRPr sz="467"/>
            </a:lvl8pPr>
            <a:lvl9pPr marL="1891907" indent="0">
              <a:buNone/>
              <a:defRPr sz="46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1039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62"/>
            </a:lvl1pPr>
            <a:lvl2pPr marL="236486" indent="0">
              <a:buNone/>
              <a:defRPr sz="1454"/>
            </a:lvl2pPr>
            <a:lvl3pPr marL="472973" indent="0">
              <a:buNone/>
              <a:defRPr sz="1246"/>
            </a:lvl3pPr>
            <a:lvl4pPr marL="709460" indent="0">
              <a:buNone/>
              <a:defRPr sz="1039"/>
            </a:lvl4pPr>
            <a:lvl5pPr marL="945949" indent="0">
              <a:buNone/>
              <a:defRPr sz="1039"/>
            </a:lvl5pPr>
            <a:lvl6pPr marL="1182441" indent="0">
              <a:buNone/>
              <a:defRPr sz="1039"/>
            </a:lvl6pPr>
            <a:lvl7pPr marL="1418928" indent="0">
              <a:buNone/>
              <a:defRPr sz="1039"/>
            </a:lvl7pPr>
            <a:lvl8pPr marL="1655419" indent="0">
              <a:buNone/>
              <a:defRPr sz="1039"/>
            </a:lvl8pPr>
            <a:lvl9pPr marL="1891907" indent="0">
              <a:buNone/>
              <a:defRPr sz="1039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727"/>
            </a:lvl1pPr>
            <a:lvl2pPr marL="236486" indent="0">
              <a:buNone/>
              <a:defRPr sz="623"/>
            </a:lvl2pPr>
            <a:lvl3pPr marL="472973" indent="0">
              <a:buNone/>
              <a:defRPr sz="519"/>
            </a:lvl3pPr>
            <a:lvl4pPr marL="709460" indent="0">
              <a:buNone/>
              <a:defRPr sz="467"/>
            </a:lvl4pPr>
            <a:lvl5pPr marL="945949" indent="0">
              <a:buNone/>
              <a:defRPr sz="467"/>
            </a:lvl5pPr>
            <a:lvl6pPr marL="1182441" indent="0">
              <a:buNone/>
              <a:defRPr sz="467"/>
            </a:lvl6pPr>
            <a:lvl7pPr marL="1418928" indent="0">
              <a:buNone/>
              <a:defRPr sz="467"/>
            </a:lvl7pPr>
            <a:lvl8pPr marL="1655419" indent="0">
              <a:buNone/>
              <a:defRPr sz="467"/>
            </a:lvl8pPr>
            <a:lvl9pPr marL="1891907" indent="0">
              <a:buNone/>
              <a:defRPr sz="46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5037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5037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302"/>
            <a:ext cx="5762624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2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18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8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1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26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781000"/>
            <a:ext cx="4038600" cy="4345166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781000"/>
            <a:ext cx="4038600" cy="4345166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252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8252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53337"/>
            <a:ext cx="21336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3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6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8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55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9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7120"/>
            <a:ext cx="7772400" cy="1362076"/>
          </a:xfrm>
        </p:spPr>
        <p:txBody>
          <a:bodyPr anchor="t"/>
          <a:lstStyle>
            <a:lvl1pPr algn="l">
              <a:defRPr sz="2025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23"/>
            <a:ext cx="7772400" cy="1500187"/>
          </a:xfrm>
        </p:spPr>
        <p:txBody>
          <a:bodyPr anchor="b"/>
          <a:lstStyle>
            <a:lvl1pPr marL="0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1pPr>
            <a:lvl2pPr marL="236486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2pPr>
            <a:lvl3pPr marL="472973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3pPr>
            <a:lvl4pPr marL="709460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4pPr>
            <a:lvl5pPr marL="945949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5pPr>
            <a:lvl6pPr marL="1182441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6pPr>
            <a:lvl7pPr marL="1418928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7pPr>
            <a:lvl8pPr marL="1655419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8pPr>
            <a:lvl9pPr marL="1891907" indent="0">
              <a:buNone/>
              <a:defRPr sz="7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1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75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1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6356749"/>
            <a:ext cx="21336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236486"/>
              <a:t>2018-11-19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749"/>
            <a:ext cx="28956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749"/>
            <a:ext cx="21336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6486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236486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236486" rtl="0" eaLnBrk="1" latinLnBrk="0" hangingPunct="1"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363" indent="-177363" algn="l" defTabSz="236486" rtl="0" eaLnBrk="1" latinLnBrk="0" hangingPunct="1">
        <a:spcBef>
          <a:spcPct val="20000"/>
        </a:spcBef>
        <a:buFont typeface="Arial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384293" indent="-147800" algn="l" defTabSz="236486" rtl="0" eaLnBrk="1" latinLnBrk="0" hangingPunct="1">
        <a:spcBef>
          <a:spcPct val="20000"/>
        </a:spcBef>
        <a:buFont typeface="Arial"/>
        <a:buChar char="–"/>
        <a:defRPr sz="1454" kern="1200">
          <a:solidFill>
            <a:schemeClr val="tx1"/>
          </a:solidFill>
          <a:latin typeface="+mn-lt"/>
          <a:ea typeface="+mn-ea"/>
          <a:cs typeface="+mn-cs"/>
        </a:defRPr>
      </a:lvl2pPr>
      <a:lvl3pPr marL="591207" indent="-118241" algn="l" defTabSz="236486" rtl="0" eaLnBrk="1" latinLnBrk="0" hangingPunct="1">
        <a:spcBef>
          <a:spcPct val="20000"/>
        </a:spcBef>
        <a:buFont typeface="Arial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827707" indent="-118241" algn="l" defTabSz="236486" rtl="0" eaLnBrk="1" latinLnBrk="0" hangingPunct="1">
        <a:spcBef>
          <a:spcPct val="20000"/>
        </a:spcBef>
        <a:buFont typeface="Arial"/>
        <a:buChar char="–"/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64197" indent="-118241" algn="l" defTabSz="236486" rtl="0" eaLnBrk="1" latinLnBrk="0" hangingPunct="1">
        <a:spcBef>
          <a:spcPct val="20000"/>
        </a:spcBef>
        <a:buFont typeface="Arial"/>
        <a:buChar char="»"/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00683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37170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773662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010148" indent="-118241" algn="l" defTabSz="236486" rtl="0" eaLnBrk="1" latinLnBrk="0" hangingPunct="1">
        <a:spcBef>
          <a:spcPct val="20000"/>
        </a:spcBef>
        <a:buFont typeface="Arial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6486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2973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09460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5949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2441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18928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55419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1907" algn="l" defTabSz="236486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1114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19/11/2018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6549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em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defTabSz="236486"/>
            <a:r>
              <a:rPr lang="en-GB" b="1" dirty="0"/>
              <a:t>J-PARC test of Aperture and Grid prototype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236486"/>
            <a:endParaRPr lang="en-GB" sz="1800" b="1" dirty="0">
              <a:solidFill>
                <a:prstClr val="white"/>
              </a:solidFill>
            </a:endParaRPr>
          </a:p>
          <a:p>
            <a:pPr defTabSz="236486"/>
            <a:r>
              <a:rPr lang="sv-SE" sz="1350" dirty="0">
                <a:solidFill>
                  <a:srgbClr val="FFFFFF"/>
                </a:solidFill>
              </a:rPr>
              <a:t>Dr Cyrille Thomas</a:t>
            </a:r>
          </a:p>
          <a:p>
            <a:pPr defTabSz="236486"/>
            <a:r>
              <a:rPr lang="en-US" sz="1350" dirty="0">
                <a:solidFill>
                  <a:srgbClr val="FFFFFF"/>
                </a:solidFill>
              </a:rPr>
              <a:t>Beam Diagnostics Physicist</a:t>
            </a:r>
            <a:endParaRPr lang="en-US" sz="1050" dirty="0">
              <a:solidFill>
                <a:prstClr val="white"/>
              </a:solidFill>
            </a:endParaRPr>
          </a:p>
          <a:p>
            <a:pPr defTabSz="236486"/>
            <a:r>
              <a:rPr lang="en-GB" sz="105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236486"/>
            <a:r>
              <a:rPr lang="en-GB" sz="1050" dirty="0">
                <a:solidFill>
                  <a:srgbClr val="FFFFFF"/>
                </a:solidFill>
              </a:rPr>
              <a:t>22-11-2018</a:t>
            </a:r>
            <a:endParaRPr lang="en-GB" sz="9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99447-D6E8-1C4D-8829-1098F540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BD1A7-D4B7-1E47-A8DE-07B4104A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" y="879026"/>
            <a:ext cx="6096000" cy="375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51BAF-5F1D-7149-9009-0DA31530B9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20072" y="0"/>
            <a:ext cx="3923928" cy="2942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072F7A-F591-5145-8835-F6C6FAD045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18329" y="3432329"/>
            <a:ext cx="3915052" cy="2936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878E7-2084-CB4E-B19E-55DCF4D496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873" y="4005064"/>
            <a:ext cx="3923928" cy="29429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81B6AD-E526-8047-A14A-DDD9729CABEC}"/>
              </a:ext>
            </a:extLst>
          </p:cNvPr>
          <p:cNvSpPr txBox="1"/>
          <p:nvPr/>
        </p:nvSpPr>
        <p:spPr>
          <a:xfrm>
            <a:off x="323528" y="251670"/>
            <a:ext cx="2952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design to installation</a:t>
            </a:r>
          </a:p>
        </p:txBody>
      </p:sp>
    </p:spTree>
    <p:extLst>
      <p:ext uri="{BB962C8B-B14F-4D97-AF65-F5344CB8AC3E}">
        <p14:creationId xmlns:p14="http://schemas.microsoft.com/office/powerpoint/2010/main" val="245619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85F833-DC62-B444-9276-F22FE911A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489" y="4549069"/>
            <a:ext cx="3859139" cy="19007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20E80-64C9-204F-BFA0-1D154FE1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7064F-4456-1F4C-BD05-11936996635C}"/>
              </a:ext>
            </a:extLst>
          </p:cNvPr>
          <p:cNvSpPr txBox="1"/>
          <p:nvPr/>
        </p:nvSpPr>
        <p:spPr>
          <a:xfrm>
            <a:off x="150084" y="4772811"/>
            <a:ext cx="37188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Mechanical constraints: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fit APTM and GRID through DN40 port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miniature design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range travel &gt;500mm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rigidity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806850-D315-FA4B-BDE4-4D2F619D3C1C}"/>
              </a:ext>
            </a:extLst>
          </p:cNvPr>
          <p:cNvCxnSpPr>
            <a:cxnSpLocks/>
          </p:cNvCxnSpPr>
          <p:nvPr/>
        </p:nvCxnSpPr>
        <p:spPr>
          <a:xfrm>
            <a:off x="5181958" y="5103939"/>
            <a:ext cx="0" cy="839662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E5ED2B-0BFB-014E-B07B-6EA48D2CEBE7}"/>
              </a:ext>
            </a:extLst>
          </p:cNvPr>
          <p:cNvSpPr txBox="1"/>
          <p:nvPr/>
        </p:nvSpPr>
        <p:spPr>
          <a:xfrm rot="16200000">
            <a:off x="4345737" y="53147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34mm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DFAC1-A778-C944-B8BE-1CF334276432}"/>
              </a:ext>
            </a:extLst>
          </p:cNvPr>
          <p:cNvGrpSpPr/>
          <p:nvPr/>
        </p:nvGrpSpPr>
        <p:grpSpPr>
          <a:xfrm>
            <a:off x="199002" y="1913504"/>
            <a:ext cx="6712587" cy="2271616"/>
            <a:chOff x="127005" y="1417888"/>
            <a:chExt cx="6712587" cy="22716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14A140-4F91-1B43-8AB3-C9B79E5D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26400">
              <a:off x="127005" y="1822604"/>
              <a:ext cx="2486025" cy="1866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E2BCB2-12DD-504E-B540-3049C20B1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8083" y="1674654"/>
              <a:ext cx="2476500" cy="187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8F9F77-1093-ED4B-ACEB-E453805E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7902">
              <a:off x="2974808" y="1730655"/>
              <a:ext cx="2486025" cy="18478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4B3685-8657-4B45-8E30-1A84788C0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76944">
              <a:off x="4363092" y="1417888"/>
              <a:ext cx="2476500" cy="1885950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59AD11-2E1C-DA46-B116-E148176C8841}"/>
              </a:ext>
            </a:extLst>
          </p:cNvPr>
          <p:cNvCxnSpPr>
            <a:cxnSpLocks/>
          </p:cNvCxnSpPr>
          <p:nvPr/>
        </p:nvCxnSpPr>
        <p:spPr>
          <a:xfrm flipV="1">
            <a:off x="1442014" y="3795823"/>
            <a:ext cx="3629716" cy="144786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CAEB22-A5BE-1B49-A9B9-0A0442C0A14F}"/>
              </a:ext>
            </a:extLst>
          </p:cNvPr>
          <p:cNvSpPr txBox="1"/>
          <p:nvPr/>
        </p:nvSpPr>
        <p:spPr>
          <a:xfrm>
            <a:off x="2626122" y="408444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630mm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13285-04BD-604D-90EC-C3B8293A0174}"/>
              </a:ext>
            </a:extLst>
          </p:cNvPr>
          <p:cNvSpPr txBox="1"/>
          <p:nvPr/>
        </p:nvSpPr>
        <p:spPr>
          <a:xfrm>
            <a:off x="344762" y="408526"/>
            <a:ext cx="69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Mechanical Assembly installed on 3NBT Dump</a:t>
            </a:r>
          </a:p>
        </p:txBody>
      </p:sp>
    </p:spTree>
    <p:extLst>
      <p:ext uri="{BB962C8B-B14F-4D97-AF65-F5344CB8AC3E}">
        <p14:creationId xmlns:p14="http://schemas.microsoft.com/office/powerpoint/2010/main" val="374664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383505" y="2066424"/>
            <a:ext cx="5203658" cy="4117807"/>
          </a:xfrm>
        </p:spPr>
        <p:txBody>
          <a:bodyPr>
            <a:normAutofit/>
          </a:bodyPr>
          <a:lstStyle/>
          <a:p>
            <a:r>
              <a:rPr lang="en-US" sz="1800" dirty="0"/>
              <a:t>MTCA hardware: high performance and robustness;</a:t>
            </a:r>
          </a:p>
          <a:p>
            <a:r>
              <a:rPr lang="en-US" sz="1800" dirty="0"/>
              <a:t>AMC-Pico-8 digitizer: 8 current input channels per board, 1MSPS @ 20-bit; ±1 mA and ±1 µA range;</a:t>
            </a:r>
          </a:p>
          <a:p>
            <a:r>
              <a:rPr lang="en-US" sz="1800" dirty="0"/>
              <a:t>EPICS controls with ESS in-house developments;</a:t>
            </a:r>
          </a:p>
          <a:p>
            <a:r>
              <a:rPr lang="en-US" sz="1800" dirty="0"/>
              <a:t>Full scale integration and deployment;</a:t>
            </a:r>
          </a:p>
          <a:p>
            <a:r>
              <a:rPr lang="en-US" sz="1800" dirty="0"/>
              <a:t>MRF EPICS integrated timing system</a:t>
            </a:r>
          </a:p>
          <a:p>
            <a:r>
              <a:rPr lang="en-US" sz="1800" dirty="0"/>
              <a:t>Beckhoff EtherCAT hardware for Motion Control; Temperature controller</a:t>
            </a:r>
          </a:p>
          <a:p>
            <a:r>
              <a:rPr lang="en-US" sz="1800" dirty="0"/>
              <a:t>ESS open-source framework: ECMC;</a:t>
            </a:r>
          </a:p>
          <a:p>
            <a:r>
              <a:rPr lang="en-US" sz="1800" dirty="0"/>
              <a:t>Gain experience with control system in real environment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8464E-5110-B94C-BD5E-EDF48C41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00963-C12D-5F4A-A47A-19B305607AFA}"/>
              </a:ext>
            </a:extLst>
          </p:cNvPr>
          <p:cNvSpPr txBox="1"/>
          <p:nvPr/>
        </p:nvSpPr>
        <p:spPr>
          <a:xfrm>
            <a:off x="315310" y="493988"/>
            <a:ext cx="5585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Acquisition/Control 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1332" y="5299912"/>
            <a:ext cx="2923674" cy="9986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MTCA Hardware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3x AMC-Pico-8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MRF Event Receiver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67620" y="3890546"/>
            <a:ext cx="2240884" cy="7499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areaDetector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dev. support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67620" y="4621230"/>
            <a:ext cx="2240884" cy="5185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Vendor driver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7620" y="3245188"/>
            <a:ext cx="2240884" cy="7499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EPICS IOC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data acquisition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2151" y="5682546"/>
            <a:ext cx="1193132" cy="9986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Motion Control Hardware</a:t>
            </a:r>
          </a:p>
        </p:txBody>
      </p:sp>
      <p:cxnSp>
        <p:nvCxnSpPr>
          <p:cNvPr id="16" name="Straight Connector 15"/>
          <p:cNvCxnSpPr>
            <a:stCxn id="12" idx="3"/>
            <a:endCxn id="6" idx="1"/>
          </p:cNvCxnSpPr>
          <p:nvPr/>
        </p:nvCxnSpPr>
        <p:spPr>
          <a:xfrm flipV="1">
            <a:off x="5575283" y="5799223"/>
            <a:ext cx="266049" cy="38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62637" y="4977233"/>
            <a:ext cx="6016" cy="388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587163" y="3890546"/>
            <a:ext cx="1270837" cy="7499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ECMC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7163" y="4621230"/>
            <a:ext cx="1270837" cy="5185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EtherCAT driver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87163" y="3245188"/>
            <a:ext cx="1270837" cy="7499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EPICS IOC for motion control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343649" y="4977233"/>
            <a:ext cx="6016" cy="388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841331" y="2204456"/>
            <a:ext cx="2845469" cy="5414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level control applications</a:t>
            </a:r>
          </a:p>
        </p:txBody>
      </p:sp>
      <p:sp>
        <p:nvSpPr>
          <p:cNvPr id="27" name="Up-Down Arrow 26"/>
          <p:cNvSpPr/>
          <p:nvPr/>
        </p:nvSpPr>
        <p:spPr>
          <a:xfrm>
            <a:off x="7134726" y="2837281"/>
            <a:ext cx="168443" cy="462549"/>
          </a:xfrm>
          <a:prstGeom prst="up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3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CE46D-ACC1-8742-BB00-4ABA81B3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F2254-35E7-B24B-B3A4-4150633A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4" y="1403056"/>
            <a:ext cx="4668296" cy="3887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69718-E12B-C746-B269-347DCDCA8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758" y="4665525"/>
            <a:ext cx="2380310" cy="832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99682B-166A-F542-883E-E14446DD3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280" y="2075801"/>
            <a:ext cx="3762840" cy="2356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91BB23-C13A-CF45-B239-E0F8EEE2D4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632" y="4399860"/>
            <a:ext cx="3086254" cy="2279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914A9E-7991-EB4E-A697-10CE5FAA30DD}"/>
              </a:ext>
            </a:extLst>
          </p:cNvPr>
          <p:cNvSpPr txBox="1"/>
          <p:nvPr/>
        </p:nvSpPr>
        <p:spPr>
          <a:xfrm>
            <a:off x="58624" y="476672"/>
            <a:ext cx="3512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Pico8 AMC integrated in µTCA crate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86A01-A351-274A-9395-58C197EB8373}"/>
              </a:ext>
            </a:extLst>
          </p:cNvPr>
          <p:cNvSpPr txBox="1"/>
          <p:nvPr/>
        </p:nvSpPr>
        <p:spPr>
          <a:xfrm>
            <a:off x="69319" y="908577"/>
            <a:ext cx="3262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AreaDetector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EPICS integration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222FE1-9CC6-2D45-8581-9AB94BE90480}"/>
              </a:ext>
            </a:extLst>
          </p:cNvPr>
          <p:cNvSpPr txBox="1"/>
          <p:nvPr/>
        </p:nvSpPr>
        <p:spPr>
          <a:xfrm>
            <a:off x="4716016" y="503246"/>
            <a:ext cx="24849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ECAT: Motion Controller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3FED3-AC20-7646-A849-4E0D08AFAB2E}"/>
              </a:ext>
            </a:extLst>
          </p:cNvPr>
          <p:cNvSpPr txBox="1"/>
          <p:nvPr/>
        </p:nvSpPr>
        <p:spPr>
          <a:xfrm>
            <a:off x="4716016" y="1533495"/>
            <a:ext cx="339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Open-Hardware EPICS integration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289635-6292-DC40-9D7E-0F86F69EE5A2}"/>
              </a:ext>
            </a:extLst>
          </p:cNvPr>
          <p:cNvSpPr txBox="1"/>
          <p:nvPr/>
        </p:nvSpPr>
        <p:spPr>
          <a:xfrm>
            <a:off x="35847" y="5498352"/>
            <a:ext cx="266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system verification prior installation at J-PARC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5E4A76-5F9F-6745-8B14-0466504AFE9F}"/>
              </a:ext>
            </a:extLst>
          </p:cNvPr>
          <p:cNvSpPr txBox="1"/>
          <p:nvPr/>
        </p:nvSpPr>
        <p:spPr>
          <a:xfrm>
            <a:off x="4726920" y="991189"/>
            <a:ext cx="2949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ECAT: Temperature Controller</a:t>
            </a:r>
          </a:p>
        </p:txBody>
      </p:sp>
    </p:spTree>
    <p:extLst>
      <p:ext uri="{BB962C8B-B14F-4D97-AF65-F5344CB8AC3E}">
        <p14:creationId xmlns:p14="http://schemas.microsoft.com/office/powerpoint/2010/main" val="3378014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8464E-5110-B94C-BD5E-EDF48C41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62DC49DA-8DA7-DE47-A231-5F4B92D7C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477" y="4455580"/>
            <a:ext cx="3859139" cy="190077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07FF5E-4745-7B4A-90D7-7C6D853CC92D}"/>
              </a:ext>
            </a:extLst>
          </p:cNvPr>
          <p:cNvSpPr txBox="1"/>
          <p:nvPr/>
        </p:nvSpPr>
        <p:spPr>
          <a:xfrm>
            <a:off x="191386" y="1626781"/>
            <a:ext cx="43326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and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wire signal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 from Ni Blades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 from Thermocouples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Parasitic signal and noise: electrons, EMC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Cross-talk between GRID and APTM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Motion control in radiation environment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00963-C12D-5F4A-A47A-19B305607AFA}"/>
              </a:ext>
            </a:extLst>
          </p:cNvPr>
          <p:cNvSpPr txBox="1"/>
          <p:nvPr/>
        </p:nvSpPr>
        <p:spPr>
          <a:xfrm>
            <a:off x="315310" y="493988"/>
            <a:ext cx="4909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Prototype experience return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CB3F43-6728-984B-9A34-681E2CB157B4}"/>
              </a:ext>
            </a:extLst>
          </p:cNvPr>
          <p:cNvSpPr/>
          <p:nvPr/>
        </p:nvSpPr>
        <p:spPr>
          <a:xfrm>
            <a:off x="4992222" y="1903780"/>
            <a:ext cx="3927357" cy="2139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 intensity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with actual 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environment perturbation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 comparison with 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of fully EPICS integrated system</a:t>
            </a:r>
          </a:p>
        </p:txBody>
      </p:sp>
    </p:spTree>
    <p:extLst>
      <p:ext uri="{BB962C8B-B14F-4D97-AF65-F5344CB8AC3E}">
        <p14:creationId xmlns:p14="http://schemas.microsoft.com/office/powerpoint/2010/main" val="190206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B019-DD24-CC45-81BE-27FC4BE2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 APTM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6C8B0-4D13-B041-8BE8-FB468E2F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D7BF453-316C-DD4B-A1B1-5C495B0EF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74" y="1484783"/>
            <a:ext cx="4020001" cy="198000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E967C1-D610-D845-B9A3-36C7A487E47D}"/>
              </a:ext>
            </a:extLst>
          </p:cNvPr>
          <p:cNvCxnSpPr/>
          <p:nvPr/>
        </p:nvCxnSpPr>
        <p:spPr>
          <a:xfrm>
            <a:off x="3203848" y="1988840"/>
            <a:ext cx="4824536" cy="0"/>
          </a:xfrm>
          <a:prstGeom prst="straightConnector1">
            <a:avLst/>
          </a:prstGeom>
          <a:ln w="635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50A472-982C-A049-AB11-CBE7D7164609}"/>
              </a:ext>
            </a:extLst>
          </p:cNvPr>
          <p:cNvSpPr txBox="1"/>
          <p:nvPr/>
        </p:nvSpPr>
        <p:spPr>
          <a:xfrm>
            <a:off x="4139952" y="160551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300mm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B291B-0549-364A-9D14-517311FC1235}"/>
              </a:ext>
            </a:extLst>
          </p:cNvPr>
          <p:cNvSpPr txBox="1"/>
          <p:nvPr/>
        </p:nvSpPr>
        <p:spPr>
          <a:xfrm>
            <a:off x="7123213" y="160551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570mm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B24AC-6C48-AD45-9C98-6424630F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6939"/>
            <a:ext cx="6935525" cy="32443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9D5F05-0F5C-5947-91A8-91284A24B3BF}"/>
              </a:ext>
            </a:extLst>
          </p:cNvPr>
          <p:cNvCxnSpPr/>
          <p:nvPr/>
        </p:nvCxnSpPr>
        <p:spPr>
          <a:xfrm>
            <a:off x="3347864" y="2852936"/>
            <a:ext cx="4824536" cy="0"/>
          </a:xfrm>
          <a:prstGeom prst="straightConnector1">
            <a:avLst/>
          </a:prstGeom>
          <a:ln w="635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852C72C-D9D4-AB44-8A8A-D78F08983417}"/>
              </a:ext>
            </a:extLst>
          </p:cNvPr>
          <p:cNvSpPr txBox="1"/>
          <p:nvPr/>
        </p:nvSpPr>
        <p:spPr>
          <a:xfrm>
            <a:off x="7410203" y="3420094"/>
            <a:ext cx="123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 APTM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8CA98-E373-C24C-A401-47502969A21E}"/>
              </a:ext>
            </a:extLst>
          </p:cNvPr>
          <p:cNvSpPr txBox="1"/>
          <p:nvPr/>
        </p:nvSpPr>
        <p:spPr>
          <a:xfrm>
            <a:off x="7394369" y="4186433"/>
            <a:ext cx="120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 beam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E42B5A-649A-8A4D-A49E-F088369E7672}"/>
              </a:ext>
            </a:extLst>
          </p:cNvPr>
          <p:cNvCxnSpPr>
            <a:stCxn id="13" idx="1"/>
          </p:cNvCxnSpPr>
          <p:nvPr/>
        </p:nvCxnSpPr>
        <p:spPr>
          <a:xfrm flipH="1">
            <a:off x="2627784" y="3604760"/>
            <a:ext cx="4782419" cy="951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3D0915-FFFC-F940-86B0-A2D511E53701}"/>
              </a:ext>
            </a:extLst>
          </p:cNvPr>
          <p:cNvCxnSpPr>
            <a:stCxn id="14" idx="1"/>
          </p:cNvCxnSpPr>
          <p:nvPr/>
        </p:nvCxnSpPr>
        <p:spPr>
          <a:xfrm flipH="1">
            <a:off x="5220072" y="4371099"/>
            <a:ext cx="2174297" cy="714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967369A-E00A-0344-ADFB-37C73F76F8ED}"/>
              </a:ext>
            </a:extLst>
          </p:cNvPr>
          <p:cNvSpPr txBox="1"/>
          <p:nvPr/>
        </p:nvSpPr>
        <p:spPr>
          <a:xfrm>
            <a:off x="4852742" y="2068884"/>
            <a:ext cx="21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APTM from in to out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C19CB-FEC9-2D4E-BB03-A9C801668E1D}"/>
              </a:ext>
            </a:extLst>
          </p:cNvPr>
          <p:cNvSpPr txBox="1"/>
          <p:nvPr/>
        </p:nvSpPr>
        <p:spPr>
          <a:xfrm>
            <a:off x="5044367" y="2909738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Grid out then in</a:t>
            </a:r>
          </a:p>
        </p:txBody>
      </p:sp>
    </p:spTree>
    <p:extLst>
      <p:ext uri="{BB962C8B-B14F-4D97-AF65-F5344CB8AC3E}">
        <p14:creationId xmlns:p14="http://schemas.microsoft.com/office/powerpoint/2010/main" val="2306090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FD6E-EDD8-8641-8B82-C90532B0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07FA4-15DE-5241-A005-29F842B7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44853-DA1A-504E-B8CF-CD551B25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06" y="4005384"/>
            <a:ext cx="5736837" cy="28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E6831-29EF-2F4C-968B-D89FE7A27EF1}"/>
              </a:ext>
            </a:extLst>
          </p:cNvPr>
          <p:cNvSpPr txBox="1"/>
          <p:nvPr/>
        </p:nvSpPr>
        <p:spPr>
          <a:xfrm>
            <a:off x="1763688" y="5902168"/>
            <a:ext cx="19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APTM Blade Signal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9435-07B0-1447-8E5D-753EEEB46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26" y="1382689"/>
            <a:ext cx="4969911" cy="28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4888E8-5EBE-C64D-B7A2-7B74C73D9E42}"/>
              </a:ext>
            </a:extLst>
          </p:cNvPr>
          <p:cNvSpPr txBox="1"/>
          <p:nvPr/>
        </p:nvSpPr>
        <p:spPr>
          <a:xfrm>
            <a:off x="678072" y="1627241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 Grid: signal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A7ECCA-2712-D64A-848C-6EA6C743A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84" y="1382689"/>
            <a:ext cx="4269913" cy="28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A24B8-C23F-6346-9864-72BA6D3A0562}"/>
              </a:ext>
            </a:extLst>
          </p:cNvPr>
          <p:cNvSpPr txBox="1"/>
          <p:nvPr/>
        </p:nvSpPr>
        <p:spPr>
          <a:xfrm>
            <a:off x="5641201" y="2286165"/>
            <a:ext cx="254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 Grid: signal wire 1 (</a:t>
            </a:r>
            <a:r>
              <a:rPr lang="en-GB" dirty="0" err="1"/>
              <a:t>SiC</a:t>
            </a:r>
            <a:r>
              <a:rPr lang="en-GB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C4D0E-0493-6D47-A4D9-4E4DA0FF5011}"/>
              </a:ext>
            </a:extLst>
          </p:cNvPr>
          <p:cNvSpPr txBox="1"/>
          <p:nvPr/>
        </p:nvSpPr>
        <p:spPr>
          <a:xfrm>
            <a:off x="5471992" y="4520233"/>
            <a:ext cx="29387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400" dirty="0"/>
              <a:t>V grid: proton signal + 26kHz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400" dirty="0"/>
              <a:t>H Grid: only wire 1 showing signal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400" dirty="0"/>
              <a:t>Only electrons signal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400" dirty="0"/>
              <a:t>Blades: strong 26kHz</a:t>
            </a:r>
          </a:p>
        </p:txBody>
      </p:sp>
    </p:spTree>
    <p:extLst>
      <p:ext uri="{BB962C8B-B14F-4D97-AF65-F5344CB8AC3E}">
        <p14:creationId xmlns:p14="http://schemas.microsoft.com/office/powerpoint/2010/main" val="141054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C462A-C559-6147-B218-8B1BD479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59A1E9-63D3-514E-9222-39AEB963D1A6}"/>
              </a:ext>
            </a:extLst>
          </p:cNvPr>
          <p:cNvSpPr txBox="1"/>
          <p:nvPr/>
        </p:nvSpPr>
        <p:spPr>
          <a:xfrm>
            <a:off x="323528" y="2347139"/>
            <a:ext cx="20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Bias on APTM: -30V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B52332-51AD-1243-845E-8152EE35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299370"/>
            <a:ext cx="5323636" cy="28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6A5593-ED88-C14B-9743-DB48D0AD9A60}"/>
              </a:ext>
            </a:extLst>
          </p:cNvPr>
          <p:cNvSpPr txBox="1"/>
          <p:nvPr/>
        </p:nvSpPr>
        <p:spPr>
          <a:xfrm>
            <a:off x="346324" y="1700808"/>
            <a:ext cx="1773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Grid on</a:t>
            </a:r>
          </a:p>
          <a:p>
            <a:r>
              <a:rPr lang="en-GB" dirty="0"/>
              <a:t>APTM 24mm 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4770-7C13-CC47-86D6-27B57D9B1A8E}"/>
              </a:ext>
            </a:extLst>
          </p:cNvPr>
          <p:cNvSpPr txBox="1"/>
          <p:nvPr/>
        </p:nvSpPr>
        <p:spPr>
          <a:xfrm>
            <a:off x="335625" y="2771636"/>
            <a:ext cx="353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Beam: 50mA, 500µs, width = ~2mm</a:t>
            </a:r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3EE5554A-D466-BA49-BB5F-EB52479671E1}"/>
              </a:ext>
            </a:extLst>
          </p:cNvPr>
          <p:cNvSpPr/>
          <p:nvPr/>
        </p:nvSpPr>
        <p:spPr>
          <a:xfrm>
            <a:off x="4067944" y="2104823"/>
            <a:ext cx="1224136" cy="611648"/>
          </a:xfrm>
          <a:prstGeom prst="notchedRightArrow">
            <a:avLst>
              <a:gd name="adj1" fmla="val 40198"/>
              <a:gd name="adj2" fmla="val 9165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E3570F-AD4B-814A-B591-90A514AEE671}"/>
              </a:ext>
            </a:extLst>
          </p:cNvPr>
          <p:cNvSpPr txBox="1"/>
          <p:nvPr/>
        </p:nvSpPr>
        <p:spPr>
          <a:xfrm>
            <a:off x="5701590" y="2225981"/>
            <a:ext cx="191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Retrieval of profile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1CA263-1C1A-A449-8F4E-2E8D28A2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Grid in Position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502F5D-518E-B245-9483-EE140DF4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47" y="3258400"/>
            <a:ext cx="373489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8805-6B61-654B-9BC5-42D7FE13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 simulation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29E2C-C98F-EE4F-998D-578519CC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8DCDA-C8FB-A84F-A4D9-40B6E2F502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628800"/>
            <a:ext cx="3062114" cy="2073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005DF-E6EA-4043-A5DA-B9F215C7EF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634" y="1628633"/>
            <a:ext cx="3924101" cy="2073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E2C13E-5AF1-214E-9AAB-23FCA7B3A1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4" y="3728573"/>
            <a:ext cx="3397566" cy="2146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E5795-CA8C-4842-91F4-22438C95BC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360" y="3728573"/>
            <a:ext cx="2939431" cy="2204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725A27-44E9-B644-8D94-7CE02DD2F9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430" y="3912959"/>
            <a:ext cx="1305446" cy="1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11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B803-D8A3-1D42-A9BE-18CBE9B7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 simulation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F871F-567E-AF4C-8368-9FD385DC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E70E2-56C4-5141-BAAC-CF3BBF841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309412"/>
            <a:ext cx="3025159" cy="2564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87066-555F-3045-AC81-198549B50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68" y="2492896"/>
            <a:ext cx="2939431" cy="2204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910997-E2E4-9146-96C8-2383FF6324FD}"/>
              </a:ext>
            </a:extLst>
          </p:cNvPr>
          <p:cNvSpPr txBox="1"/>
          <p:nvPr/>
        </p:nvSpPr>
        <p:spPr>
          <a:xfrm>
            <a:off x="524258" y="2122642"/>
            <a:ext cx="187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deposition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5ED4A-742C-664C-AC0E-514F44A19A02}"/>
              </a:ext>
            </a:extLst>
          </p:cNvPr>
          <p:cNvSpPr txBox="1"/>
          <p:nvPr/>
        </p:nvSpPr>
        <p:spPr>
          <a:xfrm>
            <a:off x="4716016" y="1605099"/>
            <a:ext cx="2736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ANSYS thermo-mechanical:</a:t>
            </a:r>
          </a:p>
          <a:p>
            <a:r>
              <a:rPr lang="en-GB" dirty="0"/>
              <a:t>with full beam power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Melt!</a:t>
            </a:r>
          </a:p>
          <a:p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4153F9-0C47-0546-A2E6-D7A0A10FF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045" y="4887155"/>
            <a:ext cx="4405238" cy="17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4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GB" sz="2800" dirty="0"/>
              <a:t>Beam on Target Diagnostics as a suite of diagnostics supporting beam tuning and neutron production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GB" sz="2800" dirty="0"/>
              <a:t>GRID and </a:t>
            </a:r>
            <a:r>
              <a:rPr lang="en-GB" sz="2800" dirty="0" err="1"/>
              <a:t>APerTure</a:t>
            </a:r>
            <a:r>
              <a:rPr lang="en-GB" sz="2800" dirty="0"/>
              <a:t> Monitor (APTM) prototype: </a:t>
            </a:r>
          </a:p>
          <a:p>
            <a:pPr marL="714375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400" dirty="0"/>
              <a:t>From design to installation at J-PARC</a:t>
            </a:r>
          </a:p>
          <a:p>
            <a:pPr marL="714375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GB" sz="2400" dirty="0"/>
              <a:t>Preliminary results and lessons learned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GB" sz="2800" dirty="0"/>
              <a:t>Concluding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71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515AA-E832-2D48-B06B-6C82ADF8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1C7C9-E8B8-9240-884B-CD427EC87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5" y="1124744"/>
            <a:ext cx="2314286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6E485-F14D-DD44-A0A8-AC8F746AB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34" y="1469573"/>
            <a:ext cx="1060714" cy="19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CDF60D-331B-6E49-B6A4-B659CCEC3FED}"/>
              </a:ext>
            </a:extLst>
          </p:cNvPr>
          <p:cNvSpPr txBox="1"/>
          <p:nvPr/>
        </p:nvSpPr>
        <p:spPr>
          <a:xfrm>
            <a:off x="78558" y="3636992"/>
            <a:ext cx="90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8A6863-A121-8145-9615-F49EE1D05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624" y="1124744"/>
            <a:ext cx="2262858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2F660-29F3-AC48-A8B7-45815B68C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631" y="1515141"/>
            <a:ext cx="1079998" cy="19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CDEBA5-9CF2-3444-966A-4C247454A05F}"/>
              </a:ext>
            </a:extLst>
          </p:cNvPr>
          <p:cNvSpPr txBox="1"/>
          <p:nvPr/>
        </p:nvSpPr>
        <p:spPr>
          <a:xfrm>
            <a:off x="2475881" y="3636992"/>
            <a:ext cx="11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1997D-4640-9B47-B576-1E41E2CAF6EE}"/>
              </a:ext>
            </a:extLst>
          </p:cNvPr>
          <p:cNvSpPr txBox="1"/>
          <p:nvPr/>
        </p:nvSpPr>
        <p:spPr>
          <a:xfrm>
            <a:off x="4694482" y="3695143"/>
            <a:ext cx="270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…and many more particles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463C9-8BE6-2644-AA0B-448529CF544F}"/>
              </a:ext>
            </a:extLst>
          </p:cNvPr>
          <p:cNvSpPr txBox="1"/>
          <p:nvPr/>
        </p:nvSpPr>
        <p:spPr>
          <a:xfrm>
            <a:off x="4860032" y="1394281"/>
            <a:ext cx="3925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electrons &gt;2keV on wire: </a:t>
            </a:r>
          </a:p>
          <a:p>
            <a:r>
              <a:rPr lang="en-GB" dirty="0"/>
              <a:t>10</a:t>
            </a:r>
            <a:r>
              <a:rPr lang="en-GB" baseline="30000" dirty="0"/>
              <a:t>-4 </a:t>
            </a:r>
            <a:r>
              <a:rPr lang="en-GB" dirty="0"/>
              <a:t>/proton (Air, other wires, plate, etc.)</a:t>
            </a:r>
          </a:p>
          <a:p>
            <a:r>
              <a:rPr lang="en-GB" dirty="0"/>
              <a:t>Total electrons 25eV out of wire: </a:t>
            </a:r>
          </a:p>
          <a:p>
            <a:r>
              <a:rPr lang="en-GB" dirty="0"/>
              <a:t>SEY = 10</a:t>
            </a:r>
            <a:r>
              <a:rPr lang="en-GB" baseline="30000" dirty="0"/>
              <a:t>-1 </a:t>
            </a:r>
            <a:r>
              <a:rPr lang="en-GB" dirty="0"/>
              <a:t>/proton	</a:t>
            </a:r>
          </a:p>
          <a:p>
            <a:r>
              <a:rPr lang="en-GB" dirty="0"/>
              <a:t>	-&gt; peak current in W wire, </a:t>
            </a:r>
          </a:p>
          <a:p>
            <a:r>
              <a:rPr lang="en-GB" dirty="0"/>
              <a:t>	at 2mm beam size: 160µA </a:t>
            </a:r>
          </a:p>
          <a:p>
            <a:r>
              <a:rPr lang="en-GB" dirty="0"/>
              <a:t>	-&gt; measured:  400µA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303E483-3545-FF49-82B5-26FEE2A4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MC simulation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4B36F6-5F33-F64D-83C4-45FBD574E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222" y="4102247"/>
            <a:ext cx="4694482" cy="27203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C9A535-1FD5-B945-8466-E43297712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4171932"/>
            <a:ext cx="3826644" cy="25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4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7199-E643-1242-B9F8-6B0B3C0B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915E-8D06-CC48-B8C3-DE4038A19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Successful design and manufacturing of APTM and GRID prototype, delivered in time for the installation </a:t>
            </a:r>
          </a:p>
          <a:p>
            <a:pPr>
              <a:spcAft>
                <a:spcPts val="600"/>
              </a:spcAft>
            </a:pPr>
            <a:r>
              <a:rPr lang="en-GB" dirty="0"/>
              <a:t>Successful Acquisition Electronics system design, built, and integrated into EPICS ESS control system</a:t>
            </a:r>
          </a:p>
          <a:p>
            <a:pPr>
              <a:spcAft>
                <a:spcPts val="600"/>
              </a:spcAft>
            </a:pPr>
            <a:r>
              <a:rPr lang="en-GB" dirty="0"/>
              <a:t>Successful deployment of full instrument at J-PARC</a:t>
            </a:r>
          </a:p>
          <a:p>
            <a:pPr>
              <a:spcAft>
                <a:spcPts val="600"/>
              </a:spcAft>
            </a:pPr>
            <a:r>
              <a:rPr lang="en-GB" dirty="0"/>
              <a:t>Successful test in real environment similar to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16F87-C170-1B46-9B1B-4FCBE65D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23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90831-B4DD-1E4D-8458-69737ACC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94256-BACC-1F41-9174-4BBC7FC2E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Thanks to all the people involved in this challenging project: </a:t>
            </a:r>
          </a:p>
          <a:p>
            <a:pPr lvl="1"/>
            <a:r>
              <a:rPr lang="en-GB" dirty="0"/>
              <a:t>ESS ICS group, </a:t>
            </a:r>
            <a:r>
              <a:rPr lang="en-GB" dirty="0" err="1"/>
              <a:t>Julen</a:t>
            </a:r>
            <a:r>
              <a:rPr lang="en-GB" dirty="0"/>
              <a:t> </a:t>
            </a:r>
            <a:r>
              <a:rPr lang="en-GB" dirty="0" err="1"/>
              <a:t>Etxeberria</a:t>
            </a:r>
            <a:r>
              <a:rPr lang="en-GB" dirty="0"/>
              <a:t> </a:t>
            </a:r>
            <a:r>
              <a:rPr lang="en-GB" dirty="0" err="1"/>
              <a:t>Malkorra</a:t>
            </a:r>
            <a:r>
              <a:rPr lang="en-GB" dirty="0"/>
              <a:t>, Joao Paulo, Simone Farina, Han Lee, Peter van </a:t>
            </a:r>
            <a:r>
              <a:rPr lang="en-GB" dirty="0" err="1"/>
              <a:t>Velze</a:t>
            </a:r>
            <a:r>
              <a:rPr lang="en-GB" dirty="0"/>
              <a:t>, </a:t>
            </a:r>
            <a:r>
              <a:rPr lang="en-GB" i="1" dirty="0"/>
              <a:t>et al.</a:t>
            </a:r>
            <a:r>
              <a:rPr lang="en-GB" dirty="0"/>
              <a:t>, who help and support the integration of the Electronics and the implementation of the control system </a:t>
            </a:r>
          </a:p>
          <a:p>
            <a:pPr lvl="1"/>
            <a:r>
              <a:rPr lang="en-GB" dirty="0"/>
              <a:t>IMP collaborators, </a:t>
            </a:r>
            <a:r>
              <a:rPr lang="en-GB" dirty="0" err="1"/>
              <a:t>HaiHua</a:t>
            </a:r>
            <a:r>
              <a:rPr lang="en-GB" dirty="0"/>
              <a:t>, </a:t>
            </a:r>
            <a:r>
              <a:rPr lang="en-GB" dirty="0" err="1"/>
              <a:t>Zhangbin</a:t>
            </a:r>
            <a:r>
              <a:rPr lang="en-GB" dirty="0"/>
              <a:t>, He, who design the assembly and have it manufactured and tested, and their colleagues from diagnostics group who supported us in the design and factory acceptance tests</a:t>
            </a:r>
          </a:p>
          <a:p>
            <a:pPr lvl="1"/>
            <a:r>
              <a:rPr lang="en-GB" dirty="0"/>
              <a:t>ESS BI group, Hinko Kocevar, Edvard Bergman, </a:t>
            </a:r>
            <a:r>
              <a:rPr lang="en-GB" dirty="0" err="1"/>
              <a:t>Viatcheslav</a:t>
            </a:r>
            <a:r>
              <a:rPr lang="en-GB" dirty="0"/>
              <a:t> Grishin, Clement  Derez, Thomas Shea, who help all along the project in all aspects, and Elena </a:t>
            </a:r>
            <a:r>
              <a:rPr lang="en-GB" dirty="0" err="1"/>
              <a:t>Donegani</a:t>
            </a:r>
            <a:r>
              <a:rPr lang="en-GB" dirty="0"/>
              <a:t> who performed all MC simulations and Thomas </a:t>
            </a:r>
            <a:r>
              <a:rPr lang="en-GB" dirty="0" err="1"/>
              <a:t>Grandsaert</a:t>
            </a:r>
            <a:r>
              <a:rPr lang="en-GB" dirty="0"/>
              <a:t> for mechanical engineering support (3D model, ANSYS) </a:t>
            </a:r>
          </a:p>
          <a:p>
            <a:pPr lvl="1"/>
            <a:r>
              <a:rPr lang="en-GB" dirty="0"/>
              <a:t>LTH collaborators: Markus </a:t>
            </a:r>
            <a:r>
              <a:rPr lang="en-GB" dirty="0" err="1"/>
              <a:t>Tormanen</a:t>
            </a:r>
            <a:r>
              <a:rPr lang="en-GB" dirty="0"/>
              <a:t>, Anders J. Johansson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50D31-C792-6441-9F40-533A9E31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552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1C7D-D3A9-9546-BFF1-BC299395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shot quiz: </a:t>
            </a:r>
            <a:br>
              <a:rPr lang="en-GB" dirty="0"/>
            </a:br>
            <a:r>
              <a:rPr lang="en-GB" dirty="0"/>
              <a:t>	can you explain what you see?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3DF99-F040-D841-B358-700CD03D1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830387"/>
            <a:ext cx="6710232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2FC7A-B6BB-2547-B884-7932DB22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8813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on Target Diagnostics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Suite of instruments to measure beam properties on target: </a:t>
            </a:r>
          </a:p>
          <a:p>
            <a:pPr lvl="2">
              <a:buFont typeface="Wingdings" charset="2"/>
              <a:buChar char="§"/>
            </a:pPr>
            <a:r>
              <a:rPr lang="en-GB" dirty="0"/>
              <a:t>Size, position (IMG)</a:t>
            </a:r>
          </a:p>
          <a:p>
            <a:pPr lvl="2">
              <a:buFont typeface="Wingdings" charset="2"/>
              <a:buChar char="§"/>
            </a:pPr>
            <a:r>
              <a:rPr lang="en-GB" dirty="0"/>
              <a:t>Current density distribution (IMG, GRID)</a:t>
            </a:r>
          </a:p>
          <a:p>
            <a:pPr lvl="2">
              <a:buFont typeface="Wingdings" charset="2"/>
              <a:buChar char="§"/>
            </a:pPr>
            <a:r>
              <a:rPr lang="en-GB" dirty="0"/>
              <a:t>Beam outside defined aperture (APTM)</a:t>
            </a:r>
          </a:p>
          <a:p>
            <a:pPr lvl="1">
              <a:buFont typeface="Courier New" charset="0"/>
              <a:buChar char="o"/>
            </a:pPr>
            <a:r>
              <a:rPr lang="en-GB" dirty="0"/>
              <a:t>Scale time: Intra-pulse, pulse, cumulative pulses </a:t>
            </a:r>
          </a:p>
          <a:p>
            <a:pPr>
              <a:buFont typeface="Arial" charset="0"/>
              <a:buChar char="•"/>
            </a:pPr>
            <a:r>
              <a:rPr lang="en-GB" dirty="0"/>
              <a:t>Objectives: </a:t>
            </a:r>
          </a:p>
          <a:p>
            <a:pPr lvl="1">
              <a:buFont typeface="Arial" charset="0"/>
              <a:buChar char="•"/>
            </a:pPr>
            <a:r>
              <a:rPr lang="en-GB" dirty="0"/>
              <a:t>Support tuning beam on Target/Dump: 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establish nominal operation: from non-destructive probe pulses  to full 125MW (peak) pulse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protection</a:t>
            </a:r>
          </a:p>
          <a:p>
            <a:pPr lvl="1">
              <a:buFont typeface="Arial" charset="0"/>
              <a:buChar char="•"/>
            </a:pPr>
            <a:r>
              <a:rPr lang="en-GB" dirty="0"/>
              <a:t>Support beam on target operation (production): 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monitor 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282532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on Dump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1755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152" y="3645023"/>
            <a:ext cx="7957247" cy="2942145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dirty="0"/>
              <a:t>BPM: phase, position, trajectory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degraded performance with long bunch</a:t>
            </a:r>
          </a:p>
          <a:p>
            <a:pPr>
              <a:spcAft>
                <a:spcPts val="600"/>
              </a:spcAft>
            </a:pPr>
            <a:r>
              <a:rPr lang="en-GB" dirty="0"/>
              <a:t>BCM: peak current along pulse</a:t>
            </a:r>
          </a:p>
          <a:p>
            <a:pPr>
              <a:spcAft>
                <a:spcPts val="600"/>
              </a:spcAft>
            </a:pPr>
            <a:r>
              <a:rPr lang="en-GB" dirty="0"/>
              <a:t>APTM: charge loss into the defined aperture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Measure all charges from MHz sample to minutes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Can be biased by secondary electrons </a:t>
            </a:r>
          </a:p>
          <a:p>
            <a:pPr>
              <a:spcAft>
                <a:spcPts val="600"/>
              </a:spcAft>
            </a:pPr>
            <a:r>
              <a:rPr lang="en-GB" dirty="0"/>
              <a:t>IMG: beam transverse 2D profile, peak current density distribution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Detects small beam size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Limitation in dynamic range: too large beam size may not be seen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095" y="3239398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440 MW/cm</a:t>
            </a:r>
            <a:r>
              <a:rPr lang="en-GB" sz="1100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9415" y="3239398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15 MW/cm</a:t>
            </a:r>
            <a:r>
              <a:rPr lang="en-GB" sz="1100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64" y="2996952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1100" dirty="0"/>
              <a:t> = 3mm</a:t>
            </a:r>
            <a:endParaRPr lang="en-GB" sz="11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989415" y="2996952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1100" dirty="0"/>
              <a:t> = 16mm</a:t>
            </a:r>
            <a:endParaRPr lang="en-GB" sz="1100" baseline="30000" dirty="0"/>
          </a:p>
        </p:txBody>
      </p:sp>
    </p:spTree>
    <p:extLst>
      <p:ext uri="{BB962C8B-B14F-4D97-AF65-F5344CB8AC3E}">
        <p14:creationId xmlns:p14="http://schemas.microsoft.com/office/powerpoint/2010/main" val="37977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95536" y="1701008"/>
            <a:ext cx="1800000" cy="1800000"/>
            <a:chOff x="4843693" y="2312974"/>
            <a:chExt cx="1800000" cy="1800000"/>
          </a:xfrm>
        </p:grpSpPr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4843693" y="2312974"/>
              <a:ext cx="1800000" cy="1800000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5023693" y="2492974"/>
              <a:ext cx="1440000" cy="1440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on Dump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75536" y="1881008"/>
            <a:ext cx="1440000" cy="14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838336" y="1844824"/>
            <a:ext cx="914400" cy="157805"/>
            <a:chOff x="2710644" y="2617441"/>
            <a:chExt cx="914400" cy="157805"/>
          </a:xfrm>
        </p:grpSpPr>
        <p:sp>
          <p:nvSpPr>
            <p:cNvPr id="10" name="Rectangle 9"/>
            <p:cNvSpPr/>
            <p:nvPr/>
          </p:nvSpPr>
          <p:spPr>
            <a:xfrm>
              <a:off x="2710644" y="2617441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9254" y="2617441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47864" y="2617441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8336" y="3199187"/>
            <a:ext cx="914400" cy="157805"/>
            <a:chOff x="2699792" y="3645024"/>
            <a:chExt cx="914400" cy="157805"/>
          </a:xfrm>
        </p:grpSpPr>
        <p:sp>
          <p:nvSpPr>
            <p:cNvPr id="13" name="Rectangle 12"/>
            <p:cNvSpPr/>
            <p:nvPr/>
          </p:nvSpPr>
          <p:spPr>
            <a:xfrm>
              <a:off x="2699792" y="3645024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18402" y="3645024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7012" y="3645024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 rot="16200000">
            <a:off x="177231" y="2558008"/>
            <a:ext cx="914400" cy="157805"/>
            <a:chOff x="2710644" y="2617441"/>
            <a:chExt cx="914400" cy="157805"/>
          </a:xfrm>
        </p:grpSpPr>
        <p:sp>
          <p:nvSpPr>
            <p:cNvPr id="19" name="Rectangle 18"/>
            <p:cNvSpPr/>
            <p:nvPr/>
          </p:nvSpPr>
          <p:spPr>
            <a:xfrm>
              <a:off x="2710644" y="2617441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29254" y="2617441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47864" y="2617441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1479434" y="2558008"/>
            <a:ext cx="914400" cy="157805"/>
            <a:chOff x="2699792" y="3645024"/>
            <a:chExt cx="914400" cy="157805"/>
          </a:xfrm>
        </p:grpSpPr>
        <p:sp>
          <p:nvSpPr>
            <p:cNvPr id="23" name="Rectangle 22"/>
            <p:cNvSpPr/>
            <p:nvPr/>
          </p:nvSpPr>
          <p:spPr>
            <a:xfrm>
              <a:off x="2699792" y="3645024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18402" y="3645024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37012" y="3645024"/>
              <a:ext cx="277180" cy="157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Oval 8"/>
          <p:cNvSpPr/>
          <p:nvPr/>
        </p:nvSpPr>
        <p:spPr>
          <a:xfrm>
            <a:off x="1263406" y="2564904"/>
            <a:ext cx="428074" cy="28803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34000">
                <a:schemeClr val="accent2">
                  <a:lumMod val="97000"/>
                  <a:lumOff val="3000"/>
                </a:schemeClr>
              </a:gs>
              <a:gs pos="89000">
                <a:schemeClr val="bg1"/>
              </a:gs>
              <a:gs pos="6400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2447669" y="1549236"/>
            <a:ext cx="61134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Tuning</a:t>
            </a:r>
          </a:p>
          <a:p>
            <a:r>
              <a:rPr lang="en-GB" dirty="0"/>
              <a:t>for every pulse: 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Verify beam size predicted by the model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MPS on: check beam size </a:t>
            </a:r>
            <a:r>
              <a:rPr lang="en-GB" b="1" u="sng" dirty="0"/>
              <a:t>larger</a:t>
            </a:r>
            <a:r>
              <a:rPr lang="en-GB" dirty="0"/>
              <a:t> than </a:t>
            </a:r>
            <a:r>
              <a:rPr lang="en-GB" b="1" dirty="0" err="1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b="1" baseline="-25000" dirty="0" err="1"/>
              <a:t>th</a:t>
            </a:r>
            <a:r>
              <a:rPr lang="en-GB" dirty="0"/>
              <a:t> (mode dependant)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Check beam current on aperture (protection)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Check trajectory and divergence (protection)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4431" y="6197557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APTM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45582" y="5286123"/>
            <a:ext cx="5184376" cy="9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>
            <a:spLocks/>
          </p:cNvSpPr>
          <p:nvPr/>
        </p:nvSpPr>
        <p:spPr>
          <a:xfrm>
            <a:off x="2699792" y="5373296"/>
            <a:ext cx="504000" cy="7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>
            <a:spLocks/>
          </p:cNvSpPr>
          <p:nvPr/>
        </p:nvSpPr>
        <p:spPr>
          <a:xfrm>
            <a:off x="2699792" y="4479198"/>
            <a:ext cx="504000" cy="7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Up-Down Arrow 46"/>
          <p:cNvSpPr/>
          <p:nvPr/>
        </p:nvSpPr>
        <p:spPr>
          <a:xfrm>
            <a:off x="2447784" y="4563976"/>
            <a:ext cx="138590" cy="768561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2101181" y="5344447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Screen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01181" y="4249404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Screen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41178" y="6479938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Screen 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27784" y="5271827"/>
            <a:ext cx="317798" cy="9380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4988889" y="4580989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Screen 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73828" y="3805067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X</a:t>
            </a:r>
            <a:r>
              <a:rPr lang="en-GB" sz="1600" baseline="-25000" dirty="0"/>
              <a:t>1</a:t>
            </a:r>
            <a:r>
              <a:rPr lang="en-GB" sz="1600" dirty="0"/>
              <a:t>, Y</a:t>
            </a:r>
            <a:r>
              <a:rPr lang="en-GB" sz="1600" baseline="-25000" dirty="0"/>
              <a:t>1</a:t>
            </a:r>
            <a:r>
              <a:rPr lang="en-GB" sz="1600" dirty="0"/>
              <a:t>, </a:t>
            </a:r>
            <a:r>
              <a:rPr lang="en-GB" sz="16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1600" baseline="-25000" dirty="0"/>
              <a:t>x1</a:t>
            </a:r>
            <a:r>
              <a:rPr lang="en-GB" sz="1600" dirty="0"/>
              <a:t>, </a:t>
            </a:r>
            <a:r>
              <a:rPr lang="en-GB" sz="16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1600" baseline="-25000" dirty="0"/>
              <a:t>y1</a:t>
            </a:r>
            <a:endParaRPr lang="en-GB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6970598" y="4571836"/>
            <a:ext cx="153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1600" dirty="0"/>
              <a:t>X,</a:t>
            </a:r>
            <a:r>
              <a:rPr lang="en-GB" sz="1600" dirty="0">
                <a:latin typeface="Symbol" charset="2"/>
                <a:ea typeface="Symbol" charset="2"/>
                <a:cs typeface="Symbol" charset="2"/>
              </a:rPr>
              <a:t> D</a:t>
            </a:r>
            <a:r>
              <a:rPr lang="en-GB" sz="1600" dirty="0"/>
              <a:t>Y, </a:t>
            </a:r>
            <a:r>
              <a:rPr lang="en-GB" sz="1600" dirty="0" err="1">
                <a:latin typeface="Symbol" charset="2"/>
                <a:ea typeface="Symbol" charset="2"/>
                <a:cs typeface="Symbol" charset="2"/>
              </a:rPr>
              <a:t>Ds</a:t>
            </a:r>
            <a:r>
              <a:rPr lang="en-GB" sz="1600" baseline="-25000" dirty="0" err="1"/>
              <a:t>x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ea typeface="Symbol" charset="2"/>
                <a:cs typeface="Symbol" charset="2"/>
              </a:rPr>
              <a:t>Ds</a:t>
            </a:r>
            <a:r>
              <a:rPr lang="en-GB" sz="1600" baseline="-25000" dirty="0" err="1"/>
              <a:t>y</a:t>
            </a:r>
            <a:endParaRPr lang="en-GB" sz="16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6973828" y="4195942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X</a:t>
            </a:r>
            <a:r>
              <a:rPr lang="en-GB" sz="1600" baseline="-25000" dirty="0"/>
              <a:t>2</a:t>
            </a:r>
            <a:r>
              <a:rPr lang="en-GB" sz="1600" dirty="0"/>
              <a:t>, Y</a:t>
            </a:r>
            <a:r>
              <a:rPr lang="en-GB" sz="1600" baseline="-25000" dirty="0"/>
              <a:t>2</a:t>
            </a:r>
            <a:r>
              <a:rPr lang="en-GB" sz="1600" dirty="0"/>
              <a:t>, </a:t>
            </a:r>
            <a:r>
              <a:rPr lang="en-GB" sz="16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1600" baseline="-25000" dirty="0"/>
              <a:t>x2</a:t>
            </a:r>
            <a:r>
              <a:rPr lang="en-GB" sz="1600" dirty="0"/>
              <a:t>, </a:t>
            </a:r>
            <a:r>
              <a:rPr lang="en-GB" sz="16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1600" baseline="-25000" dirty="0"/>
              <a:t>y2</a:t>
            </a:r>
            <a:endParaRPr lang="en-GB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7138809" y="550255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Dump</a:t>
            </a:r>
          </a:p>
        </p:txBody>
      </p:sp>
      <p:sp>
        <p:nvSpPr>
          <p:cNvPr id="59" name="Can 58"/>
          <p:cNvSpPr>
            <a:spLocks noChangeAspect="1"/>
          </p:cNvSpPr>
          <p:nvPr/>
        </p:nvSpPr>
        <p:spPr>
          <a:xfrm rot="16200000">
            <a:off x="8032668" y="5129591"/>
            <a:ext cx="900000" cy="1197000"/>
          </a:xfrm>
          <a:prstGeom prst="can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2745285" y="5563575"/>
            <a:ext cx="428074" cy="28803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34000">
                <a:schemeClr val="accent2">
                  <a:lumMod val="97000"/>
                  <a:lumOff val="3000"/>
                </a:schemeClr>
              </a:gs>
              <a:gs pos="89000">
                <a:schemeClr val="bg1"/>
              </a:gs>
              <a:gs pos="6400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143315" y="5243793"/>
            <a:ext cx="92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3828" y="5871882"/>
            <a:ext cx="92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 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0598" y="343573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IMG</a:t>
            </a:r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>
            <a:off x="3143315" y="3368260"/>
            <a:ext cx="278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APTM (active collaboration)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43315" y="3712084"/>
            <a:ext cx="3481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Current / sectors (MS/s)</a:t>
            </a:r>
          </a:p>
          <a:p>
            <a:r>
              <a:rPr lang="en-GB" sz="1600" dirty="0"/>
              <a:t>Temperature / Thermocouples (sub Hz)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48300" y="3500718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1µA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98103" y="349764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314K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496" y="3746618"/>
            <a:ext cx="2077307" cy="1527264"/>
            <a:chOff x="-36512" y="3746618"/>
            <a:chExt cx="2077307" cy="1527264"/>
          </a:xfrm>
        </p:grpSpPr>
        <p:sp>
          <p:nvSpPr>
            <p:cNvPr id="70" name="TextBox 69"/>
            <p:cNvSpPr txBox="1"/>
            <p:nvPr/>
          </p:nvSpPr>
          <p:spPr>
            <a:xfrm>
              <a:off x="481321" y="4996883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0.8µA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43696" y="4130532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3µA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1932" y="4130532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4µA</a:t>
              </a:r>
              <a:endParaRPr lang="en-GB" sz="1200" dirty="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820257" y="4274548"/>
              <a:ext cx="108000" cy="108000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18000">
                  <a:srgbClr val="FFFF00"/>
                </a:gs>
                <a:gs pos="100000">
                  <a:schemeClr val="bg1"/>
                </a:gs>
                <a:gs pos="7400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992242" y="3902135"/>
              <a:ext cx="8469" cy="985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532225" y="4390480"/>
              <a:ext cx="9261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1540337" y="4490572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350K</a:t>
              </a:r>
              <a:endParaRPr lang="en-GB" sz="12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36512" y="4407531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360K</a:t>
              </a:r>
              <a:endParaRPr lang="en-GB" sz="12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7071" y="4996883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310K</a:t>
              </a:r>
              <a:endParaRPr lang="en-GB" sz="12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29499" y="3746618"/>
              <a:ext cx="946157" cy="153981"/>
              <a:chOff x="529499" y="3746618"/>
              <a:chExt cx="946157" cy="153981"/>
            </a:xfrm>
          </p:grpSpPr>
          <p:sp>
            <p:nvSpPr>
              <p:cNvPr id="68" name="Rectangle 67"/>
              <p:cNvSpPr/>
              <p:nvPr/>
            </p:nvSpPr>
            <p:spPr>
              <a:xfrm rot="5400000">
                <a:off x="1254665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5400000">
                <a:off x="596508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/>
              <p:cNvSpPr/>
              <p:nvPr/>
            </p:nvSpPr>
            <p:spPr>
              <a:xfrm rot="5400000">
                <a:off x="925587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529499" y="4876909"/>
              <a:ext cx="946157" cy="153981"/>
              <a:chOff x="529499" y="3746618"/>
              <a:chExt cx="946157" cy="153981"/>
            </a:xfrm>
          </p:grpSpPr>
          <p:sp>
            <p:nvSpPr>
              <p:cNvPr id="83" name="Rectangle 82"/>
              <p:cNvSpPr/>
              <p:nvPr/>
            </p:nvSpPr>
            <p:spPr>
              <a:xfrm rot="5400000">
                <a:off x="1254665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5400000">
                <a:off x="596508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5400000">
                <a:off x="925587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 rot="5400000">
              <a:off x="1054649" y="4308929"/>
              <a:ext cx="946157" cy="153981"/>
              <a:chOff x="529499" y="3746618"/>
              <a:chExt cx="946157" cy="153981"/>
            </a:xfrm>
          </p:grpSpPr>
          <p:sp>
            <p:nvSpPr>
              <p:cNvPr id="87" name="Rectangle 86"/>
              <p:cNvSpPr/>
              <p:nvPr/>
            </p:nvSpPr>
            <p:spPr>
              <a:xfrm rot="5400000">
                <a:off x="1254665" y="3679609"/>
                <a:ext cx="153981" cy="28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5400000">
                <a:off x="596508" y="3679609"/>
                <a:ext cx="153981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5400000">
                <a:off x="925587" y="3679609"/>
                <a:ext cx="153981" cy="2880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1" name="Rectangle 90"/>
            <p:cNvSpPr/>
            <p:nvPr/>
          </p:nvSpPr>
          <p:spPr>
            <a:xfrm rot="10800000">
              <a:off x="395514" y="4575558"/>
              <a:ext cx="153981" cy="288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 rot="10800000">
              <a:off x="395514" y="3917401"/>
              <a:ext cx="153981" cy="288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 rot="10800000">
              <a:off x="395514" y="4246480"/>
              <a:ext cx="153981" cy="288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/>
          <p:cNvSpPr/>
          <p:nvPr/>
        </p:nvSpPr>
        <p:spPr>
          <a:xfrm>
            <a:off x="4644008" y="6525344"/>
            <a:ext cx="1772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/>
              <a:t>* future collaboration</a:t>
            </a:r>
            <a:endParaRPr lang="en-GB" sz="1400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3DB7573-A844-F541-8C00-E6793FDEDC6D}"/>
              </a:ext>
            </a:extLst>
          </p:cNvPr>
          <p:cNvSpPr>
            <a:spLocks/>
          </p:cNvSpPr>
          <p:nvPr/>
        </p:nvSpPr>
        <p:spPr>
          <a:xfrm>
            <a:off x="4420122" y="5373296"/>
            <a:ext cx="504000" cy="7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1C923FF-F1D6-804C-9D2D-8207A2514342}"/>
              </a:ext>
            </a:extLst>
          </p:cNvPr>
          <p:cNvSpPr>
            <a:spLocks/>
          </p:cNvSpPr>
          <p:nvPr/>
        </p:nvSpPr>
        <p:spPr>
          <a:xfrm>
            <a:off x="4420122" y="4509200"/>
            <a:ext cx="504000" cy="7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Up-Down Arrow 94">
            <a:extLst>
              <a:ext uri="{FF2B5EF4-FFF2-40B4-BE49-F238E27FC236}">
                <a16:creationId xmlns:a16="http://schemas.microsoft.com/office/drawing/2014/main" id="{816CCF3F-51FB-5046-9450-4C9E1F7DDE0B}"/>
              </a:ext>
            </a:extLst>
          </p:cNvPr>
          <p:cNvSpPr/>
          <p:nvPr/>
        </p:nvSpPr>
        <p:spPr>
          <a:xfrm>
            <a:off x="4168114" y="4604655"/>
            <a:ext cx="138590" cy="768561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845957C-DD10-7C43-A712-44CDA222588C}"/>
              </a:ext>
            </a:extLst>
          </p:cNvPr>
          <p:cNvSpPr txBox="1"/>
          <p:nvPr/>
        </p:nvSpPr>
        <p:spPr>
          <a:xfrm>
            <a:off x="3738369" y="5794491"/>
            <a:ext cx="719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Screen 3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58CA7F4-291A-4245-B7D2-1480A52628A7}"/>
              </a:ext>
            </a:extLst>
          </p:cNvPr>
          <p:cNvSpPr/>
          <p:nvPr/>
        </p:nvSpPr>
        <p:spPr>
          <a:xfrm>
            <a:off x="4453898" y="5551713"/>
            <a:ext cx="428074" cy="28803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34000">
                <a:schemeClr val="accent2">
                  <a:lumMod val="97000"/>
                  <a:lumOff val="3000"/>
                </a:schemeClr>
              </a:gs>
              <a:gs pos="89000">
                <a:schemeClr val="bg1"/>
              </a:gs>
              <a:gs pos="6400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79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/>
              <a:t>Beam on Target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42" y="1873012"/>
            <a:ext cx="8067498" cy="1112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43012"/>
            <a:ext cx="8073623" cy="20386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283968" y="1494076"/>
            <a:ext cx="0" cy="3687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74646" y="1412776"/>
            <a:ext cx="19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Accelerator region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5046" y="1412776"/>
            <a:ext cx="144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region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4128" y="4560223"/>
            <a:ext cx="2245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Heine Thomsen (ISA, Aarhus University)</a:t>
            </a:r>
          </a:p>
        </p:txBody>
      </p:sp>
      <p:sp>
        <p:nvSpPr>
          <p:cNvPr id="17" name="Pie 16"/>
          <p:cNvSpPr/>
          <p:nvPr/>
        </p:nvSpPr>
        <p:spPr>
          <a:xfrm>
            <a:off x="7644218" y="3209264"/>
            <a:ext cx="1440000" cy="1440000"/>
          </a:xfrm>
          <a:prstGeom prst="pie">
            <a:avLst>
              <a:gd name="adj1" fmla="val 536342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47554" y="3744598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1608" y="5634984"/>
            <a:ext cx="583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PBW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42065" y="5634984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14781" y="5634984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PBIP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4781" y="5931277"/>
            <a:ext cx="20145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GRID</a:t>
            </a:r>
          </a:p>
          <a:p>
            <a:r>
              <a:rPr lang="en-GB" sz="1400" dirty="0"/>
              <a:t>APTM</a:t>
            </a:r>
          </a:p>
          <a:p>
            <a:r>
              <a:rPr lang="en-GB" sz="1400" dirty="0"/>
              <a:t>IMG (x2): current density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36810" y="5634984"/>
            <a:ext cx="42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CO</a:t>
            </a: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59942" y="5634984"/>
            <a:ext cx="22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A2T and Raster Magnets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6768" y="5931277"/>
            <a:ext cx="2717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BPM</a:t>
            </a:r>
          </a:p>
          <a:p>
            <a:r>
              <a:rPr lang="en-GB" sz="1400" dirty="0"/>
              <a:t>BCM</a:t>
            </a:r>
          </a:p>
          <a:p>
            <a:r>
              <a:rPr lang="en-GB" sz="1400" dirty="0"/>
              <a:t>NPM</a:t>
            </a:r>
          </a:p>
          <a:p>
            <a:r>
              <a:rPr lang="en-GB" sz="1400" dirty="0"/>
              <a:t>APTM: beam aperture (protection)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9942" y="5931277"/>
            <a:ext cx="2875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BPM: phase, position</a:t>
            </a:r>
          </a:p>
          <a:p>
            <a:r>
              <a:rPr lang="en-GB" sz="1400" dirty="0"/>
              <a:t>BCM: peak current</a:t>
            </a:r>
          </a:p>
          <a:p>
            <a:r>
              <a:rPr lang="en-GB" sz="1400" dirty="0"/>
              <a:t>NPM: beam profile, size, positon</a:t>
            </a:r>
          </a:p>
          <a:p>
            <a:r>
              <a:rPr lang="en-GB" sz="1400" dirty="0"/>
              <a:t>WS: (low power) beam profile, size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35487" y="5931277"/>
            <a:ext cx="623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>
                <a:solidFill>
                  <a:prstClr val="black"/>
                </a:solidFill>
              </a:rPr>
              <a:t>APTM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2455" y="1885062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440 MW/cm</a:t>
            </a:r>
            <a:r>
              <a:rPr lang="en-GB" sz="1100" baseline="300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85635" y="1875486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1.5MW/cm</a:t>
            </a:r>
            <a:r>
              <a:rPr lang="en-GB" sz="11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3764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218" y="4318097"/>
            <a:ext cx="3271355" cy="21600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27" y="4318097"/>
            <a:ext cx="325389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on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6" name="Rounded Rectangle 5"/>
          <p:cNvSpPr/>
          <p:nvPr/>
        </p:nvSpPr>
        <p:spPr>
          <a:xfrm>
            <a:off x="6551712" y="0"/>
            <a:ext cx="2592288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r>
              <a:rPr lang="en-GB" sz="1600" dirty="0"/>
              <a:t>Beam parameters:</a:t>
            </a:r>
          </a:p>
          <a:p>
            <a:r>
              <a:rPr lang="en-GB" sz="1600" dirty="0"/>
              <a:t>Power: 5MW</a:t>
            </a:r>
          </a:p>
          <a:p>
            <a:r>
              <a:rPr lang="en-GB" sz="1600" dirty="0"/>
              <a:t>Peak Current: 62.5mA </a:t>
            </a:r>
          </a:p>
          <a:p>
            <a:r>
              <a:rPr lang="en-GB" sz="1600" dirty="0" err="1"/>
              <a:t>Avg</a:t>
            </a:r>
            <a:r>
              <a:rPr lang="en-GB" sz="1600" dirty="0"/>
              <a:t> Current: 2.5mA </a:t>
            </a:r>
          </a:p>
          <a:p>
            <a:r>
              <a:rPr lang="en-GB" sz="1600" dirty="0"/>
              <a:t>Pulse: 2.86 </a:t>
            </a:r>
            <a:r>
              <a:rPr lang="en-GB" sz="1600" dirty="0" err="1"/>
              <a:t>ms</a:t>
            </a:r>
            <a:r>
              <a:rPr lang="en-GB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119" y="4509120"/>
            <a:ext cx="63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PBW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1904" y="450912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BEW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76554" y="4318097"/>
            <a:ext cx="3262605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187" y="1989080"/>
            <a:ext cx="3257419" cy="2160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923467" y="219557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H. GRID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21135" y="4155321"/>
            <a:ext cx="87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V. </a:t>
            </a:r>
            <a:r>
              <a:rPr lang="en-GB" dirty="0"/>
              <a:t>GRID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984615" y="2169094"/>
            <a:ext cx="79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FFT peaks</a:t>
            </a:r>
            <a:endParaRPr lang="en-GB" sz="1200" dirty="0"/>
          </a:p>
          <a:p>
            <a:r>
              <a:rPr lang="en-GB" sz="1200" dirty="0"/>
              <a:t>V: 29kHz</a:t>
            </a:r>
          </a:p>
          <a:p>
            <a:r>
              <a:rPr lang="en-GB" sz="1200" dirty="0"/>
              <a:t>H: 39kHz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7952" y="1451305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APTM</a:t>
            </a:r>
          </a:p>
        </p:txBody>
      </p:sp>
      <p:grpSp>
        <p:nvGrpSpPr>
          <p:cNvPr id="141" name="Group 140"/>
          <p:cNvGrpSpPr/>
          <p:nvPr/>
        </p:nvGrpSpPr>
        <p:grpSpPr>
          <a:xfrm>
            <a:off x="-82178" y="1788004"/>
            <a:ext cx="2048674" cy="1776234"/>
            <a:chOff x="-82178" y="1788004"/>
            <a:chExt cx="2048674" cy="1776234"/>
          </a:xfrm>
        </p:grpSpPr>
        <p:sp>
          <p:nvSpPr>
            <p:cNvPr id="109" name="Rectangle 108"/>
            <p:cNvSpPr/>
            <p:nvPr/>
          </p:nvSpPr>
          <p:spPr>
            <a:xfrm>
              <a:off x="313563" y="2223636"/>
              <a:ext cx="153981" cy="91440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393683" y="2223636"/>
              <a:ext cx="153981" cy="914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/>
            <p:cNvSpPr/>
            <p:nvPr/>
          </p:nvSpPr>
          <p:spPr>
            <a:xfrm rot="5400000">
              <a:off x="850570" y="2798094"/>
              <a:ext cx="153981" cy="9144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 rot="5400000">
              <a:off x="859039" y="1658300"/>
              <a:ext cx="153981" cy="9144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83619" y="1791074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1µA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16640" y="3287239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0.8µA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79015" y="242088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3µA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-42749" y="242088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4µA</a:t>
              </a:r>
              <a:endParaRPr lang="en-GB" sz="1200" dirty="0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755576" y="2564904"/>
              <a:ext cx="108000" cy="108000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18000">
                  <a:srgbClr val="FFFF00"/>
                </a:gs>
                <a:gs pos="100000">
                  <a:schemeClr val="bg1"/>
                </a:gs>
                <a:gs pos="7400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9" name="Straight Connector 118"/>
            <p:cNvCxnSpPr>
              <a:stCxn id="112" idx="3"/>
              <a:endCxn id="111" idx="1"/>
            </p:cNvCxnSpPr>
            <p:nvPr/>
          </p:nvCxnSpPr>
          <p:spPr>
            <a:xfrm flipH="1">
              <a:off x="927561" y="2192491"/>
              <a:ext cx="8469" cy="985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10" idx="1"/>
              <a:endCxn id="109" idx="3"/>
            </p:cNvCxnSpPr>
            <p:nvPr/>
          </p:nvCxnSpPr>
          <p:spPr>
            <a:xfrm flipH="1">
              <a:off x="467544" y="2680836"/>
              <a:ext cx="9261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475656" y="2780928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350k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-82178" y="2697887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360K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02390" y="328723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310K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933422" y="1788004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314K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1947262" y="1788004"/>
            <a:ext cx="2058292" cy="1776234"/>
            <a:chOff x="1979712" y="1844824"/>
            <a:chExt cx="2058292" cy="1776234"/>
          </a:xfrm>
        </p:grpSpPr>
        <p:sp>
          <p:nvSpPr>
            <p:cNvPr id="126" name="Rectangle 125"/>
            <p:cNvSpPr/>
            <p:nvPr/>
          </p:nvSpPr>
          <p:spPr>
            <a:xfrm>
              <a:off x="2375453" y="2280456"/>
              <a:ext cx="153981" cy="91440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455573" y="2280456"/>
              <a:ext cx="153981" cy="9144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 rot="5400000">
              <a:off x="2912460" y="2854914"/>
              <a:ext cx="153981" cy="9144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 rot="5400000">
              <a:off x="2920929" y="1715120"/>
              <a:ext cx="153981" cy="9144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45509" y="1847894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1µA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78530" y="3344059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0.9µA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540905" y="247770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2µA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019141" y="2477708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4µA</a:t>
              </a: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2735808" y="2672928"/>
              <a:ext cx="108000" cy="108000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18000">
                  <a:srgbClr val="FFFF00"/>
                </a:gs>
                <a:gs pos="100000">
                  <a:schemeClr val="bg1"/>
                </a:gs>
                <a:gs pos="7400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>
              <a:off x="2989451" y="2249311"/>
              <a:ext cx="8469" cy="985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2529434" y="2737656"/>
              <a:ext cx="9261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3537546" y="2837748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350K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979712" y="2754707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360K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964280" y="334405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310K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995312" y="1844824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314K</a:t>
              </a: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654691" y="3539758"/>
            <a:ext cx="533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PBW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693185" y="353361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PBIP</a:t>
            </a:r>
            <a:endParaRPr lang="en-GB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7844" y="400095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IMG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97650" y="4158006"/>
            <a:ext cx="1867819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/>
              <a:t>Max peak </a:t>
            </a:r>
            <a:r>
              <a:rPr lang="en-GB" sz="1400" dirty="0"/>
              <a:t>density: </a:t>
            </a:r>
            <a:r>
              <a:rPr lang="en-GB" sz="1400"/>
              <a:t>50%</a:t>
            </a:r>
            <a:endParaRPr lang="en-GB" sz="1400" dirty="0"/>
          </a:p>
        </p:txBody>
      </p:sp>
      <p:sp>
        <p:nvSpPr>
          <p:cNvPr id="150" name="TextBox 149"/>
          <p:cNvSpPr txBox="1"/>
          <p:nvPr/>
        </p:nvSpPr>
        <p:spPr>
          <a:xfrm>
            <a:off x="4456313" y="4158006"/>
            <a:ext cx="1867819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Max peak density: 30%</a:t>
            </a:r>
          </a:p>
        </p:txBody>
      </p:sp>
    </p:spTree>
    <p:extLst>
      <p:ext uri="{BB962C8B-B14F-4D97-AF65-F5344CB8AC3E}">
        <p14:creationId xmlns:p14="http://schemas.microsoft.com/office/powerpoint/2010/main" val="207178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APTM and Grid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Build and install a prototype for the APTM and GRID in an environment similar to ESS target. </a:t>
            </a:r>
          </a:p>
          <a:p>
            <a:pPr marL="0" indent="0">
              <a:buNone/>
            </a:pPr>
            <a:r>
              <a:rPr lang="en-GB" dirty="0"/>
              <a:t>Collaboration with J-PARC: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dirty="0"/>
              <a:t>3NBT Dump: </a:t>
            </a:r>
          </a:p>
          <a:p>
            <a:pPr lvl="2" indent="-342900"/>
            <a:r>
              <a:rPr lang="en-GB" dirty="0"/>
              <a:t>downstream Al window, in rough vacuum, (not so) close to the Dump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dirty="0"/>
              <a:t>Benefit from local experience, which has similar GRID and APTM</a:t>
            </a:r>
          </a:p>
          <a:p>
            <a:pPr marL="0" indent="0">
              <a:buNone/>
            </a:pPr>
            <a:r>
              <a:rPr lang="en-GB" dirty="0"/>
              <a:t>Collaboration with IMP: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Experience mechanical engineers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Synergy with IMP Diagnostics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9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line of the project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6C40E-ED06-1D4C-8478-5C3FA5FED250}"/>
              </a:ext>
            </a:extLst>
          </p:cNvPr>
          <p:cNvSpPr txBox="1"/>
          <p:nvPr/>
        </p:nvSpPr>
        <p:spPr>
          <a:xfrm>
            <a:off x="183036" y="149145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09/2017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EDB8CA-38B4-6445-A906-E996F1405230}"/>
              </a:ext>
            </a:extLst>
          </p:cNvPr>
          <p:cNvSpPr txBox="1"/>
          <p:nvPr/>
        </p:nvSpPr>
        <p:spPr>
          <a:xfrm>
            <a:off x="1115616" y="149145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11/2017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CD5E5-D9DA-194E-8E4A-9C538D0AB123}"/>
              </a:ext>
            </a:extLst>
          </p:cNvPr>
          <p:cNvSpPr txBox="1"/>
          <p:nvPr/>
        </p:nvSpPr>
        <p:spPr>
          <a:xfrm>
            <a:off x="2532785" y="149145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01/2018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61EBFE-94E9-FC40-9589-175E0E97B224}"/>
              </a:ext>
            </a:extLst>
          </p:cNvPr>
          <p:cNvSpPr txBox="1"/>
          <p:nvPr/>
        </p:nvSpPr>
        <p:spPr>
          <a:xfrm>
            <a:off x="3380855" y="149145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03/2018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E20508-E04D-E044-A5E2-609D23FC9DD0}"/>
              </a:ext>
            </a:extLst>
          </p:cNvPr>
          <p:cNvSpPr txBox="1"/>
          <p:nvPr/>
        </p:nvSpPr>
        <p:spPr>
          <a:xfrm>
            <a:off x="5018567" y="149145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06/2018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02FD95-699B-5942-9A66-4D192832E803}"/>
              </a:ext>
            </a:extLst>
          </p:cNvPr>
          <p:cNvSpPr txBox="1"/>
          <p:nvPr/>
        </p:nvSpPr>
        <p:spPr>
          <a:xfrm>
            <a:off x="6771990" y="1484784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09/2018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BF667D-BEF8-374E-BBF2-2410A1677A7D}"/>
              </a:ext>
            </a:extLst>
          </p:cNvPr>
          <p:cNvSpPr txBox="1"/>
          <p:nvPr/>
        </p:nvSpPr>
        <p:spPr>
          <a:xfrm>
            <a:off x="7921427" y="1484784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10/2018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60B61F-0610-D340-BDFF-A09BAE7963CC}"/>
              </a:ext>
            </a:extLst>
          </p:cNvPr>
          <p:cNvSpPr txBox="1"/>
          <p:nvPr/>
        </p:nvSpPr>
        <p:spPr>
          <a:xfrm>
            <a:off x="7175408" y="4801614"/>
            <a:ext cx="1008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 at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8D99E3-A3C1-F94B-AB6A-2D0D2598E2C6}"/>
              </a:ext>
            </a:extLst>
          </p:cNvPr>
          <p:cNvCxnSpPr/>
          <p:nvPr/>
        </p:nvCxnSpPr>
        <p:spPr>
          <a:xfrm>
            <a:off x="179512" y="1831275"/>
            <a:ext cx="8856984" cy="29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DD453F1-D957-5A46-A7B0-D7D2F624DB55}"/>
              </a:ext>
            </a:extLst>
          </p:cNvPr>
          <p:cNvCxnSpPr>
            <a:cxnSpLocks/>
          </p:cNvCxnSpPr>
          <p:nvPr/>
        </p:nvCxnSpPr>
        <p:spPr>
          <a:xfrm>
            <a:off x="251520" y="1831275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70AEDF-BCB3-D544-A41F-E8D3E32E73A4}"/>
              </a:ext>
            </a:extLst>
          </p:cNvPr>
          <p:cNvCxnSpPr>
            <a:cxnSpLocks/>
          </p:cNvCxnSpPr>
          <p:nvPr/>
        </p:nvCxnSpPr>
        <p:spPr>
          <a:xfrm>
            <a:off x="1403648" y="1844824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11B693-DFF2-6F47-B3D2-E57FBFA78FE6}"/>
              </a:ext>
            </a:extLst>
          </p:cNvPr>
          <p:cNvCxnSpPr>
            <a:cxnSpLocks/>
          </p:cNvCxnSpPr>
          <p:nvPr/>
        </p:nvCxnSpPr>
        <p:spPr>
          <a:xfrm>
            <a:off x="2555776" y="1844824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BA9C63-FE7B-2248-A6CA-CA209E8858E5}"/>
              </a:ext>
            </a:extLst>
          </p:cNvPr>
          <p:cNvCxnSpPr>
            <a:cxnSpLocks/>
          </p:cNvCxnSpPr>
          <p:nvPr/>
        </p:nvCxnSpPr>
        <p:spPr>
          <a:xfrm>
            <a:off x="3707904" y="1844824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995CED-697E-1E44-A30B-9BEB6C562495}"/>
              </a:ext>
            </a:extLst>
          </p:cNvPr>
          <p:cNvCxnSpPr>
            <a:cxnSpLocks/>
          </p:cNvCxnSpPr>
          <p:nvPr/>
        </p:nvCxnSpPr>
        <p:spPr>
          <a:xfrm>
            <a:off x="4932040" y="1844824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617AB1-5CF8-5C42-9BD5-F58B843E8DD2}"/>
              </a:ext>
            </a:extLst>
          </p:cNvPr>
          <p:cNvCxnSpPr>
            <a:cxnSpLocks/>
          </p:cNvCxnSpPr>
          <p:nvPr/>
        </p:nvCxnSpPr>
        <p:spPr>
          <a:xfrm>
            <a:off x="5868144" y="1844824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D5156E-522C-424F-9DB1-1658DB7A08D8}"/>
              </a:ext>
            </a:extLst>
          </p:cNvPr>
          <p:cNvCxnSpPr>
            <a:cxnSpLocks/>
          </p:cNvCxnSpPr>
          <p:nvPr/>
        </p:nvCxnSpPr>
        <p:spPr>
          <a:xfrm>
            <a:off x="7164288" y="1844824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38DA137-8110-704E-A216-991F4F39E995}"/>
              </a:ext>
            </a:extLst>
          </p:cNvPr>
          <p:cNvSpPr txBox="1"/>
          <p:nvPr/>
        </p:nvSpPr>
        <p:spPr>
          <a:xfrm>
            <a:off x="5859829" y="5036599"/>
            <a:ext cx="117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starts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A2FE018-D57B-B64F-B749-0E05BAA9CC2A}"/>
              </a:ext>
            </a:extLst>
          </p:cNvPr>
          <p:cNvCxnSpPr>
            <a:cxnSpLocks/>
          </p:cNvCxnSpPr>
          <p:nvPr/>
        </p:nvCxnSpPr>
        <p:spPr>
          <a:xfrm>
            <a:off x="8346901" y="1860787"/>
            <a:ext cx="0" cy="47076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EF63692-0EC9-4A47-91DA-0BCD474D9CA2}"/>
              </a:ext>
            </a:extLst>
          </p:cNvPr>
          <p:cNvGrpSpPr/>
          <p:nvPr/>
        </p:nvGrpSpPr>
        <p:grpSpPr>
          <a:xfrm>
            <a:off x="453839" y="1860787"/>
            <a:ext cx="144000" cy="514515"/>
            <a:chOff x="879409" y="4371620"/>
            <a:chExt cx="144000" cy="5145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0C8622-A9E2-8E44-A3EF-BF3B8E734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164165D-C604-8244-B104-9AF450EF21B6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951409" y="4371620"/>
              <a:ext cx="0" cy="370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42E7C2C-2199-C743-9C59-B65237585927}"/>
              </a:ext>
            </a:extLst>
          </p:cNvPr>
          <p:cNvGrpSpPr/>
          <p:nvPr/>
        </p:nvGrpSpPr>
        <p:grpSpPr>
          <a:xfrm>
            <a:off x="2007946" y="1844824"/>
            <a:ext cx="144000" cy="1044993"/>
            <a:chOff x="879409" y="3841142"/>
            <a:chExt cx="144000" cy="104499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CE7EAB4-9CC7-E04F-929E-652D3BD9B0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196B54-EC64-E948-A390-2FF7EDB2A4A0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V="1">
              <a:off x="951409" y="3841142"/>
              <a:ext cx="0" cy="900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BCAEEA4-2A75-414B-A432-40C76B892D3D}"/>
              </a:ext>
            </a:extLst>
          </p:cNvPr>
          <p:cNvGrpSpPr/>
          <p:nvPr/>
        </p:nvGrpSpPr>
        <p:grpSpPr>
          <a:xfrm>
            <a:off x="2955185" y="1844824"/>
            <a:ext cx="144000" cy="500966"/>
            <a:chOff x="879409" y="4385169"/>
            <a:chExt cx="144000" cy="50096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6F7BC9D-947F-0643-B20C-33559B354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5514F7E-1AB4-5348-BBDB-1BE88F3BE459}"/>
                </a:ext>
              </a:extLst>
            </p:cNvPr>
            <p:cNvCxnSpPr>
              <a:cxnSpLocks/>
              <a:stCxn id="56" idx="0"/>
            </p:cNvCxnSpPr>
            <p:nvPr/>
          </p:nvCxnSpPr>
          <p:spPr>
            <a:xfrm flipV="1">
              <a:off x="951409" y="4385169"/>
              <a:ext cx="0" cy="356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7203A9-F0D3-EB45-A732-DF028C01AAC2}"/>
              </a:ext>
            </a:extLst>
          </p:cNvPr>
          <p:cNvGrpSpPr/>
          <p:nvPr/>
        </p:nvGrpSpPr>
        <p:grpSpPr>
          <a:xfrm>
            <a:off x="4057186" y="1844683"/>
            <a:ext cx="144000" cy="500966"/>
            <a:chOff x="879409" y="4385169"/>
            <a:chExt cx="144000" cy="50096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79AB4C7-5F71-BE48-8595-A6450F152C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D80A943-2DB3-1140-8ACD-14A9E78CA321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951409" y="4385169"/>
              <a:ext cx="0" cy="356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C9156B8-751A-6E40-B82F-0D23B5ABAC37}"/>
              </a:ext>
            </a:extLst>
          </p:cNvPr>
          <p:cNvGrpSpPr/>
          <p:nvPr/>
        </p:nvGrpSpPr>
        <p:grpSpPr>
          <a:xfrm>
            <a:off x="3523940" y="1844683"/>
            <a:ext cx="144000" cy="1177484"/>
            <a:chOff x="879409" y="3708651"/>
            <a:chExt cx="144000" cy="117748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BEEE7E9-E8AF-0842-B588-AB53C56E1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0B97C92-D04C-BC43-89F1-24579FDB9360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951409" y="3708651"/>
              <a:ext cx="0" cy="10334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846D6B5-335D-1F47-915E-2121D528F172}"/>
              </a:ext>
            </a:extLst>
          </p:cNvPr>
          <p:cNvGrpSpPr/>
          <p:nvPr/>
        </p:nvGrpSpPr>
        <p:grpSpPr>
          <a:xfrm>
            <a:off x="3924957" y="1860787"/>
            <a:ext cx="144000" cy="1576198"/>
            <a:chOff x="879409" y="3309937"/>
            <a:chExt cx="144000" cy="157619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557D123-4405-0047-AB58-4F67009D23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F4D8493-9960-414B-805D-55DD7C5389F4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flipV="1">
              <a:off x="951409" y="3309937"/>
              <a:ext cx="0" cy="14321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81C5B7A-6528-E44C-B950-2C027676B6FB}"/>
              </a:ext>
            </a:extLst>
          </p:cNvPr>
          <p:cNvGrpSpPr/>
          <p:nvPr/>
        </p:nvGrpSpPr>
        <p:grpSpPr>
          <a:xfrm>
            <a:off x="5516193" y="1844683"/>
            <a:ext cx="144000" cy="676828"/>
            <a:chOff x="879409" y="4209307"/>
            <a:chExt cx="144000" cy="67682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40EB4BD-E5FA-1F4D-9EEE-741912EF1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9803A60-E773-4E46-B957-038B7E891719}"/>
                </a:ext>
              </a:extLst>
            </p:cNvPr>
            <p:cNvCxnSpPr>
              <a:cxnSpLocks/>
              <a:stCxn id="69" idx="0"/>
            </p:cNvCxnSpPr>
            <p:nvPr/>
          </p:nvCxnSpPr>
          <p:spPr>
            <a:xfrm flipV="1">
              <a:off x="951409" y="4209307"/>
              <a:ext cx="0" cy="532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0E8E33-5910-3144-8C7F-D1E2F1E71598}"/>
              </a:ext>
            </a:extLst>
          </p:cNvPr>
          <p:cNvGrpSpPr/>
          <p:nvPr/>
        </p:nvGrpSpPr>
        <p:grpSpPr>
          <a:xfrm>
            <a:off x="6714744" y="1848625"/>
            <a:ext cx="144000" cy="1183420"/>
            <a:chOff x="879409" y="3702715"/>
            <a:chExt cx="144000" cy="118342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4DDD4FF-5B98-6B44-BF05-C7F61ECCB7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CD87D49-7A62-8143-B9CE-9C883718E59B}"/>
                </a:ext>
              </a:extLst>
            </p:cNvPr>
            <p:cNvCxnSpPr>
              <a:cxnSpLocks/>
              <a:stCxn id="72" idx="0"/>
            </p:cNvCxnSpPr>
            <p:nvPr/>
          </p:nvCxnSpPr>
          <p:spPr>
            <a:xfrm flipV="1">
              <a:off x="951409" y="3702715"/>
              <a:ext cx="0" cy="1039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9BAE6BB-86B2-854F-A41B-921058302968}"/>
              </a:ext>
            </a:extLst>
          </p:cNvPr>
          <p:cNvGrpSpPr/>
          <p:nvPr/>
        </p:nvGrpSpPr>
        <p:grpSpPr>
          <a:xfrm>
            <a:off x="5838972" y="1860787"/>
            <a:ext cx="144000" cy="2038506"/>
            <a:chOff x="879409" y="2847629"/>
            <a:chExt cx="144000" cy="203850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3DF6BFA-3BD1-8B41-A654-DA3FD6E27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9C67AB0-E8C6-1A4D-B320-6DD0CEB24346}"/>
                </a:ext>
              </a:extLst>
            </p:cNvPr>
            <p:cNvCxnSpPr>
              <a:cxnSpLocks/>
              <a:stCxn id="75" idx="0"/>
            </p:cNvCxnSpPr>
            <p:nvPr/>
          </p:nvCxnSpPr>
          <p:spPr>
            <a:xfrm flipV="1">
              <a:off x="951409" y="2847629"/>
              <a:ext cx="0" cy="1894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CAB79AC-DDCA-624D-BCE1-8C3F5EDA9BF1}"/>
              </a:ext>
            </a:extLst>
          </p:cNvPr>
          <p:cNvGrpSpPr/>
          <p:nvPr/>
        </p:nvGrpSpPr>
        <p:grpSpPr>
          <a:xfrm>
            <a:off x="5931741" y="1860787"/>
            <a:ext cx="144000" cy="2464855"/>
            <a:chOff x="879409" y="2421280"/>
            <a:chExt cx="144000" cy="2464855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663F357-01C7-6548-8FBC-171F279CE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1F6C9D5-50FE-AB44-B8C3-4D8B730384FA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V="1">
              <a:off x="951409" y="2421280"/>
              <a:ext cx="0" cy="2320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050ED95-C8A7-E141-95D3-2D78141A866D}"/>
              </a:ext>
            </a:extLst>
          </p:cNvPr>
          <p:cNvGrpSpPr/>
          <p:nvPr/>
        </p:nvGrpSpPr>
        <p:grpSpPr>
          <a:xfrm>
            <a:off x="6132539" y="1844683"/>
            <a:ext cx="144000" cy="3236005"/>
            <a:chOff x="879409" y="1650130"/>
            <a:chExt cx="144000" cy="323600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C558C91-F379-8149-8BEA-8D48BF0997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6F5EC37-CAA5-2940-A43D-EDBB244C037C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V="1">
              <a:off x="951409" y="1650130"/>
              <a:ext cx="0" cy="30920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829589F-3FE5-3E42-A285-52465E8B6530}"/>
              </a:ext>
            </a:extLst>
          </p:cNvPr>
          <p:cNvGrpSpPr/>
          <p:nvPr/>
        </p:nvGrpSpPr>
        <p:grpSpPr>
          <a:xfrm>
            <a:off x="7234540" y="1860787"/>
            <a:ext cx="144000" cy="3024438"/>
            <a:chOff x="879409" y="1861697"/>
            <a:chExt cx="144000" cy="3024438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1DB351E-B6EF-4340-9BE0-14FF566E6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09" y="474213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56EBBA0-E5CB-7640-86D0-5E1EE6A175AC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V="1">
              <a:off x="951409" y="1861697"/>
              <a:ext cx="0" cy="28804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6533FF-8D52-3E40-94B9-FA091192583B}"/>
              </a:ext>
            </a:extLst>
          </p:cNvPr>
          <p:cNvSpPr txBox="1"/>
          <p:nvPr/>
        </p:nvSpPr>
        <p:spPr>
          <a:xfrm>
            <a:off x="237515" y="2436996"/>
            <a:ext cx="1125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discussion with J-PARC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25771-7E47-6446-95D3-037ACF08FC03}"/>
              </a:ext>
            </a:extLst>
          </p:cNvPr>
          <p:cNvSpPr txBox="1"/>
          <p:nvPr/>
        </p:nvSpPr>
        <p:spPr>
          <a:xfrm>
            <a:off x="1532687" y="2842724"/>
            <a:ext cx="168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Proposal Submission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F4574E-CA6E-424A-A583-1149ACEF3F40}"/>
              </a:ext>
            </a:extLst>
          </p:cNvPr>
          <p:cNvSpPr txBox="1"/>
          <p:nvPr/>
        </p:nvSpPr>
        <p:spPr>
          <a:xfrm>
            <a:off x="3354739" y="2983342"/>
            <a:ext cx="1514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Proposal Approval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CDCA05-8819-BC4C-978E-B4BF998A3241}"/>
              </a:ext>
            </a:extLst>
          </p:cNvPr>
          <p:cNvSpPr txBox="1"/>
          <p:nvPr/>
        </p:nvSpPr>
        <p:spPr>
          <a:xfrm>
            <a:off x="3175910" y="3473790"/>
            <a:ext cx="166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 sketch design sent to IMP / J-PARC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B537DA-DFBF-DF4C-8C8C-CE7770E90DB5}"/>
              </a:ext>
            </a:extLst>
          </p:cNvPr>
          <p:cNvSpPr txBox="1"/>
          <p:nvPr/>
        </p:nvSpPr>
        <p:spPr>
          <a:xfrm>
            <a:off x="2579006" y="2316263"/>
            <a:ext cx="1103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Discussion with IMP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CC5977-1938-BF45-A8FF-E32C61B1AFFE}"/>
              </a:ext>
            </a:extLst>
          </p:cNvPr>
          <p:cNvSpPr txBox="1"/>
          <p:nvPr/>
        </p:nvSpPr>
        <p:spPr>
          <a:xfrm>
            <a:off x="4977864" y="3836595"/>
            <a:ext cx="267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Design Mechanical Assembly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414875-5D29-824B-863F-406532262E63}"/>
              </a:ext>
            </a:extLst>
          </p:cNvPr>
          <p:cNvSpPr txBox="1"/>
          <p:nvPr/>
        </p:nvSpPr>
        <p:spPr>
          <a:xfrm>
            <a:off x="4565804" y="4272807"/>
            <a:ext cx="3543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Sub-contract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Industry for manufacturing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BEBDF6-C830-1741-A808-B37304989E6F}"/>
              </a:ext>
            </a:extLst>
          </p:cNvPr>
          <p:cNvSpPr txBox="1"/>
          <p:nvPr/>
        </p:nvSpPr>
        <p:spPr>
          <a:xfrm>
            <a:off x="7128815" y="5602159"/>
            <a:ext cx="783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Delivery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FD7C75-7DB7-B049-A526-056AD2533126}"/>
              </a:ext>
            </a:extLst>
          </p:cNvPr>
          <p:cNvSpPr txBox="1"/>
          <p:nvPr/>
        </p:nvSpPr>
        <p:spPr>
          <a:xfrm>
            <a:off x="7448314" y="5793486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A94175-5A52-DD4A-B1ED-265D234FFC84}"/>
              </a:ext>
            </a:extLst>
          </p:cNvPr>
          <p:cNvSpPr txBox="1"/>
          <p:nvPr/>
        </p:nvSpPr>
        <p:spPr>
          <a:xfrm>
            <a:off x="3672453" y="2347382"/>
            <a:ext cx="1681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Purchase Electronics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F96F91-5957-3243-B33C-BBF7B6CE0E99}"/>
              </a:ext>
            </a:extLst>
          </p:cNvPr>
          <p:cNvSpPr txBox="1"/>
          <p:nvPr/>
        </p:nvSpPr>
        <p:spPr>
          <a:xfrm>
            <a:off x="5742275" y="3017853"/>
            <a:ext cx="2842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Control system verification test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F757C3-6531-8747-A623-92BF1B776390}"/>
              </a:ext>
            </a:extLst>
          </p:cNvPr>
          <p:cNvSpPr txBox="1"/>
          <p:nvPr/>
        </p:nvSpPr>
        <p:spPr>
          <a:xfrm>
            <a:off x="7373224" y="6269907"/>
            <a:ext cx="173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with beam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780B-E4F4-4E4E-BC63-39D999155259}"/>
              </a:ext>
            </a:extLst>
          </p:cNvPr>
          <p:cNvSpPr txBox="1"/>
          <p:nvPr/>
        </p:nvSpPr>
        <p:spPr>
          <a:xfrm>
            <a:off x="5089982" y="2060558"/>
            <a:ext cx="2577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Starts Control system integration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52C59DB-54DB-7241-83CD-721849E95FC8}"/>
              </a:ext>
            </a:extLst>
          </p:cNvPr>
          <p:cNvGrpSpPr/>
          <p:nvPr/>
        </p:nvGrpSpPr>
        <p:grpSpPr>
          <a:xfrm>
            <a:off x="8471653" y="1860789"/>
            <a:ext cx="288000" cy="4416932"/>
            <a:chOff x="8471653" y="1860789"/>
            <a:chExt cx="288000" cy="441693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90965F3-05D5-8E46-BCE8-499716F97914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flipH="1" flipV="1">
              <a:off x="8610097" y="1860789"/>
              <a:ext cx="5556" cy="41289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Diamond 96">
              <a:extLst>
                <a:ext uri="{FF2B5EF4-FFF2-40B4-BE49-F238E27FC236}">
                  <a16:creationId xmlns:a16="http://schemas.microsoft.com/office/drawing/2014/main" id="{FC6E4574-22FA-3A48-8A25-C9CEB5F333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1653" y="5989721"/>
              <a:ext cx="288000" cy="288000"/>
            </a:xfrm>
            <a:prstGeom prst="diamon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contourW="12700">
              <a:bevelT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7DD1FBE-E614-304C-A377-349AF690FB05}"/>
              </a:ext>
            </a:extLst>
          </p:cNvPr>
          <p:cNvGrpSpPr/>
          <p:nvPr/>
        </p:nvGrpSpPr>
        <p:grpSpPr>
          <a:xfrm>
            <a:off x="7493418" y="1860788"/>
            <a:ext cx="288000" cy="3787672"/>
            <a:chOff x="7493418" y="1860788"/>
            <a:chExt cx="288000" cy="378767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C343D5-C599-1C49-9348-64D53D182C59}"/>
                </a:ext>
              </a:extLst>
            </p:cNvPr>
            <p:cNvCxnSpPr>
              <a:cxnSpLocks/>
              <a:stCxn id="100" idx="0"/>
            </p:cNvCxnSpPr>
            <p:nvPr/>
          </p:nvCxnSpPr>
          <p:spPr>
            <a:xfrm flipV="1">
              <a:off x="7637418" y="1860788"/>
              <a:ext cx="0" cy="3499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Diamond 99">
              <a:extLst>
                <a:ext uri="{FF2B5EF4-FFF2-40B4-BE49-F238E27FC236}">
                  <a16:creationId xmlns:a16="http://schemas.microsoft.com/office/drawing/2014/main" id="{BCF504AB-E6FC-E844-9A0D-6B812D5D5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3418" y="5360460"/>
              <a:ext cx="288000" cy="288000"/>
            </a:xfrm>
            <a:prstGeom prst="diamon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contourW="12700">
              <a:bevelT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02625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3267</TotalTime>
  <Words>1196</Words>
  <Application>Microsoft Macintosh PowerPoint</Application>
  <PresentationFormat>On-screen Show (4:3)</PresentationFormat>
  <Paragraphs>287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Courier New</vt:lpstr>
      <vt:lpstr>Symbol</vt:lpstr>
      <vt:lpstr>Wingdings</vt:lpstr>
      <vt:lpstr>Office-tema</vt:lpstr>
      <vt:lpstr>2_Anpassad formgivning</vt:lpstr>
      <vt:lpstr>Office Theme</vt:lpstr>
      <vt:lpstr>1_Office Theme</vt:lpstr>
      <vt:lpstr>J-PARC test of Aperture and Grid prototype</vt:lpstr>
      <vt:lpstr>Outline</vt:lpstr>
      <vt:lpstr>Beam on Target Diagnostics</vt:lpstr>
      <vt:lpstr>Beam on Dump</vt:lpstr>
      <vt:lpstr>Beam on Dump</vt:lpstr>
      <vt:lpstr>Beam on Target</vt:lpstr>
      <vt:lpstr>Beam on Target</vt:lpstr>
      <vt:lpstr>APTM and Grid Prototype</vt:lpstr>
      <vt:lpstr>Time line of the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Scan APTM</vt:lpstr>
      <vt:lpstr>PowerPoint Presentation</vt:lpstr>
      <vt:lpstr>Grid in Position</vt:lpstr>
      <vt:lpstr>MC simulation </vt:lpstr>
      <vt:lpstr>MC simulation </vt:lpstr>
      <vt:lpstr>MC simulation </vt:lpstr>
      <vt:lpstr>Concluding Remarks</vt:lpstr>
      <vt:lpstr>Acknowledgment </vt:lpstr>
      <vt:lpstr>Last shot quiz:   can you explain what you see?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 test of Aperture and Grid prototype</dc:title>
  <dc:creator>Microsoft Office User</dc:creator>
  <cp:lastModifiedBy>Microsoft Office User</cp:lastModifiedBy>
  <cp:revision>40</cp:revision>
  <dcterms:created xsi:type="dcterms:W3CDTF">2018-11-19T16:26:27Z</dcterms:created>
  <dcterms:modified xsi:type="dcterms:W3CDTF">2018-11-21T22:53:58Z</dcterms:modified>
</cp:coreProperties>
</file>