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3" r:id="rId4"/>
    <p:sldId id="273" r:id="rId5"/>
    <p:sldId id="283" r:id="rId6"/>
    <p:sldId id="269" r:id="rId7"/>
    <p:sldId id="277" r:id="rId8"/>
    <p:sldId id="267" r:id="rId9"/>
    <p:sldId id="278" r:id="rId10"/>
    <p:sldId id="268" r:id="rId11"/>
    <p:sldId id="279" r:id="rId12"/>
    <p:sldId id="265" r:id="rId13"/>
    <p:sldId id="282" r:id="rId14"/>
    <p:sldId id="257" r:id="rId15"/>
    <p:sldId id="261" r:id="rId16"/>
    <p:sldId id="258" r:id="rId17"/>
    <p:sldId id="262" r:id="rId18"/>
    <p:sldId id="270" r:id="rId19"/>
    <p:sldId id="281" r:id="rId20"/>
    <p:sldId id="284" r:id="rId21"/>
    <p:sldId id="285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94676" autoAdjust="0"/>
  </p:normalViewPr>
  <p:slideViewPr>
    <p:cSldViewPr>
      <p:cViewPr varScale="1">
        <p:scale>
          <a:sx n="58" d="100"/>
          <a:sy n="58" d="100"/>
        </p:scale>
        <p:origin x="150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2018-11-20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Currently the FMC setup interfaces doesn’t seem to be a part of the AXI bridge</a:t>
            </a:r>
            <a:r>
              <a:rPr lang="en-US" baseline="0" dirty="0" smtClean="0"/>
              <a:t> parts.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802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Notes:</a:t>
            </a:r>
            <a:r>
              <a:rPr lang="en-GB" baseline="0" dirty="0" smtClean="0"/>
              <a:t> Skipped the Machine protect system component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The amount of data 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407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20/11/2018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FPGA roadmap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Kaj Rosengren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FPGA Designer – Beam Diagnostics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20 November, 2018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US" dirty="0" smtClean="0"/>
              <a:t>Continuous integration</a:t>
            </a:r>
          </a:p>
          <a:p>
            <a:pPr lvl="1"/>
            <a:r>
              <a:rPr lang="en-US" dirty="0" smtClean="0"/>
              <a:t>Using Jenkins or similar automation tool to run tool flows (synthesis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Mainly useful when multiple people are working on the same codebase.</a:t>
            </a:r>
          </a:p>
          <a:p>
            <a:pPr marL="0" indent="0">
              <a:buNone/>
            </a:pPr>
            <a:r>
              <a:rPr lang="en-US" dirty="0" smtClean="0"/>
              <a:t>HDL Catalogue &amp; HLS Templates</a:t>
            </a:r>
          </a:p>
          <a:p>
            <a:pPr lvl="1"/>
            <a:r>
              <a:rPr lang="en-US" dirty="0" smtClean="0"/>
              <a:t>Collect commonly used IP:s into the Xilinx IP container formats for plug-n-play.</a:t>
            </a:r>
          </a:p>
          <a:p>
            <a:pPr lvl="1"/>
            <a:r>
              <a:rPr lang="en-US" dirty="0" smtClean="0"/>
              <a:t>HLS Template framework design. Basically scope apps but with HLS customizable processing chains.</a:t>
            </a:r>
          </a:p>
          <a:p>
            <a:pPr lvl="1"/>
            <a:r>
              <a:rPr lang="en-US" dirty="0" smtClean="0"/>
              <a:t>More for non-FPGA users to play around with FPGA.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700807"/>
            <a:ext cx="2232248" cy="234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352" y="4399681"/>
            <a:ext cx="1320639" cy="21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5" y="1556792"/>
            <a:ext cx="88255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Data-on-demand – What is it?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647564" y="462564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”Normal” case is that the IOC clients are updating small PV:s with heavily processed items</a:t>
            </a:r>
            <a:r>
              <a:rPr lang="en-US" sz="2400" dirty="0"/>
              <a:t> </a:t>
            </a:r>
            <a:r>
              <a:rPr lang="en-US" sz="2400" dirty="0" smtClean="0"/>
              <a:t>or shorter waveforms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we do acquire a lot more data than this and it would be very useful to have it available for analysis.</a:t>
            </a:r>
          </a:p>
        </p:txBody>
      </p:sp>
      <p:sp>
        <p:nvSpPr>
          <p:cNvPr id="3" name="AutoShape 2" descr="https://confluence.esss.lu.se/download/attachments/280602585/Copy%20of%20Data-on-demand%20prototype.png?version=5&amp;modificationDate=1542732348135&amp;api=v2#15427323482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6" y="1531938"/>
            <a:ext cx="8349913" cy="29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Data-on-demand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8" name="TextBox 7"/>
          <p:cNvSpPr txBox="1"/>
          <p:nvPr/>
        </p:nvSpPr>
        <p:spPr>
          <a:xfrm>
            <a:off x="647564" y="462564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digitizer we use have quite a bit of DDR.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Store incoming data (from RAW input channel or processed data) into circular buffer.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 a “trigger” read the data from the digitizer and move it into CPU memory. Where it could be published as a PV or stored to local storage.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552" y="1664729"/>
            <a:ext cx="8229600" cy="26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Use-case – User trigger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  <p:sp>
        <p:nvSpPr>
          <p:cNvPr id="8" name="AutoShape 6" descr="https://confluence.esss.lu.se/download/attachments/280602585/Data-on-demand%20overview.png?version=5&amp;modificationDate=1539241770284&amp;api=v2#1539241770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2" descr="https://confluence.esss.lu.se/download/attachments/280602585/Data-on-demand%20overview.png?version=17&amp;modificationDate=1539355353183&amp;api=v2#15393553532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288" y="1600200"/>
            <a:ext cx="70994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Use-case – Periodical scan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288" y="1600200"/>
            <a:ext cx="7099424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40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 –Instrument trigger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886" y="1600200"/>
            <a:ext cx="71122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Use-case – Post-mortem trigger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216" y="1600200"/>
            <a:ext cx="70495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picture of items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Digitizer performance</a:t>
            </a:r>
          </a:p>
          <a:p>
            <a:pPr lvl="1"/>
            <a:r>
              <a:rPr lang="en-US" dirty="0" smtClean="0"/>
              <a:t>Avoiding data loss</a:t>
            </a:r>
          </a:p>
          <a:p>
            <a:r>
              <a:rPr lang="en-US" dirty="0" smtClean="0"/>
              <a:t>Timing system requirements</a:t>
            </a:r>
          </a:p>
          <a:p>
            <a:pPr lvl="1"/>
            <a:r>
              <a:rPr lang="en-US" dirty="0" smtClean="0"/>
              <a:t>Define new types of trigger ”packets” </a:t>
            </a:r>
          </a:p>
          <a:p>
            <a:pPr lvl="1"/>
            <a:r>
              <a:rPr lang="en-US" dirty="0" smtClean="0"/>
              <a:t>Define the behavior when we have multiple triggers.  </a:t>
            </a:r>
          </a:p>
          <a:p>
            <a:r>
              <a:rPr lang="en-US" dirty="0" smtClean="0"/>
              <a:t>Data being sent</a:t>
            </a:r>
          </a:p>
          <a:p>
            <a:pPr lvl="1"/>
            <a:r>
              <a:rPr lang="en-US" dirty="0" smtClean="0"/>
              <a:t>Formatting</a:t>
            </a:r>
          </a:p>
          <a:p>
            <a:pPr lvl="1"/>
            <a:r>
              <a:rPr lang="en-US" dirty="0" smtClean="0"/>
              <a:t>Timestamping and other ”meta” data within the steam</a:t>
            </a:r>
          </a:p>
          <a:p>
            <a:pPr lvl="1"/>
            <a:r>
              <a:rPr lang="en-US" dirty="0" smtClean="0"/>
              <a:t>Where to store it all (and not overload the network…), local is always an option.</a:t>
            </a:r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32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Questions</a:t>
            </a:r>
            <a:r>
              <a:rPr lang="sv-SE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053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 roadmap</a:t>
            </a:r>
          </a:p>
          <a:p>
            <a:pPr lvl="1"/>
            <a:r>
              <a:rPr lang="en-US" dirty="0" smtClean="0"/>
              <a:t>Overview (aka the roadmap)</a:t>
            </a:r>
          </a:p>
          <a:p>
            <a:pPr lvl="1"/>
            <a:r>
              <a:rPr lang="en-US" dirty="0" smtClean="0"/>
              <a:t>Highlights of topics</a:t>
            </a:r>
          </a:p>
          <a:p>
            <a:r>
              <a:rPr lang="en-US" dirty="0" smtClean="0"/>
              <a:t>Data-on-demand</a:t>
            </a:r>
          </a:p>
          <a:p>
            <a:pPr lvl="1"/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Use-cases</a:t>
            </a:r>
          </a:p>
          <a:p>
            <a:pPr lvl="1"/>
            <a:r>
              <a:rPr lang="en-US" dirty="0" smtClean="0"/>
              <a:t>Things to solve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24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97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Digitizer</a:t>
            </a:r>
            <a:r>
              <a:rPr lang="sv-SE" dirty="0" smtClean="0"/>
              <a:t> FPGA – General </a:t>
            </a:r>
            <a:r>
              <a:rPr lang="sv-SE" dirty="0" err="1" smtClean="0"/>
              <a:t>DoD</a:t>
            </a:r>
            <a:r>
              <a:rPr lang="sv-SE" dirty="0" smtClean="0"/>
              <a:t> pipeline</a:t>
            </a:r>
            <a:endParaRPr lang="sv-S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D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en-US" sz="2000" dirty="0" smtClean="0"/>
              <a:t>Goal is to have a DoD pipeline with similar SW interfaces</a:t>
            </a:r>
            <a:r>
              <a:rPr lang="en-US" sz="2000" dirty="0"/>
              <a:t> </a:t>
            </a:r>
            <a:r>
              <a:rPr lang="en-US" sz="2000" dirty="0" smtClean="0"/>
              <a:t>that fits into the AXI framework.</a:t>
            </a:r>
            <a:endParaRPr lang="en-US" sz="2000" dirty="0"/>
          </a:p>
          <a:p>
            <a:pPr lvl="1"/>
            <a:r>
              <a:rPr lang="en-US" sz="1600" dirty="0" smtClean="0"/>
              <a:t>Options to have data-handling pipeline for format conversion, </a:t>
            </a:r>
            <a:r>
              <a:rPr lang="en-US" sz="1600" dirty="0" err="1" smtClean="0"/>
              <a:t>downsampling</a:t>
            </a:r>
            <a:r>
              <a:rPr lang="en-US" sz="1600" dirty="0" smtClean="0"/>
              <a:t> etc.</a:t>
            </a:r>
          </a:p>
          <a:p>
            <a:pPr lvl="1"/>
            <a:r>
              <a:rPr lang="en-US" sz="1600" dirty="0" smtClean="0"/>
              <a:t>A system may instantiate multiple pipelines, the reading being handled by the same DMA reading routines. </a:t>
            </a:r>
          </a:p>
          <a:p>
            <a:pPr lvl="1"/>
            <a:r>
              <a:rPr lang="en-US" sz="1600" dirty="0" smtClean="0"/>
              <a:t>The circular buffer based on the prototype made for BLM.</a:t>
            </a:r>
          </a:p>
          <a:p>
            <a:r>
              <a:rPr lang="en-US" sz="2000" dirty="0" smtClean="0"/>
              <a:t>First version a trigger will basically initiate an interrupt for the DMA routines to start reading.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sp>
        <p:nvSpPr>
          <p:cNvPr id="5" name="AutoShape 2" descr="https://confluence.esss.lu.se/download/attachments/280602585/Data-on-demand%20pipeline.png?version=3&amp;modificationDate=1539001016322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14422"/>
            <a:ext cx="853017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Note that this is not aligned with prototype/commissioning milestones.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5" y="1556792"/>
            <a:ext cx="88255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AXI FPGA framework developed to separate user-code from board specifics.</a:t>
            </a:r>
          </a:p>
          <a:p>
            <a:pPr lvl="1"/>
            <a:r>
              <a:rPr lang="en-US" sz="1600" dirty="0" smtClean="0"/>
              <a:t>Improved flexibility -&gt; different board/different applications</a:t>
            </a:r>
          </a:p>
          <a:p>
            <a:pPr lvl="1"/>
            <a:r>
              <a:rPr lang="en-US" sz="1600" dirty="0" smtClean="0"/>
              <a:t>Long term support -&gt; Reduction of dependency</a:t>
            </a:r>
          </a:p>
          <a:p>
            <a:pPr lvl="1"/>
            <a:r>
              <a:rPr lang="en-US" sz="1600" dirty="0" smtClean="0"/>
              <a:t>Re-use of existing IP</a:t>
            </a:r>
          </a:p>
          <a:p>
            <a:pPr lvl="1"/>
            <a:r>
              <a:rPr lang="en-US" sz="1600" dirty="0" smtClean="0"/>
              <a:t>Using industry standard AXI interfaces</a:t>
            </a:r>
          </a:p>
          <a:p>
            <a:r>
              <a:rPr lang="en-US" sz="2000" dirty="0" smtClean="0"/>
              <a:t>Work already progressed a long way.</a:t>
            </a:r>
          </a:p>
          <a:p>
            <a:pPr lvl="1"/>
            <a:r>
              <a:rPr lang="en-US" sz="1800" dirty="0" smtClean="0"/>
              <a:t>Missing one major detail, the </a:t>
            </a:r>
            <a:r>
              <a:rPr lang="en-US" sz="1800" dirty="0" err="1" smtClean="0"/>
              <a:t>PCIe</a:t>
            </a:r>
            <a:r>
              <a:rPr lang="en-US" sz="1800" dirty="0" smtClean="0"/>
              <a:t>/DMA IP still using the Struck example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600200"/>
            <a:ext cx="394766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5" y="1556792"/>
            <a:ext cx="88255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with </a:t>
            </a:r>
            <a:r>
              <a:rPr lang="en-US" dirty="0" err="1" smtClean="0"/>
              <a:t>IOxOS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44016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How-to deal with </a:t>
            </a:r>
            <a:r>
              <a:rPr lang="en-US" sz="2200" dirty="0" err="1" smtClean="0"/>
              <a:t>IOxOS</a:t>
            </a:r>
            <a:r>
              <a:rPr lang="en-US" sz="2200" dirty="0" smtClean="0"/>
              <a:t> boards. Using a proprietary framework. Very dependent on </a:t>
            </a:r>
            <a:r>
              <a:rPr lang="en-US" sz="2200" dirty="0" err="1" smtClean="0"/>
              <a:t>IOxOS</a:t>
            </a:r>
            <a:r>
              <a:rPr lang="en-US" sz="2200" dirty="0" smtClean="0"/>
              <a:t> support.</a:t>
            </a:r>
          </a:p>
          <a:p>
            <a:pPr lvl="1"/>
            <a:r>
              <a:rPr lang="en-US" sz="1800" dirty="0" smtClean="0"/>
              <a:t>First analysis by Simone indicates that we cannot use Xilinx DDR controller for memory. </a:t>
            </a:r>
          </a:p>
          <a:p>
            <a:pPr lvl="1"/>
            <a:r>
              <a:rPr lang="en-US" sz="1800" dirty="0" smtClean="0"/>
              <a:t>The TOSCA </a:t>
            </a:r>
            <a:r>
              <a:rPr lang="en-US" sz="1800" dirty="0" err="1" smtClean="0"/>
              <a:t>NoC</a:t>
            </a:r>
            <a:r>
              <a:rPr lang="en-US" sz="1800" dirty="0" smtClean="0"/>
              <a:t> could provide us with 32-bit AXI lite for register bank access and 64/128-bit AXI for memory/</a:t>
            </a:r>
            <a:r>
              <a:rPr lang="en-US" sz="1800" dirty="0" err="1" smtClean="0"/>
              <a:t>PCIe</a:t>
            </a:r>
            <a:r>
              <a:rPr lang="en-US" sz="1800" dirty="0" smtClean="0"/>
              <a:t> access. </a:t>
            </a:r>
            <a:endParaRPr lang="en-US" sz="1800" dirty="0"/>
          </a:p>
          <a:p>
            <a:pPr lvl="1"/>
            <a:r>
              <a:rPr lang="en-US" sz="1800" dirty="0" smtClean="0"/>
              <a:t>Trials needed, we don’t know what the performance for AXI -&gt; DDR would be for this configuration.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931729" cy="2952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489646"/>
            <a:ext cx="2608996" cy="32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5" y="1556792"/>
            <a:ext cx="88255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Simulation</a:t>
            </a:r>
          </a:p>
          <a:p>
            <a:r>
              <a:rPr lang="en-US" sz="2400" dirty="0" smtClean="0"/>
              <a:t>Evaluate the simulator situation. </a:t>
            </a:r>
          </a:p>
          <a:p>
            <a:r>
              <a:rPr lang="en-US" sz="2400" dirty="0" smtClean="0"/>
              <a:t>Ability to run regressions.</a:t>
            </a:r>
          </a:p>
          <a:p>
            <a:r>
              <a:rPr lang="en-US" sz="2400" dirty="0" smtClean="0"/>
              <a:t>TB templates – </a:t>
            </a:r>
            <a:r>
              <a:rPr lang="en-US" sz="2400" dirty="0" err="1" smtClean="0"/>
              <a:t>howto</a:t>
            </a:r>
            <a:r>
              <a:rPr lang="en-US" sz="2400" dirty="0" smtClean="0"/>
              <a:t> deal with System models and golden references</a:t>
            </a:r>
          </a:p>
          <a:p>
            <a:r>
              <a:rPr lang="en-US" sz="2400" dirty="0" smtClean="0"/>
              <a:t>Assertions (PSL or </a:t>
            </a:r>
            <a:r>
              <a:rPr lang="en-US" sz="2400" dirty="0" err="1" smtClean="0"/>
              <a:t>SystemVerilog</a:t>
            </a:r>
            <a:r>
              <a:rPr lang="en-US" sz="2400" dirty="0" smtClean="0"/>
              <a:t>) – could at least be used for simulation of standard interfaces.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Assert property (Valid &amp; !ready |-&gt; valid)</a:t>
            </a:r>
          </a:p>
          <a:p>
            <a:r>
              <a:rPr lang="en-US" sz="2400" dirty="0"/>
              <a:t>”top-level” test benches – would be nice to have</a:t>
            </a:r>
          </a:p>
          <a:p>
            <a:pPr lvl="1"/>
            <a:r>
              <a:rPr lang="en-US" sz="2000" dirty="0"/>
              <a:t>Auto generate register tests etc.</a:t>
            </a:r>
          </a:p>
          <a:p>
            <a:pPr lvl="1"/>
            <a:r>
              <a:rPr lang="en-US" sz="2000" dirty="0"/>
              <a:t>Would also be nice if this could be re-used on </a:t>
            </a:r>
            <a:r>
              <a:rPr lang="en-US" sz="2000" dirty="0" err="1"/>
              <a:t>linux</a:t>
            </a:r>
            <a:r>
              <a:rPr lang="en-US" sz="2000" dirty="0"/>
              <a:t> driver level</a:t>
            </a:r>
          </a:p>
          <a:p>
            <a:pPr lvl="1"/>
            <a:r>
              <a:rPr lang="en-US" sz="2000" dirty="0" err="1"/>
              <a:t>IOxOS</a:t>
            </a:r>
            <a:r>
              <a:rPr lang="en-US" sz="2000" dirty="0"/>
              <a:t> provides something with their framework (requires </a:t>
            </a:r>
            <a:r>
              <a:rPr lang="en-US" sz="2000" dirty="0" err="1"/>
              <a:t>modelsim</a:t>
            </a:r>
            <a:r>
              <a:rPr lang="en-US" sz="2000" dirty="0"/>
              <a:t>).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Constrained random verification – No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Formal verification – No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FPGA</a:t>
            </a:r>
          </a:p>
          <a:p>
            <a:r>
              <a:rPr lang="en-US" sz="2400" dirty="0" smtClean="0"/>
              <a:t>Debug interfaces – best practices for debugging design on board. </a:t>
            </a:r>
            <a:endParaRPr lang="en-US" sz="2400" dirty="0"/>
          </a:p>
          <a:p>
            <a:pPr lvl="1"/>
            <a:r>
              <a:rPr lang="en-US" sz="2000" dirty="0" smtClean="0"/>
              <a:t>Default ILA instantiations</a:t>
            </a:r>
          </a:p>
          <a:p>
            <a:pPr lvl="1"/>
            <a:r>
              <a:rPr lang="en-US" sz="2000" dirty="0" smtClean="0"/>
              <a:t>Debug interface in register maps</a:t>
            </a:r>
          </a:p>
          <a:p>
            <a:r>
              <a:rPr lang="en-US" sz="2400" dirty="0" smtClean="0"/>
              <a:t>Replay </a:t>
            </a:r>
            <a:r>
              <a:rPr lang="en-US" sz="2400" dirty="0" err="1" smtClean="0"/>
              <a:t>testbenches</a:t>
            </a:r>
            <a:r>
              <a:rPr lang="en-US" sz="2400" dirty="0" smtClean="0"/>
              <a:t> – maybe (many clock domain crosses creates uncertainty)</a:t>
            </a:r>
          </a:p>
          <a:p>
            <a:endParaRPr lang="sv-SE" sz="2400" dirty="0">
              <a:solidFill>
                <a:prstClr val="black"/>
              </a:solidFill>
            </a:endParaRPr>
          </a:p>
          <a:p>
            <a:pPr lvl="0"/>
            <a:endParaRPr lang="sv-S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556792"/>
            <a:ext cx="3048025" cy="8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5" y="1556792"/>
            <a:ext cx="88255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9387</TotalTime>
  <Words>729</Words>
  <Application>Microsoft Office PowerPoint</Application>
  <PresentationFormat>On-screen Show (4:3)</PresentationFormat>
  <Paragraphs>124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FPGA roadmap </vt:lpstr>
      <vt:lpstr>Agenda</vt:lpstr>
      <vt:lpstr>Overview</vt:lpstr>
      <vt:lpstr>AXI FPGA framework v1</vt:lpstr>
      <vt:lpstr>Overview</vt:lpstr>
      <vt:lpstr>AXI FPGA framework with IOxOS</vt:lpstr>
      <vt:lpstr>Overview</vt:lpstr>
      <vt:lpstr>Verification topics</vt:lpstr>
      <vt:lpstr>Overview</vt:lpstr>
      <vt:lpstr>Longer term topics</vt:lpstr>
      <vt:lpstr>Overview</vt:lpstr>
      <vt:lpstr>Data-on-demand – What is it?</vt:lpstr>
      <vt:lpstr>Data-on-demand</vt:lpstr>
      <vt:lpstr>Use-case – User trigger</vt:lpstr>
      <vt:lpstr>Use-case – Periodical scan</vt:lpstr>
      <vt:lpstr>Use-case –Instrument trigger</vt:lpstr>
      <vt:lpstr>Use-case – Post-mortem trigger</vt:lpstr>
      <vt:lpstr>Bigger picture of items to solve</vt:lpstr>
      <vt:lpstr>Thank you! </vt:lpstr>
      <vt:lpstr>Backup slides</vt:lpstr>
      <vt:lpstr>Digitizer FPGA – General DoD pipeline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Roadmap and Data-on-demand</dc:title>
  <dc:creator>Kaj Rosengren</dc:creator>
  <cp:lastModifiedBy>Kaj Rosengren</cp:lastModifiedBy>
  <cp:revision>61</cp:revision>
  <cp:lastPrinted>2018-10-12T12:21:34Z</cp:lastPrinted>
  <dcterms:created xsi:type="dcterms:W3CDTF">2018-10-11T07:04:48Z</dcterms:created>
  <dcterms:modified xsi:type="dcterms:W3CDTF">2018-11-20T19:22:49Z</dcterms:modified>
</cp:coreProperties>
</file>